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32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24" r:id="rId22"/>
    <p:sldId id="304" r:id="rId23"/>
    <p:sldId id="305" r:id="rId24"/>
    <p:sldId id="306" r:id="rId25"/>
    <p:sldId id="325" r:id="rId26"/>
    <p:sldId id="321" r:id="rId27"/>
    <p:sldId id="307" r:id="rId28"/>
    <p:sldId id="308" r:id="rId29"/>
    <p:sldId id="309" r:id="rId30"/>
    <p:sldId id="310" r:id="rId31"/>
    <p:sldId id="311" r:id="rId32"/>
    <p:sldId id="312" r:id="rId33"/>
    <p:sldId id="317" r:id="rId34"/>
    <p:sldId id="318" r:id="rId35"/>
    <p:sldId id="319" r:id="rId36"/>
    <p:sldId id="313" r:id="rId37"/>
    <p:sldId id="314" r:id="rId38"/>
    <p:sldId id="315" r:id="rId39"/>
    <p:sldId id="322" r:id="rId40"/>
    <p:sldId id="316" r:id="rId41"/>
  </p:sldIdLst>
  <p:sldSz cx="9144000" cy="6858000" type="screen4x3"/>
  <p:notesSz cx="70485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595" autoAdjust="0"/>
  </p:normalViewPr>
  <p:slideViewPr>
    <p:cSldViewPr>
      <p:cViewPr varScale="1">
        <p:scale>
          <a:sx n="74" d="100"/>
          <a:sy n="74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93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2563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2563" y="8829675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35E13545-7419-4967-AB0B-D79E48F83A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17E8-CDD9-4A8A-8190-5C0C2E267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8FD0-6C28-41E0-8591-8EE45EEA6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B2FA-3D69-4644-B027-E13E689DA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ED3-DEC7-42BA-A762-C1E40FA47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B5F1-4DA0-47A0-BD44-CE314DBFC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A6AAA-91EA-42D3-A04D-52F31D7A1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D1492-4CB1-47C8-8E59-F4FD459B2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DE99C-16EE-40D9-B3BC-C4FA859B5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FF8B-1C0B-42BC-9000-FF2DD81D1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619-A193-41F6-A060-37E4E7F5D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F64F-20DB-4DC2-92C7-C7E4E9D325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599E-05FF-40A5-A224-0532F1C6D6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895600"/>
            <a:ext cx="7772400" cy="3429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Disinfection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Debridement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Demineralization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Lubrication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Stimulation of Repair</a:t>
            </a:r>
          </a:p>
        </p:txBody>
      </p:sp>
      <p:pic>
        <p:nvPicPr>
          <p:cNvPr id="2052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153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chemeClr val="tx2"/>
                </a:solidFill>
                <a:latin typeface="Arial" charset="0"/>
              </a:rPr>
              <a:t>PURPOSES:</a:t>
            </a:r>
          </a:p>
        </p:txBody>
      </p:sp>
      <p:pic>
        <p:nvPicPr>
          <p:cNvPr id="2054" name="Picture 6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7696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257925"/>
            <a:ext cx="4648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#2 Camphorated </a:t>
            </a: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Monochlorophenol (CMCP)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268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533400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Composition :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2- Mode of Action: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coagulative antiseptic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271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11273" name="Picture 9" descr="cmc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057400"/>
            <a:ext cx="18875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343400"/>
            <a:ext cx="46482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Looks similar to the cresols but has a chloride attached to it. </a:t>
            </a:r>
          </a:p>
          <a:p>
            <a:endParaRPr lang="en-US"/>
          </a:p>
          <a:p>
            <a:r>
              <a:rPr lang="en-US" smtClean="0"/>
              <a:t>It’s a derivative of phenol and works similar again causing COAGULATION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Arial" charset="0"/>
              </a:rPr>
              <a:t>Camphorated Monochlorophenol (CMCP)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2292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04800" y="1766888"/>
            <a:ext cx="8839200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3- Advantages 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Highly </a:t>
            </a:r>
            <a:r>
              <a:rPr lang="en-US" sz="3600" b="1">
                <a:latin typeface="Arial" charset="0"/>
              </a:rPr>
              <a:t>bacteriocidal	</a:t>
            </a:r>
            <a:endParaRPr lang="en-US" sz="28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4- Disadvantages</a:t>
            </a:r>
            <a:r>
              <a:rPr lang="en-US"/>
              <a:t> </a:t>
            </a:r>
            <a:r>
              <a:rPr lang="en-US" sz="3200" b="1">
                <a:latin typeface="Arial" charset="0"/>
              </a:rPr>
              <a:t>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Highly toxic and irritating to tissue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Most be in direct contact to be effective 	(vapors not effective)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5- Method of Application</a:t>
            </a:r>
            <a:r>
              <a:rPr lang="en-US"/>
              <a:t> </a:t>
            </a:r>
            <a:r>
              <a:rPr lang="en-US" sz="3200" b="1">
                <a:latin typeface="Arial" charset="0"/>
              </a:rPr>
              <a:t>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Saturated/ blotted cotton pellets sealed 	in pulp chamber</a:t>
            </a:r>
            <a:r>
              <a:rPr lang="en-US" sz="3600" b="1">
                <a:latin typeface="Arial" charset="0"/>
              </a:rPr>
              <a:t>	</a:t>
            </a:r>
          </a:p>
        </p:txBody>
      </p:sp>
      <p:pic>
        <p:nvPicPr>
          <p:cNvPr id="12295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Arial" charset="0"/>
              </a:rPr>
              <a:t>#3 Cresatin</a:t>
            </a:r>
            <a:endParaRPr lang="en-US" sz="4000" b="1" smtClean="0">
              <a:latin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3316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53340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1- Composition 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acetic acid ester of 	metacresol</a:t>
            </a:r>
            <a:r>
              <a:rPr lang="en-US" sz="3600" b="1">
                <a:latin typeface="Arial" charset="0"/>
              </a:rPr>
              <a:t/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>	</a:t>
            </a:r>
            <a:endParaRPr lang="en-US" sz="28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2- Mode of Action: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coagulative antiseptic</a:t>
            </a:r>
            <a:r>
              <a:rPr lang="en-US" sz="3600" b="1">
                <a:latin typeface="Arial" charset="0"/>
              </a:rPr>
              <a:t>	</a:t>
            </a:r>
            <a:endParaRPr lang="en-US" sz="2800" b="1">
              <a:latin typeface="Arial" charset="0"/>
            </a:endParaRPr>
          </a:p>
        </p:txBody>
      </p:sp>
      <p:pic>
        <p:nvPicPr>
          <p:cNvPr id="13319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13321" name="Picture 10" descr="cresat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049463"/>
            <a:ext cx="35814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Cresatin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4340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4800" y="1522413"/>
            <a:ext cx="8839200" cy="53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Arial" charset="0"/>
              </a:rPr>
              <a:t>3- Advantages 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Less irritating	than other phenolic 	antiseptics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Arial" charset="0"/>
              </a:rPr>
              <a:t>4- Disadvantages</a:t>
            </a:r>
            <a:r>
              <a:rPr lang="en-US"/>
              <a:t> </a:t>
            </a:r>
            <a:r>
              <a:rPr lang="en-US" sz="3200" b="1">
                <a:latin typeface="Arial" charset="0"/>
              </a:rPr>
              <a:t>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Only weakly bacteriocidal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	Requires direct contact for bacteriocidal 	effect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Arial" charset="0"/>
              </a:rPr>
              <a:t>5- Method of Application</a:t>
            </a:r>
            <a:r>
              <a:rPr lang="en-US"/>
              <a:t> </a:t>
            </a:r>
            <a:r>
              <a:rPr lang="en-US" sz="3200" b="1">
                <a:latin typeface="Arial" charset="0"/>
              </a:rPr>
              <a:t>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Saturated/ blotted cotton pellets sealed in 	pulp chamber</a:t>
            </a:r>
            <a:r>
              <a:rPr lang="en-US" sz="3600" b="1">
                <a:latin typeface="Arial" charset="0"/>
              </a:rPr>
              <a:t>	</a:t>
            </a:r>
          </a:p>
        </p:txBody>
      </p:sp>
      <p:pic>
        <p:nvPicPr>
          <p:cNvPr id="14343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Eugenol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5364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533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1- Composition 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3600" b="1">
                <a:latin typeface="Arial" charset="0"/>
              </a:rPr>
              <a:t/>
            </a:r>
            <a:br>
              <a:rPr lang="en-US" sz="3600" b="1">
                <a:latin typeface="Arial" charset="0"/>
              </a:rPr>
            </a:br>
            <a:r>
              <a:rPr lang="en-US" sz="3200" b="1">
                <a:latin typeface="Arial" charset="0"/>
              </a:rPr>
              <a:t>2- Mode of Action: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coagulative antiseptic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3- Advantages: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moderately antiseptic</a:t>
            </a:r>
            <a:r>
              <a:rPr lang="en-US"/>
              <a:t> </a:t>
            </a:r>
            <a:r>
              <a:rPr lang="en-US" sz="3600" b="1">
                <a:latin typeface="Arial" charset="0"/>
              </a:rPr>
              <a:t>	</a:t>
            </a:r>
          </a:p>
        </p:txBody>
      </p:sp>
      <p:pic>
        <p:nvPicPr>
          <p:cNvPr id="15367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15369" name="Picture 10" descr="eugen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3775" y="2057400"/>
            <a:ext cx="25304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#4 Eugenol </a:t>
            </a: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6388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839200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Arial" charset="0"/>
              </a:rPr>
              <a:t>4- Disadvantages</a:t>
            </a:r>
            <a:r>
              <a:rPr lang="en-US"/>
              <a:t> </a:t>
            </a:r>
            <a:r>
              <a:rPr lang="en-US" sz="3200" b="1">
                <a:latin typeface="Arial" charset="0"/>
              </a:rPr>
              <a:t>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Highly irritating and inflammatory (on direct 	contact)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	Requires direct contact (vapors not effective)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Arial" charset="0"/>
              </a:rPr>
              <a:t>5- Method of Application</a:t>
            </a:r>
            <a:r>
              <a:rPr lang="en-US"/>
              <a:t> </a:t>
            </a:r>
            <a:r>
              <a:rPr lang="en-US" sz="3200" b="1">
                <a:latin typeface="Arial" charset="0"/>
              </a:rPr>
              <a:t>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Saturated/ blotted cotton pellets sealed in 	pulp chamber</a:t>
            </a:r>
            <a:r>
              <a:rPr lang="en-US" sz="3600" b="1">
                <a:latin typeface="Arial" charset="0"/>
              </a:rPr>
              <a:t>	</a:t>
            </a:r>
          </a:p>
        </p:txBody>
      </p:sp>
      <p:pic>
        <p:nvPicPr>
          <p:cNvPr id="16391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#5 Chloramine </a:t>
            </a: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7412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4876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1- Composition 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3600" b="1">
                <a:latin typeface="Arial" charset="0"/>
              </a:rPr>
              <a:t/>
            </a:r>
            <a:br>
              <a:rPr lang="en-US" sz="3600" b="1">
                <a:latin typeface="Arial" charset="0"/>
              </a:rPr>
            </a:br>
            <a:r>
              <a:rPr lang="en-US" sz="3200" b="1">
                <a:latin typeface="Arial" charset="0"/>
              </a:rPr>
              <a:t>2- Mode of Action: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Released Chlorine 	acts as oxidizing 	agent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3- Advantages: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Non-irritating</a:t>
            </a:r>
            <a:r>
              <a:rPr lang="en-US"/>
              <a:t> </a:t>
            </a:r>
            <a:r>
              <a:rPr lang="en-US" sz="3600" b="1">
                <a:latin typeface="Arial" charset="0"/>
              </a:rPr>
              <a:t>	</a:t>
            </a:r>
          </a:p>
        </p:txBody>
      </p:sp>
      <p:pic>
        <p:nvPicPr>
          <p:cNvPr id="17415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17417" name="Picture 10" descr="chloram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943225"/>
            <a:ext cx="3886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Chloramine T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8436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8392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Arial" charset="0"/>
              </a:rPr>
              <a:t>4- Disadvantages</a:t>
            </a:r>
            <a:r>
              <a:rPr lang="en-US"/>
              <a:t> </a:t>
            </a:r>
            <a:r>
              <a:rPr lang="en-US" sz="3200" b="1">
                <a:latin typeface="Arial" charset="0"/>
              </a:rPr>
              <a:t>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Does not have solvent action on necrotic 	pulp as does Sodium Hypochlorite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>
                <a:latin typeface="Arial" charset="0"/>
              </a:rPr>
              <a:t>5- Method of Application</a:t>
            </a:r>
            <a:r>
              <a:rPr lang="en-US"/>
              <a:t> </a:t>
            </a:r>
            <a:r>
              <a:rPr lang="en-US" sz="3200" b="1">
                <a:latin typeface="Arial" charset="0"/>
              </a:rPr>
              <a:t>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Used to irrigate 	root canal</a:t>
            </a:r>
            <a:r>
              <a:rPr lang="en-US" sz="3600" b="1">
                <a:latin typeface="Arial" charset="0"/>
              </a:rPr>
              <a:t>	</a:t>
            </a:r>
          </a:p>
        </p:txBody>
      </p:sp>
      <p:pic>
        <p:nvPicPr>
          <p:cNvPr id="18439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Arial" charset="0"/>
              </a:rPr>
              <a:t>#6 Chlorhexidine </a:t>
            </a:r>
            <a:r>
              <a:rPr lang="en-US" sz="4000" b="1" smtClean="0">
                <a:latin typeface="Arial" charset="0"/>
              </a:rPr>
              <a:t>Gluconate (Peridex)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9460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04800" y="2057400"/>
            <a:ext cx="88392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Composition 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9463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19465" name="Picture 10" descr="chlogl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76600"/>
            <a:ext cx="76962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http://usermeds.com/static/b01b7b3a4e95411e053da8c7dbdf6c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038600"/>
            <a:ext cx="2514600" cy="261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Chlorhexidine Gluconate (Peridex)- cont.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484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88392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2- Mode of Action:</a:t>
            </a:r>
            <a:b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Positively charged portions of 	  			  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chlorhexidine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bind to negatively charged 	   groups on cell surfaces (Phosphates on 	  	   lipids and carboxyl groups on proteins)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Lipophilic group of molecule react with 	 	   lipoproteins to cause disorganization of 	  	   cell membrane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Increases permeability of cell membrane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Causes leakage of low molecular weight 	 	    substances from cells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20487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066800"/>
            <a:ext cx="4648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DISINFECTION: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971800"/>
            <a:ext cx="8458200" cy="3276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Effective as an antimicrobial agent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Non-Irritating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Stable in solution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Prolonged antimicrobial action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Active in the presence of blood, tissue and organic debris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6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Requirements for root canal disinfection</a:t>
            </a:r>
          </a:p>
        </p:txBody>
      </p:sp>
      <p:pic>
        <p:nvPicPr>
          <p:cNvPr id="3079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248400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Chlorhexidine Gluconate (Peridex)- cont.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1508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52400" y="1752600"/>
            <a:ext cx="8991600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charset="0"/>
              </a:rPr>
              <a:t>3- Advantages:</a:t>
            </a:r>
            <a:br>
              <a:rPr lang="en-US" sz="3200" b="1" dirty="0">
                <a:latin typeface="Arial" charset="0"/>
              </a:rPr>
            </a:br>
            <a:r>
              <a:rPr lang="en-US" sz="3200" b="1" dirty="0">
                <a:latin typeface="Arial" charset="0"/>
              </a:rPr>
              <a:t>	- </a:t>
            </a:r>
            <a:r>
              <a:rPr lang="en-US" sz="2800" b="1" dirty="0">
                <a:latin typeface="Arial" charset="0"/>
              </a:rPr>
              <a:t>Non-Irritating</a:t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	- High </a:t>
            </a:r>
            <a:r>
              <a:rPr lang="en-US" sz="2800" b="1" dirty="0" err="1">
                <a:latin typeface="Arial" charset="0"/>
              </a:rPr>
              <a:t>Substantivity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Arial" charset="0"/>
              </a:rPr>
              <a:t>4- Disadvantages</a:t>
            </a:r>
            <a:r>
              <a:rPr lang="en-US" sz="2800" b="1" dirty="0">
                <a:latin typeface="Arial" charset="0"/>
              </a:rPr>
              <a:t>	</a:t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	- Only moderate aseptic action</a:t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	- Possible emergence of resistant strains		- Not active against bacterial endospores, 			some fungal spores or viruses			-Forms precipitates with either </a:t>
            </a:r>
            <a:r>
              <a:rPr lang="en-US" sz="2800" b="1" dirty="0" err="1">
                <a:latin typeface="Arial" charset="0"/>
              </a:rPr>
              <a:t>NaOCl</a:t>
            </a:r>
            <a:r>
              <a:rPr lang="en-US" sz="2800" b="1" dirty="0">
                <a:latin typeface="Arial" charset="0"/>
              </a:rPr>
              <a:t> or EDTA	-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</a:rPr>
              <a:t>Breakdown product (</a:t>
            </a:r>
            <a:r>
              <a:rPr lang="en-US" sz="2800" b="1" u="sng" dirty="0" err="1">
                <a:solidFill>
                  <a:srgbClr val="FF0000"/>
                </a:solidFill>
                <a:latin typeface="Arial" charset="0"/>
              </a:rPr>
              <a:t>parachoroaniline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</a:rPr>
              <a:t>) may	   be carcinogenic</a:t>
            </a:r>
            <a:r>
              <a:rPr lang="en-US" sz="2800" b="1" dirty="0"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Arial" charset="0"/>
              </a:rPr>
              <a:t>	</a:t>
            </a:r>
          </a:p>
        </p:txBody>
      </p:sp>
      <p:pic>
        <p:nvPicPr>
          <p:cNvPr id="21511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503988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57200" y="7021513"/>
            <a:ext cx="838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Chlorhexidine Gluconate (Peridex)- cont.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2532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5- Method of Application: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Used to Irrigate root canal</a:t>
            </a:r>
          </a:p>
          <a:p>
            <a:pPr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22535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#7 Sodium 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Hypochlorite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3556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Composition </a:t>
            </a: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NaOCl (Used in 5.25%-6.0% solution)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2- Mode of Action: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Liberates free Chlorine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3- Advantages: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Has solvent action on necrotic pulp tissue 	       and organic debris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Highly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antiseptic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3559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47675" y="67056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3124200"/>
            <a:ext cx="2590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Most commonly used 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Sodium Hypochlorite (cont.)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4580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8839200" cy="57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4- Disadvantages 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Extremely irritating and caustic (must not 	     come into contact with periapical tissue)	- Does not inactivate or degrade LPS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5- Method of Application: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- </a:t>
            </a:r>
            <a:r>
              <a:rPr lang="en-US" sz="2800" b="1">
                <a:latin typeface="Arial" charset="0"/>
              </a:rPr>
              <a:t>Used as irrigant (gently/ passively)</a:t>
            </a:r>
            <a:r>
              <a:rPr lang="en-US" sz="3600" b="1">
                <a:latin typeface="Arial" charset="0"/>
              </a:rPr>
              <a:t/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/>
            </a:r>
            <a:br>
              <a:rPr lang="en-US" sz="3600" b="1">
                <a:latin typeface="Arial" charset="0"/>
              </a:rPr>
            </a:br>
            <a:endParaRPr lang="en-US" sz="32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latin typeface="Arial" charset="0"/>
            </a:endParaRPr>
          </a:p>
        </p:txBody>
      </p:sp>
      <p:pic>
        <p:nvPicPr>
          <p:cNvPr id="24583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7848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smtClean="0"/>
              <a:t>Use as gently as possible to prevent exposure to the patient (forcing it down thru the root canal, can cause severe burns to patient. 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#8 Calcium </a:t>
            </a: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Hydroxide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5604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68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Composition 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Ca(OH)</a:t>
            </a:r>
            <a:r>
              <a:rPr lang="en-US" sz="28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2- Mode of Action: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</a:t>
            </a: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12.2 – high pH kills almost all organisms it comes in contact with! Itroduced and packed down as a thick paste so it fills the Root Canal space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3- 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Advantages: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“Fills space”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Remains in canal a long time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Calcium Hydroxide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6628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60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4- Disadvantages 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-Not effective against some endodontic 	microorganisms such as </a:t>
            </a: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E. faecalis		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-Requires at least 1 week intracanal 	application to be effective in 	eliminating bacteria.	</a:t>
            </a:r>
            <a:b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6631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6386513"/>
            <a:ext cx="838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4" descr="calcium hydrox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 l="34567" t="36214" r="29630" b="2881"/>
          <a:stretch>
            <a:fillRect/>
          </a:stretch>
        </p:blipFill>
        <p:spPr bwMode="auto">
          <a:xfrm>
            <a:off x="381000" y="3352800"/>
            <a:ext cx="220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143000" y="1295400"/>
            <a:ext cx="412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charset="0"/>
              </a:rPr>
              <a:t>Ca(OH)</a:t>
            </a:r>
            <a:r>
              <a:rPr lang="en-US" sz="3200" b="1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27655" name="TextBox 1"/>
          <p:cNvSpPr txBox="1">
            <a:spLocks noChangeArrowheads="1"/>
          </p:cNvSpPr>
          <p:nvPr/>
        </p:nvSpPr>
        <p:spPr bwMode="auto">
          <a:xfrm>
            <a:off x="735013" y="2133600"/>
            <a:ext cx="4586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  <a:cs typeface="Arial" charset="0"/>
              </a:rPr>
              <a:t>5-Mode of Application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#9 Iodine</a:t>
            </a: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 Potassium Iodide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8676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759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Composition 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Iodine 2%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Potassium Iodide 4%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2- Mode of Action: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Oxidizing antiseptic, attacks sulfhydryl 	groups of proteins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8679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28681" name="Picture 9" descr="iod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444875"/>
            <a:ext cx="82296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Iodine/ Potassium Iodide (cont.)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9700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915400" cy="658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3- Advantages: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High antimicrobial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- Much less (100X) irritating than phenolic 	 	    antiseptics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- Vapors have antimicrobial activity (does not 	    require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direct contact)				           </a:t>
            </a:r>
          </a:p>
          <a:p>
            <a:pPr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4- Disadvantages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Solution loose activity with age			- Stains</a:t>
            </a:r>
          </a:p>
          <a:p>
            <a:pPr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9703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38138" y="7543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6613" y="4598988"/>
            <a:ext cx="88407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-Effective against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E.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faecalis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Candida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albicans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Iodine/ Potassium Iodide (cont.)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24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5- Method of Application: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Used to irrigate canals</a:t>
            </a: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27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5486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DISINFECTION: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971800"/>
            <a:ext cx="8458200" cy="3276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Arial" charset="0"/>
              </a:rPr>
              <a:t>6.   Not interfere with repair of periapical   tissue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Arial" charset="0"/>
              </a:rPr>
              <a:t>7.   Not stain tooth structure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Arial" charset="0"/>
              </a:rPr>
              <a:t>8.   Easily introduced into root canals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Arial" charset="0"/>
              </a:rPr>
              <a:t>9.   Not toxic or carcinogenic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Arial" charset="0"/>
              </a:rPr>
              <a:t>10. Not sensitizing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b="1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b="1" smtClean="0">
              <a:latin typeface="Arial" charset="0"/>
            </a:endParaRPr>
          </a:p>
        </p:txBody>
      </p:sp>
      <p:pic>
        <p:nvPicPr>
          <p:cNvPr id="4100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Requirements for root canal disinfection</a:t>
            </a:r>
          </a:p>
        </p:txBody>
      </p:sp>
      <p:pic>
        <p:nvPicPr>
          <p:cNvPr id="4103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248400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#10 Polyantibiotic </a:t>
            </a: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Paste (PBSC)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1748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939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1- Composition 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Penicillin, Bacitracin, Streptomycin, Sodium 	Caprylate</a:t>
            </a:r>
            <a:endParaRPr lang="en-US" sz="32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2- Mode of Action: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Penicillin and Bacitracin</a:t>
            </a:r>
            <a:r>
              <a:rPr lang="en-US"/>
              <a:t> </a:t>
            </a:r>
            <a:r>
              <a:rPr lang="en-US" sz="2800" b="1">
                <a:latin typeface="Arial" charset="0"/>
              </a:rPr>
              <a:t>– inhibit bacterial 	   						cell wall synthesis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 	Streptomycin -</a:t>
            </a:r>
            <a:r>
              <a:rPr lang="en-US" sz="2800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inhibit bacterial protein 					synthesis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	Sodium Caprylate – disrupts fungal cell 			         membranes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/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/>
            </a:r>
            <a:br>
              <a:rPr lang="en-US" sz="2800">
                <a:latin typeface="Arial" charset="0"/>
              </a:rPr>
            </a:br>
            <a:r>
              <a:rPr lang="en-US" sz="3600" b="1">
                <a:latin typeface="Arial" charset="0"/>
              </a:rPr>
              <a:t/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/>
            </a:r>
            <a:br>
              <a:rPr lang="en-US" sz="3600" b="1">
                <a:latin typeface="Arial" charset="0"/>
              </a:rPr>
            </a:br>
            <a:r>
              <a:rPr lang="en-US" sz="2800" b="1">
                <a:latin typeface="Arial" charset="0"/>
              </a:rPr>
              <a:t>	</a:t>
            </a:r>
            <a:r>
              <a:rPr lang="en-US" sz="3200" b="1">
                <a:latin typeface="Arial" charset="0"/>
              </a:rPr>
              <a:t/>
            </a:r>
            <a:br>
              <a:rPr lang="en-US" sz="3200" b="1">
                <a:latin typeface="Arial" charset="0"/>
              </a:rPr>
            </a:br>
            <a:endParaRPr lang="en-US" sz="32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latin typeface="Arial" charset="0"/>
            </a:endParaRPr>
          </a:p>
        </p:txBody>
      </p:sp>
      <p:pic>
        <p:nvPicPr>
          <p:cNvPr id="31751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Polyantibiotic Paste (PBSC)- cont.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2772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3- Advantages: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Highly antimicrobial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Highly specific in action</a:t>
            </a:r>
          </a:p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4- Disadvantages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Mildly irritating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Can sensitize the patient to the drug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 Can result in emergence of resistant 	 			organisms</a:t>
            </a:r>
          </a:p>
          <a:p>
            <a:pPr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2775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Polyantibiotic Paste (PBSC)- cont.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3796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5- Method of Application: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PBSC made into a paste with a silicone 	 			vehicle is packed into the canal</a:t>
            </a: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3799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#11 MTAD</a:t>
            </a:r>
            <a:endParaRPr lang="en-US" sz="40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4820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Composition: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Doxycycline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-Citric Acid</a:t>
            </a:r>
          </a:p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-Tween 80 (detergent)</a:t>
            </a:r>
          </a:p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2-Mode of Action: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Doxycycline-Inhibits bacterial protein synthesis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Citric Acid-Chelating agent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Tween 80-Solubilizing agent/surfactant</a:t>
            </a: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4823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MTAD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5844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50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3-Advantages: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Less irritating than many other disinfectants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-Claimed to be more effective than other 		      disinfectants in rendering root canals 		      bacteria-free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4-Disadvantages: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	-Claims of superior disinfection capabilities 	       are controversial [JOE, 33(1):48-51, 2007]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-Must be used for a 5 minute irrigation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5847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MTAD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6868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83920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5-Method of Application:</a:t>
            </a:r>
          </a:p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Used as an irrigant (in combination with NaOCl)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-Applied for 5 minutes</a:t>
            </a:r>
          </a:p>
          <a:p>
            <a:pPr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6871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DEBRIDEMENT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7892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88392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Calcium Hydroxide + Sodium Hypochlorite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Hydrogen Peroxide +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Sodium </a:t>
            </a: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Hypochlorite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Allows Effervescence to occur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Urea Peroxide + EDTA (RC Prep) +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Sodium Hypochlorite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7895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DEMINERALIZATION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8916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88392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EDTA – Ethylenediamine tetraacetic acid</a:t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RC Prep contains EDTA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8919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38921" name="Picture 9" descr="dem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352800"/>
            <a:ext cx="5410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LUBRICATION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9940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88392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EDTA (RC Prep) + Urea Peroxide</a:t>
            </a:r>
            <a:r>
              <a:rPr lang="en-US"/>
              <a:t>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carbowax vehicle</a:t>
            </a:r>
          </a:p>
          <a:p>
            <a:pPr marL="457200" indent="-457200"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9943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LUBRICATION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0964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562600" y="2057400"/>
            <a:ext cx="38862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EDTA (RC Prep) 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</a:t>
            </a:r>
          </a:p>
          <a:p>
            <a:pPr marL="457200" indent="-457200"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0967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40969" name="Picture 9" descr="rc prep #2 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4384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5486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DISINFECTION: 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95600"/>
            <a:ext cx="8915400" cy="3276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Arial" charset="0"/>
              </a:rPr>
              <a:t>Formocresol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Arial" charset="0"/>
              </a:rPr>
              <a:t>Camphorated monochlorophenol (CMCP)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Arial" charset="0"/>
              </a:rPr>
              <a:t>Cresatin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Arial" charset="0"/>
              </a:rPr>
              <a:t>Eugenol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Arial" charset="0"/>
              </a:rPr>
              <a:t>Chloramine T</a:t>
            </a:r>
          </a:p>
          <a:p>
            <a:pPr marL="609600" indent="-609600" eaLnBrk="1" hangingPunct="1">
              <a:buFontTx/>
              <a:buAutoNum type="arabicPeriod"/>
            </a:pPr>
            <a:endParaRPr lang="en-US" b="1" smtClean="0">
              <a:latin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b="1" smtClean="0">
              <a:latin typeface="Arial" charset="0"/>
            </a:endParaRPr>
          </a:p>
          <a:p>
            <a:pPr marL="609600" indent="-609600" eaLnBrk="1" hangingPunct="1">
              <a:buFontTx/>
              <a:buNone/>
            </a:pPr>
            <a:endParaRPr lang="en-US" b="1" smtClean="0">
              <a:latin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b="1" smtClean="0">
              <a:latin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b="1" smtClean="0">
              <a:latin typeface="Arial" charset="0"/>
            </a:endParaRPr>
          </a:p>
        </p:txBody>
      </p:sp>
      <p:pic>
        <p:nvPicPr>
          <p:cNvPr id="5124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Solutions</a:t>
            </a:r>
          </a:p>
        </p:txBody>
      </p:sp>
      <p:pic>
        <p:nvPicPr>
          <p:cNvPr id="5127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248400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0"/>
            <a:ext cx="9601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STIMULATION OF REPAIR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988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883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Calcium Hydroxide</a:t>
            </a:r>
          </a:p>
          <a:p>
            <a:pPr marL="457200" indent="-457200">
              <a:spcBef>
                <a:spcPct val="50000"/>
              </a:spcBef>
            </a:pP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991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85800" y="2667000"/>
            <a:ext cx="82296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High pH may favor calcification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Calcium proteinate precipitate formed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Induction of hard tissue-producing cells may be due to mild irritation to pulp from calcium-protein precipitate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5486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DISINFECTION: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895600"/>
            <a:ext cx="8915400" cy="3276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Arial" charset="0"/>
              </a:rPr>
              <a:t>6.    Chlorhexidine Gluconate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Arial" charset="0"/>
              </a:rPr>
              <a:t>7.    Sodium Hypochlorite (Chlorinated Soda,      	             Dakin’s Solution)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Arial" charset="0"/>
              </a:rPr>
              <a:t>8.    Calcium Hydroxide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Arial" charset="0"/>
              </a:rPr>
              <a:t>9.    Iodine/ Potassium Iodide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en-US" sz="2800" b="1" smtClean="0">
                <a:latin typeface="Arial" charset="0"/>
              </a:rPr>
              <a:t> Polyantibiotic Paste (PBSC)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en-US" sz="2800" b="1" smtClean="0">
                <a:latin typeface="Arial" charset="0"/>
              </a:rPr>
              <a:t> MTAD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b="1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2800" b="1" smtClean="0">
              <a:latin typeface="Arial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sz="2800" b="1" smtClean="0">
              <a:latin typeface="Arial" charset="0"/>
            </a:endParaRPr>
          </a:p>
        </p:txBody>
      </p:sp>
      <p:pic>
        <p:nvPicPr>
          <p:cNvPr id="6148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Solutions (cont.)</a:t>
            </a:r>
          </a:p>
        </p:txBody>
      </p:sp>
      <p:pic>
        <p:nvPicPr>
          <p:cNvPr id="6151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248400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Formocresol (Buckley’s Solution)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124200"/>
            <a:ext cx="41910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19% Formaldehyde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35% Cresol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15% Glycerol in Water</a:t>
            </a: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172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 Composition:</a:t>
            </a:r>
          </a:p>
        </p:txBody>
      </p:sp>
      <p:pic>
        <p:nvPicPr>
          <p:cNvPr id="7175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6248400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Endodontic Medicamentsfor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17738"/>
            <a:ext cx="44196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5562600"/>
            <a:ext cx="4648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Cresol is a mixture of the three O, M, and P you see here.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Formocresol (Buckley’s Solution) –cont.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1242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8196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899160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2- Mode of Action: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Alkylation; Coagulation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199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0" descr="img0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182938"/>
            <a:ext cx="5638800" cy="36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114800"/>
            <a:ext cx="3962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Phenols (cresol) causes coagulation proteins.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Formocresol (Buckley’s Solution) –cont.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1242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pic>
        <p:nvPicPr>
          <p:cNvPr id="9220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899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3- Advantages:</a:t>
            </a:r>
          </a:p>
        </p:txBody>
      </p:sp>
      <p:pic>
        <p:nvPicPr>
          <p:cNvPr id="9223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33400" y="2438400"/>
            <a:ext cx="83820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       Highly bactericidal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	4X more potent than phenol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	(phenol coefficient=4)</a:t>
            </a:r>
          </a:p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	Does not require contact for  antibacterial 	    action (vapors are effective)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Formocresol (Buckley’s Solution) –cont.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953000"/>
            <a:ext cx="6248400" cy="3276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609600" indent="-609600" eaLnBrk="1" hangingPunct="1"/>
            <a:endParaRPr lang="en-US" sz="3600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609600" indent="-609600" eaLnBrk="1" hangingPunct="1"/>
            <a:endParaRPr lang="en-US" b="1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44" name="Picture 4" descr="Endodontic Medicament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Endodontic Medicamentsmid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784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4- Disadvantages :</a:t>
            </a:r>
            <a:r>
              <a:rPr lang="en-US" sz="3600" b="1">
                <a:latin typeface="Arial" charset="0"/>
              </a:rPr>
              <a:t/>
            </a:r>
            <a:br>
              <a:rPr lang="en-US" sz="3600" b="1">
                <a:latin typeface="Arial" charset="0"/>
              </a:rPr>
            </a:br>
            <a:r>
              <a:rPr lang="en-US" sz="36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Highly cytotoxic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	Causes severe inflammatory tissue reactions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	Highly volatile – lost from root canal over time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	Possibly carcinogenic</a:t>
            </a:r>
          </a:p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5- Method of Application:</a:t>
            </a:r>
            <a:br>
              <a:rPr lang="en-US" sz="3200" b="1">
                <a:latin typeface="Arial" charset="0"/>
              </a:rPr>
            </a:br>
            <a:r>
              <a:rPr lang="en-US" sz="3600" b="1">
                <a:latin typeface="Arial" charset="0"/>
              </a:rPr>
              <a:t>	</a:t>
            </a:r>
            <a:r>
              <a:rPr lang="en-US" sz="2800" b="1">
                <a:latin typeface="Arial" charset="0"/>
              </a:rPr>
              <a:t>saturated/ blotted cotton pellets sealed into 	pulp chamber</a:t>
            </a:r>
          </a:p>
        </p:txBody>
      </p:sp>
      <p:pic>
        <p:nvPicPr>
          <p:cNvPr id="10247" name="Picture 7" descr="Endodontic Medicaments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3119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57200" y="5638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605</Words>
  <Application>Microsoft Office PowerPoint</Application>
  <PresentationFormat>On-screen Show (4:3)</PresentationFormat>
  <Paragraphs>246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Times New Roman</vt:lpstr>
      <vt:lpstr>Arial</vt:lpstr>
      <vt:lpstr>Calibri</vt:lpstr>
      <vt:lpstr>Office Theme</vt:lpstr>
      <vt:lpstr>Slide 1</vt:lpstr>
      <vt:lpstr>DISINFECTION:</vt:lpstr>
      <vt:lpstr>DISINFECTION: (cont.)</vt:lpstr>
      <vt:lpstr>DISINFECTION: (cont.)</vt:lpstr>
      <vt:lpstr>DISINFECTION: (cont.)</vt:lpstr>
      <vt:lpstr>Formocresol (Buckley’s Solution)</vt:lpstr>
      <vt:lpstr>Formocresol (Buckley’s Solution) –cont.</vt:lpstr>
      <vt:lpstr>Formocresol (Buckley’s Solution) –cont.</vt:lpstr>
      <vt:lpstr>Formocresol (Buckley’s Solution) –cont.</vt:lpstr>
      <vt:lpstr>#2 Camphorated Monochlorophenol (CMCP)</vt:lpstr>
      <vt:lpstr>Camphorated Monochlorophenol (CMCP)</vt:lpstr>
      <vt:lpstr>#3 Cresatin</vt:lpstr>
      <vt:lpstr>Cresatin</vt:lpstr>
      <vt:lpstr>Eugenol</vt:lpstr>
      <vt:lpstr>#4 Eugenol (cont.)</vt:lpstr>
      <vt:lpstr>#5 Chloramine T</vt:lpstr>
      <vt:lpstr>Chloramine T (cont.)</vt:lpstr>
      <vt:lpstr>#6 Chlorhexidine Gluconate (Peridex)</vt:lpstr>
      <vt:lpstr>Chlorhexidine Gluconate (Peridex)- cont.</vt:lpstr>
      <vt:lpstr>Chlorhexidine Gluconate (Peridex)- cont.</vt:lpstr>
      <vt:lpstr>Chlorhexidine Gluconate (Peridex)- cont.</vt:lpstr>
      <vt:lpstr>#7 Sodium Hypochlorite</vt:lpstr>
      <vt:lpstr>Sodium Hypochlorite (cont.)</vt:lpstr>
      <vt:lpstr>#8 Calcium Hydroxide</vt:lpstr>
      <vt:lpstr>Calcium Hydroxide</vt:lpstr>
      <vt:lpstr>Slide 26</vt:lpstr>
      <vt:lpstr>#9 Iodine/ Potassium Iodide</vt:lpstr>
      <vt:lpstr>Iodine/ Potassium Iodide (cont.)</vt:lpstr>
      <vt:lpstr>Iodine/ Potassium Iodide (cont.)</vt:lpstr>
      <vt:lpstr>#10 Polyantibiotic Paste (PBSC)</vt:lpstr>
      <vt:lpstr>Polyantibiotic Paste (PBSC)- cont.</vt:lpstr>
      <vt:lpstr>Polyantibiotic Paste (PBSC)- cont.</vt:lpstr>
      <vt:lpstr>#11 MTAD</vt:lpstr>
      <vt:lpstr>MTAD</vt:lpstr>
      <vt:lpstr>MTAD</vt:lpstr>
      <vt:lpstr>DEBRIDEMENT</vt:lpstr>
      <vt:lpstr>DEMINERALIZATION</vt:lpstr>
      <vt:lpstr>LUBRICATION</vt:lpstr>
      <vt:lpstr>LUBRICATION</vt:lpstr>
      <vt:lpstr>STIMULATION OF REPAIR</vt:lpstr>
    </vt:vector>
  </TitlesOfParts>
  <Company>Temple University School of Dentistry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RSTEVENS</dc:creator>
  <cp:lastModifiedBy>Rich</cp:lastModifiedBy>
  <cp:revision>89</cp:revision>
  <dcterms:created xsi:type="dcterms:W3CDTF">2004-10-11T18:11:16Z</dcterms:created>
  <dcterms:modified xsi:type="dcterms:W3CDTF">2011-10-11T17:10:14Z</dcterms:modified>
</cp:coreProperties>
</file>