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63"/>
  </p:notesMasterIdLst>
  <p:sldIdLst>
    <p:sldId id="256" r:id="rId2"/>
    <p:sldId id="315" r:id="rId3"/>
    <p:sldId id="332" r:id="rId4"/>
    <p:sldId id="313" r:id="rId5"/>
    <p:sldId id="257" r:id="rId6"/>
    <p:sldId id="320" r:id="rId7"/>
    <p:sldId id="327" r:id="rId8"/>
    <p:sldId id="328" r:id="rId9"/>
    <p:sldId id="258" r:id="rId10"/>
    <p:sldId id="259" r:id="rId11"/>
    <p:sldId id="305" r:id="rId12"/>
    <p:sldId id="260" r:id="rId13"/>
    <p:sldId id="294" r:id="rId14"/>
    <p:sldId id="317" r:id="rId15"/>
    <p:sldId id="330" r:id="rId16"/>
    <p:sldId id="261" r:id="rId17"/>
    <p:sldId id="314" r:id="rId18"/>
    <p:sldId id="323" r:id="rId19"/>
    <p:sldId id="324" r:id="rId20"/>
    <p:sldId id="325" r:id="rId21"/>
    <p:sldId id="319" r:id="rId22"/>
    <p:sldId id="276" r:id="rId23"/>
    <p:sldId id="318" r:id="rId24"/>
    <p:sldId id="329" r:id="rId25"/>
    <p:sldId id="306" r:id="rId26"/>
    <p:sldId id="262" r:id="rId27"/>
    <p:sldId id="295" r:id="rId28"/>
    <p:sldId id="296" r:id="rId29"/>
    <p:sldId id="265" r:id="rId30"/>
    <p:sldId id="297" r:id="rId31"/>
    <p:sldId id="308" r:id="rId32"/>
    <p:sldId id="298" r:id="rId33"/>
    <p:sldId id="299" r:id="rId34"/>
    <p:sldId id="270" r:id="rId35"/>
    <p:sldId id="300" r:id="rId36"/>
    <p:sldId id="301" r:id="rId37"/>
    <p:sldId id="302" r:id="rId38"/>
    <p:sldId id="303" r:id="rId39"/>
    <p:sldId id="275" r:id="rId40"/>
    <p:sldId id="321" r:id="rId41"/>
    <p:sldId id="277" r:id="rId42"/>
    <p:sldId id="326" r:id="rId43"/>
    <p:sldId id="322" r:id="rId44"/>
    <p:sldId id="312" r:id="rId45"/>
    <p:sldId id="282" r:id="rId46"/>
    <p:sldId id="309" r:id="rId47"/>
    <p:sldId id="331" r:id="rId48"/>
    <p:sldId id="283" r:id="rId49"/>
    <p:sldId id="304" r:id="rId50"/>
    <p:sldId id="284" r:id="rId51"/>
    <p:sldId id="286" r:id="rId52"/>
    <p:sldId id="311" r:id="rId53"/>
    <p:sldId id="278" r:id="rId54"/>
    <p:sldId id="287" r:id="rId55"/>
    <p:sldId id="288" r:id="rId56"/>
    <p:sldId id="289" r:id="rId57"/>
    <p:sldId id="290" r:id="rId58"/>
    <p:sldId id="291" r:id="rId59"/>
    <p:sldId id="307" r:id="rId60"/>
    <p:sldId id="279" r:id="rId61"/>
    <p:sldId id="280" r:id="rId6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CC00"/>
    <a:srgbClr val="FF9900"/>
    <a:srgbClr val="339966"/>
    <a:srgbClr val="CCECFF"/>
    <a:srgbClr val="CC0066"/>
    <a:srgbClr val="FF5050"/>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02" autoAdjust="0"/>
  </p:normalViewPr>
  <p:slideViewPr>
    <p:cSldViewPr>
      <p:cViewPr varScale="1">
        <p:scale>
          <a:sx n="62" d="100"/>
          <a:sy n="62" d="100"/>
        </p:scale>
        <p:origin x="-100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5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1054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54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54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1054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E8955E19-2C4A-4C3E-AE18-A7616FAEB3C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C1086DB-A558-473C-86EE-EB6FFD62AF16}"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70C57BA-D068-40A0-AA33-12DE776E0A7F}"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9CC7C2F-DC51-4831-8A89-A9A665181417}"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5B26602-6379-4D74-9018-0AEB0EEC777B}"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633E68-D681-406D-BD4C-971FA77CFB63}"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9BAFEA-8604-4FA4-A3A9-554434FA2CB7}"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6FFC239-3709-44B9-93E2-2ED4943D465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6426CC2-395C-4372-81F9-F255A00D5B92}"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FFD115D-2DD1-4347-9AD6-582BBE90652F}"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A3E9B54-0A05-4EFA-B876-0F19C711F33C}"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CC769C-2CCB-49B0-8C85-098A9D70A30E}"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1E1B660-922E-4F59-A8AC-3645991560DB}"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40.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0" y="2590800"/>
            <a:ext cx="7772400" cy="1143000"/>
          </a:xfrm>
        </p:spPr>
        <p:txBody>
          <a:bodyPr>
            <a:normAutofit fontScale="90000"/>
          </a:bodyPr>
          <a:lstStyle/>
          <a:p>
            <a:pPr>
              <a:defRPr/>
            </a:pPr>
            <a:r>
              <a:rPr lang="en-US" sz="7200"/>
              <a:t>Diagnosis and Treatment in </a:t>
            </a:r>
            <a:r>
              <a:rPr lang="en-US" sz="7200" smtClean="0"/>
              <a:t>Endodontics</a:t>
            </a:r>
            <a:br>
              <a:rPr lang="en-US" sz="7200" smtClean="0"/>
            </a:br>
            <a:r>
              <a:rPr lang="en-US" sz="7200" smtClean="0"/>
              <a:t>30 Aug 2011</a:t>
            </a:r>
            <a:endParaRPr lang="en-US" sz="7200"/>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0" y="609600"/>
            <a:ext cx="7772400" cy="1143000"/>
          </a:xfrm>
        </p:spPr>
        <p:txBody>
          <a:bodyPr/>
          <a:lstStyle/>
          <a:p>
            <a:pPr>
              <a:defRPr/>
            </a:pPr>
            <a:r>
              <a:rPr lang="en-US"/>
              <a:t>OBJECTIVE FINDINGS</a:t>
            </a:r>
          </a:p>
        </p:txBody>
      </p:sp>
      <p:sp>
        <p:nvSpPr>
          <p:cNvPr id="6147" name="Rectangle 3"/>
          <p:cNvSpPr>
            <a:spLocks noGrp="1" noChangeArrowheads="1"/>
          </p:cNvSpPr>
          <p:nvPr>
            <p:ph type="body" idx="4294967295"/>
          </p:nvPr>
        </p:nvSpPr>
        <p:spPr>
          <a:xfrm>
            <a:off x="1371600" y="2209800"/>
            <a:ext cx="7772400" cy="4114800"/>
          </a:xfrm>
        </p:spPr>
        <p:txBody>
          <a:bodyPr/>
          <a:lstStyle/>
          <a:p>
            <a:pPr>
              <a:buFontTx/>
              <a:buNone/>
              <a:defRPr/>
            </a:pPr>
            <a:r>
              <a:rPr lang="en-US" sz="4400">
                <a:solidFill>
                  <a:schemeClr val="accent1"/>
                </a:solidFill>
              </a:rPr>
              <a:t>Extraoral examination</a:t>
            </a:r>
          </a:p>
          <a:p>
            <a:pPr>
              <a:buFontTx/>
              <a:buNone/>
              <a:defRPr/>
            </a:pPr>
            <a:r>
              <a:rPr lang="en-US" sz="4400">
                <a:solidFill>
                  <a:schemeClr val="accent1"/>
                </a:solidFill>
              </a:rPr>
              <a:t>Intraoral examination</a:t>
            </a:r>
            <a:endParaRPr lang="en-US"/>
          </a:p>
          <a:p>
            <a:pPr>
              <a:buFontTx/>
              <a:buNone/>
              <a:defRPr/>
            </a:pPr>
            <a:r>
              <a:rPr lang="en-US"/>
              <a:t>      Soft tissue</a:t>
            </a:r>
          </a:p>
          <a:p>
            <a:pPr>
              <a:buFontTx/>
              <a:buNone/>
              <a:defRPr/>
            </a:pPr>
            <a:r>
              <a:rPr lang="en-US"/>
              <a:t>	   Dentition</a:t>
            </a:r>
          </a:p>
          <a:p>
            <a:pPr>
              <a:buFontTx/>
              <a:buNone/>
              <a:defRPr/>
            </a:pPr>
            <a:r>
              <a:rPr lang="en-US"/>
              <a:t>	   Periodontal status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C:\WINNT\Profiles\rnissan\Desktop\BBYFD.JPG"/>
          <p:cNvPicPr>
            <a:picLocks noChangeAspect="1" noChangeArrowheads="1"/>
          </p:cNvPicPr>
          <p:nvPr/>
        </p:nvPicPr>
        <p:blipFill>
          <a:blip r:embed="rId2" cstate="print"/>
          <a:srcRect/>
          <a:stretch>
            <a:fillRect/>
          </a:stretch>
        </p:blipFill>
        <p:spPr bwMode="auto">
          <a:xfrm>
            <a:off x="533400" y="1371600"/>
            <a:ext cx="8231188" cy="5272088"/>
          </a:xfrm>
          <a:prstGeom prst="rect">
            <a:avLst/>
          </a:prstGeom>
          <a:noFill/>
          <a:ln w="9525">
            <a:noFill/>
            <a:miter lim="800000"/>
            <a:headEnd/>
            <a:tailEnd/>
          </a:ln>
        </p:spPr>
      </p:pic>
      <p:sp>
        <p:nvSpPr>
          <p:cNvPr id="79876" name="Rectangle 4"/>
          <p:cNvSpPr>
            <a:spLocks noGrp="1" noChangeArrowheads="1"/>
          </p:cNvSpPr>
          <p:nvPr>
            <p:ph type="title" idx="4294967295"/>
          </p:nvPr>
        </p:nvSpPr>
        <p:spPr>
          <a:xfrm>
            <a:off x="1371600" y="228600"/>
            <a:ext cx="7772400" cy="1143000"/>
          </a:xfrm>
        </p:spPr>
        <p:txBody>
          <a:bodyPr/>
          <a:lstStyle/>
          <a:p>
            <a:pPr>
              <a:defRPr/>
            </a:pPr>
            <a:r>
              <a:rPr lang="en-US"/>
              <a:t>Pay attention to detail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0" y="2971800"/>
            <a:ext cx="4800600" cy="1143000"/>
          </a:xfrm>
        </p:spPr>
        <p:txBody>
          <a:bodyPr>
            <a:normAutofit fontScale="90000"/>
          </a:bodyPr>
          <a:lstStyle/>
          <a:p>
            <a:pPr>
              <a:defRPr/>
            </a:pPr>
            <a:r>
              <a:rPr lang="en-US" sz="3600"/>
              <a:t>EXTRAORAL </a:t>
            </a:r>
            <a:br>
              <a:rPr lang="en-US" sz="3600"/>
            </a:br>
            <a:r>
              <a:rPr lang="en-US" sz="3600"/>
              <a:t>SWELLING</a:t>
            </a:r>
          </a:p>
        </p:txBody>
      </p:sp>
      <p:pic>
        <p:nvPicPr>
          <p:cNvPr id="7175" name="Picture 7" descr="msotw9_temp0"/>
          <p:cNvPicPr>
            <a:picLocks noChangeAspect="1" noChangeArrowheads="1"/>
          </p:cNvPicPr>
          <p:nvPr/>
        </p:nvPicPr>
        <p:blipFill>
          <a:blip r:embed="rId2" cstate="print">
            <a:lum bright="12000" contrast="12000"/>
          </a:blip>
          <a:srcRect r="3725" b="1852"/>
          <a:stretch>
            <a:fillRect/>
          </a:stretch>
        </p:blipFill>
        <p:spPr bwMode="auto">
          <a:xfrm>
            <a:off x="4648200" y="533400"/>
            <a:ext cx="3875088" cy="5867400"/>
          </a:xfrm>
          <a:prstGeom prst="rect">
            <a:avLst/>
          </a:prstGeom>
          <a:noFill/>
          <a:ln w="9525">
            <a:solidFill>
              <a:schemeClr val="tx1"/>
            </a:solidFill>
            <a:miter lim="800000"/>
            <a:headEnd/>
            <a:tailEnd/>
          </a:ln>
        </p:spPr>
      </p:pic>
      <p:sp>
        <p:nvSpPr>
          <p:cNvPr id="7177" name="Line 9"/>
          <p:cNvSpPr>
            <a:spLocks noChangeShapeType="1"/>
          </p:cNvSpPr>
          <p:nvPr/>
        </p:nvSpPr>
        <p:spPr bwMode="auto">
          <a:xfrm flipV="1">
            <a:off x="3581400" y="3276600"/>
            <a:ext cx="1752600" cy="304800"/>
          </a:xfrm>
          <a:prstGeom prst="line">
            <a:avLst/>
          </a:prstGeom>
          <a:noFill/>
          <a:ln w="38100">
            <a:solidFill>
              <a:schemeClr val="accent1"/>
            </a:solidFill>
            <a:round/>
            <a:headEnd/>
            <a:tailEnd type="arrow"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175"/>
                                        </p:tgtEl>
                                        <p:attrNameLst>
                                          <p:attrName>style.visibility</p:attrName>
                                        </p:attrNameLst>
                                      </p:cBhvr>
                                      <p:to>
                                        <p:strVal val="visible"/>
                                      </p:to>
                                    </p:set>
                                    <p:animEffect transition="in" filter="wipe(down)">
                                      <p:cBhvr>
                                        <p:cTn id="7" dur="1000"/>
                                        <p:tgtEl>
                                          <p:spTgt spid="71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170"/>
                                        </p:tgtEl>
                                        <p:attrNameLst>
                                          <p:attrName>style.visibility</p:attrName>
                                        </p:attrNameLst>
                                      </p:cBhvr>
                                      <p:to>
                                        <p:strVal val="visible"/>
                                      </p:to>
                                    </p:set>
                                    <p:anim calcmode="lin" valueType="num">
                                      <p:cBhvr additive="base">
                                        <p:cTn id="12" dur="1000" fill="hold"/>
                                        <p:tgtEl>
                                          <p:spTgt spid="7170"/>
                                        </p:tgtEl>
                                        <p:attrNameLst>
                                          <p:attrName>ppt_x</p:attrName>
                                        </p:attrNameLst>
                                      </p:cBhvr>
                                      <p:tavLst>
                                        <p:tav tm="0">
                                          <p:val>
                                            <p:strVal val="0-#ppt_w/2"/>
                                          </p:val>
                                        </p:tav>
                                        <p:tav tm="100000">
                                          <p:val>
                                            <p:strVal val="#ppt_x"/>
                                          </p:val>
                                        </p:tav>
                                      </p:tavLst>
                                    </p:anim>
                                    <p:anim calcmode="lin" valueType="num">
                                      <p:cBhvr additive="base">
                                        <p:cTn id="13" dur="10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3" presetClass="entr" presetSubtype="0" fill="hold" grpId="0" nodeType="clickEffect">
                                  <p:stCondLst>
                                    <p:cond delay="0"/>
                                  </p:stCondLst>
                                  <p:childTnLst>
                                    <p:set>
                                      <p:cBhvr>
                                        <p:cTn id="17" dur="1" fill="hold">
                                          <p:stCondLst>
                                            <p:cond delay="0"/>
                                          </p:stCondLst>
                                        </p:cTn>
                                        <p:tgtEl>
                                          <p:spTgt spid="7177"/>
                                        </p:tgtEl>
                                        <p:attrNameLst>
                                          <p:attrName>style.visibility</p:attrName>
                                        </p:attrNameLst>
                                      </p:cBhvr>
                                      <p:to>
                                        <p:strVal val="visible"/>
                                      </p:to>
                                    </p:set>
                                    <p:animEffect transition="in" filter="fade">
                                      <p:cBhvr>
                                        <p:cTn id="18" dur="100"/>
                                        <p:tgtEl>
                                          <p:spTgt spid="7177"/>
                                        </p:tgtEl>
                                      </p:cBhvr>
                                    </p:animEffect>
                                    <p:anim calcmode="lin" valueType="num">
                                      <p:cBhvr>
                                        <p:cTn id="19" dur="400" fill="hold"/>
                                        <p:tgtEl>
                                          <p:spTgt spid="7177"/>
                                        </p:tgtEl>
                                        <p:attrNameLst>
                                          <p:attrName>ppt_x</p:attrName>
                                        </p:attrNameLst>
                                      </p:cBhvr>
                                      <p:tavLst>
                                        <p:tav tm="0">
                                          <p:val>
                                            <p:strVal val="#ppt_x"/>
                                          </p:val>
                                        </p:tav>
                                        <p:tav tm="100000">
                                          <p:val>
                                            <p:strVal val="#ppt_x"/>
                                          </p:val>
                                        </p:tav>
                                      </p:tavLst>
                                    </p:anim>
                                    <p:anim calcmode="lin" valueType="num">
                                      <p:cBhvr>
                                        <p:cTn id="20" dur="400" fill="hold"/>
                                        <p:tgtEl>
                                          <p:spTgt spid="7177"/>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717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717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1371600" y="0"/>
            <a:ext cx="7772400" cy="1143000"/>
          </a:xfrm>
        </p:spPr>
        <p:txBody>
          <a:bodyPr/>
          <a:lstStyle/>
          <a:p>
            <a:pPr>
              <a:defRPr/>
            </a:pPr>
            <a:r>
              <a:rPr lang="en-US"/>
              <a:t>Intraoral swelling</a:t>
            </a:r>
          </a:p>
        </p:txBody>
      </p:sp>
      <p:pic>
        <p:nvPicPr>
          <p:cNvPr id="16387" name="Picture 3" descr="\\Eniac\Endodontics\RNS\diagnosis15.bmp"/>
          <p:cNvPicPr>
            <a:picLocks noChangeAspect="1" noChangeArrowheads="1"/>
          </p:cNvPicPr>
          <p:nvPr/>
        </p:nvPicPr>
        <p:blipFill>
          <a:blip r:embed="rId2" cstate="print"/>
          <a:srcRect/>
          <a:stretch>
            <a:fillRect/>
          </a:stretch>
        </p:blipFill>
        <p:spPr bwMode="auto">
          <a:xfrm>
            <a:off x="609600" y="1295400"/>
            <a:ext cx="8001000" cy="533241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25" name="Rectangle 17"/>
          <p:cNvSpPr>
            <a:spLocks noChangeArrowheads="1"/>
          </p:cNvSpPr>
          <p:nvPr/>
        </p:nvSpPr>
        <p:spPr bwMode="auto">
          <a:xfrm>
            <a:off x="609600" y="609600"/>
            <a:ext cx="8534400" cy="4271963"/>
          </a:xfrm>
          <a:prstGeom prst="rect">
            <a:avLst/>
          </a:prstGeom>
          <a:noFill/>
          <a:ln w="9525">
            <a:noFill/>
            <a:miter lim="800000"/>
            <a:headEnd/>
            <a:tailEnd/>
          </a:ln>
          <a:effectLst/>
        </p:spPr>
        <p:txBody>
          <a:bodyPr>
            <a:spAutoFit/>
          </a:bodyPr>
          <a:lstStyle/>
          <a:p>
            <a:pPr eaLnBrk="0" hangingPunct="0">
              <a:spcBef>
                <a:spcPct val="50000"/>
              </a:spcBef>
              <a:defRPr/>
            </a:pPr>
            <a:r>
              <a:rPr lang="en-US" sz="2800" b="1">
                <a:solidFill>
                  <a:srgbClr val="FF0000"/>
                </a:solidFill>
                <a:effectLst>
                  <a:outerShdw blurRad="38100" dist="38100" dir="2700000" algn="tl">
                    <a:srgbClr val="000000"/>
                  </a:outerShdw>
                </a:effectLst>
                <a:latin typeface="Helvetica" pitchFamily="34" charset="0"/>
              </a:rPr>
              <a:t>CHIEF COMPLAINT</a:t>
            </a:r>
          </a:p>
          <a:p>
            <a:pPr eaLnBrk="0" hangingPunct="0">
              <a:spcBef>
                <a:spcPct val="50000"/>
              </a:spcBef>
              <a:defRPr/>
            </a:pPr>
            <a:r>
              <a:rPr lang="en-US" sz="2800" b="1">
                <a:solidFill>
                  <a:srgbClr val="FF0000"/>
                </a:solidFill>
                <a:effectLst>
                  <a:outerShdw blurRad="38100" dist="38100" dir="2700000" algn="tl">
                    <a:srgbClr val="000000"/>
                  </a:outerShdw>
                </a:effectLst>
                <a:latin typeface="Helvetica" pitchFamily="34" charset="0"/>
              </a:rPr>
              <a:t>SUBJECTIVE FINDINGS</a:t>
            </a:r>
          </a:p>
          <a:p>
            <a:pPr eaLnBrk="0" hangingPunct="0">
              <a:spcBef>
                <a:spcPct val="50000"/>
              </a:spcBef>
              <a:defRPr/>
            </a:pPr>
            <a:r>
              <a:rPr lang="en-US" sz="2800" b="1">
                <a:solidFill>
                  <a:srgbClr val="FF0000"/>
                </a:solidFill>
                <a:effectLst>
                  <a:outerShdw blurRad="38100" dist="38100" dir="2700000" algn="tl">
                    <a:srgbClr val="000000"/>
                  </a:outerShdw>
                </a:effectLst>
                <a:latin typeface="Helvetica" pitchFamily="34" charset="0"/>
              </a:rPr>
              <a:t>OBJECTIVE FINDINGS</a:t>
            </a:r>
          </a:p>
          <a:p>
            <a:pPr eaLnBrk="0" hangingPunct="0">
              <a:spcBef>
                <a:spcPct val="50000"/>
              </a:spcBef>
              <a:defRPr/>
            </a:pPr>
            <a:endParaRPr lang="en-US" sz="2800" b="1">
              <a:solidFill>
                <a:srgbClr val="FF0000"/>
              </a:solidFill>
              <a:effectLst>
                <a:outerShdw blurRad="38100" dist="38100" dir="2700000" algn="tl">
                  <a:srgbClr val="000000"/>
                </a:outerShdw>
              </a:effectLst>
              <a:latin typeface="Helvetica" pitchFamily="34" charset="0"/>
            </a:endParaRPr>
          </a:p>
          <a:p>
            <a:pPr eaLnBrk="0" hangingPunct="0">
              <a:spcBef>
                <a:spcPct val="50000"/>
              </a:spcBef>
              <a:defRPr/>
            </a:pPr>
            <a:r>
              <a:rPr lang="en-US" sz="4000" b="1">
                <a:solidFill>
                  <a:srgbClr val="FFFF00"/>
                </a:solidFill>
                <a:effectLst>
                  <a:outerShdw blurRad="38100" dist="38100" dir="2700000" algn="tl">
                    <a:srgbClr val="000000"/>
                  </a:outerShdw>
                </a:effectLst>
                <a:latin typeface="Helvetica" pitchFamily="34" charset="0"/>
              </a:rPr>
              <a:t>CLINICAL </a:t>
            </a:r>
          </a:p>
          <a:p>
            <a:pPr eaLnBrk="0" hangingPunct="0">
              <a:spcBef>
                <a:spcPct val="50000"/>
              </a:spcBef>
              <a:defRPr/>
            </a:pPr>
            <a:r>
              <a:rPr lang="en-US" sz="4000" b="1">
                <a:solidFill>
                  <a:srgbClr val="FFFF00"/>
                </a:solidFill>
                <a:effectLst>
                  <a:outerShdw blurRad="38100" dist="38100" dir="2700000" algn="tl">
                    <a:srgbClr val="000000"/>
                  </a:outerShdw>
                </a:effectLst>
                <a:latin typeface="Helvetica" pitchFamily="34" charset="0"/>
              </a:rPr>
              <a:t>TESTS</a:t>
            </a:r>
          </a:p>
        </p:txBody>
      </p:sp>
      <p:graphicFrame>
        <p:nvGraphicFramePr>
          <p:cNvPr id="2050" name="Object 18"/>
          <p:cNvGraphicFramePr>
            <a:graphicFrameLocks noChangeAspect="1"/>
          </p:cNvGraphicFramePr>
          <p:nvPr/>
        </p:nvGraphicFramePr>
        <p:xfrm>
          <a:off x="4114800" y="2546350"/>
          <a:ext cx="4438650" cy="3511550"/>
        </p:xfrm>
        <a:graphic>
          <a:graphicData uri="http://schemas.openxmlformats.org/presentationml/2006/ole">
            <p:oleObj spid="_x0000_s2050" name="Photo Editor Photo" r:id="rId3" imgW="4285714" imgH="3390476" progId="">
              <p:embed/>
            </p:oleObj>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838200" y="228600"/>
            <a:ext cx="7772400" cy="1143000"/>
          </a:xfrm>
        </p:spPr>
        <p:txBody>
          <a:bodyPr>
            <a:normAutofit fontScale="90000"/>
          </a:bodyPr>
          <a:lstStyle/>
          <a:p>
            <a:pPr>
              <a:defRPr/>
            </a:pPr>
            <a:r>
              <a:rPr lang="en-US" sz="4000"/>
              <a:t>Endodontics clinic </a:t>
            </a:r>
            <a:br>
              <a:rPr lang="en-US" sz="4000"/>
            </a:br>
            <a:r>
              <a:rPr lang="en-US" sz="4000"/>
              <a:t>chart</a:t>
            </a:r>
          </a:p>
        </p:txBody>
      </p:sp>
      <p:pic>
        <p:nvPicPr>
          <p:cNvPr id="17411" name="Picture 3" descr="img036"/>
          <p:cNvPicPr>
            <a:picLocks noGrp="1" noChangeAspect="1" noChangeArrowheads="1"/>
          </p:cNvPicPr>
          <p:nvPr>
            <p:ph idx="1"/>
          </p:nvPr>
        </p:nvPicPr>
        <p:blipFill>
          <a:blip r:embed="rId2" cstate="print"/>
          <a:srcRect l="43369" t="40018" r="4710" b="44052"/>
          <a:stretch>
            <a:fillRect/>
          </a:stretch>
        </p:blipFill>
        <p:spPr>
          <a:xfrm>
            <a:off x="1371600" y="1447800"/>
            <a:ext cx="6858000" cy="2819400"/>
          </a:xfrm>
        </p:spPr>
      </p:pic>
      <p:pic>
        <p:nvPicPr>
          <p:cNvPr id="17412" name="Picture 4" descr="img036"/>
          <p:cNvPicPr>
            <a:picLocks noChangeAspect="1" noChangeArrowheads="1"/>
          </p:cNvPicPr>
          <p:nvPr/>
        </p:nvPicPr>
        <p:blipFill>
          <a:blip r:embed="rId2" cstate="print"/>
          <a:srcRect l="3230" t="6024" r="4710"/>
          <a:stretch>
            <a:fillRect/>
          </a:stretch>
        </p:blipFill>
        <p:spPr bwMode="auto">
          <a:xfrm>
            <a:off x="3546475" y="4343400"/>
            <a:ext cx="1838325"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381000"/>
            <a:ext cx="7772400" cy="1143000"/>
          </a:xfrm>
        </p:spPr>
        <p:txBody>
          <a:bodyPr/>
          <a:lstStyle/>
          <a:p>
            <a:pPr>
              <a:defRPr/>
            </a:pPr>
            <a:r>
              <a:rPr lang="en-US" sz="4000"/>
              <a:t>CLINICAL TESTS</a:t>
            </a:r>
          </a:p>
        </p:txBody>
      </p:sp>
      <p:sp>
        <p:nvSpPr>
          <p:cNvPr id="10243" name="Rectangle 3"/>
          <p:cNvSpPr>
            <a:spLocks noGrp="1" noChangeArrowheads="1"/>
          </p:cNvSpPr>
          <p:nvPr>
            <p:ph type="body" idx="4294967295"/>
          </p:nvPr>
        </p:nvSpPr>
        <p:spPr>
          <a:xfrm>
            <a:off x="0" y="1600200"/>
            <a:ext cx="5791200" cy="2057400"/>
          </a:xfrm>
        </p:spPr>
        <p:txBody>
          <a:bodyPr/>
          <a:lstStyle/>
          <a:p>
            <a:pPr>
              <a:buFontTx/>
              <a:buNone/>
              <a:defRPr/>
            </a:pPr>
            <a:r>
              <a:rPr lang="en-US" sz="4400">
                <a:solidFill>
                  <a:srgbClr val="FF0000"/>
                </a:solidFill>
              </a:rPr>
              <a:t>1.  </a:t>
            </a:r>
            <a:r>
              <a:rPr lang="en-US">
                <a:solidFill>
                  <a:srgbClr val="FF0000"/>
                </a:solidFill>
              </a:rPr>
              <a:t>Periradicular tests</a:t>
            </a:r>
            <a:endParaRPr lang="en-US" sz="2400">
              <a:solidFill>
                <a:srgbClr val="FF0000"/>
              </a:solidFill>
            </a:endParaRPr>
          </a:p>
          <a:p>
            <a:pPr lvl="1">
              <a:buFontTx/>
              <a:buNone/>
              <a:defRPr/>
            </a:pPr>
            <a:r>
              <a:rPr lang="en-US" sz="3200"/>
              <a:t> 	 Percussion </a:t>
            </a:r>
          </a:p>
          <a:p>
            <a:pPr lvl="1">
              <a:buFontTx/>
              <a:buNone/>
              <a:defRPr/>
            </a:pPr>
            <a:r>
              <a:rPr lang="en-US" sz="3200"/>
              <a:t> 	 Palpation</a:t>
            </a:r>
          </a:p>
          <a:p>
            <a:pPr>
              <a:buFontTx/>
              <a:buNone/>
              <a:defRPr/>
            </a:pPr>
            <a:endParaRPr lang="en-US" sz="4400">
              <a:solidFill>
                <a:srgbClr val="FFCC00"/>
              </a:solidFill>
            </a:endParaRPr>
          </a:p>
        </p:txBody>
      </p:sp>
      <p:pic>
        <p:nvPicPr>
          <p:cNvPr id="18436" name="Picture 6" descr="HM00140_"/>
          <p:cNvPicPr>
            <a:picLocks noChangeAspect="1" noChangeArrowheads="1"/>
          </p:cNvPicPr>
          <p:nvPr/>
        </p:nvPicPr>
        <p:blipFill>
          <a:blip r:embed="rId2" cstate="print"/>
          <a:srcRect/>
          <a:stretch>
            <a:fillRect/>
          </a:stretch>
        </p:blipFill>
        <p:spPr bwMode="auto">
          <a:xfrm>
            <a:off x="2362200" y="4114800"/>
            <a:ext cx="925513" cy="1411288"/>
          </a:xfrm>
          <a:prstGeom prst="rect">
            <a:avLst/>
          </a:prstGeom>
          <a:noFill/>
          <a:ln w="9525">
            <a:noFill/>
            <a:miter lim="800000"/>
            <a:headEnd/>
            <a:tailEnd/>
          </a:ln>
        </p:spPr>
      </p:pic>
      <p:pic>
        <p:nvPicPr>
          <p:cNvPr id="18437" name="Picture 7" descr="HM00140_"/>
          <p:cNvPicPr>
            <a:picLocks noChangeAspect="1" noChangeArrowheads="1"/>
          </p:cNvPicPr>
          <p:nvPr/>
        </p:nvPicPr>
        <p:blipFill>
          <a:blip r:embed="rId2" cstate="print"/>
          <a:srcRect/>
          <a:stretch>
            <a:fillRect/>
          </a:stretch>
        </p:blipFill>
        <p:spPr bwMode="auto">
          <a:xfrm>
            <a:off x="3886200" y="4114800"/>
            <a:ext cx="925513" cy="1411288"/>
          </a:xfrm>
          <a:prstGeom prst="rect">
            <a:avLst/>
          </a:prstGeom>
          <a:noFill/>
          <a:ln w="9525">
            <a:noFill/>
            <a:miter lim="800000"/>
            <a:headEnd/>
            <a:tailEnd/>
          </a:ln>
        </p:spPr>
      </p:pic>
      <p:pic>
        <p:nvPicPr>
          <p:cNvPr id="18438" name="Picture 8" descr="HM00140_"/>
          <p:cNvPicPr>
            <a:picLocks noChangeAspect="1" noChangeArrowheads="1"/>
          </p:cNvPicPr>
          <p:nvPr/>
        </p:nvPicPr>
        <p:blipFill>
          <a:blip r:embed="rId2" cstate="print"/>
          <a:srcRect/>
          <a:stretch>
            <a:fillRect/>
          </a:stretch>
        </p:blipFill>
        <p:spPr bwMode="auto">
          <a:xfrm>
            <a:off x="3124200" y="4114800"/>
            <a:ext cx="925513" cy="1411288"/>
          </a:xfrm>
          <a:prstGeom prst="rect">
            <a:avLst/>
          </a:prstGeom>
          <a:noFill/>
          <a:ln w="9525">
            <a:noFill/>
            <a:miter lim="800000"/>
            <a:headEnd/>
            <a:tailEnd/>
          </a:ln>
        </p:spPr>
      </p:pic>
      <p:sp>
        <p:nvSpPr>
          <p:cNvPr id="18439" name="AutoShape 9"/>
          <p:cNvSpPr>
            <a:spLocks noChangeArrowheads="1"/>
          </p:cNvSpPr>
          <p:nvPr/>
        </p:nvSpPr>
        <p:spPr bwMode="auto">
          <a:xfrm>
            <a:off x="3429000" y="3505200"/>
            <a:ext cx="304800" cy="609600"/>
          </a:xfrm>
          <a:prstGeom prst="downArrow">
            <a:avLst>
              <a:gd name="adj1" fmla="val 50000"/>
              <a:gd name="adj2" fmla="val 50000"/>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10250" name="Text Box 10"/>
          <p:cNvSpPr txBox="1">
            <a:spLocks noChangeArrowheads="1"/>
          </p:cNvSpPr>
          <p:nvPr/>
        </p:nvSpPr>
        <p:spPr bwMode="auto">
          <a:xfrm>
            <a:off x="1905000" y="5486400"/>
            <a:ext cx="304800" cy="457200"/>
          </a:xfrm>
          <a:prstGeom prst="rect">
            <a:avLst/>
          </a:prstGeom>
          <a:noFill/>
          <a:ln w="9525">
            <a:noFill/>
            <a:miter lim="800000"/>
            <a:headEnd/>
            <a:tailEnd/>
          </a:ln>
          <a:effectLst/>
        </p:spPr>
        <p:txBody>
          <a:bodyPr>
            <a:spAutoFit/>
          </a:bodyPr>
          <a:lstStyle/>
          <a:p>
            <a:pPr eaLnBrk="0" hangingPunct="0">
              <a:spcBef>
                <a:spcPct val="50000"/>
              </a:spcBef>
              <a:defRPr/>
            </a:pPr>
            <a:r>
              <a:rPr lang="en-US" b="1">
                <a:solidFill>
                  <a:srgbClr val="FFFF00"/>
                </a:solidFill>
                <a:effectLst>
                  <a:outerShdw blurRad="38100" dist="38100" dir="2700000" algn="tl">
                    <a:srgbClr val="000000"/>
                  </a:outerShdw>
                </a:effectLst>
              </a:rPr>
              <a:t>1</a:t>
            </a:r>
          </a:p>
        </p:txBody>
      </p:sp>
      <p:sp>
        <p:nvSpPr>
          <p:cNvPr id="10251" name="Text Box 11"/>
          <p:cNvSpPr txBox="1">
            <a:spLocks noChangeArrowheads="1"/>
          </p:cNvSpPr>
          <p:nvPr/>
        </p:nvSpPr>
        <p:spPr bwMode="auto">
          <a:xfrm>
            <a:off x="2590800" y="5486400"/>
            <a:ext cx="457200" cy="457200"/>
          </a:xfrm>
          <a:prstGeom prst="rect">
            <a:avLst/>
          </a:prstGeom>
          <a:noFill/>
          <a:ln w="9525">
            <a:noFill/>
            <a:miter lim="800000"/>
            <a:headEnd/>
            <a:tailEnd/>
          </a:ln>
          <a:effectLst/>
        </p:spPr>
        <p:txBody>
          <a:bodyPr>
            <a:spAutoFit/>
          </a:bodyPr>
          <a:lstStyle/>
          <a:p>
            <a:pPr eaLnBrk="0" hangingPunct="0">
              <a:spcBef>
                <a:spcPct val="50000"/>
              </a:spcBef>
              <a:defRPr/>
            </a:pPr>
            <a:r>
              <a:rPr lang="en-US" b="1">
                <a:solidFill>
                  <a:srgbClr val="FFFF00"/>
                </a:solidFill>
                <a:effectLst>
                  <a:outerShdw blurRad="38100" dist="38100" dir="2700000" algn="tl">
                    <a:srgbClr val="000000"/>
                  </a:outerShdw>
                </a:effectLst>
              </a:rPr>
              <a:t>2</a:t>
            </a:r>
          </a:p>
        </p:txBody>
      </p:sp>
      <p:sp>
        <p:nvSpPr>
          <p:cNvPr id="10252" name="Text Box 12"/>
          <p:cNvSpPr txBox="1">
            <a:spLocks noChangeArrowheads="1"/>
          </p:cNvSpPr>
          <p:nvPr/>
        </p:nvSpPr>
        <p:spPr bwMode="auto">
          <a:xfrm>
            <a:off x="3429000" y="5486400"/>
            <a:ext cx="457200" cy="457200"/>
          </a:xfrm>
          <a:prstGeom prst="rect">
            <a:avLst/>
          </a:prstGeom>
          <a:noFill/>
          <a:ln w="9525">
            <a:noFill/>
            <a:miter lim="800000"/>
            <a:headEnd/>
            <a:tailEnd/>
          </a:ln>
          <a:effectLst/>
        </p:spPr>
        <p:txBody>
          <a:bodyPr>
            <a:spAutoFit/>
          </a:bodyPr>
          <a:lstStyle/>
          <a:p>
            <a:pPr eaLnBrk="0" hangingPunct="0">
              <a:spcBef>
                <a:spcPct val="50000"/>
              </a:spcBef>
              <a:defRPr/>
            </a:pPr>
            <a:r>
              <a:rPr lang="en-US" b="1">
                <a:solidFill>
                  <a:srgbClr val="FFFF00"/>
                </a:solidFill>
                <a:effectLst>
                  <a:outerShdw blurRad="38100" dist="38100" dir="2700000" algn="tl">
                    <a:srgbClr val="000000"/>
                  </a:outerShdw>
                </a:effectLst>
              </a:rPr>
              <a:t>3</a:t>
            </a:r>
          </a:p>
        </p:txBody>
      </p:sp>
      <p:sp>
        <p:nvSpPr>
          <p:cNvPr id="10253" name="Text Box 13"/>
          <p:cNvSpPr txBox="1">
            <a:spLocks noChangeArrowheads="1"/>
          </p:cNvSpPr>
          <p:nvPr/>
        </p:nvSpPr>
        <p:spPr bwMode="auto">
          <a:xfrm>
            <a:off x="4191000" y="6019800"/>
            <a:ext cx="304800" cy="457200"/>
          </a:xfrm>
          <a:prstGeom prst="rect">
            <a:avLst/>
          </a:prstGeom>
          <a:noFill/>
          <a:ln w="9525">
            <a:noFill/>
            <a:miter lim="800000"/>
            <a:headEnd/>
            <a:tailEnd/>
          </a:ln>
          <a:effectLst/>
        </p:spPr>
        <p:txBody>
          <a:bodyPr>
            <a:spAutoFit/>
          </a:bodyPr>
          <a:lstStyle/>
          <a:p>
            <a:pPr eaLnBrk="0" hangingPunct="0">
              <a:spcBef>
                <a:spcPct val="50000"/>
              </a:spcBef>
              <a:defRPr/>
            </a:pPr>
            <a:r>
              <a:rPr lang="en-US" b="1">
                <a:solidFill>
                  <a:srgbClr val="CC0066"/>
                </a:solidFill>
                <a:effectLst>
                  <a:outerShdw blurRad="38100" dist="38100" dir="2700000" algn="tl">
                    <a:srgbClr val="000000"/>
                  </a:outerShdw>
                </a:effectLst>
              </a:rPr>
              <a:t>1</a:t>
            </a:r>
          </a:p>
        </p:txBody>
      </p:sp>
      <p:sp>
        <p:nvSpPr>
          <p:cNvPr id="10254" name="Text Box 14"/>
          <p:cNvSpPr txBox="1">
            <a:spLocks noChangeArrowheads="1"/>
          </p:cNvSpPr>
          <p:nvPr/>
        </p:nvSpPr>
        <p:spPr bwMode="auto">
          <a:xfrm>
            <a:off x="3429000" y="6019800"/>
            <a:ext cx="457200" cy="457200"/>
          </a:xfrm>
          <a:prstGeom prst="rect">
            <a:avLst/>
          </a:prstGeom>
          <a:noFill/>
          <a:ln w="9525">
            <a:noFill/>
            <a:miter lim="800000"/>
            <a:headEnd/>
            <a:tailEnd/>
          </a:ln>
          <a:effectLst/>
        </p:spPr>
        <p:txBody>
          <a:bodyPr>
            <a:spAutoFit/>
          </a:bodyPr>
          <a:lstStyle/>
          <a:p>
            <a:pPr eaLnBrk="0" hangingPunct="0">
              <a:spcBef>
                <a:spcPct val="50000"/>
              </a:spcBef>
              <a:defRPr/>
            </a:pPr>
            <a:r>
              <a:rPr lang="en-US" b="1">
                <a:solidFill>
                  <a:srgbClr val="CC0066"/>
                </a:solidFill>
                <a:effectLst>
                  <a:outerShdw blurRad="38100" dist="38100" dir="2700000" algn="tl">
                    <a:srgbClr val="000000"/>
                  </a:outerShdw>
                </a:effectLst>
              </a:rPr>
              <a:t>2</a:t>
            </a:r>
          </a:p>
        </p:txBody>
      </p:sp>
      <p:sp>
        <p:nvSpPr>
          <p:cNvPr id="10255" name="Text Box 15"/>
          <p:cNvSpPr txBox="1">
            <a:spLocks noChangeArrowheads="1"/>
          </p:cNvSpPr>
          <p:nvPr/>
        </p:nvSpPr>
        <p:spPr bwMode="auto">
          <a:xfrm>
            <a:off x="2590800" y="6019800"/>
            <a:ext cx="457200" cy="457200"/>
          </a:xfrm>
          <a:prstGeom prst="rect">
            <a:avLst/>
          </a:prstGeom>
          <a:noFill/>
          <a:ln w="9525">
            <a:noFill/>
            <a:miter lim="800000"/>
            <a:headEnd/>
            <a:tailEnd/>
          </a:ln>
          <a:effectLst/>
        </p:spPr>
        <p:txBody>
          <a:bodyPr>
            <a:spAutoFit/>
          </a:bodyPr>
          <a:lstStyle/>
          <a:p>
            <a:pPr eaLnBrk="0" hangingPunct="0">
              <a:spcBef>
                <a:spcPct val="50000"/>
              </a:spcBef>
              <a:defRPr/>
            </a:pPr>
            <a:r>
              <a:rPr lang="en-US" b="1">
                <a:solidFill>
                  <a:srgbClr val="CC0066"/>
                </a:solidFill>
                <a:effectLst>
                  <a:outerShdw blurRad="38100" dist="38100" dir="2700000" algn="tl">
                    <a:srgbClr val="000000"/>
                  </a:outerShdw>
                </a:effectLst>
              </a:rPr>
              <a:t>3</a:t>
            </a:r>
          </a:p>
        </p:txBody>
      </p:sp>
      <p:pic>
        <p:nvPicPr>
          <p:cNvPr id="18446" name="Picture 16" descr="HM00140_"/>
          <p:cNvPicPr>
            <a:picLocks noChangeAspect="1" noChangeArrowheads="1"/>
          </p:cNvPicPr>
          <p:nvPr/>
        </p:nvPicPr>
        <p:blipFill>
          <a:blip r:embed="rId2" cstate="print"/>
          <a:srcRect/>
          <a:stretch>
            <a:fillRect/>
          </a:stretch>
        </p:blipFill>
        <p:spPr bwMode="auto">
          <a:xfrm>
            <a:off x="1600200" y="4114800"/>
            <a:ext cx="925513" cy="1411288"/>
          </a:xfrm>
          <a:prstGeom prst="rect">
            <a:avLst/>
          </a:prstGeom>
          <a:noFill/>
          <a:ln w="9525">
            <a:noFill/>
            <a:miter lim="800000"/>
            <a:headEnd/>
            <a:tailEnd/>
          </a:ln>
        </p:spPr>
      </p:pic>
      <p:sp>
        <p:nvSpPr>
          <p:cNvPr id="10257" name="Text Box 17"/>
          <p:cNvSpPr txBox="1">
            <a:spLocks noChangeArrowheads="1"/>
          </p:cNvSpPr>
          <p:nvPr/>
        </p:nvSpPr>
        <p:spPr bwMode="auto">
          <a:xfrm>
            <a:off x="1828800" y="6019800"/>
            <a:ext cx="609600" cy="457200"/>
          </a:xfrm>
          <a:prstGeom prst="rect">
            <a:avLst/>
          </a:prstGeom>
          <a:noFill/>
          <a:ln w="9525">
            <a:noFill/>
            <a:miter lim="800000"/>
            <a:headEnd/>
            <a:tailEnd/>
          </a:ln>
          <a:effectLst/>
        </p:spPr>
        <p:txBody>
          <a:bodyPr>
            <a:spAutoFit/>
          </a:bodyPr>
          <a:lstStyle/>
          <a:p>
            <a:pPr eaLnBrk="0" hangingPunct="0">
              <a:spcBef>
                <a:spcPct val="50000"/>
              </a:spcBef>
              <a:defRPr/>
            </a:pPr>
            <a:r>
              <a:rPr lang="en-US" b="1">
                <a:solidFill>
                  <a:srgbClr val="CC0066"/>
                </a:solidFill>
                <a:effectLst>
                  <a:outerShdw blurRad="38100" dist="38100" dir="2700000" algn="tl">
                    <a:srgbClr val="000000"/>
                  </a:outerShdw>
                </a:effectLst>
              </a:rPr>
              <a:t>4</a:t>
            </a:r>
          </a:p>
        </p:txBody>
      </p:sp>
      <p:sp>
        <p:nvSpPr>
          <p:cNvPr id="10259" name="Text Box 19"/>
          <p:cNvSpPr txBox="1">
            <a:spLocks noChangeArrowheads="1"/>
          </p:cNvSpPr>
          <p:nvPr/>
        </p:nvSpPr>
        <p:spPr bwMode="auto">
          <a:xfrm>
            <a:off x="4191000" y="5486400"/>
            <a:ext cx="304800" cy="457200"/>
          </a:xfrm>
          <a:prstGeom prst="rect">
            <a:avLst/>
          </a:prstGeom>
          <a:noFill/>
          <a:ln w="9525">
            <a:noFill/>
            <a:miter lim="800000"/>
            <a:headEnd/>
            <a:tailEnd/>
          </a:ln>
          <a:effectLst/>
        </p:spPr>
        <p:txBody>
          <a:bodyPr>
            <a:spAutoFit/>
          </a:bodyPr>
          <a:lstStyle/>
          <a:p>
            <a:pPr eaLnBrk="0" hangingPunct="0">
              <a:spcBef>
                <a:spcPct val="50000"/>
              </a:spcBef>
              <a:defRPr/>
            </a:pPr>
            <a:r>
              <a:rPr lang="en-US" b="1">
                <a:solidFill>
                  <a:srgbClr val="FFFF00"/>
                </a:solidFill>
                <a:effectLst>
                  <a:outerShdw blurRad="38100" dist="38100" dir="2700000" algn="tl">
                    <a:srgbClr val="000000"/>
                  </a:outerShdw>
                </a:effectLst>
              </a:rPr>
              <a:t>4</a:t>
            </a:r>
          </a:p>
        </p:txBody>
      </p:sp>
      <p:pic>
        <p:nvPicPr>
          <p:cNvPr id="10260" name="Picture 20" descr="Percussion"/>
          <p:cNvPicPr>
            <a:picLocks noChangeAspect="1" noChangeArrowheads="1"/>
          </p:cNvPicPr>
          <p:nvPr/>
        </p:nvPicPr>
        <p:blipFill>
          <a:blip r:embed="rId3" cstate="print">
            <a:lum contrast="18000"/>
          </a:blip>
          <a:srcRect/>
          <a:stretch>
            <a:fillRect/>
          </a:stretch>
        </p:blipFill>
        <p:spPr bwMode="auto">
          <a:xfrm>
            <a:off x="5410200" y="2514600"/>
            <a:ext cx="3352800" cy="2566988"/>
          </a:xfrm>
          <a:prstGeom prst="rect">
            <a:avLst/>
          </a:prstGeom>
          <a:noFill/>
          <a:ln w="9525">
            <a:noFill/>
            <a:miter lim="800000"/>
            <a:headEnd/>
            <a:tailEnd/>
          </a:ln>
        </p:spPr>
      </p:pic>
      <p:sp>
        <p:nvSpPr>
          <p:cNvPr id="18" name="TextBox 17"/>
          <p:cNvSpPr txBox="1"/>
          <p:nvPr/>
        </p:nvSpPr>
        <p:spPr>
          <a:xfrm>
            <a:off x="5486400" y="0"/>
            <a:ext cx="3657600" cy="2308324"/>
          </a:xfrm>
          <a:prstGeom prst="rect">
            <a:avLst/>
          </a:prstGeom>
          <a:solidFill>
            <a:srgbClr val="FFFF00"/>
          </a:solidFill>
        </p:spPr>
        <p:txBody>
          <a:bodyPr wrap="square" rtlCol="0">
            <a:spAutoFit/>
          </a:bodyPr>
          <a:lstStyle/>
          <a:p>
            <a:r>
              <a:rPr lang="en-US" smtClean="0"/>
              <a:t>So you percussion test these tooth twice in opposite order to locate tooth</a:t>
            </a:r>
          </a:p>
          <a:p>
            <a:endParaRPr lang="en-US" smtClean="0"/>
          </a:p>
          <a:p>
            <a:r>
              <a:rPr lang="en-US" smtClean="0"/>
              <a:t>Use to determine PDL INVOLVEMENT</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0"/>
                                        </p:tgtEl>
                                        <p:attrNameLst>
                                          <p:attrName>style.visibility</p:attrName>
                                        </p:attrNameLst>
                                      </p:cBhvr>
                                      <p:to>
                                        <p:strVal val="visible"/>
                                      </p:to>
                                    </p:set>
                                    <p:animEffect transition="in" filter="fade">
                                      <p:cBhvr>
                                        <p:cTn id="7" dur="500"/>
                                        <p:tgtEl>
                                          <p:spTgt spid="10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0" y="609600"/>
            <a:ext cx="7772400" cy="1143000"/>
          </a:xfrm>
        </p:spPr>
        <p:txBody>
          <a:bodyPr/>
          <a:lstStyle/>
          <a:p>
            <a:pPr>
              <a:defRPr/>
            </a:pPr>
            <a:r>
              <a:rPr lang="en-US"/>
              <a:t>CLINICAL TESTS</a:t>
            </a:r>
          </a:p>
        </p:txBody>
      </p:sp>
      <p:sp>
        <p:nvSpPr>
          <p:cNvPr id="91139" name="Rectangle 3"/>
          <p:cNvSpPr>
            <a:spLocks noGrp="1" noChangeArrowheads="1"/>
          </p:cNvSpPr>
          <p:nvPr>
            <p:ph type="body" idx="4294967295"/>
          </p:nvPr>
        </p:nvSpPr>
        <p:spPr>
          <a:xfrm>
            <a:off x="1371600" y="1981200"/>
            <a:ext cx="7772400" cy="4114800"/>
          </a:xfrm>
        </p:spPr>
        <p:txBody>
          <a:bodyPr/>
          <a:lstStyle/>
          <a:p>
            <a:pPr marL="685800" indent="-685800">
              <a:buFontTx/>
              <a:buAutoNum type="arabicPeriod"/>
              <a:defRPr/>
            </a:pPr>
            <a:r>
              <a:rPr lang="en-US" sz="2800">
                <a:solidFill>
                  <a:schemeClr val="bg2"/>
                </a:solidFill>
              </a:rPr>
              <a:t>Periradicular tests</a:t>
            </a:r>
            <a:endParaRPr lang="en-US" sz="1800">
              <a:solidFill>
                <a:schemeClr val="bg2"/>
              </a:solidFill>
            </a:endParaRPr>
          </a:p>
          <a:p>
            <a:pPr marL="685800" indent="-685800">
              <a:buFontTx/>
              <a:buAutoNum type="arabicPeriod"/>
              <a:defRPr/>
            </a:pPr>
            <a:r>
              <a:rPr lang="en-US" sz="4000">
                <a:solidFill>
                  <a:srgbClr val="FF0000"/>
                </a:solidFill>
              </a:rPr>
              <a:t>Pulp vitality tests</a:t>
            </a:r>
          </a:p>
          <a:p>
            <a:pPr marL="685800" indent="-685800">
              <a:buFontTx/>
              <a:buNone/>
              <a:defRPr/>
            </a:pPr>
            <a:r>
              <a:rPr lang="en-US" sz="2800">
                <a:solidFill>
                  <a:srgbClr val="FF0000"/>
                </a:solidFill>
              </a:rPr>
              <a:t>	</a:t>
            </a:r>
            <a:r>
              <a:rPr lang="en-US" sz="2400">
                <a:solidFill>
                  <a:srgbClr val="FF0000"/>
                </a:solidFill>
              </a:rPr>
              <a:t>The appropriate test</a:t>
            </a:r>
          </a:p>
          <a:p>
            <a:pPr marL="1143000" lvl="1" indent="-685800">
              <a:buFontTx/>
              <a:buNone/>
              <a:defRPr/>
            </a:pPr>
            <a:r>
              <a:rPr lang="en-US" sz="2800"/>
              <a:t>	Cold </a:t>
            </a:r>
          </a:p>
          <a:p>
            <a:pPr marL="1143000" lvl="1" indent="-685800">
              <a:buFontTx/>
              <a:buNone/>
              <a:defRPr/>
            </a:pPr>
            <a:r>
              <a:rPr lang="en-US" sz="2800"/>
              <a:t>	Heat </a:t>
            </a:r>
          </a:p>
          <a:p>
            <a:pPr marL="1143000" lvl="1" indent="-685800">
              <a:buFontTx/>
              <a:buNone/>
              <a:defRPr/>
            </a:pPr>
            <a:r>
              <a:rPr lang="en-US" sz="2800"/>
              <a:t>	Electric Pulp Testing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idx="4294967295"/>
          </p:nvPr>
        </p:nvSpPr>
        <p:spPr>
          <a:xfrm>
            <a:off x="0" y="609600"/>
            <a:ext cx="7772400" cy="1143000"/>
          </a:xfrm>
        </p:spPr>
        <p:txBody>
          <a:bodyPr/>
          <a:lstStyle/>
          <a:p>
            <a:pPr>
              <a:defRPr/>
            </a:pPr>
            <a:r>
              <a:rPr lang="en-US"/>
              <a:t>CLINICAL TESTS</a:t>
            </a:r>
          </a:p>
        </p:txBody>
      </p:sp>
      <p:sp>
        <p:nvSpPr>
          <p:cNvPr id="101379" name="Rectangle 3"/>
          <p:cNvSpPr>
            <a:spLocks noGrp="1" noChangeArrowheads="1"/>
          </p:cNvSpPr>
          <p:nvPr>
            <p:ph type="body" idx="4294967295"/>
          </p:nvPr>
        </p:nvSpPr>
        <p:spPr>
          <a:xfrm>
            <a:off x="1371600" y="1981200"/>
            <a:ext cx="7772400" cy="4114800"/>
          </a:xfrm>
        </p:spPr>
        <p:txBody>
          <a:bodyPr/>
          <a:lstStyle/>
          <a:p>
            <a:pPr marL="685800" indent="-685800">
              <a:buFontTx/>
              <a:buAutoNum type="arabicPeriod"/>
              <a:defRPr/>
            </a:pPr>
            <a:r>
              <a:rPr lang="en-US" sz="2800">
                <a:solidFill>
                  <a:schemeClr val="bg2"/>
                </a:solidFill>
              </a:rPr>
              <a:t>Periradicular tests</a:t>
            </a:r>
            <a:endParaRPr lang="en-US" sz="1800">
              <a:solidFill>
                <a:schemeClr val="bg2"/>
              </a:solidFill>
            </a:endParaRPr>
          </a:p>
          <a:p>
            <a:pPr marL="685800" indent="-685800">
              <a:buFontTx/>
              <a:buAutoNum type="arabicPeriod"/>
              <a:defRPr/>
            </a:pPr>
            <a:r>
              <a:rPr lang="en-US" sz="4000">
                <a:solidFill>
                  <a:srgbClr val="FF0000"/>
                </a:solidFill>
              </a:rPr>
              <a:t>Pulp vitality tests</a:t>
            </a:r>
            <a:endParaRPr lang="en-US" sz="2800">
              <a:solidFill>
                <a:srgbClr val="FF0000"/>
              </a:solidFill>
            </a:endParaRPr>
          </a:p>
          <a:p>
            <a:pPr marL="1143000" lvl="1" indent="-685800">
              <a:buFontTx/>
              <a:buNone/>
              <a:defRPr/>
            </a:pPr>
            <a:r>
              <a:rPr lang="en-US" sz="2800"/>
              <a:t>	Cold </a:t>
            </a:r>
          </a:p>
          <a:p>
            <a:pPr marL="1143000" lvl="1" indent="-685800">
              <a:buFontTx/>
              <a:buNone/>
              <a:defRPr/>
            </a:pPr>
            <a:r>
              <a:rPr lang="en-US" sz="2800"/>
              <a:t>	</a:t>
            </a:r>
          </a:p>
        </p:txBody>
      </p:sp>
      <p:pic>
        <p:nvPicPr>
          <p:cNvPr id="101380" name="Picture 4" descr="endoice"/>
          <p:cNvPicPr>
            <a:picLocks noChangeAspect="1" noChangeArrowheads="1"/>
          </p:cNvPicPr>
          <p:nvPr/>
        </p:nvPicPr>
        <p:blipFill>
          <a:blip r:embed="rId2" cstate="print"/>
          <a:srcRect/>
          <a:stretch>
            <a:fillRect/>
          </a:stretch>
        </p:blipFill>
        <p:spPr bwMode="auto">
          <a:xfrm>
            <a:off x="7067550" y="3962400"/>
            <a:ext cx="2076450" cy="2743200"/>
          </a:xfrm>
          <a:prstGeom prst="rect">
            <a:avLst/>
          </a:prstGeom>
          <a:noFill/>
          <a:ln w="9525">
            <a:noFill/>
            <a:miter lim="800000"/>
            <a:headEnd/>
            <a:tailEnd/>
          </a:ln>
        </p:spPr>
      </p:pic>
      <p:pic>
        <p:nvPicPr>
          <p:cNvPr id="101381" name="Picture 5" descr="coldtest"/>
          <p:cNvPicPr>
            <a:picLocks noChangeAspect="1" noChangeArrowheads="1"/>
          </p:cNvPicPr>
          <p:nvPr/>
        </p:nvPicPr>
        <p:blipFill>
          <a:blip r:embed="rId3" cstate="print">
            <a:lum bright="-36000" contrast="24000"/>
          </a:blip>
          <a:srcRect/>
          <a:stretch>
            <a:fillRect/>
          </a:stretch>
        </p:blipFill>
        <p:spPr bwMode="auto">
          <a:xfrm>
            <a:off x="2590800" y="3962400"/>
            <a:ext cx="3276600" cy="2606675"/>
          </a:xfrm>
          <a:prstGeom prst="rect">
            <a:avLst/>
          </a:prstGeom>
          <a:noFill/>
          <a:ln w="9525">
            <a:noFill/>
            <a:miter lim="800000"/>
            <a:headEnd/>
            <a:tailEnd/>
          </a:ln>
        </p:spPr>
      </p:pic>
      <p:pic>
        <p:nvPicPr>
          <p:cNvPr id="20486" name="Picture 7" descr="Kendall Q-Tips Cotton Tip Applicator"/>
          <p:cNvPicPr>
            <a:picLocks noChangeAspect="1" noChangeArrowheads="1"/>
          </p:cNvPicPr>
          <p:nvPr/>
        </p:nvPicPr>
        <p:blipFill>
          <a:blip r:embed="rId4" cstate="print"/>
          <a:srcRect/>
          <a:stretch>
            <a:fillRect/>
          </a:stretch>
        </p:blipFill>
        <p:spPr bwMode="auto">
          <a:xfrm>
            <a:off x="457200" y="4114800"/>
            <a:ext cx="2286000" cy="2286000"/>
          </a:xfrm>
          <a:prstGeom prst="rect">
            <a:avLst/>
          </a:prstGeom>
          <a:solidFill>
            <a:srgbClr val="CCECFF"/>
          </a:solidFill>
          <a:ln w="9525">
            <a:noFill/>
            <a:miter lim="800000"/>
            <a:headEnd/>
            <a:tailEnd/>
          </a:ln>
        </p:spPr>
      </p:pic>
      <p:sp>
        <p:nvSpPr>
          <p:cNvPr id="20487" name="WordArt 9"/>
          <p:cNvSpPr>
            <a:spLocks noChangeArrowheads="1" noChangeShapeType="1" noTextEdit="1"/>
          </p:cNvSpPr>
          <p:nvPr/>
        </p:nvSpPr>
        <p:spPr bwMode="auto">
          <a:xfrm>
            <a:off x="914400" y="4876800"/>
            <a:ext cx="1404938" cy="804863"/>
          </a:xfrm>
          <a:prstGeom prst="rect">
            <a:avLst/>
          </a:prstGeom>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rPr>
              <a:t>Do not use</a:t>
            </a:r>
          </a:p>
        </p:txBody>
      </p:sp>
      <p:sp>
        <p:nvSpPr>
          <p:cNvPr id="8" name="TextBox 7"/>
          <p:cNvSpPr txBox="1"/>
          <p:nvPr/>
        </p:nvSpPr>
        <p:spPr>
          <a:xfrm>
            <a:off x="5867400" y="0"/>
            <a:ext cx="3276600" cy="3785652"/>
          </a:xfrm>
          <a:prstGeom prst="rect">
            <a:avLst/>
          </a:prstGeom>
          <a:solidFill>
            <a:srgbClr val="FFFF00"/>
          </a:solidFill>
        </p:spPr>
        <p:txBody>
          <a:bodyPr wrap="square" rtlCol="0">
            <a:spAutoFit/>
          </a:bodyPr>
          <a:lstStyle/>
          <a:p>
            <a:r>
              <a:rPr lang="en-US" smtClean="0"/>
              <a:t>Do not use cue tip!!!  Use cotton on forcep. </a:t>
            </a:r>
          </a:p>
          <a:p>
            <a:endParaRPr lang="en-US" smtClean="0"/>
          </a:p>
          <a:p>
            <a:r>
              <a:rPr lang="en-US" smtClean="0"/>
              <a:t>No pain or lingering pain</a:t>
            </a:r>
          </a:p>
          <a:p>
            <a:endParaRPr lang="en-US" smtClean="0"/>
          </a:p>
          <a:p>
            <a:r>
              <a:rPr lang="en-US" smtClean="0"/>
              <a:t>Lingering pain=when pulp is inflamed the threshold for pain is very low so it fires even after stimulus is removed.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380"/>
                                        </p:tgtEl>
                                        <p:attrNameLst>
                                          <p:attrName>style.visibility</p:attrName>
                                        </p:attrNameLst>
                                      </p:cBhvr>
                                      <p:to>
                                        <p:strVal val="visible"/>
                                      </p:to>
                                    </p:set>
                                    <p:animEffect transition="in" filter="fade">
                                      <p:cBhvr>
                                        <p:cTn id="7" dur="500"/>
                                        <p:tgtEl>
                                          <p:spTgt spid="1013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1381"/>
                                        </p:tgtEl>
                                        <p:attrNameLst>
                                          <p:attrName>style.visibility</p:attrName>
                                        </p:attrNameLst>
                                      </p:cBhvr>
                                      <p:to>
                                        <p:strVal val="visible"/>
                                      </p:to>
                                    </p:set>
                                    <p:animEffect transition="in" filter="wipe(right)">
                                      <p:cBhvr>
                                        <p:cTn id="12" dur="500"/>
                                        <p:tgtEl>
                                          <p:spTgt spid="101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idx="4294967295"/>
          </p:nvPr>
        </p:nvSpPr>
        <p:spPr>
          <a:xfrm>
            <a:off x="0" y="609600"/>
            <a:ext cx="7772400" cy="1143000"/>
          </a:xfrm>
        </p:spPr>
        <p:txBody>
          <a:bodyPr/>
          <a:lstStyle/>
          <a:p>
            <a:pPr>
              <a:defRPr/>
            </a:pPr>
            <a:r>
              <a:rPr lang="en-US"/>
              <a:t>CLINICAL TESTS</a:t>
            </a:r>
          </a:p>
        </p:txBody>
      </p:sp>
      <p:sp>
        <p:nvSpPr>
          <p:cNvPr id="102403" name="Rectangle 3"/>
          <p:cNvSpPr>
            <a:spLocks noGrp="1" noChangeArrowheads="1"/>
          </p:cNvSpPr>
          <p:nvPr>
            <p:ph type="body" idx="4294967295"/>
          </p:nvPr>
        </p:nvSpPr>
        <p:spPr>
          <a:xfrm>
            <a:off x="1371600" y="1981200"/>
            <a:ext cx="7772400" cy="4114800"/>
          </a:xfrm>
        </p:spPr>
        <p:txBody>
          <a:bodyPr/>
          <a:lstStyle/>
          <a:p>
            <a:pPr marL="685800" indent="-685800">
              <a:buFontTx/>
              <a:buAutoNum type="arabicPeriod"/>
              <a:defRPr/>
            </a:pPr>
            <a:r>
              <a:rPr lang="en-US" sz="2800">
                <a:solidFill>
                  <a:schemeClr val="bg2"/>
                </a:solidFill>
              </a:rPr>
              <a:t>Periradicular tests</a:t>
            </a:r>
            <a:endParaRPr lang="en-US" sz="1800">
              <a:solidFill>
                <a:schemeClr val="bg2"/>
              </a:solidFill>
            </a:endParaRPr>
          </a:p>
          <a:p>
            <a:pPr marL="685800" indent="-685800">
              <a:buFontTx/>
              <a:buAutoNum type="arabicPeriod"/>
              <a:defRPr/>
            </a:pPr>
            <a:r>
              <a:rPr lang="en-US" sz="4000">
                <a:solidFill>
                  <a:srgbClr val="FF0000"/>
                </a:solidFill>
              </a:rPr>
              <a:t>Pulp vitality tests</a:t>
            </a:r>
            <a:endParaRPr lang="en-US" sz="2800">
              <a:solidFill>
                <a:srgbClr val="FF0000"/>
              </a:solidFill>
            </a:endParaRPr>
          </a:p>
          <a:p>
            <a:pPr marL="1143000" lvl="1" indent="-685800">
              <a:buFontTx/>
              <a:buNone/>
              <a:defRPr/>
            </a:pPr>
            <a:r>
              <a:rPr lang="en-US" sz="2800"/>
              <a:t>	</a:t>
            </a:r>
            <a:r>
              <a:rPr lang="en-US" sz="2800">
                <a:solidFill>
                  <a:schemeClr val="folHlink"/>
                </a:solidFill>
              </a:rPr>
              <a:t>Cold </a:t>
            </a:r>
          </a:p>
          <a:p>
            <a:pPr marL="1143000" lvl="1" indent="-685800">
              <a:buFontTx/>
              <a:buNone/>
              <a:defRPr/>
            </a:pPr>
            <a:r>
              <a:rPr lang="en-US" sz="2800"/>
              <a:t>	Heat </a:t>
            </a:r>
          </a:p>
          <a:p>
            <a:pPr marL="1143000" lvl="1" indent="-685800">
              <a:buFontTx/>
              <a:buNone/>
              <a:defRPr/>
            </a:pPr>
            <a:r>
              <a:rPr lang="en-US" sz="2800"/>
              <a:t>	</a:t>
            </a:r>
          </a:p>
        </p:txBody>
      </p:sp>
      <p:pic>
        <p:nvPicPr>
          <p:cNvPr id="21508" name="Picture 4" descr="heat"/>
          <p:cNvPicPr>
            <a:picLocks noChangeAspect="1" noChangeArrowheads="1"/>
          </p:cNvPicPr>
          <p:nvPr/>
        </p:nvPicPr>
        <p:blipFill>
          <a:blip r:embed="rId2" cstate="print"/>
          <a:srcRect t="4506"/>
          <a:stretch>
            <a:fillRect/>
          </a:stretch>
        </p:blipFill>
        <p:spPr bwMode="auto">
          <a:xfrm>
            <a:off x="4495800" y="3733800"/>
            <a:ext cx="4114800" cy="2598738"/>
          </a:xfrm>
          <a:prstGeom prst="rect">
            <a:avLst/>
          </a:prstGeom>
          <a:noFill/>
          <a:ln w="9525">
            <a:noFill/>
            <a:miter lim="800000"/>
            <a:headEnd/>
            <a:tailEnd/>
          </a:ln>
        </p:spPr>
      </p:pic>
      <p:sp>
        <p:nvSpPr>
          <p:cNvPr id="5" name="TextBox 4"/>
          <p:cNvSpPr txBox="1"/>
          <p:nvPr/>
        </p:nvSpPr>
        <p:spPr>
          <a:xfrm>
            <a:off x="5715000" y="0"/>
            <a:ext cx="3429000" cy="1200329"/>
          </a:xfrm>
          <a:prstGeom prst="rect">
            <a:avLst/>
          </a:prstGeom>
          <a:solidFill>
            <a:srgbClr val="FFFF00"/>
          </a:solidFill>
        </p:spPr>
        <p:txBody>
          <a:bodyPr wrap="square" rtlCol="0">
            <a:spAutoFit/>
          </a:bodyPr>
          <a:lstStyle/>
          <a:p>
            <a:r>
              <a:rPr lang="en-US" smtClean="0"/>
              <a:t>Warm gutta percha shown here or have them drink warm water. </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0" y="304800"/>
            <a:ext cx="7772400" cy="1143000"/>
          </a:xfrm>
        </p:spPr>
        <p:txBody>
          <a:bodyPr/>
          <a:lstStyle/>
          <a:p>
            <a:pPr>
              <a:defRPr/>
            </a:pPr>
            <a:r>
              <a:rPr lang="en-US" sz="4400"/>
              <a:t>Diagnosis in Endodontics</a:t>
            </a:r>
          </a:p>
        </p:txBody>
      </p:sp>
      <p:pic>
        <p:nvPicPr>
          <p:cNvPr id="6147" name="Picture 3" descr="BD05370_"/>
          <p:cNvPicPr>
            <a:picLocks noChangeAspect="1" noChangeArrowheads="1"/>
          </p:cNvPicPr>
          <p:nvPr/>
        </p:nvPicPr>
        <p:blipFill>
          <a:blip r:embed="rId2" cstate="print"/>
          <a:srcRect/>
          <a:stretch>
            <a:fillRect/>
          </a:stretch>
        </p:blipFill>
        <p:spPr bwMode="auto">
          <a:xfrm>
            <a:off x="5867400" y="4378325"/>
            <a:ext cx="2209800" cy="1811338"/>
          </a:xfrm>
          <a:prstGeom prst="rect">
            <a:avLst/>
          </a:prstGeom>
          <a:noFill/>
          <a:ln w="9525">
            <a:solidFill>
              <a:schemeClr val="accent1"/>
            </a:solidFill>
            <a:miter lim="800000"/>
            <a:headEnd/>
            <a:tailEnd/>
          </a:ln>
        </p:spPr>
      </p:pic>
      <p:sp>
        <p:nvSpPr>
          <p:cNvPr id="92166" name="Text Box 6"/>
          <p:cNvSpPr txBox="1">
            <a:spLocks noChangeArrowheads="1"/>
          </p:cNvSpPr>
          <p:nvPr/>
        </p:nvSpPr>
        <p:spPr bwMode="auto">
          <a:xfrm>
            <a:off x="1143000" y="1828800"/>
            <a:ext cx="5257800" cy="3444875"/>
          </a:xfrm>
          <a:prstGeom prst="rect">
            <a:avLst/>
          </a:prstGeom>
          <a:noFill/>
          <a:ln w="9525">
            <a:noFill/>
            <a:miter lim="800000"/>
            <a:headEnd/>
            <a:tailEnd/>
          </a:ln>
          <a:effectLst/>
        </p:spPr>
        <p:txBody>
          <a:bodyPr>
            <a:spAutoFit/>
          </a:bodyPr>
          <a:lstStyle/>
          <a:p>
            <a:pPr eaLnBrk="0" hangingPunct="0">
              <a:spcBef>
                <a:spcPct val="50000"/>
              </a:spcBef>
              <a:defRPr/>
            </a:pPr>
            <a:r>
              <a:rPr lang="en-US" sz="4000" b="1">
                <a:solidFill>
                  <a:schemeClr val="accent1"/>
                </a:solidFill>
                <a:effectLst>
                  <a:outerShdw blurRad="38100" dist="38100" dir="2700000" algn="tl">
                    <a:srgbClr val="000000"/>
                  </a:outerShdw>
                </a:effectLst>
                <a:latin typeface="Helvetica" pitchFamily="34" charset="0"/>
              </a:rPr>
              <a:t>90%          clear-cut</a:t>
            </a:r>
          </a:p>
          <a:p>
            <a:pPr eaLnBrk="0" hangingPunct="0">
              <a:spcBef>
                <a:spcPct val="50000"/>
              </a:spcBef>
              <a:defRPr/>
            </a:pPr>
            <a:endParaRPr lang="en-US" sz="4000" b="1">
              <a:solidFill>
                <a:schemeClr val="accent1"/>
              </a:solidFill>
              <a:effectLst>
                <a:outerShdw blurRad="38100" dist="38100" dir="2700000" algn="tl">
                  <a:srgbClr val="000000"/>
                </a:outerShdw>
              </a:effectLst>
              <a:latin typeface="Helvetica" pitchFamily="34" charset="0"/>
            </a:endParaRPr>
          </a:p>
          <a:p>
            <a:pPr eaLnBrk="0" hangingPunct="0">
              <a:spcBef>
                <a:spcPct val="50000"/>
              </a:spcBef>
              <a:defRPr/>
            </a:pPr>
            <a:endParaRPr lang="en-US" sz="4000" b="1">
              <a:solidFill>
                <a:schemeClr val="accent1"/>
              </a:solidFill>
              <a:effectLst>
                <a:outerShdw blurRad="38100" dist="38100" dir="2700000" algn="tl">
                  <a:srgbClr val="000000"/>
                </a:outerShdw>
              </a:effectLst>
              <a:latin typeface="Helvetica" pitchFamily="34" charset="0"/>
            </a:endParaRPr>
          </a:p>
          <a:p>
            <a:pPr eaLnBrk="0" hangingPunct="0">
              <a:spcBef>
                <a:spcPct val="50000"/>
              </a:spcBef>
              <a:defRPr/>
            </a:pPr>
            <a:r>
              <a:rPr lang="en-US" sz="4000" b="1">
                <a:solidFill>
                  <a:schemeClr val="accent1"/>
                </a:solidFill>
                <a:effectLst>
                  <a:outerShdw blurRad="38100" dist="38100" dir="2700000" algn="tl">
                    <a:srgbClr val="000000"/>
                  </a:outerShdw>
                </a:effectLst>
                <a:latin typeface="Helvetica" pitchFamily="34" charset="0"/>
              </a:rPr>
              <a:t>10%          Difficult</a:t>
            </a:r>
          </a:p>
        </p:txBody>
      </p:sp>
      <p:sp>
        <p:nvSpPr>
          <p:cNvPr id="6149" name="AutoShape 8"/>
          <p:cNvSpPr>
            <a:spLocks noChangeArrowheads="1"/>
          </p:cNvSpPr>
          <p:nvPr/>
        </p:nvSpPr>
        <p:spPr bwMode="auto">
          <a:xfrm>
            <a:off x="2514600" y="2057400"/>
            <a:ext cx="990600" cy="304800"/>
          </a:xfrm>
          <a:prstGeom prst="rightArrow">
            <a:avLst>
              <a:gd name="adj1" fmla="val 50000"/>
              <a:gd name="adj2" fmla="val 81250"/>
            </a:avLst>
          </a:prstGeom>
          <a:solidFill>
            <a:srgbClr val="FFCC00"/>
          </a:solidFill>
          <a:ln w="9525">
            <a:solidFill>
              <a:schemeClr val="tx1"/>
            </a:solidFill>
            <a:miter lim="800000"/>
            <a:headEnd/>
            <a:tailEnd/>
          </a:ln>
        </p:spPr>
        <p:txBody>
          <a:bodyPr wrap="none" anchor="ctr"/>
          <a:lstStyle/>
          <a:p>
            <a:pPr eaLnBrk="0" hangingPunct="0"/>
            <a:endParaRPr lang="en-US"/>
          </a:p>
        </p:txBody>
      </p:sp>
      <p:sp>
        <p:nvSpPr>
          <p:cNvPr id="6150" name="AutoShape 9"/>
          <p:cNvSpPr>
            <a:spLocks noChangeArrowheads="1"/>
          </p:cNvSpPr>
          <p:nvPr/>
        </p:nvSpPr>
        <p:spPr bwMode="auto">
          <a:xfrm>
            <a:off x="2438400" y="4800600"/>
            <a:ext cx="1066800" cy="304800"/>
          </a:xfrm>
          <a:prstGeom prst="rightArrow">
            <a:avLst>
              <a:gd name="adj1" fmla="val 50000"/>
              <a:gd name="adj2" fmla="val 87500"/>
            </a:avLst>
          </a:prstGeom>
          <a:solidFill>
            <a:srgbClr val="FFCC00"/>
          </a:solidFill>
          <a:ln w="9525">
            <a:solidFill>
              <a:schemeClr val="tx1"/>
            </a:solidFill>
            <a:miter lim="800000"/>
            <a:headEnd/>
            <a:tailEnd/>
          </a:ln>
        </p:spPr>
        <p:txBody>
          <a:bodyPr wrap="none" anchor="ctr"/>
          <a:lstStyle/>
          <a:p>
            <a:pPr eaLnBrk="0" hangingPunct="0"/>
            <a:endParaRPr lang="en-US"/>
          </a:p>
        </p:txBody>
      </p:sp>
      <p:pic>
        <p:nvPicPr>
          <p:cNvPr id="6151" name="Picture 11" descr="j0293844"/>
          <p:cNvPicPr>
            <a:picLocks noChangeAspect="1" noChangeArrowheads="1"/>
          </p:cNvPicPr>
          <p:nvPr/>
        </p:nvPicPr>
        <p:blipFill>
          <a:blip r:embed="rId3" cstate="print"/>
          <a:srcRect/>
          <a:stretch>
            <a:fillRect/>
          </a:stretch>
        </p:blipFill>
        <p:spPr bwMode="auto">
          <a:xfrm>
            <a:off x="5943600" y="1447800"/>
            <a:ext cx="2028825" cy="2132013"/>
          </a:xfrm>
          <a:prstGeom prst="rect">
            <a:avLst/>
          </a:prstGeom>
          <a:noFill/>
          <a:ln w="9525">
            <a:solidFill>
              <a:schemeClr val="accent1"/>
            </a:solid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idx="4294967295"/>
          </p:nvPr>
        </p:nvSpPr>
        <p:spPr>
          <a:xfrm>
            <a:off x="1371600" y="0"/>
            <a:ext cx="7772400" cy="1143000"/>
          </a:xfrm>
        </p:spPr>
        <p:txBody>
          <a:bodyPr/>
          <a:lstStyle/>
          <a:p>
            <a:pPr>
              <a:defRPr/>
            </a:pPr>
            <a:r>
              <a:rPr lang="en-US" sz="3600"/>
              <a:t>CLINICAL TESTS</a:t>
            </a:r>
          </a:p>
        </p:txBody>
      </p:sp>
      <p:sp>
        <p:nvSpPr>
          <p:cNvPr id="103427" name="Rectangle 3"/>
          <p:cNvSpPr>
            <a:spLocks noGrp="1" noChangeArrowheads="1"/>
          </p:cNvSpPr>
          <p:nvPr>
            <p:ph type="body" idx="4294967295"/>
          </p:nvPr>
        </p:nvSpPr>
        <p:spPr>
          <a:xfrm>
            <a:off x="0" y="1219200"/>
            <a:ext cx="7772400" cy="4114800"/>
          </a:xfrm>
        </p:spPr>
        <p:txBody>
          <a:bodyPr/>
          <a:lstStyle/>
          <a:p>
            <a:pPr marL="685800" indent="-685800">
              <a:buFontTx/>
              <a:buAutoNum type="arabicPeriod"/>
              <a:defRPr/>
            </a:pPr>
            <a:r>
              <a:rPr lang="en-US" sz="2800">
                <a:solidFill>
                  <a:schemeClr val="bg2"/>
                </a:solidFill>
              </a:rPr>
              <a:t>Periradicular tests</a:t>
            </a:r>
            <a:endParaRPr lang="en-US" sz="1800">
              <a:solidFill>
                <a:schemeClr val="bg2"/>
              </a:solidFill>
            </a:endParaRPr>
          </a:p>
          <a:p>
            <a:pPr marL="685800" indent="-685800">
              <a:buFontTx/>
              <a:buAutoNum type="arabicPeriod"/>
              <a:defRPr/>
            </a:pPr>
            <a:r>
              <a:rPr lang="en-US" sz="4000">
                <a:solidFill>
                  <a:srgbClr val="FF0000"/>
                </a:solidFill>
              </a:rPr>
              <a:t>Pulp vitality tests</a:t>
            </a:r>
            <a:endParaRPr lang="en-US" sz="2800">
              <a:solidFill>
                <a:srgbClr val="FF0000"/>
              </a:solidFill>
            </a:endParaRPr>
          </a:p>
          <a:p>
            <a:pPr marL="1143000" lvl="1" indent="-685800">
              <a:buFontTx/>
              <a:buNone/>
              <a:defRPr/>
            </a:pPr>
            <a:r>
              <a:rPr lang="en-US" sz="2800"/>
              <a:t>	</a:t>
            </a:r>
            <a:r>
              <a:rPr lang="en-US" sz="2800">
                <a:solidFill>
                  <a:schemeClr val="folHlink"/>
                </a:solidFill>
              </a:rPr>
              <a:t>Cold </a:t>
            </a:r>
          </a:p>
          <a:p>
            <a:pPr marL="1143000" lvl="1" indent="-685800">
              <a:buFontTx/>
              <a:buNone/>
              <a:defRPr/>
            </a:pPr>
            <a:r>
              <a:rPr lang="en-US" sz="2800">
                <a:solidFill>
                  <a:schemeClr val="folHlink"/>
                </a:solidFill>
              </a:rPr>
              <a:t>	Heat </a:t>
            </a:r>
          </a:p>
          <a:p>
            <a:pPr marL="1143000" lvl="1" indent="-685800">
              <a:buFontTx/>
              <a:buNone/>
              <a:defRPr/>
            </a:pPr>
            <a:r>
              <a:rPr lang="en-US" sz="2800"/>
              <a:t>	Electric Pulp Testing</a:t>
            </a:r>
          </a:p>
        </p:txBody>
      </p:sp>
      <p:pic>
        <p:nvPicPr>
          <p:cNvPr id="103428" name="Picture 4" descr="EPT1"/>
          <p:cNvPicPr>
            <a:picLocks noChangeAspect="1" noChangeArrowheads="1"/>
          </p:cNvPicPr>
          <p:nvPr/>
        </p:nvPicPr>
        <p:blipFill>
          <a:blip r:embed="rId2" cstate="print">
            <a:lum contrast="12000"/>
          </a:blip>
          <a:srcRect l="15715"/>
          <a:stretch>
            <a:fillRect/>
          </a:stretch>
        </p:blipFill>
        <p:spPr bwMode="auto">
          <a:xfrm>
            <a:off x="2286000" y="4191000"/>
            <a:ext cx="4495800" cy="2295525"/>
          </a:xfrm>
          <a:prstGeom prst="rect">
            <a:avLst/>
          </a:prstGeom>
          <a:noFill/>
          <a:ln w="9525">
            <a:noFill/>
            <a:miter lim="800000"/>
            <a:headEnd/>
            <a:tailEnd/>
          </a:ln>
        </p:spPr>
      </p:pic>
      <p:sp>
        <p:nvSpPr>
          <p:cNvPr id="5" name="TextBox 4"/>
          <p:cNvSpPr txBox="1"/>
          <p:nvPr/>
        </p:nvSpPr>
        <p:spPr>
          <a:xfrm>
            <a:off x="5105400" y="1524000"/>
            <a:ext cx="4038600" cy="1077218"/>
          </a:xfrm>
          <a:prstGeom prst="rect">
            <a:avLst/>
          </a:prstGeom>
          <a:solidFill>
            <a:srgbClr val="FFFF00"/>
          </a:solidFill>
        </p:spPr>
        <p:txBody>
          <a:bodyPr wrap="square" rtlCol="0">
            <a:spAutoFit/>
          </a:bodyPr>
          <a:lstStyle/>
          <a:p>
            <a:r>
              <a:rPr lang="en-US" sz="3200" smtClean="0"/>
              <a:t>Toothpaste used as conducting agent.  </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428"/>
                                        </p:tgtEl>
                                        <p:attrNameLst>
                                          <p:attrName>style.visibility</p:attrName>
                                        </p:attrNameLst>
                                      </p:cBhvr>
                                      <p:to>
                                        <p:strVal val="visible"/>
                                      </p:to>
                                    </p:set>
                                    <p:animEffect transition="in" filter="fade">
                                      <p:cBhvr>
                                        <p:cTn id="7" dur="500"/>
                                        <p:tgtEl>
                                          <p:spTgt spid="103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0" y="609600"/>
            <a:ext cx="7772400" cy="1143000"/>
          </a:xfrm>
        </p:spPr>
        <p:txBody>
          <a:bodyPr/>
          <a:lstStyle/>
          <a:p>
            <a:pPr>
              <a:defRPr/>
            </a:pPr>
            <a:r>
              <a:rPr lang="en-US"/>
              <a:t>CLINICAL TESTS</a:t>
            </a:r>
          </a:p>
        </p:txBody>
      </p:sp>
      <p:sp>
        <p:nvSpPr>
          <p:cNvPr id="96259" name="Rectangle 3"/>
          <p:cNvSpPr>
            <a:spLocks noGrp="1" noChangeArrowheads="1"/>
          </p:cNvSpPr>
          <p:nvPr>
            <p:ph type="body" idx="4294967295"/>
          </p:nvPr>
        </p:nvSpPr>
        <p:spPr>
          <a:xfrm>
            <a:off x="1371600" y="1981200"/>
            <a:ext cx="7772400" cy="4114800"/>
          </a:xfrm>
        </p:spPr>
        <p:txBody>
          <a:bodyPr/>
          <a:lstStyle/>
          <a:p>
            <a:pPr marL="685800" indent="-685800">
              <a:buFontTx/>
              <a:buAutoNum type="arabicPeriod"/>
              <a:defRPr/>
            </a:pPr>
            <a:r>
              <a:rPr lang="en-US" sz="2400">
                <a:solidFill>
                  <a:schemeClr val="bg2"/>
                </a:solidFill>
              </a:rPr>
              <a:t>Periradicular tests</a:t>
            </a:r>
            <a:endParaRPr lang="en-US" sz="1600">
              <a:solidFill>
                <a:schemeClr val="bg2"/>
              </a:solidFill>
            </a:endParaRPr>
          </a:p>
          <a:p>
            <a:pPr marL="685800" indent="-685800">
              <a:buFontTx/>
              <a:buAutoNum type="arabicPeriod"/>
              <a:defRPr/>
            </a:pPr>
            <a:r>
              <a:rPr lang="en-US" sz="2400">
                <a:solidFill>
                  <a:schemeClr val="bg2"/>
                </a:solidFill>
              </a:rPr>
              <a:t>Pulp vitality tests</a:t>
            </a:r>
          </a:p>
          <a:p>
            <a:pPr marL="685800" indent="-685800">
              <a:buFontTx/>
              <a:buAutoNum type="arabicPeriod"/>
              <a:defRPr/>
            </a:pPr>
            <a:r>
              <a:rPr lang="en-US">
                <a:solidFill>
                  <a:srgbClr val="FF0000"/>
                </a:solidFill>
              </a:rPr>
              <a:t>Periodontal evaluation</a:t>
            </a:r>
          </a:p>
          <a:p>
            <a:pPr marL="685800" indent="-685800">
              <a:buFontTx/>
              <a:buNone/>
              <a:defRPr/>
            </a:pPr>
            <a:r>
              <a:rPr lang="en-US">
                <a:solidFill>
                  <a:srgbClr val="FFCC00"/>
                </a:solidFill>
              </a:rPr>
              <a:t>	</a:t>
            </a:r>
            <a:r>
              <a:rPr lang="en-US" sz="2800"/>
              <a:t>Mobility</a:t>
            </a:r>
          </a:p>
          <a:p>
            <a:pPr marL="685800" indent="-685800">
              <a:buFontTx/>
              <a:buNone/>
              <a:defRPr/>
            </a:pPr>
            <a:r>
              <a:rPr lang="en-US" sz="2800"/>
              <a:t>	Gums</a:t>
            </a:r>
          </a:p>
          <a:p>
            <a:pPr marL="685800" indent="-685800">
              <a:buFontTx/>
              <a:buNone/>
              <a:defRPr/>
            </a:pPr>
            <a:r>
              <a:rPr lang="en-US" sz="2800"/>
              <a:t>	Probing</a:t>
            </a:r>
          </a:p>
          <a:p>
            <a:pPr marL="685800" indent="-685800">
              <a:buFontTx/>
              <a:buNone/>
              <a:defRPr/>
            </a:pPr>
            <a:endParaRPr lang="en-US" sz="2400"/>
          </a:p>
          <a:p>
            <a:pPr marL="1143000" lvl="1" indent="-685800">
              <a:buFontTx/>
              <a:buNone/>
              <a:defRPr/>
            </a:pPr>
            <a:r>
              <a:rPr lang="en-US" sz="2400"/>
              <a:t>	</a:t>
            </a:r>
          </a:p>
        </p:txBody>
      </p:sp>
      <p:pic>
        <p:nvPicPr>
          <p:cNvPr id="23556" name="Picture 4" descr="cprobe"/>
          <p:cNvPicPr>
            <a:picLocks noChangeAspect="1" noChangeArrowheads="1"/>
          </p:cNvPicPr>
          <p:nvPr/>
        </p:nvPicPr>
        <p:blipFill>
          <a:blip r:embed="rId2" cstate="print"/>
          <a:srcRect/>
          <a:stretch>
            <a:fillRect/>
          </a:stretch>
        </p:blipFill>
        <p:spPr bwMode="auto">
          <a:xfrm>
            <a:off x="4724400" y="3810000"/>
            <a:ext cx="3886200" cy="2478088"/>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0" y="609600"/>
            <a:ext cx="7772400" cy="1143000"/>
          </a:xfrm>
        </p:spPr>
        <p:txBody>
          <a:bodyPr/>
          <a:lstStyle/>
          <a:p>
            <a:pPr>
              <a:defRPr/>
            </a:pPr>
            <a:r>
              <a:rPr lang="en-US" sz="4400"/>
              <a:t>SPECIAL CLINICAL TESTS</a:t>
            </a:r>
            <a:endParaRPr lang="en-US"/>
          </a:p>
        </p:txBody>
      </p:sp>
      <p:sp>
        <p:nvSpPr>
          <p:cNvPr id="31747" name="Rectangle 3"/>
          <p:cNvSpPr>
            <a:spLocks noGrp="1" noChangeArrowheads="1"/>
          </p:cNvSpPr>
          <p:nvPr>
            <p:ph type="body" idx="4294967295"/>
          </p:nvPr>
        </p:nvSpPr>
        <p:spPr>
          <a:xfrm>
            <a:off x="1371600" y="2514600"/>
            <a:ext cx="7772400" cy="4114800"/>
          </a:xfrm>
        </p:spPr>
        <p:txBody>
          <a:bodyPr/>
          <a:lstStyle/>
          <a:p>
            <a:pPr>
              <a:buFontTx/>
              <a:buNone/>
              <a:defRPr/>
            </a:pPr>
            <a:r>
              <a:rPr lang="en-US"/>
              <a:t>Caries removal</a:t>
            </a:r>
          </a:p>
          <a:p>
            <a:pPr>
              <a:buFontTx/>
              <a:buNone/>
              <a:defRPr/>
            </a:pPr>
            <a:r>
              <a:rPr lang="en-US"/>
              <a:t>Selective anesthesia</a:t>
            </a:r>
          </a:p>
          <a:p>
            <a:pPr>
              <a:buFontTx/>
              <a:buNone/>
              <a:defRPr/>
            </a:pPr>
            <a:r>
              <a:rPr lang="en-US"/>
              <a:t>Transillumination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914400" y="1143000"/>
            <a:ext cx="8534400" cy="4346575"/>
          </a:xfrm>
          <a:prstGeom prst="rect">
            <a:avLst/>
          </a:prstGeom>
          <a:noFill/>
          <a:ln w="9525">
            <a:noFill/>
            <a:miter lim="800000"/>
            <a:headEnd/>
            <a:tailEnd/>
          </a:ln>
          <a:effectLst/>
        </p:spPr>
        <p:txBody>
          <a:bodyPr>
            <a:spAutoFit/>
          </a:bodyPr>
          <a:lstStyle/>
          <a:p>
            <a:pPr eaLnBrk="0" hangingPunct="0">
              <a:spcBef>
                <a:spcPct val="50000"/>
              </a:spcBef>
              <a:defRPr/>
            </a:pPr>
            <a:r>
              <a:rPr lang="en-US" sz="3600" b="1">
                <a:effectLst>
                  <a:outerShdw blurRad="38100" dist="38100" dir="2700000" algn="tl">
                    <a:srgbClr val="000000"/>
                  </a:outerShdw>
                </a:effectLst>
                <a:latin typeface="Helvetica" pitchFamily="34" charset="0"/>
              </a:rPr>
              <a:t>CHIEF COMPLAINT</a:t>
            </a:r>
          </a:p>
          <a:p>
            <a:pPr eaLnBrk="0" hangingPunct="0">
              <a:spcBef>
                <a:spcPct val="50000"/>
              </a:spcBef>
              <a:defRPr/>
            </a:pPr>
            <a:r>
              <a:rPr lang="en-US" sz="3600" b="1">
                <a:effectLst>
                  <a:outerShdw blurRad="38100" dist="38100" dir="2700000" algn="tl">
                    <a:srgbClr val="000000"/>
                  </a:outerShdw>
                </a:effectLst>
                <a:latin typeface="Helvetica" pitchFamily="34" charset="0"/>
              </a:rPr>
              <a:t>SUBJECTIVE FINDINGS</a:t>
            </a:r>
          </a:p>
          <a:p>
            <a:pPr eaLnBrk="0" hangingPunct="0">
              <a:spcBef>
                <a:spcPct val="50000"/>
              </a:spcBef>
              <a:defRPr/>
            </a:pPr>
            <a:r>
              <a:rPr lang="en-US" sz="3600" b="1">
                <a:effectLst>
                  <a:outerShdw blurRad="38100" dist="38100" dir="2700000" algn="tl">
                    <a:srgbClr val="000000"/>
                  </a:outerShdw>
                </a:effectLst>
                <a:latin typeface="Helvetica" pitchFamily="34" charset="0"/>
              </a:rPr>
              <a:t>OBJECTIVE FINDINGS</a:t>
            </a:r>
          </a:p>
          <a:p>
            <a:pPr eaLnBrk="0" hangingPunct="0">
              <a:spcBef>
                <a:spcPct val="50000"/>
              </a:spcBef>
              <a:defRPr/>
            </a:pPr>
            <a:r>
              <a:rPr lang="en-US" sz="3600" b="1">
                <a:effectLst>
                  <a:outerShdw blurRad="38100" dist="38100" dir="2700000" algn="tl">
                    <a:srgbClr val="000000"/>
                  </a:outerShdw>
                </a:effectLst>
                <a:latin typeface="Helvetica" pitchFamily="34" charset="0"/>
              </a:rPr>
              <a:t>CLINICAL TESTS</a:t>
            </a:r>
          </a:p>
          <a:p>
            <a:pPr eaLnBrk="0" hangingPunct="0">
              <a:spcBef>
                <a:spcPct val="50000"/>
              </a:spcBef>
              <a:defRPr/>
            </a:pPr>
            <a:r>
              <a:rPr lang="en-US" sz="5400" b="1">
                <a:solidFill>
                  <a:srgbClr val="FF0000"/>
                </a:solidFill>
                <a:effectLst>
                  <a:outerShdw blurRad="38100" dist="38100" dir="2700000" algn="tl">
                    <a:srgbClr val="000000"/>
                  </a:outerShdw>
                </a:effectLst>
                <a:latin typeface="Helvetica" pitchFamily="34" charset="0"/>
              </a:rPr>
              <a:t>Radiograph evaluation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762000" y="381000"/>
            <a:ext cx="7772400" cy="1143000"/>
          </a:xfrm>
        </p:spPr>
        <p:txBody>
          <a:bodyPr>
            <a:normAutofit fontScale="90000"/>
          </a:bodyPr>
          <a:lstStyle/>
          <a:p>
            <a:pPr>
              <a:defRPr/>
            </a:pPr>
            <a:r>
              <a:rPr lang="en-US" sz="4000"/>
              <a:t>Endodontics clinic </a:t>
            </a:r>
            <a:br>
              <a:rPr lang="en-US" sz="4000"/>
            </a:br>
            <a:r>
              <a:rPr lang="en-US" sz="4000"/>
              <a:t>chart</a:t>
            </a:r>
          </a:p>
        </p:txBody>
      </p:sp>
      <p:pic>
        <p:nvPicPr>
          <p:cNvPr id="26627" name="Picture 3" descr="img036"/>
          <p:cNvPicPr>
            <a:picLocks noGrp="1" noChangeAspect="1" noChangeArrowheads="1"/>
          </p:cNvPicPr>
          <p:nvPr>
            <p:ph idx="1"/>
          </p:nvPr>
        </p:nvPicPr>
        <p:blipFill>
          <a:blip r:embed="rId2" cstate="print"/>
          <a:srcRect l="4787" t="40103" r="56285" b="44019"/>
          <a:stretch>
            <a:fillRect/>
          </a:stretch>
        </p:blipFill>
        <p:spPr>
          <a:xfrm>
            <a:off x="2743200" y="2209800"/>
            <a:ext cx="6248400" cy="3414713"/>
          </a:xfrm>
        </p:spPr>
      </p:pic>
      <p:pic>
        <p:nvPicPr>
          <p:cNvPr id="26628" name="Picture 4" descr="img036"/>
          <p:cNvPicPr>
            <a:picLocks noChangeAspect="1" noChangeArrowheads="1"/>
          </p:cNvPicPr>
          <p:nvPr/>
        </p:nvPicPr>
        <p:blipFill>
          <a:blip r:embed="rId2" cstate="print"/>
          <a:srcRect l="3230" t="6024" r="4710"/>
          <a:stretch>
            <a:fillRect/>
          </a:stretch>
        </p:blipFill>
        <p:spPr bwMode="auto">
          <a:xfrm>
            <a:off x="152400" y="2209800"/>
            <a:ext cx="24511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0" y="609600"/>
            <a:ext cx="7772400" cy="1143000"/>
          </a:xfrm>
        </p:spPr>
        <p:txBody>
          <a:bodyPr/>
          <a:lstStyle/>
          <a:p>
            <a:pPr>
              <a:defRPr/>
            </a:pPr>
            <a:r>
              <a:rPr lang="en-US" sz="5400"/>
              <a:t>Radiograph evaluation</a:t>
            </a:r>
            <a:endParaRPr lang="en-US" sz="4400"/>
          </a:p>
        </p:txBody>
      </p:sp>
      <p:sp>
        <p:nvSpPr>
          <p:cNvPr id="80899" name="Rectangle 3"/>
          <p:cNvSpPr>
            <a:spLocks noGrp="1" noChangeArrowheads="1"/>
          </p:cNvSpPr>
          <p:nvPr>
            <p:ph type="body" idx="4294967295"/>
          </p:nvPr>
        </p:nvSpPr>
        <p:spPr>
          <a:xfrm>
            <a:off x="304800" y="1752600"/>
            <a:ext cx="4343400" cy="4114800"/>
          </a:xfrm>
        </p:spPr>
        <p:txBody>
          <a:bodyPr/>
          <a:lstStyle/>
          <a:p>
            <a:pPr>
              <a:buFontTx/>
              <a:buNone/>
              <a:defRPr/>
            </a:pPr>
            <a:r>
              <a:rPr lang="en-US" sz="4000"/>
              <a:t>1.	Crown</a:t>
            </a:r>
          </a:p>
          <a:p>
            <a:pPr>
              <a:buFontTx/>
              <a:buNone/>
              <a:defRPr/>
            </a:pPr>
            <a:r>
              <a:rPr lang="en-US" sz="4000"/>
              <a:t>2.	Pulp chamber </a:t>
            </a:r>
          </a:p>
          <a:p>
            <a:pPr>
              <a:buFontTx/>
              <a:buNone/>
              <a:defRPr/>
            </a:pPr>
            <a:r>
              <a:rPr lang="en-US" sz="4000"/>
              <a:t>		and canals</a:t>
            </a:r>
          </a:p>
          <a:p>
            <a:pPr>
              <a:buFontTx/>
              <a:buNone/>
              <a:defRPr/>
            </a:pPr>
            <a:r>
              <a:rPr lang="en-US" sz="4000"/>
              <a:t>3.	Periodontium 		and Bone</a:t>
            </a:r>
          </a:p>
          <a:p>
            <a:pPr>
              <a:buFontTx/>
              <a:buNone/>
              <a:defRPr/>
            </a:pPr>
            <a:endParaRPr lang="en-US" sz="2400"/>
          </a:p>
        </p:txBody>
      </p:sp>
      <p:sp>
        <p:nvSpPr>
          <p:cNvPr id="5" name="TextBox 4"/>
          <p:cNvSpPr txBox="1"/>
          <p:nvPr/>
        </p:nvSpPr>
        <p:spPr>
          <a:xfrm>
            <a:off x="5105400" y="1524000"/>
            <a:ext cx="4038600" cy="2554545"/>
          </a:xfrm>
          <a:prstGeom prst="rect">
            <a:avLst/>
          </a:prstGeom>
          <a:solidFill>
            <a:srgbClr val="FFFF00"/>
          </a:solidFill>
        </p:spPr>
        <p:txBody>
          <a:bodyPr wrap="square" rtlCol="0">
            <a:spAutoFit/>
          </a:bodyPr>
          <a:lstStyle/>
          <a:p>
            <a:r>
              <a:rPr lang="en-US" sz="3200" smtClean="0"/>
              <a:t>Always have a normal X ray image of the tooth in your mind so you can compare them mentally. </a:t>
            </a:r>
            <a:endParaRPr lang="en-US" sz="3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1371600" y="304800"/>
            <a:ext cx="7772400" cy="1143000"/>
          </a:xfrm>
        </p:spPr>
        <p:txBody>
          <a:bodyPr/>
          <a:lstStyle/>
          <a:p>
            <a:pPr>
              <a:defRPr/>
            </a:pPr>
            <a:r>
              <a:rPr lang="en-US" sz="4400"/>
              <a:t>Radiograph evaluation</a:t>
            </a:r>
            <a:endParaRPr lang="en-US"/>
          </a:p>
        </p:txBody>
      </p:sp>
      <p:sp>
        <p:nvSpPr>
          <p:cNvPr id="14339" name="Rectangle 3"/>
          <p:cNvSpPr>
            <a:spLocks noGrp="1" noChangeArrowheads="1"/>
          </p:cNvSpPr>
          <p:nvPr>
            <p:ph type="body" idx="4294967295"/>
          </p:nvPr>
        </p:nvSpPr>
        <p:spPr>
          <a:xfrm>
            <a:off x="0" y="2743200"/>
            <a:ext cx="7772400" cy="4114800"/>
          </a:xfrm>
        </p:spPr>
        <p:txBody>
          <a:bodyPr/>
          <a:lstStyle/>
          <a:p>
            <a:pPr>
              <a:buFontTx/>
              <a:buNone/>
              <a:defRPr/>
            </a:pPr>
            <a:r>
              <a:rPr lang="en-US" sz="5400"/>
              <a:t>Crown</a:t>
            </a:r>
            <a:endParaRPr lang="en-US" sz="6000"/>
          </a:p>
        </p:txBody>
      </p:sp>
      <p:pic>
        <p:nvPicPr>
          <p:cNvPr id="28676" name="Picture 4" descr="diagnosis19"/>
          <p:cNvPicPr>
            <a:picLocks noChangeAspect="1" noChangeArrowheads="1"/>
          </p:cNvPicPr>
          <p:nvPr/>
        </p:nvPicPr>
        <p:blipFill>
          <a:blip r:embed="rId2" cstate="print">
            <a:lum bright="-12000" contrast="12000"/>
            <a:grayscl/>
          </a:blip>
          <a:srcRect/>
          <a:stretch>
            <a:fillRect/>
          </a:stretch>
        </p:blipFill>
        <p:spPr bwMode="auto">
          <a:xfrm>
            <a:off x="2667000" y="1981200"/>
            <a:ext cx="6173788" cy="41148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1371600" y="0"/>
            <a:ext cx="7772400" cy="1143000"/>
          </a:xfrm>
        </p:spPr>
        <p:txBody>
          <a:bodyPr/>
          <a:lstStyle/>
          <a:p>
            <a:pPr>
              <a:defRPr/>
            </a:pPr>
            <a:r>
              <a:rPr lang="en-US" sz="4400"/>
              <a:t>Radiograph evaluation</a:t>
            </a:r>
            <a:endParaRPr lang="en-US"/>
          </a:p>
        </p:txBody>
      </p:sp>
      <p:sp>
        <p:nvSpPr>
          <p:cNvPr id="69635" name="Rectangle 3"/>
          <p:cNvSpPr>
            <a:spLocks noGrp="1" noChangeArrowheads="1"/>
          </p:cNvSpPr>
          <p:nvPr>
            <p:ph type="body" idx="4294967295"/>
          </p:nvPr>
        </p:nvSpPr>
        <p:spPr>
          <a:xfrm>
            <a:off x="6705600" y="914400"/>
            <a:ext cx="2438400" cy="914400"/>
          </a:xfrm>
        </p:spPr>
        <p:txBody>
          <a:bodyPr/>
          <a:lstStyle/>
          <a:p>
            <a:pPr>
              <a:buFontTx/>
              <a:buNone/>
              <a:defRPr/>
            </a:pPr>
            <a:r>
              <a:rPr lang="en-US" sz="4400"/>
              <a:t>Crown</a:t>
            </a:r>
            <a:endParaRPr lang="en-US" sz="4800"/>
          </a:p>
        </p:txBody>
      </p:sp>
      <p:pic>
        <p:nvPicPr>
          <p:cNvPr id="29700" name="Picture 4" descr="diagnosis"/>
          <p:cNvPicPr>
            <a:picLocks noChangeAspect="1" noChangeArrowheads="1"/>
          </p:cNvPicPr>
          <p:nvPr/>
        </p:nvPicPr>
        <p:blipFill>
          <a:blip r:embed="rId2" cstate="print">
            <a:lum bright="-6000" contrast="12000"/>
            <a:grayscl/>
          </a:blip>
          <a:srcRect r="2104"/>
          <a:stretch>
            <a:fillRect/>
          </a:stretch>
        </p:blipFill>
        <p:spPr bwMode="auto">
          <a:xfrm>
            <a:off x="990600" y="1752600"/>
            <a:ext cx="7162800" cy="48768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0" y="228600"/>
            <a:ext cx="7772400" cy="1143000"/>
          </a:xfrm>
        </p:spPr>
        <p:txBody>
          <a:bodyPr/>
          <a:lstStyle/>
          <a:p>
            <a:pPr>
              <a:defRPr/>
            </a:pPr>
            <a:r>
              <a:rPr lang="en-US"/>
              <a:t>Radiograph evaluation</a:t>
            </a:r>
          </a:p>
        </p:txBody>
      </p:sp>
      <p:sp>
        <p:nvSpPr>
          <p:cNvPr id="70659" name="Rectangle 3"/>
          <p:cNvSpPr>
            <a:spLocks noGrp="1" noChangeArrowheads="1"/>
          </p:cNvSpPr>
          <p:nvPr>
            <p:ph type="body" idx="4294967295"/>
          </p:nvPr>
        </p:nvSpPr>
        <p:spPr>
          <a:xfrm>
            <a:off x="1371600" y="1600200"/>
            <a:ext cx="7772400" cy="4114800"/>
          </a:xfrm>
        </p:spPr>
        <p:txBody>
          <a:bodyPr/>
          <a:lstStyle/>
          <a:p>
            <a:pPr>
              <a:buFontTx/>
              <a:buNone/>
              <a:defRPr/>
            </a:pPr>
            <a:r>
              <a:rPr lang="en-US" sz="4000"/>
              <a:t>Pulp chamber and canals</a:t>
            </a:r>
            <a:endParaRPr lang="en-US"/>
          </a:p>
          <a:p>
            <a:pPr>
              <a:buFontTx/>
              <a:buNone/>
              <a:defRPr/>
            </a:pPr>
            <a:r>
              <a:rPr lang="en-US"/>
              <a:t>		</a:t>
            </a:r>
          </a:p>
          <a:p>
            <a:pPr>
              <a:buFontTx/>
              <a:buNone/>
              <a:defRPr/>
            </a:pPr>
            <a:r>
              <a:rPr lang="en-US"/>
              <a:t>				</a:t>
            </a:r>
            <a:r>
              <a:rPr lang="en-US">
                <a:solidFill>
                  <a:srgbClr val="FF0000"/>
                </a:solidFill>
              </a:rPr>
              <a:t>Size</a:t>
            </a:r>
          </a:p>
          <a:p>
            <a:pPr>
              <a:buFontTx/>
              <a:buNone/>
              <a:defRPr/>
            </a:pPr>
            <a:r>
              <a:rPr lang="en-US">
                <a:solidFill>
                  <a:srgbClr val="FF0000"/>
                </a:solidFill>
              </a:rPr>
              <a:t>				Curvature</a:t>
            </a:r>
          </a:p>
          <a:p>
            <a:pPr>
              <a:buFontTx/>
              <a:buNone/>
              <a:defRPr/>
            </a:pPr>
            <a:r>
              <a:rPr lang="en-US">
                <a:solidFill>
                  <a:srgbClr val="FF0000"/>
                </a:solidFill>
              </a:rPr>
              <a:t>				Obliteration</a:t>
            </a:r>
          </a:p>
          <a:p>
            <a:pPr>
              <a:buFontTx/>
              <a:buNone/>
              <a:defRPr/>
            </a:pPr>
            <a:r>
              <a:rPr lang="en-US">
                <a:solidFill>
                  <a:srgbClr val="FF0000"/>
                </a:solidFill>
              </a:rPr>
              <a:t>				Pathosis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0" y="228600"/>
            <a:ext cx="7772400" cy="1143000"/>
          </a:xfrm>
        </p:spPr>
        <p:txBody>
          <a:bodyPr/>
          <a:lstStyle/>
          <a:p>
            <a:pPr>
              <a:defRPr/>
            </a:pPr>
            <a:r>
              <a:rPr lang="en-US" sz="3600"/>
              <a:t>Radiograph evaluation</a:t>
            </a:r>
            <a:endParaRPr lang="en-US"/>
          </a:p>
        </p:txBody>
      </p:sp>
      <p:sp>
        <p:nvSpPr>
          <p:cNvPr id="18435" name="Rectangle 3"/>
          <p:cNvSpPr>
            <a:spLocks noGrp="1" noChangeArrowheads="1"/>
          </p:cNvSpPr>
          <p:nvPr>
            <p:ph type="body" idx="4294967295"/>
          </p:nvPr>
        </p:nvSpPr>
        <p:spPr>
          <a:xfrm>
            <a:off x="0" y="1143000"/>
            <a:ext cx="7772400" cy="4114800"/>
          </a:xfrm>
        </p:spPr>
        <p:txBody>
          <a:bodyPr/>
          <a:lstStyle/>
          <a:p>
            <a:pPr>
              <a:buFontTx/>
              <a:buNone/>
              <a:defRPr/>
            </a:pPr>
            <a:r>
              <a:rPr lang="en-US" sz="3200"/>
              <a:t>Pulp chamber and canals</a:t>
            </a:r>
            <a:endParaRPr lang="en-US" sz="2000"/>
          </a:p>
          <a:p>
            <a:pPr>
              <a:buFontTx/>
              <a:buNone/>
              <a:defRPr/>
            </a:pPr>
            <a:r>
              <a:rPr lang="en-US"/>
              <a:t>	</a:t>
            </a:r>
          </a:p>
          <a:p>
            <a:pPr>
              <a:buFontTx/>
              <a:buNone/>
              <a:defRPr/>
            </a:pPr>
            <a:endParaRPr lang="en-US"/>
          </a:p>
          <a:p>
            <a:pPr>
              <a:buFontTx/>
              <a:buNone/>
              <a:defRPr/>
            </a:pPr>
            <a:r>
              <a:rPr lang="en-US" b="1"/>
              <a:t>Size</a:t>
            </a:r>
          </a:p>
          <a:p>
            <a:pPr>
              <a:buFontTx/>
              <a:buNone/>
              <a:defRPr/>
            </a:pPr>
            <a:r>
              <a:rPr lang="en-US">
                <a:solidFill>
                  <a:srgbClr val="FFCC00"/>
                </a:solidFill>
              </a:rPr>
              <a:t>		</a:t>
            </a:r>
          </a:p>
        </p:txBody>
      </p:sp>
      <p:pic>
        <p:nvPicPr>
          <p:cNvPr id="31748" name="Picture 4" descr="diagnosis1"/>
          <p:cNvPicPr>
            <a:picLocks noChangeAspect="1" noChangeArrowheads="1"/>
          </p:cNvPicPr>
          <p:nvPr/>
        </p:nvPicPr>
        <p:blipFill>
          <a:blip r:embed="rId2" cstate="print">
            <a:grayscl/>
          </a:blip>
          <a:srcRect/>
          <a:stretch>
            <a:fillRect/>
          </a:stretch>
        </p:blipFill>
        <p:spPr bwMode="auto">
          <a:xfrm>
            <a:off x="2133600" y="1828800"/>
            <a:ext cx="3200400" cy="4800600"/>
          </a:xfrm>
          <a:prstGeom prst="rect">
            <a:avLst/>
          </a:prstGeom>
          <a:noFill/>
          <a:ln w="9525">
            <a:noFill/>
            <a:miter lim="800000"/>
            <a:headEnd/>
            <a:tailEnd/>
          </a:ln>
        </p:spPr>
      </p:pic>
      <p:pic>
        <p:nvPicPr>
          <p:cNvPr id="31749" name="Picture 5" descr="diagnosis2"/>
          <p:cNvPicPr>
            <a:picLocks noChangeAspect="1" noChangeArrowheads="1"/>
          </p:cNvPicPr>
          <p:nvPr/>
        </p:nvPicPr>
        <p:blipFill>
          <a:blip r:embed="rId3" cstate="print">
            <a:grayscl/>
          </a:blip>
          <a:srcRect/>
          <a:stretch>
            <a:fillRect/>
          </a:stretch>
        </p:blipFill>
        <p:spPr bwMode="auto">
          <a:xfrm>
            <a:off x="5715000" y="1828800"/>
            <a:ext cx="3198813" cy="4800600"/>
          </a:xfrm>
          <a:prstGeom prst="rect">
            <a:avLst/>
          </a:prstGeom>
          <a:noFill/>
          <a:ln w="9525">
            <a:noFill/>
            <a:miter lim="800000"/>
            <a:headEnd/>
            <a:tailEnd/>
          </a:ln>
        </p:spPr>
      </p:pic>
      <p:sp>
        <p:nvSpPr>
          <p:cNvPr id="6" name="TextBox 5"/>
          <p:cNvSpPr txBox="1"/>
          <p:nvPr/>
        </p:nvSpPr>
        <p:spPr>
          <a:xfrm>
            <a:off x="0" y="3505200"/>
            <a:ext cx="2133600" cy="2554545"/>
          </a:xfrm>
          <a:prstGeom prst="rect">
            <a:avLst/>
          </a:prstGeom>
          <a:solidFill>
            <a:srgbClr val="FFFF00"/>
          </a:solidFill>
        </p:spPr>
        <p:txBody>
          <a:bodyPr wrap="square" rtlCol="0">
            <a:spAutoFit/>
          </a:bodyPr>
          <a:lstStyle/>
          <a:p>
            <a:r>
              <a:rPr lang="en-US" sz="3200" smtClean="0"/>
              <a:t>Obliterated canals, </a:t>
            </a:r>
          </a:p>
          <a:p>
            <a:r>
              <a:rPr lang="en-US" sz="3200" smtClean="0"/>
              <a:t>Response to trauma!!</a:t>
            </a:r>
            <a:r>
              <a:rPr lang="en-US" sz="3200" smtClean="0">
                <a:sym typeface="Wingdings" pitchFamily="2" charset="2"/>
              </a:rPr>
              <a:t></a:t>
            </a:r>
            <a:endParaRPr lang="en-US" sz="3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defRPr/>
            </a:pPr>
            <a:r>
              <a:rPr lang="en-US"/>
              <a:t>Detective work</a:t>
            </a:r>
          </a:p>
        </p:txBody>
      </p:sp>
      <p:sp>
        <p:nvSpPr>
          <p:cNvPr id="126979" name="Rectangle 3"/>
          <p:cNvSpPr>
            <a:spLocks noGrp="1" noChangeArrowheads="1"/>
          </p:cNvSpPr>
          <p:nvPr>
            <p:ph idx="1"/>
          </p:nvPr>
        </p:nvSpPr>
        <p:spPr>
          <a:xfrm>
            <a:off x="914400" y="1981200"/>
            <a:ext cx="7772400" cy="4114800"/>
          </a:xfrm>
        </p:spPr>
        <p:txBody>
          <a:bodyPr/>
          <a:lstStyle/>
          <a:p>
            <a:pPr marL="685800" indent="-685800">
              <a:buFontTx/>
              <a:buAutoNum type="arabicPeriod"/>
              <a:defRPr/>
            </a:pPr>
            <a:r>
              <a:rPr lang="en-US"/>
              <a:t>Information gathering</a:t>
            </a:r>
          </a:p>
          <a:p>
            <a:pPr marL="685800" indent="-685800">
              <a:buFontTx/>
              <a:buAutoNum type="arabicPeriod"/>
              <a:defRPr/>
            </a:pPr>
            <a:r>
              <a:rPr lang="en-US"/>
              <a:t>Identify irrelevant information</a:t>
            </a:r>
          </a:p>
          <a:p>
            <a:pPr marL="685800" indent="-685800">
              <a:buFontTx/>
              <a:buAutoNum type="arabicPeriod"/>
              <a:defRPr/>
            </a:pPr>
            <a:r>
              <a:rPr lang="en-US"/>
              <a:t>Keep relevant information only</a:t>
            </a:r>
          </a:p>
          <a:p>
            <a:pPr marL="685800" indent="-685800">
              <a:buFontTx/>
              <a:buAutoNum type="arabicPeriod"/>
              <a:defRPr/>
            </a:pPr>
            <a:r>
              <a:rPr lang="en-US"/>
              <a:t>Assessment</a:t>
            </a:r>
          </a:p>
          <a:p>
            <a:pPr marL="685800" indent="-685800">
              <a:buFontTx/>
              <a:buAutoNum type="arabicPeriod"/>
              <a:defRPr/>
            </a:pPr>
            <a:r>
              <a:rPr lang="en-US"/>
              <a:t>Conclusion / diagnosis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0" y="457200"/>
            <a:ext cx="7772400" cy="1143000"/>
          </a:xfrm>
        </p:spPr>
        <p:txBody>
          <a:bodyPr>
            <a:normAutofit fontScale="90000"/>
          </a:bodyPr>
          <a:lstStyle/>
          <a:p>
            <a:pPr>
              <a:defRPr/>
            </a:pPr>
            <a:r>
              <a:rPr lang="en-US" sz="4400"/>
              <a:t>Radiograph </a:t>
            </a:r>
            <a:br>
              <a:rPr lang="en-US" sz="4400"/>
            </a:br>
            <a:r>
              <a:rPr lang="en-US" sz="4400"/>
              <a:t>evaluation</a:t>
            </a:r>
            <a:endParaRPr lang="en-US"/>
          </a:p>
        </p:txBody>
      </p:sp>
      <p:sp>
        <p:nvSpPr>
          <p:cNvPr id="71683" name="Rectangle 3"/>
          <p:cNvSpPr>
            <a:spLocks noGrp="1" noChangeArrowheads="1"/>
          </p:cNvSpPr>
          <p:nvPr>
            <p:ph type="body" idx="4294967295"/>
          </p:nvPr>
        </p:nvSpPr>
        <p:spPr>
          <a:xfrm>
            <a:off x="0" y="2133600"/>
            <a:ext cx="7772400" cy="4114800"/>
          </a:xfrm>
        </p:spPr>
        <p:txBody>
          <a:bodyPr/>
          <a:lstStyle/>
          <a:p>
            <a:pPr>
              <a:buFontTx/>
              <a:buNone/>
              <a:defRPr/>
            </a:pPr>
            <a:r>
              <a:rPr lang="en-US" sz="3200"/>
              <a:t>Pulp chamber </a:t>
            </a:r>
          </a:p>
          <a:p>
            <a:pPr>
              <a:buFontTx/>
              <a:buNone/>
              <a:defRPr/>
            </a:pPr>
            <a:r>
              <a:rPr lang="en-US" sz="3200"/>
              <a:t>and canals</a:t>
            </a:r>
            <a:endParaRPr lang="en-US" sz="2000"/>
          </a:p>
          <a:p>
            <a:pPr>
              <a:buFontTx/>
              <a:buNone/>
              <a:defRPr/>
            </a:pPr>
            <a:r>
              <a:rPr lang="en-US" sz="2800">
                <a:solidFill>
                  <a:schemeClr val="tx1">
                    <a:lumMod val="65000"/>
                    <a:lumOff val="35000"/>
                  </a:schemeClr>
                </a:solidFill>
              </a:rPr>
              <a:t>		</a:t>
            </a:r>
          </a:p>
          <a:p>
            <a:pPr>
              <a:buFontTx/>
              <a:buNone/>
              <a:defRPr/>
            </a:pPr>
            <a:r>
              <a:rPr lang="en-US" sz="2800">
                <a:solidFill>
                  <a:schemeClr val="tx1">
                    <a:lumMod val="65000"/>
                    <a:lumOff val="35000"/>
                  </a:schemeClr>
                </a:solidFill>
              </a:rPr>
              <a:t>Size</a:t>
            </a:r>
            <a:endParaRPr lang="en-US">
              <a:solidFill>
                <a:schemeClr val="tx1">
                  <a:lumMod val="65000"/>
                  <a:lumOff val="35000"/>
                </a:schemeClr>
              </a:solidFill>
            </a:endParaRPr>
          </a:p>
          <a:p>
            <a:pPr>
              <a:buFontTx/>
              <a:buNone/>
              <a:defRPr/>
            </a:pPr>
            <a:r>
              <a:rPr lang="en-US" b="1"/>
              <a:t>Curvature</a:t>
            </a:r>
          </a:p>
          <a:p>
            <a:pPr>
              <a:buFontTx/>
              <a:buNone/>
              <a:defRPr/>
            </a:pPr>
            <a:r>
              <a:rPr lang="en-US">
                <a:solidFill>
                  <a:srgbClr val="FFCC00"/>
                </a:solidFill>
              </a:rPr>
              <a:t>		</a:t>
            </a:r>
          </a:p>
        </p:txBody>
      </p:sp>
      <p:pic>
        <p:nvPicPr>
          <p:cNvPr id="32772" name="Picture 4" descr="\\Eniac\Endodontics\RNS\diagnosis14.bmp"/>
          <p:cNvPicPr>
            <a:picLocks noChangeAspect="1" noChangeArrowheads="1"/>
          </p:cNvPicPr>
          <p:nvPr/>
        </p:nvPicPr>
        <p:blipFill>
          <a:blip r:embed="rId2" cstate="print"/>
          <a:srcRect/>
          <a:stretch>
            <a:fillRect/>
          </a:stretch>
        </p:blipFill>
        <p:spPr bwMode="auto">
          <a:xfrm>
            <a:off x="4572000" y="304800"/>
            <a:ext cx="4256088" cy="6232525"/>
          </a:xfrm>
          <a:prstGeom prst="rect">
            <a:avLst/>
          </a:prstGeom>
          <a:noFill/>
          <a:ln w="9525">
            <a:noFill/>
            <a:miter lim="800000"/>
            <a:headEnd/>
            <a:tailEnd/>
          </a:ln>
        </p:spPr>
      </p:pic>
      <p:sp>
        <p:nvSpPr>
          <p:cNvPr id="6" name="TextBox 5"/>
          <p:cNvSpPr txBox="1"/>
          <p:nvPr/>
        </p:nvSpPr>
        <p:spPr>
          <a:xfrm>
            <a:off x="3200400" y="4267200"/>
            <a:ext cx="2362200" cy="2062103"/>
          </a:xfrm>
          <a:prstGeom prst="rect">
            <a:avLst/>
          </a:prstGeom>
          <a:solidFill>
            <a:srgbClr val="FFFF00"/>
          </a:solidFill>
        </p:spPr>
        <p:txBody>
          <a:bodyPr wrap="square" rtlCol="0">
            <a:spAutoFit/>
          </a:bodyPr>
          <a:lstStyle/>
          <a:p>
            <a:r>
              <a:rPr lang="en-US" sz="3200" smtClean="0"/>
              <a:t>Distal root is curved!!! Like 90 degrees</a:t>
            </a:r>
            <a:endParaRPr lang="en-US" sz="3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26"/>
          <p:cNvSpPr>
            <a:spLocks noGrp="1" noChangeArrowheads="1"/>
          </p:cNvSpPr>
          <p:nvPr>
            <p:ph type="title" idx="4294967295"/>
          </p:nvPr>
        </p:nvSpPr>
        <p:spPr>
          <a:xfrm>
            <a:off x="0" y="457200"/>
            <a:ext cx="7772400" cy="1143000"/>
          </a:xfrm>
        </p:spPr>
        <p:txBody>
          <a:bodyPr>
            <a:normAutofit fontScale="90000"/>
          </a:bodyPr>
          <a:lstStyle/>
          <a:p>
            <a:pPr>
              <a:defRPr/>
            </a:pPr>
            <a:r>
              <a:rPr lang="en-US" sz="4400"/>
              <a:t>Radiograph </a:t>
            </a:r>
            <a:br>
              <a:rPr lang="en-US" sz="4400"/>
            </a:br>
            <a:r>
              <a:rPr lang="en-US" sz="4400"/>
              <a:t>evaluation</a:t>
            </a:r>
            <a:endParaRPr lang="en-US"/>
          </a:p>
        </p:txBody>
      </p:sp>
      <p:sp>
        <p:nvSpPr>
          <p:cNvPr id="83971" name="Rectangle 1027"/>
          <p:cNvSpPr>
            <a:spLocks noGrp="1" noChangeArrowheads="1"/>
          </p:cNvSpPr>
          <p:nvPr>
            <p:ph type="body" idx="4294967295"/>
          </p:nvPr>
        </p:nvSpPr>
        <p:spPr>
          <a:xfrm>
            <a:off x="0" y="2133600"/>
            <a:ext cx="7772400" cy="4114800"/>
          </a:xfrm>
        </p:spPr>
        <p:txBody>
          <a:bodyPr/>
          <a:lstStyle/>
          <a:p>
            <a:pPr>
              <a:buFontTx/>
              <a:buNone/>
              <a:defRPr/>
            </a:pPr>
            <a:r>
              <a:rPr lang="en-US" sz="3200"/>
              <a:t>Pulp chamber </a:t>
            </a:r>
          </a:p>
          <a:p>
            <a:pPr>
              <a:buFontTx/>
              <a:buNone/>
              <a:defRPr/>
            </a:pPr>
            <a:r>
              <a:rPr lang="en-US" sz="3200"/>
              <a:t>and canals</a:t>
            </a:r>
            <a:endParaRPr lang="en-US" sz="2000"/>
          </a:p>
          <a:p>
            <a:pPr>
              <a:buFontTx/>
              <a:buNone/>
              <a:defRPr/>
            </a:pPr>
            <a:r>
              <a:rPr lang="en-US" sz="2800"/>
              <a:t>		</a:t>
            </a:r>
          </a:p>
          <a:p>
            <a:pPr>
              <a:buFontTx/>
              <a:buNone/>
              <a:defRPr/>
            </a:pPr>
            <a:r>
              <a:rPr lang="en-US" sz="2800">
                <a:solidFill>
                  <a:schemeClr val="tx1">
                    <a:lumMod val="65000"/>
                    <a:lumOff val="35000"/>
                  </a:schemeClr>
                </a:solidFill>
              </a:rPr>
              <a:t>Size</a:t>
            </a:r>
            <a:endParaRPr lang="en-US">
              <a:solidFill>
                <a:schemeClr val="tx1">
                  <a:lumMod val="65000"/>
                  <a:lumOff val="35000"/>
                </a:schemeClr>
              </a:solidFill>
            </a:endParaRPr>
          </a:p>
          <a:p>
            <a:pPr>
              <a:buFontTx/>
              <a:buNone/>
              <a:defRPr/>
            </a:pPr>
            <a:r>
              <a:rPr lang="en-US" b="1"/>
              <a:t>Curvature</a:t>
            </a:r>
          </a:p>
          <a:p>
            <a:pPr>
              <a:buFontTx/>
              <a:buNone/>
              <a:defRPr/>
            </a:pPr>
            <a:r>
              <a:rPr lang="en-US">
                <a:solidFill>
                  <a:srgbClr val="FFCC00"/>
                </a:solidFill>
              </a:rPr>
              <a:t>		</a:t>
            </a:r>
          </a:p>
        </p:txBody>
      </p:sp>
      <p:pic>
        <p:nvPicPr>
          <p:cNvPr id="33796" name="Picture 1028" descr="\\Eniac\Endodontics\RNS\diagnosis14.bmp"/>
          <p:cNvPicPr>
            <a:picLocks noChangeAspect="1" noChangeArrowheads="1"/>
          </p:cNvPicPr>
          <p:nvPr/>
        </p:nvPicPr>
        <p:blipFill>
          <a:blip r:embed="rId2" cstate="print">
            <a:lum bright="12000" contrast="-6000"/>
          </a:blip>
          <a:srcRect/>
          <a:stretch>
            <a:fillRect/>
          </a:stretch>
        </p:blipFill>
        <p:spPr bwMode="auto">
          <a:xfrm>
            <a:off x="4572000" y="304800"/>
            <a:ext cx="4256088" cy="623252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0" y="0"/>
            <a:ext cx="7772400" cy="1143000"/>
          </a:xfrm>
        </p:spPr>
        <p:txBody>
          <a:bodyPr/>
          <a:lstStyle/>
          <a:p>
            <a:pPr>
              <a:defRPr/>
            </a:pPr>
            <a:r>
              <a:rPr lang="en-US" sz="3200"/>
              <a:t>Radiograph evaluation</a:t>
            </a:r>
            <a:endParaRPr lang="en-US"/>
          </a:p>
        </p:txBody>
      </p:sp>
      <p:sp>
        <p:nvSpPr>
          <p:cNvPr id="72707" name="Rectangle 3"/>
          <p:cNvSpPr>
            <a:spLocks noGrp="1" noChangeArrowheads="1"/>
          </p:cNvSpPr>
          <p:nvPr>
            <p:ph type="body" idx="4294967295"/>
          </p:nvPr>
        </p:nvSpPr>
        <p:spPr>
          <a:xfrm>
            <a:off x="0" y="1143000"/>
            <a:ext cx="7772400" cy="4114800"/>
          </a:xfrm>
        </p:spPr>
        <p:txBody>
          <a:bodyPr/>
          <a:lstStyle/>
          <a:p>
            <a:pPr>
              <a:buFontTx/>
              <a:buNone/>
              <a:defRPr/>
            </a:pPr>
            <a:r>
              <a:rPr lang="en-US" sz="3200"/>
              <a:t>Pulp chamber and canals</a:t>
            </a:r>
            <a:endParaRPr lang="en-US" sz="2800"/>
          </a:p>
          <a:p>
            <a:pPr>
              <a:buFontTx/>
              <a:buNone/>
              <a:defRPr/>
            </a:pPr>
            <a:r>
              <a:rPr lang="en-US" sz="2800">
                <a:solidFill>
                  <a:schemeClr val="tx1">
                    <a:lumMod val="65000"/>
                    <a:lumOff val="35000"/>
                  </a:schemeClr>
                </a:solidFill>
              </a:rPr>
              <a:t>Size</a:t>
            </a:r>
          </a:p>
          <a:p>
            <a:pPr>
              <a:buFontTx/>
              <a:buNone/>
              <a:defRPr/>
            </a:pPr>
            <a:r>
              <a:rPr lang="en-US" sz="2800">
                <a:solidFill>
                  <a:schemeClr val="tx1">
                    <a:lumMod val="65000"/>
                    <a:lumOff val="35000"/>
                  </a:schemeClr>
                </a:solidFill>
              </a:rPr>
              <a:t>Curvature</a:t>
            </a:r>
            <a:endParaRPr lang="en-US" sz="3200">
              <a:solidFill>
                <a:schemeClr val="tx1">
                  <a:lumMod val="65000"/>
                  <a:lumOff val="35000"/>
                </a:schemeClr>
              </a:solidFill>
            </a:endParaRPr>
          </a:p>
          <a:p>
            <a:pPr>
              <a:buFontTx/>
              <a:buNone/>
              <a:defRPr/>
            </a:pPr>
            <a:r>
              <a:rPr lang="en-US" sz="3200" b="1"/>
              <a:t>Obliteration</a:t>
            </a:r>
          </a:p>
          <a:p>
            <a:pPr>
              <a:buFontTx/>
              <a:buNone/>
              <a:defRPr/>
            </a:pPr>
            <a:r>
              <a:rPr lang="en-US" sz="3200">
                <a:solidFill>
                  <a:srgbClr val="FFCC00"/>
                </a:solidFill>
              </a:rPr>
              <a:t>		</a:t>
            </a:r>
          </a:p>
        </p:txBody>
      </p:sp>
      <p:pic>
        <p:nvPicPr>
          <p:cNvPr id="34820" name="Picture 4" descr="diagnosis3"/>
          <p:cNvPicPr>
            <a:picLocks noChangeAspect="1" noChangeArrowheads="1"/>
          </p:cNvPicPr>
          <p:nvPr/>
        </p:nvPicPr>
        <p:blipFill>
          <a:blip r:embed="rId2" cstate="print">
            <a:grayscl/>
          </a:blip>
          <a:srcRect/>
          <a:stretch>
            <a:fillRect/>
          </a:stretch>
        </p:blipFill>
        <p:spPr bwMode="auto">
          <a:xfrm>
            <a:off x="2819400" y="2133600"/>
            <a:ext cx="6097588" cy="4495800"/>
          </a:xfrm>
          <a:prstGeom prst="rect">
            <a:avLst/>
          </a:prstGeom>
          <a:noFill/>
          <a:ln w="9525">
            <a:noFill/>
            <a:miter lim="800000"/>
            <a:headEnd/>
            <a:tailEnd/>
          </a:ln>
        </p:spPr>
      </p:pic>
      <p:sp>
        <p:nvSpPr>
          <p:cNvPr id="5" name="TextBox 4"/>
          <p:cNvSpPr txBox="1"/>
          <p:nvPr/>
        </p:nvSpPr>
        <p:spPr>
          <a:xfrm>
            <a:off x="0" y="3733800"/>
            <a:ext cx="2743200" cy="584775"/>
          </a:xfrm>
          <a:prstGeom prst="rect">
            <a:avLst/>
          </a:prstGeom>
          <a:solidFill>
            <a:srgbClr val="FFFF00"/>
          </a:solidFill>
        </p:spPr>
        <p:txBody>
          <a:bodyPr wrap="square" rtlCol="0">
            <a:spAutoFit/>
          </a:bodyPr>
          <a:lstStyle/>
          <a:p>
            <a:r>
              <a:rPr lang="en-US" sz="3200" smtClean="0"/>
              <a:t>Pulp stones!</a:t>
            </a:r>
            <a:endParaRPr lang="en-US" sz="3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1371600" y="0"/>
            <a:ext cx="7772400" cy="1143000"/>
          </a:xfrm>
        </p:spPr>
        <p:txBody>
          <a:bodyPr/>
          <a:lstStyle/>
          <a:p>
            <a:pPr>
              <a:defRPr/>
            </a:pPr>
            <a:r>
              <a:rPr lang="en-US" sz="3200"/>
              <a:t>Radiograph evaluation</a:t>
            </a:r>
            <a:endParaRPr lang="en-US"/>
          </a:p>
        </p:txBody>
      </p:sp>
      <p:sp>
        <p:nvSpPr>
          <p:cNvPr id="73731" name="Rectangle 3"/>
          <p:cNvSpPr>
            <a:spLocks noGrp="1" noChangeArrowheads="1"/>
          </p:cNvSpPr>
          <p:nvPr>
            <p:ph type="body" idx="4294967295"/>
          </p:nvPr>
        </p:nvSpPr>
        <p:spPr>
          <a:xfrm>
            <a:off x="0" y="1295400"/>
            <a:ext cx="7772400" cy="4114800"/>
          </a:xfrm>
        </p:spPr>
        <p:txBody>
          <a:bodyPr/>
          <a:lstStyle/>
          <a:p>
            <a:pPr>
              <a:buFontTx/>
              <a:buNone/>
              <a:defRPr/>
            </a:pPr>
            <a:r>
              <a:rPr lang="en-US"/>
              <a:t>Pulp chamber </a:t>
            </a:r>
          </a:p>
          <a:p>
            <a:pPr>
              <a:buFontTx/>
              <a:buNone/>
              <a:defRPr/>
            </a:pPr>
            <a:r>
              <a:rPr lang="en-US"/>
              <a:t>and canals</a:t>
            </a:r>
          </a:p>
          <a:p>
            <a:pPr>
              <a:buFontTx/>
              <a:buNone/>
              <a:defRPr/>
            </a:pPr>
            <a:r>
              <a:rPr lang="en-US" sz="2800">
                <a:solidFill>
                  <a:schemeClr val="tx1">
                    <a:lumMod val="65000"/>
                    <a:lumOff val="35000"/>
                  </a:schemeClr>
                </a:solidFill>
              </a:rPr>
              <a:t>Size</a:t>
            </a:r>
          </a:p>
          <a:p>
            <a:pPr>
              <a:buFontTx/>
              <a:buNone/>
              <a:defRPr/>
            </a:pPr>
            <a:r>
              <a:rPr lang="en-US" sz="2800">
                <a:solidFill>
                  <a:schemeClr val="tx1">
                    <a:lumMod val="65000"/>
                    <a:lumOff val="35000"/>
                  </a:schemeClr>
                </a:solidFill>
              </a:rPr>
              <a:t>Curvature</a:t>
            </a:r>
          </a:p>
          <a:p>
            <a:pPr>
              <a:buFontTx/>
              <a:buNone/>
              <a:defRPr/>
            </a:pPr>
            <a:r>
              <a:rPr lang="en-US" sz="2800">
                <a:solidFill>
                  <a:schemeClr val="tx1">
                    <a:lumMod val="65000"/>
                    <a:lumOff val="35000"/>
                  </a:schemeClr>
                </a:solidFill>
              </a:rPr>
              <a:t>Obliteration</a:t>
            </a:r>
            <a:endParaRPr lang="en-US">
              <a:solidFill>
                <a:schemeClr val="tx1">
                  <a:lumMod val="65000"/>
                  <a:lumOff val="35000"/>
                </a:schemeClr>
              </a:solidFill>
            </a:endParaRPr>
          </a:p>
          <a:p>
            <a:pPr>
              <a:buFontTx/>
              <a:buNone/>
              <a:defRPr/>
            </a:pPr>
            <a:r>
              <a:rPr lang="en-US" b="1"/>
              <a:t>Pathosis</a:t>
            </a:r>
          </a:p>
        </p:txBody>
      </p:sp>
      <p:pic>
        <p:nvPicPr>
          <p:cNvPr id="35844" name="Picture 4" descr="diagnosis4"/>
          <p:cNvPicPr>
            <a:picLocks noChangeAspect="1" noChangeArrowheads="1"/>
          </p:cNvPicPr>
          <p:nvPr/>
        </p:nvPicPr>
        <p:blipFill>
          <a:blip r:embed="rId2" cstate="print">
            <a:grayscl/>
          </a:blip>
          <a:srcRect/>
          <a:stretch>
            <a:fillRect/>
          </a:stretch>
        </p:blipFill>
        <p:spPr bwMode="auto">
          <a:xfrm>
            <a:off x="4724400" y="1066800"/>
            <a:ext cx="4087813" cy="5562600"/>
          </a:xfrm>
          <a:prstGeom prst="rect">
            <a:avLst/>
          </a:prstGeom>
          <a:noFill/>
          <a:ln w="9525">
            <a:noFill/>
            <a:miter lim="800000"/>
            <a:headEnd/>
            <a:tailEnd/>
          </a:ln>
        </p:spPr>
      </p:pic>
      <p:sp>
        <p:nvSpPr>
          <p:cNvPr id="5" name="TextBox 4"/>
          <p:cNvSpPr txBox="1"/>
          <p:nvPr/>
        </p:nvSpPr>
        <p:spPr>
          <a:xfrm>
            <a:off x="0" y="4648200"/>
            <a:ext cx="4648200" cy="1569660"/>
          </a:xfrm>
          <a:prstGeom prst="rect">
            <a:avLst/>
          </a:prstGeom>
          <a:solidFill>
            <a:srgbClr val="FFFF00"/>
          </a:solidFill>
        </p:spPr>
        <p:txBody>
          <a:bodyPr wrap="square" rtlCol="0">
            <a:spAutoFit/>
          </a:bodyPr>
          <a:lstStyle/>
          <a:p>
            <a:r>
              <a:rPr lang="en-US" sz="3200" smtClean="0"/>
              <a:t>Resorption of root tip apices. Because eventually patient can lose the tooth. </a:t>
            </a:r>
            <a:endParaRPr lang="en-US" sz="32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1371600" y="304800"/>
            <a:ext cx="7772400" cy="1143000"/>
          </a:xfrm>
        </p:spPr>
        <p:txBody>
          <a:bodyPr/>
          <a:lstStyle/>
          <a:p>
            <a:pPr>
              <a:defRPr/>
            </a:pPr>
            <a:r>
              <a:rPr lang="en-US" sz="4400"/>
              <a:t>Radiograph evaluation</a:t>
            </a:r>
            <a:endParaRPr lang="en-US"/>
          </a:p>
        </p:txBody>
      </p:sp>
      <p:sp>
        <p:nvSpPr>
          <p:cNvPr id="24579" name="Rectangle 3"/>
          <p:cNvSpPr>
            <a:spLocks noGrp="1" noChangeArrowheads="1"/>
          </p:cNvSpPr>
          <p:nvPr>
            <p:ph type="body" idx="4294967295"/>
          </p:nvPr>
        </p:nvSpPr>
        <p:spPr>
          <a:xfrm>
            <a:off x="1371600" y="1752600"/>
            <a:ext cx="7772400" cy="4114800"/>
          </a:xfrm>
        </p:spPr>
        <p:txBody>
          <a:bodyPr/>
          <a:lstStyle/>
          <a:p>
            <a:pPr>
              <a:buFontTx/>
              <a:buNone/>
              <a:defRPr/>
            </a:pPr>
            <a:r>
              <a:rPr lang="en-US" sz="4800"/>
              <a:t>Periodontium</a:t>
            </a:r>
          </a:p>
          <a:p>
            <a:pPr>
              <a:buFontTx/>
              <a:buNone/>
              <a:defRPr/>
            </a:pPr>
            <a:r>
              <a:rPr lang="en-US">
                <a:solidFill>
                  <a:srgbClr val="FFCC00"/>
                </a:solidFill>
              </a:rPr>
              <a:t>		</a:t>
            </a:r>
          </a:p>
          <a:p>
            <a:pPr>
              <a:buFontTx/>
              <a:buNone/>
              <a:defRPr/>
            </a:pPr>
            <a:r>
              <a:rPr lang="en-US">
                <a:solidFill>
                  <a:srgbClr val="FFCC00"/>
                </a:solidFill>
              </a:rPr>
              <a:t>		</a:t>
            </a:r>
            <a:r>
              <a:rPr lang="en-US"/>
              <a:t>Loss of lamina dura</a:t>
            </a:r>
          </a:p>
          <a:p>
            <a:pPr>
              <a:buFontTx/>
              <a:buNone/>
              <a:defRPr/>
            </a:pPr>
            <a:r>
              <a:rPr lang="en-US"/>
              <a:t>		Radiolucency (vital / nonvital)</a:t>
            </a:r>
          </a:p>
          <a:p>
            <a:pPr>
              <a:buFontTx/>
              <a:buNone/>
              <a:defRPr/>
            </a:pPr>
            <a:r>
              <a:rPr lang="en-US"/>
              <a:t>		Radiopacity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1371600" y="0"/>
            <a:ext cx="7772400" cy="1143000"/>
          </a:xfrm>
        </p:spPr>
        <p:txBody>
          <a:bodyPr/>
          <a:lstStyle/>
          <a:p>
            <a:pPr>
              <a:defRPr/>
            </a:pPr>
            <a:r>
              <a:rPr lang="en-US" sz="3600"/>
              <a:t>Radiograph evaluation</a:t>
            </a:r>
            <a:endParaRPr lang="en-US"/>
          </a:p>
        </p:txBody>
      </p:sp>
      <p:sp>
        <p:nvSpPr>
          <p:cNvPr id="74755" name="Rectangle 3"/>
          <p:cNvSpPr>
            <a:spLocks noGrp="1" noChangeArrowheads="1"/>
          </p:cNvSpPr>
          <p:nvPr>
            <p:ph type="body" idx="4294967295"/>
          </p:nvPr>
        </p:nvSpPr>
        <p:spPr>
          <a:xfrm>
            <a:off x="0" y="1524000"/>
            <a:ext cx="3657600" cy="762000"/>
          </a:xfrm>
        </p:spPr>
        <p:txBody>
          <a:bodyPr>
            <a:noAutofit/>
          </a:bodyPr>
          <a:lstStyle/>
          <a:p>
            <a:pPr>
              <a:buFontTx/>
              <a:buNone/>
              <a:defRPr/>
            </a:pPr>
            <a:r>
              <a:rPr lang="en-US" sz="3600"/>
              <a:t>Periodontium</a:t>
            </a:r>
            <a:endParaRPr lang="en-US" sz="4000"/>
          </a:p>
          <a:p>
            <a:pPr>
              <a:buFontTx/>
              <a:buNone/>
              <a:defRPr/>
            </a:pPr>
            <a:r>
              <a:rPr lang="en-US" sz="2800">
                <a:solidFill>
                  <a:srgbClr val="FFCC00"/>
                </a:solidFill>
              </a:rPr>
              <a:t>		</a:t>
            </a:r>
          </a:p>
          <a:p>
            <a:pPr>
              <a:buFontTx/>
              <a:buNone/>
              <a:defRPr/>
            </a:pPr>
            <a:r>
              <a:rPr lang="en-US" sz="2800">
                <a:solidFill>
                  <a:srgbClr val="FFCC00"/>
                </a:solidFill>
              </a:rPr>
              <a:t>		</a:t>
            </a:r>
          </a:p>
        </p:txBody>
      </p:sp>
      <p:pic>
        <p:nvPicPr>
          <p:cNvPr id="37892" name="Picture 4" descr="diagnosis5"/>
          <p:cNvPicPr>
            <a:picLocks noChangeAspect="1" noChangeArrowheads="1"/>
          </p:cNvPicPr>
          <p:nvPr/>
        </p:nvPicPr>
        <p:blipFill>
          <a:blip r:embed="rId2" cstate="print">
            <a:grayscl/>
          </a:blip>
          <a:srcRect/>
          <a:stretch>
            <a:fillRect/>
          </a:stretch>
        </p:blipFill>
        <p:spPr bwMode="auto">
          <a:xfrm>
            <a:off x="4419600" y="1066800"/>
            <a:ext cx="3886200" cy="5487988"/>
          </a:xfrm>
          <a:prstGeom prst="rect">
            <a:avLst/>
          </a:prstGeom>
          <a:noFill/>
          <a:ln w="9525">
            <a:noFill/>
            <a:miter lim="800000"/>
            <a:headEnd/>
            <a:tailEnd/>
          </a:ln>
        </p:spPr>
      </p:pic>
      <p:sp>
        <p:nvSpPr>
          <p:cNvPr id="5" name="TextBox 4"/>
          <p:cNvSpPr txBox="1"/>
          <p:nvPr/>
        </p:nvSpPr>
        <p:spPr>
          <a:xfrm>
            <a:off x="0" y="2438400"/>
            <a:ext cx="4038600" cy="1077218"/>
          </a:xfrm>
          <a:prstGeom prst="rect">
            <a:avLst/>
          </a:prstGeom>
          <a:solidFill>
            <a:srgbClr val="FFFF00"/>
          </a:solidFill>
        </p:spPr>
        <p:txBody>
          <a:bodyPr wrap="square" rtlCol="0">
            <a:spAutoFit/>
          </a:bodyPr>
          <a:lstStyle/>
          <a:p>
            <a:r>
              <a:rPr lang="en-US" sz="3200" smtClean="0"/>
              <a:t>Large resorption from ortho tx or trauma. </a:t>
            </a:r>
            <a:endParaRPr lang="en-US" sz="3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1371600" y="304800"/>
            <a:ext cx="7772400" cy="1143000"/>
          </a:xfrm>
        </p:spPr>
        <p:txBody>
          <a:bodyPr/>
          <a:lstStyle/>
          <a:p>
            <a:pPr>
              <a:defRPr/>
            </a:pPr>
            <a:r>
              <a:rPr lang="en-US" sz="3600"/>
              <a:t>Radiograph evaluation</a:t>
            </a:r>
            <a:endParaRPr lang="en-US"/>
          </a:p>
        </p:txBody>
      </p:sp>
      <p:sp>
        <p:nvSpPr>
          <p:cNvPr id="75779" name="Rectangle 3"/>
          <p:cNvSpPr>
            <a:spLocks noGrp="1" noChangeArrowheads="1"/>
          </p:cNvSpPr>
          <p:nvPr>
            <p:ph type="body" idx="4294967295"/>
          </p:nvPr>
        </p:nvSpPr>
        <p:spPr>
          <a:xfrm>
            <a:off x="0" y="1447800"/>
            <a:ext cx="7772400" cy="4114800"/>
          </a:xfrm>
        </p:spPr>
        <p:txBody>
          <a:bodyPr/>
          <a:lstStyle/>
          <a:p>
            <a:pPr>
              <a:buFontTx/>
              <a:buNone/>
              <a:defRPr/>
            </a:pPr>
            <a:r>
              <a:rPr lang="en-US"/>
              <a:t>Periradicular</a:t>
            </a:r>
          </a:p>
          <a:p>
            <a:pPr>
              <a:buFontTx/>
              <a:buNone/>
              <a:defRPr/>
            </a:pPr>
            <a:r>
              <a:rPr lang="en-US"/>
              <a:t>		</a:t>
            </a:r>
          </a:p>
          <a:p>
            <a:pPr>
              <a:buFontTx/>
              <a:buNone/>
              <a:defRPr/>
            </a:pPr>
            <a:r>
              <a:rPr lang="en-US" b="1" u="sng"/>
              <a:t>Loss of </a:t>
            </a:r>
          </a:p>
          <a:p>
            <a:pPr>
              <a:buFontTx/>
              <a:buNone/>
              <a:defRPr/>
            </a:pPr>
            <a:r>
              <a:rPr lang="en-US" b="1" u="sng"/>
              <a:t>lamina </a:t>
            </a:r>
          </a:p>
          <a:p>
            <a:pPr>
              <a:buFontTx/>
              <a:buNone/>
              <a:defRPr/>
            </a:pPr>
            <a:r>
              <a:rPr lang="en-US" b="1" u="sng"/>
              <a:t>dura</a:t>
            </a:r>
          </a:p>
          <a:p>
            <a:pPr>
              <a:buFontTx/>
              <a:buNone/>
              <a:defRPr/>
            </a:pPr>
            <a:r>
              <a:rPr lang="en-US" b="1" u="sng">
                <a:solidFill>
                  <a:srgbClr val="FFCC00"/>
                </a:solidFill>
              </a:rPr>
              <a:t>		</a:t>
            </a:r>
          </a:p>
        </p:txBody>
      </p:sp>
      <p:pic>
        <p:nvPicPr>
          <p:cNvPr id="38916" name="Picture 4" descr="diagnosis6"/>
          <p:cNvPicPr>
            <a:picLocks noChangeAspect="1" noChangeArrowheads="1"/>
          </p:cNvPicPr>
          <p:nvPr/>
        </p:nvPicPr>
        <p:blipFill>
          <a:blip r:embed="rId2" cstate="print">
            <a:lum contrast="6000"/>
            <a:grayscl/>
          </a:blip>
          <a:srcRect/>
          <a:stretch>
            <a:fillRect/>
          </a:stretch>
        </p:blipFill>
        <p:spPr bwMode="auto">
          <a:xfrm>
            <a:off x="2514600" y="2362200"/>
            <a:ext cx="6402388" cy="4267200"/>
          </a:xfrm>
          <a:prstGeom prst="rect">
            <a:avLst/>
          </a:prstGeom>
          <a:noFill/>
          <a:ln w="9525">
            <a:noFill/>
            <a:miter lim="800000"/>
            <a:headEnd/>
            <a:tailEnd/>
          </a:ln>
        </p:spPr>
      </p:pic>
      <p:sp>
        <p:nvSpPr>
          <p:cNvPr id="75782" name="Text Box 6"/>
          <p:cNvSpPr txBox="1">
            <a:spLocks noChangeArrowheads="1"/>
          </p:cNvSpPr>
          <p:nvPr/>
        </p:nvSpPr>
        <p:spPr bwMode="auto">
          <a:xfrm>
            <a:off x="609600" y="5334000"/>
            <a:ext cx="1600200" cy="1158875"/>
          </a:xfrm>
          <a:prstGeom prst="rect">
            <a:avLst/>
          </a:prstGeom>
          <a:noFill/>
          <a:ln w="9525">
            <a:noFill/>
            <a:miter lim="800000"/>
            <a:headEnd/>
            <a:tailEnd/>
          </a:ln>
          <a:effectLst/>
        </p:spPr>
        <p:txBody>
          <a:bodyPr>
            <a:spAutoFit/>
          </a:bodyPr>
          <a:lstStyle/>
          <a:p>
            <a:pPr eaLnBrk="0" hangingPunct="0">
              <a:defRPr/>
            </a:pPr>
            <a:r>
              <a:rPr lang="en-US" sz="2000" b="1">
                <a:solidFill>
                  <a:schemeClr val="accent1"/>
                </a:solidFill>
                <a:effectLst>
                  <a:outerShdw blurRad="38100" dist="38100" dir="2700000" algn="tl">
                    <a:srgbClr val="000000"/>
                  </a:outerShdw>
                </a:effectLst>
              </a:rPr>
              <a:t>lamina </a:t>
            </a:r>
          </a:p>
          <a:p>
            <a:pPr eaLnBrk="0" hangingPunct="0">
              <a:defRPr/>
            </a:pPr>
            <a:r>
              <a:rPr lang="en-US" sz="2000" b="1">
                <a:solidFill>
                  <a:schemeClr val="accent1"/>
                </a:solidFill>
                <a:effectLst>
                  <a:outerShdw blurRad="38100" dist="38100" dir="2700000" algn="tl">
                    <a:srgbClr val="000000"/>
                  </a:outerShdw>
                </a:effectLst>
              </a:rPr>
              <a:t>dura</a:t>
            </a:r>
          </a:p>
          <a:p>
            <a:pPr eaLnBrk="0" hangingPunct="0">
              <a:spcBef>
                <a:spcPct val="50000"/>
              </a:spcBef>
              <a:defRPr/>
            </a:pPr>
            <a:endParaRPr lang="en-US" sz="2000">
              <a:solidFill>
                <a:schemeClr val="accent1"/>
              </a:solidFill>
            </a:endParaRPr>
          </a:p>
        </p:txBody>
      </p:sp>
      <p:sp>
        <p:nvSpPr>
          <p:cNvPr id="38918" name="Line 7"/>
          <p:cNvSpPr>
            <a:spLocks noChangeShapeType="1"/>
          </p:cNvSpPr>
          <p:nvPr/>
        </p:nvSpPr>
        <p:spPr bwMode="auto">
          <a:xfrm flipV="1">
            <a:off x="1524000" y="5105400"/>
            <a:ext cx="2057400" cy="457200"/>
          </a:xfrm>
          <a:prstGeom prst="line">
            <a:avLst/>
          </a:prstGeom>
          <a:noFill/>
          <a:ln w="28575">
            <a:solidFill>
              <a:schemeClr val="accent1"/>
            </a:solidFill>
            <a:round/>
            <a:headEnd/>
            <a:tailEnd type="arrow" w="med" len="med"/>
          </a:ln>
        </p:spPr>
        <p:txBody>
          <a:bodyPr/>
          <a:lstStyle/>
          <a:p>
            <a:endParaRPr lang="en-US"/>
          </a:p>
        </p:txBody>
      </p:sp>
      <p:sp>
        <p:nvSpPr>
          <p:cNvPr id="75784" name="Rectangle 8"/>
          <p:cNvSpPr>
            <a:spLocks noChangeArrowheads="1"/>
          </p:cNvSpPr>
          <p:nvPr/>
        </p:nvSpPr>
        <p:spPr bwMode="auto">
          <a:xfrm>
            <a:off x="6629400" y="1219200"/>
            <a:ext cx="2362200" cy="822325"/>
          </a:xfrm>
          <a:prstGeom prst="rect">
            <a:avLst/>
          </a:prstGeom>
          <a:noFill/>
          <a:ln w="9525">
            <a:noFill/>
            <a:miter lim="800000"/>
            <a:headEnd/>
            <a:tailEnd/>
          </a:ln>
          <a:effectLst/>
        </p:spPr>
        <p:txBody>
          <a:bodyPr>
            <a:spAutoFit/>
          </a:bodyPr>
          <a:lstStyle/>
          <a:p>
            <a:pPr eaLnBrk="0" hangingPunct="0">
              <a:defRPr/>
            </a:pPr>
            <a:r>
              <a:rPr lang="en-US" b="1">
                <a:solidFill>
                  <a:schemeClr val="accent1"/>
                </a:solidFill>
                <a:effectLst>
                  <a:outerShdw blurRad="38100" dist="38100" dir="2700000" algn="tl">
                    <a:srgbClr val="000000"/>
                  </a:outerShdw>
                </a:effectLst>
              </a:rPr>
              <a:t>Loss of the </a:t>
            </a:r>
          </a:p>
          <a:p>
            <a:pPr eaLnBrk="0" hangingPunct="0">
              <a:defRPr/>
            </a:pPr>
            <a:r>
              <a:rPr lang="en-US" b="1">
                <a:solidFill>
                  <a:schemeClr val="accent1"/>
                </a:solidFill>
                <a:effectLst>
                  <a:outerShdw blurRad="38100" dist="38100" dir="2700000" algn="tl">
                    <a:srgbClr val="000000"/>
                  </a:outerShdw>
                </a:effectLst>
              </a:rPr>
              <a:t>lamina dura</a:t>
            </a:r>
          </a:p>
        </p:txBody>
      </p:sp>
      <p:sp>
        <p:nvSpPr>
          <p:cNvPr id="38920" name="Line 9"/>
          <p:cNvSpPr>
            <a:spLocks noChangeShapeType="1"/>
          </p:cNvSpPr>
          <p:nvPr/>
        </p:nvSpPr>
        <p:spPr bwMode="auto">
          <a:xfrm flipH="1">
            <a:off x="6172200" y="1981200"/>
            <a:ext cx="533400" cy="2362200"/>
          </a:xfrm>
          <a:prstGeom prst="line">
            <a:avLst/>
          </a:prstGeom>
          <a:noFill/>
          <a:ln w="28575">
            <a:solidFill>
              <a:schemeClr val="accent1"/>
            </a:solidFill>
            <a:round/>
            <a:headEnd/>
            <a:tailEnd type="arrow" w="med" len="med"/>
          </a:ln>
        </p:spPr>
        <p:txBody>
          <a:bodyPr/>
          <a:lstStyle/>
          <a:p>
            <a:endParaRPr lang="en-US"/>
          </a:p>
        </p:txBody>
      </p:sp>
      <p:sp>
        <p:nvSpPr>
          <p:cNvPr id="9" name="TextBox 8"/>
          <p:cNvSpPr txBox="1"/>
          <p:nvPr/>
        </p:nvSpPr>
        <p:spPr>
          <a:xfrm>
            <a:off x="2438400" y="1143000"/>
            <a:ext cx="4038600" cy="1384995"/>
          </a:xfrm>
          <a:prstGeom prst="rect">
            <a:avLst/>
          </a:prstGeom>
          <a:solidFill>
            <a:srgbClr val="FFFF00"/>
          </a:solidFill>
        </p:spPr>
        <p:txBody>
          <a:bodyPr wrap="square" rtlCol="0">
            <a:spAutoFit/>
          </a:bodyPr>
          <a:lstStyle/>
          <a:p>
            <a:r>
              <a:rPr lang="en-US" sz="2800" smtClean="0"/>
              <a:t>LAMINA DURA is a RADIOGRAPHIC ENTITY</a:t>
            </a:r>
            <a:endParaRPr lang="en-US" sz="28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a:xfrm>
            <a:off x="1371600" y="0"/>
            <a:ext cx="7772400" cy="1143000"/>
          </a:xfrm>
        </p:spPr>
        <p:txBody>
          <a:bodyPr/>
          <a:lstStyle/>
          <a:p>
            <a:pPr>
              <a:defRPr/>
            </a:pPr>
            <a:r>
              <a:rPr lang="en-US" sz="3600"/>
              <a:t>Radiograph evaluation</a:t>
            </a:r>
            <a:endParaRPr lang="en-US"/>
          </a:p>
        </p:txBody>
      </p:sp>
      <p:sp>
        <p:nvSpPr>
          <p:cNvPr id="76803" name="Rectangle 3"/>
          <p:cNvSpPr>
            <a:spLocks noGrp="1" noChangeArrowheads="1"/>
          </p:cNvSpPr>
          <p:nvPr>
            <p:ph type="body" idx="4294967295"/>
          </p:nvPr>
        </p:nvSpPr>
        <p:spPr>
          <a:xfrm>
            <a:off x="0" y="1143000"/>
            <a:ext cx="7772400" cy="4114800"/>
          </a:xfrm>
        </p:spPr>
        <p:txBody>
          <a:bodyPr>
            <a:normAutofit lnSpcReduction="10000"/>
          </a:bodyPr>
          <a:lstStyle/>
          <a:p>
            <a:pPr>
              <a:buFontTx/>
              <a:buNone/>
              <a:defRPr/>
            </a:pPr>
            <a:r>
              <a:rPr lang="en-US" sz="4000"/>
              <a:t>Periradicular</a:t>
            </a:r>
          </a:p>
          <a:p>
            <a:pPr>
              <a:buFontTx/>
              <a:buNone/>
              <a:defRPr/>
            </a:pPr>
            <a:r>
              <a:rPr lang="en-US">
                <a:solidFill>
                  <a:srgbClr val="FFCC00"/>
                </a:solidFill>
              </a:rPr>
              <a:t>		</a:t>
            </a:r>
          </a:p>
          <a:p>
            <a:pPr>
              <a:buFontTx/>
              <a:buNone/>
              <a:defRPr/>
            </a:pPr>
            <a:r>
              <a:rPr lang="en-US"/>
              <a:t>Radiolucency </a:t>
            </a:r>
          </a:p>
          <a:p>
            <a:pPr>
              <a:buFontTx/>
              <a:buNone/>
              <a:defRPr/>
            </a:pPr>
            <a:r>
              <a:rPr lang="en-US"/>
              <a:t>Radiopacity</a:t>
            </a:r>
          </a:p>
          <a:p>
            <a:pPr>
              <a:buFontTx/>
              <a:buNone/>
              <a:defRPr/>
            </a:pPr>
            <a:r>
              <a:rPr lang="en-US"/>
              <a:t>(vital / nonvital</a:t>
            </a:r>
            <a:r>
              <a:rPr lang="en-US" smtClean="0"/>
              <a:t>)</a:t>
            </a:r>
            <a:endParaRPr lang="en-US">
              <a:solidFill>
                <a:srgbClr val="FFCC00"/>
              </a:solidFill>
            </a:endParaRPr>
          </a:p>
          <a:p>
            <a:pPr>
              <a:buFontTx/>
              <a:buNone/>
              <a:defRPr/>
            </a:pPr>
            <a:endParaRPr lang="en-US" smtClean="0">
              <a:solidFill>
                <a:srgbClr val="FFCC00"/>
              </a:solidFill>
            </a:endParaRPr>
          </a:p>
          <a:p>
            <a:pPr>
              <a:buFontTx/>
              <a:buNone/>
              <a:defRPr/>
            </a:pPr>
            <a:r>
              <a:rPr lang="en-US" b="1" u="sng" smtClean="0"/>
              <a:t>Got to test the teeth!</a:t>
            </a:r>
            <a:endParaRPr lang="en-US" b="1" u="sng"/>
          </a:p>
        </p:txBody>
      </p:sp>
      <p:pic>
        <p:nvPicPr>
          <p:cNvPr id="39940" name="Picture 4" descr="diagnosis7"/>
          <p:cNvPicPr>
            <a:picLocks noChangeAspect="1" noChangeArrowheads="1"/>
          </p:cNvPicPr>
          <p:nvPr/>
        </p:nvPicPr>
        <p:blipFill>
          <a:blip r:embed="rId2" cstate="print">
            <a:grayscl/>
          </a:blip>
          <a:srcRect/>
          <a:stretch>
            <a:fillRect/>
          </a:stretch>
        </p:blipFill>
        <p:spPr bwMode="auto">
          <a:xfrm>
            <a:off x="4648200" y="990600"/>
            <a:ext cx="3657600" cy="5487988"/>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1371600" y="228600"/>
            <a:ext cx="7772400" cy="1143000"/>
          </a:xfrm>
        </p:spPr>
        <p:txBody>
          <a:bodyPr/>
          <a:lstStyle/>
          <a:p>
            <a:pPr>
              <a:defRPr/>
            </a:pPr>
            <a:r>
              <a:rPr lang="en-US" sz="3600"/>
              <a:t>Radiograph evaluation</a:t>
            </a:r>
            <a:endParaRPr lang="en-US"/>
          </a:p>
        </p:txBody>
      </p:sp>
      <p:sp>
        <p:nvSpPr>
          <p:cNvPr id="77827" name="Rectangle 3"/>
          <p:cNvSpPr>
            <a:spLocks noGrp="1" noChangeArrowheads="1"/>
          </p:cNvSpPr>
          <p:nvPr>
            <p:ph type="body" idx="4294967295"/>
          </p:nvPr>
        </p:nvSpPr>
        <p:spPr>
          <a:xfrm>
            <a:off x="0" y="2057400"/>
            <a:ext cx="7772400" cy="4114800"/>
          </a:xfrm>
        </p:spPr>
        <p:txBody>
          <a:bodyPr/>
          <a:lstStyle/>
          <a:p>
            <a:pPr>
              <a:buFontTx/>
              <a:buNone/>
              <a:defRPr/>
            </a:pPr>
            <a:r>
              <a:rPr lang="en-US" sz="3200"/>
              <a:t>Periradicular</a:t>
            </a:r>
          </a:p>
          <a:p>
            <a:pPr>
              <a:buFontTx/>
              <a:buNone/>
              <a:defRPr/>
            </a:pPr>
            <a:r>
              <a:rPr lang="en-US" sz="2800"/>
              <a:t>Radiolucency </a:t>
            </a:r>
          </a:p>
          <a:p>
            <a:pPr>
              <a:buFontTx/>
              <a:buNone/>
              <a:defRPr/>
            </a:pPr>
            <a:r>
              <a:rPr lang="en-US" sz="2800"/>
              <a:t>Radiopacity</a:t>
            </a:r>
          </a:p>
          <a:p>
            <a:pPr>
              <a:buFontTx/>
              <a:buNone/>
              <a:defRPr/>
            </a:pPr>
            <a:r>
              <a:rPr lang="en-US" sz="2800"/>
              <a:t>(vital / nonvital)</a:t>
            </a:r>
          </a:p>
          <a:p>
            <a:pPr>
              <a:buFontTx/>
              <a:buNone/>
              <a:defRPr/>
            </a:pPr>
            <a:endParaRPr lang="en-US">
              <a:solidFill>
                <a:srgbClr val="FFCC00"/>
              </a:solidFill>
            </a:endParaRPr>
          </a:p>
        </p:txBody>
      </p:sp>
      <p:pic>
        <p:nvPicPr>
          <p:cNvPr id="40964" name="Picture 5" descr="diagnosis8"/>
          <p:cNvPicPr>
            <a:picLocks noChangeAspect="1" noChangeArrowheads="1"/>
          </p:cNvPicPr>
          <p:nvPr/>
        </p:nvPicPr>
        <p:blipFill>
          <a:blip r:embed="rId2" cstate="print">
            <a:grayscl/>
          </a:blip>
          <a:srcRect/>
          <a:stretch>
            <a:fillRect/>
          </a:stretch>
        </p:blipFill>
        <p:spPr bwMode="auto">
          <a:xfrm>
            <a:off x="3429000" y="2057400"/>
            <a:ext cx="5487988" cy="40386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304800" y="914400"/>
            <a:ext cx="8839200" cy="1143000"/>
          </a:xfrm>
        </p:spPr>
        <p:txBody>
          <a:bodyPr>
            <a:normAutofit fontScale="90000"/>
          </a:bodyPr>
          <a:lstStyle/>
          <a:p>
            <a:pPr>
              <a:defRPr/>
            </a:pPr>
            <a:r>
              <a:rPr lang="en-US" sz="3600"/>
              <a:t>IS PATHOLOGY PRESENT ?</a:t>
            </a:r>
            <a:r>
              <a:rPr lang="en-US"/>
              <a:t>     </a:t>
            </a:r>
            <a:br>
              <a:rPr lang="en-US"/>
            </a:br>
            <a:r>
              <a:rPr lang="en-US"/>
              <a:t/>
            </a:r>
            <a:br>
              <a:rPr lang="en-US"/>
            </a:br>
            <a:endParaRPr lang="en-US"/>
          </a:p>
        </p:txBody>
      </p:sp>
      <p:graphicFrame>
        <p:nvGraphicFramePr>
          <p:cNvPr id="3074" name="Object 3"/>
          <p:cNvGraphicFramePr>
            <a:graphicFrameLocks noChangeAspect="1"/>
          </p:cNvGraphicFramePr>
          <p:nvPr/>
        </p:nvGraphicFramePr>
        <p:xfrm>
          <a:off x="1371600" y="1600200"/>
          <a:ext cx="6400800" cy="4400550"/>
        </p:xfrm>
        <a:graphic>
          <a:graphicData uri="http://schemas.openxmlformats.org/presentationml/2006/ole">
            <p:oleObj spid="_x0000_s3074" name="Photo Editor Photo" r:id="rId3" imgW="3809524" imgH="2619048" progId="">
              <p:embed/>
            </p:oleObj>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026"/>
          <p:cNvSpPr>
            <a:spLocks noGrp="1" noChangeArrowheads="1"/>
          </p:cNvSpPr>
          <p:nvPr>
            <p:ph type="title" idx="4294967295"/>
          </p:nvPr>
        </p:nvSpPr>
        <p:spPr>
          <a:xfrm>
            <a:off x="1295400" y="762000"/>
            <a:ext cx="7848600" cy="1143000"/>
          </a:xfrm>
        </p:spPr>
        <p:txBody>
          <a:bodyPr>
            <a:normAutofit fontScale="90000"/>
          </a:bodyPr>
          <a:lstStyle/>
          <a:p>
            <a:pPr algn="l">
              <a:defRPr/>
            </a:pPr>
            <a:r>
              <a:rPr lang="en-US" sz="3200"/>
              <a:t/>
            </a:r>
            <a:br>
              <a:rPr lang="en-US" sz="3200"/>
            </a:br>
            <a:r>
              <a:rPr lang="en-US" sz="3200"/>
              <a:t> </a:t>
            </a:r>
            <a:r>
              <a:rPr lang="en-US" sz="3600"/>
              <a:t>CHIEF  COMPLAINT ?</a:t>
            </a:r>
            <a:r>
              <a:rPr lang="en-US" sz="3200"/>
              <a:t> </a:t>
            </a:r>
            <a:r>
              <a:rPr lang="en-US" sz="3600"/>
              <a:t/>
            </a:r>
            <a:br>
              <a:rPr lang="en-US" sz="3600"/>
            </a:br>
            <a:r>
              <a:rPr lang="en-US" sz="3600"/>
              <a:t/>
            </a:r>
            <a:br>
              <a:rPr lang="en-US" sz="3600"/>
            </a:br>
            <a:r>
              <a:rPr lang="en-US" sz="3200">
                <a:solidFill>
                  <a:schemeClr val="bg1"/>
                </a:solidFill>
              </a:rPr>
              <a:t/>
            </a:r>
            <a:br>
              <a:rPr lang="en-US" sz="3200">
                <a:solidFill>
                  <a:schemeClr val="bg1"/>
                </a:solidFill>
              </a:rPr>
            </a:br>
            <a:endParaRPr lang="en-US" sz="3200">
              <a:solidFill>
                <a:schemeClr val="bg1"/>
              </a:solidFill>
            </a:endParaRPr>
          </a:p>
        </p:txBody>
      </p:sp>
      <p:graphicFrame>
        <p:nvGraphicFramePr>
          <p:cNvPr id="1026" name="Object 1028"/>
          <p:cNvGraphicFramePr>
            <a:graphicFrameLocks noChangeAspect="1"/>
          </p:cNvGraphicFramePr>
          <p:nvPr/>
        </p:nvGraphicFramePr>
        <p:xfrm>
          <a:off x="3581400" y="1905000"/>
          <a:ext cx="4876800" cy="3763963"/>
        </p:xfrm>
        <a:graphic>
          <a:graphicData uri="http://schemas.openxmlformats.org/presentationml/2006/ole">
            <p:oleObj spid="_x0000_s1026" name="Photo Editor Photo" r:id="rId3" imgW="3809524" imgH="2895238" progId="">
              <p:embed/>
            </p:oleObj>
          </a:graphicData>
        </a:graphic>
      </p:graphicFrame>
      <p:sp>
        <p:nvSpPr>
          <p:cNvPr id="90117" name="Text Box 1029"/>
          <p:cNvSpPr txBox="1">
            <a:spLocks noChangeArrowheads="1"/>
          </p:cNvSpPr>
          <p:nvPr/>
        </p:nvSpPr>
        <p:spPr bwMode="auto">
          <a:xfrm>
            <a:off x="457200" y="2286000"/>
            <a:ext cx="6172200" cy="3441700"/>
          </a:xfrm>
          <a:prstGeom prst="rect">
            <a:avLst/>
          </a:prstGeom>
          <a:noFill/>
          <a:ln w="9525">
            <a:noFill/>
            <a:miter lim="800000"/>
            <a:headEnd/>
            <a:tailEnd/>
          </a:ln>
          <a:effectLst/>
        </p:spPr>
        <p:txBody>
          <a:bodyPr>
            <a:spAutoFit/>
          </a:bodyPr>
          <a:lstStyle/>
          <a:p>
            <a:pPr eaLnBrk="0" hangingPunct="0">
              <a:spcBef>
                <a:spcPct val="50000"/>
              </a:spcBef>
              <a:defRPr/>
            </a:pPr>
            <a:r>
              <a:rPr lang="en-US" sz="4400" b="1">
                <a:solidFill>
                  <a:schemeClr val="accent1"/>
                </a:solidFill>
                <a:effectLst>
                  <a:outerShdw blurRad="38100" dist="38100" dir="2700000" algn="tl">
                    <a:srgbClr val="000000"/>
                  </a:outerShdw>
                </a:effectLst>
              </a:rPr>
              <a:t>Listen to</a:t>
            </a:r>
          </a:p>
          <a:p>
            <a:pPr eaLnBrk="0" hangingPunct="0">
              <a:spcBef>
                <a:spcPct val="50000"/>
              </a:spcBef>
              <a:defRPr/>
            </a:pPr>
            <a:r>
              <a:rPr lang="en-US" sz="4400" b="1">
                <a:solidFill>
                  <a:schemeClr val="accent1"/>
                </a:solidFill>
                <a:effectLst>
                  <a:outerShdw blurRad="38100" dist="38100" dir="2700000" algn="tl">
                    <a:srgbClr val="000000"/>
                  </a:outerShdw>
                </a:effectLst>
              </a:rPr>
              <a:t> your</a:t>
            </a:r>
          </a:p>
          <a:p>
            <a:pPr eaLnBrk="0" hangingPunct="0">
              <a:spcBef>
                <a:spcPct val="50000"/>
              </a:spcBef>
              <a:defRPr/>
            </a:pPr>
            <a:r>
              <a:rPr lang="en-US" sz="3600" b="1">
                <a:solidFill>
                  <a:schemeClr val="accent1"/>
                </a:solidFill>
                <a:effectLst>
                  <a:outerShdw blurRad="38100" dist="38100" dir="2700000" algn="tl">
                    <a:srgbClr val="000000"/>
                  </a:outerShdw>
                </a:effectLst>
              </a:rPr>
              <a:t> </a:t>
            </a:r>
            <a:r>
              <a:rPr lang="en-US" sz="4400" b="1">
                <a:solidFill>
                  <a:schemeClr val="accent1"/>
                </a:solidFill>
                <a:effectLst>
                  <a:outerShdw blurRad="38100" dist="38100" dir="2700000" algn="tl">
                    <a:srgbClr val="000000"/>
                  </a:outerShdw>
                </a:effectLst>
              </a:rPr>
              <a:t>patient</a:t>
            </a:r>
            <a:br>
              <a:rPr lang="en-US" sz="4400" b="1">
                <a:solidFill>
                  <a:schemeClr val="accent1"/>
                </a:solidFill>
                <a:effectLst>
                  <a:outerShdw blurRad="38100" dist="38100" dir="2700000" algn="tl">
                    <a:srgbClr val="000000"/>
                  </a:outerShdw>
                </a:effectLst>
              </a:rPr>
            </a:br>
            <a:endParaRPr lang="en-US" sz="4400" b="1">
              <a:solidFill>
                <a:schemeClr val="accent1"/>
              </a:solidFill>
              <a:effectLst>
                <a:outerShdw blurRad="38100" dist="38100" dir="2700000" algn="tl">
                  <a:srgbClr val="000000"/>
                </a:outerShdw>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304800" y="2743200"/>
            <a:ext cx="8839200" cy="1143000"/>
          </a:xfrm>
        </p:spPr>
        <p:txBody>
          <a:bodyPr>
            <a:normAutofit fontScale="90000"/>
          </a:bodyPr>
          <a:lstStyle/>
          <a:p>
            <a:pPr>
              <a:defRPr/>
            </a:pPr>
            <a:r>
              <a:rPr lang="en-US" sz="4400">
                <a:solidFill>
                  <a:schemeClr val="folHlink"/>
                </a:solidFill>
              </a:rPr>
              <a:t>IS PATHOLOGY PRESENT ?</a:t>
            </a:r>
            <a:r>
              <a:rPr lang="en-US" sz="4400"/>
              <a:t>     </a:t>
            </a:r>
            <a:br>
              <a:rPr lang="en-US" sz="4400"/>
            </a:br>
            <a:r>
              <a:rPr lang="en-US" sz="4400">
                <a:solidFill>
                  <a:schemeClr val="accent1"/>
                </a:solidFill>
              </a:rPr>
              <a:t>Yes</a:t>
            </a:r>
            <a:br>
              <a:rPr lang="en-US" sz="4400">
                <a:solidFill>
                  <a:schemeClr val="accent1"/>
                </a:solidFill>
              </a:rPr>
            </a:br>
            <a:r>
              <a:rPr lang="en-US" sz="4400"/>
              <a:t/>
            </a:r>
            <a:br>
              <a:rPr lang="en-US" sz="4400"/>
            </a:br>
            <a:r>
              <a:rPr lang="en-US" sz="4400"/>
              <a:t>IS IT FROM DENTAL OR FROM NON DENTAL </a:t>
            </a:r>
            <a:br>
              <a:rPr lang="en-US" sz="4400"/>
            </a:br>
            <a:r>
              <a:rPr lang="en-US" sz="4400"/>
              <a:t>ORIGIN ?</a:t>
            </a:r>
          </a:p>
        </p:txBody>
      </p:sp>
      <p:sp>
        <p:nvSpPr>
          <p:cNvPr id="3" name="TextBox 2"/>
          <p:cNvSpPr txBox="1"/>
          <p:nvPr/>
        </p:nvSpPr>
        <p:spPr>
          <a:xfrm>
            <a:off x="0" y="5181600"/>
            <a:ext cx="9144000" cy="1200329"/>
          </a:xfrm>
          <a:prstGeom prst="rect">
            <a:avLst/>
          </a:prstGeom>
          <a:solidFill>
            <a:srgbClr val="FFFF00"/>
          </a:solidFill>
        </p:spPr>
        <p:txBody>
          <a:bodyPr wrap="square" rtlCol="0">
            <a:spAutoFit/>
          </a:bodyPr>
          <a:lstStyle/>
          <a:p>
            <a:r>
              <a:rPr lang="en-US" sz="3600" smtClean="0"/>
              <a:t>Sinus infection is the most common thing that mimics tooth pain. </a:t>
            </a:r>
            <a:endParaRPr lang="en-US" sz="3600"/>
          </a:p>
        </p:txBody>
      </p:sp>
      <p:pic>
        <p:nvPicPr>
          <p:cNvPr id="54275" name="Picture 3" descr="C:\Users\Rich\AppData\Local\Microsoft\Windows\Temporary Internet Files\Content.IE5\SYYVR4YW\MC900331621[1].wmf"/>
          <p:cNvPicPr>
            <a:picLocks noChangeAspect="1" noChangeArrowheads="1"/>
          </p:cNvPicPr>
          <p:nvPr/>
        </p:nvPicPr>
        <p:blipFill>
          <a:blip r:embed="rId2" cstate="print"/>
          <a:srcRect/>
          <a:stretch>
            <a:fillRect/>
          </a:stretch>
        </p:blipFill>
        <p:spPr bwMode="auto">
          <a:xfrm>
            <a:off x="0" y="304800"/>
            <a:ext cx="1950143" cy="19812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0"/>
            <a:ext cx="7772400" cy="1143000"/>
          </a:xfrm>
        </p:spPr>
        <p:txBody>
          <a:bodyPr/>
          <a:lstStyle/>
          <a:p>
            <a:pPr>
              <a:defRPr/>
            </a:pPr>
            <a:r>
              <a:rPr lang="en-US" sz="4400"/>
              <a:t>ANALYSIS OF DATA</a:t>
            </a:r>
            <a:endParaRPr lang="en-US"/>
          </a:p>
        </p:txBody>
      </p:sp>
      <p:sp>
        <p:nvSpPr>
          <p:cNvPr id="32771" name="Rectangle 3"/>
          <p:cNvSpPr>
            <a:spLocks noGrp="1" noChangeArrowheads="1"/>
          </p:cNvSpPr>
          <p:nvPr>
            <p:ph type="body" idx="4294967295"/>
          </p:nvPr>
        </p:nvSpPr>
        <p:spPr>
          <a:xfrm>
            <a:off x="1371600" y="1295400"/>
            <a:ext cx="7772400" cy="4114800"/>
          </a:xfrm>
        </p:spPr>
        <p:txBody>
          <a:bodyPr>
            <a:normAutofit fontScale="92500" lnSpcReduction="10000"/>
          </a:bodyPr>
          <a:lstStyle/>
          <a:p>
            <a:pPr>
              <a:buFontTx/>
              <a:buNone/>
              <a:defRPr/>
            </a:pPr>
            <a:r>
              <a:rPr lang="en-US" sz="3200"/>
              <a:t>Medical history</a:t>
            </a:r>
          </a:p>
          <a:p>
            <a:pPr>
              <a:buFontTx/>
              <a:buNone/>
              <a:defRPr/>
            </a:pPr>
            <a:r>
              <a:rPr lang="en-US" sz="3200"/>
              <a:t>Subjective findings</a:t>
            </a:r>
          </a:p>
          <a:p>
            <a:pPr>
              <a:buFontTx/>
              <a:buNone/>
              <a:defRPr/>
            </a:pPr>
            <a:r>
              <a:rPr lang="en-US" sz="3200"/>
              <a:t>Objective findings</a:t>
            </a:r>
          </a:p>
          <a:p>
            <a:pPr>
              <a:buFontTx/>
              <a:buNone/>
              <a:defRPr/>
            </a:pPr>
            <a:r>
              <a:rPr lang="en-US" sz="2400"/>
              <a:t>		</a:t>
            </a:r>
            <a:r>
              <a:rPr lang="en-US" sz="2400">
                <a:solidFill>
                  <a:schemeClr val="accent1"/>
                </a:solidFill>
              </a:rPr>
              <a:t>Clinical tests</a:t>
            </a:r>
          </a:p>
          <a:p>
            <a:pPr>
              <a:buFontTx/>
              <a:buNone/>
              <a:defRPr/>
            </a:pPr>
            <a:r>
              <a:rPr lang="en-US" sz="2400">
                <a:solidFill>
                  <a:schemeClr val="accent1"/>
                </a:solidFill>
              </a:rPr>
              <a:t>		Clinical findings</a:t>
            </a:r>
          </a:p>
          <a:p>
            <a:pPr>
              <a:buFontTx/>
              <a:buNone/>
              <a:defRPr/>
            </a:pPr>
            <a:r>
              <a:rPr lang="en-US" sz="2400">
                <a:solidFill>
                  <a:schemeClr val="accent1"/>
                </a:solidFill>
              </a:rPr>
              <a:t>		X-ray analysis</a:t>
            </a:r>
            <a:endParaRPr lang="en-US" sz="4000"/>
          </a:p>
          <a:p>
            <a:pPr>
              <a:buFontTx/>
              <a:buNone/>
              <a:defRPr/>
            </a:pPr>
            <a:endParaRPr lang="en-US" sz="4800">
              <a:solidFill>
                <a:srgbClr val="FF9900"/>
              </a:solidFill>
            </a:endParaRPr>
          </a:p>
          <a:p>
            <a:pPr>
              <a:buFontTx/>
              <a:buNone/>
              <a:defRPr/>
            </a:pPr>
            <a:r>
              <a:rPr lang="en-US" sz="3200">
                <a:solidFill>
                  <a:srgbClr val="FF5050"/>
                </a:solidFill>
              </a:rPr>
              <a:t>NO DIAGNOSIS</a:t>
            </a:r>
            <a:r>
              <a:rPr lang="en-US" sz="4800">
                <a:solidFill>
                  <a:srgbClr val="FF5050"/>
                </a:solidFill>
              </a:rPr>
              <a:t>      </a:t>
            </a:r>
            <a:r>
              <a:rPr lang="en-US" sz="4800" smtClean="0">
                <a:solidFill>
                  <a:srgbClr val="FF5050"/>
                </a:solidFill>
              </a:rPr>
              <a:t>	</a:t>
            </a:r>
            <a:r>
              <a:rPr lang="en-US" sz="3200" smtClean="0">
                <a:solidFill>
                  <a:srgbClr val="FF5050"/>
                </a:solidFill>
              </a:rPr>
              <a:t>NO </a:t>
            </a:r>
            <a:r>
              <a:rPr lang="en-US" sz="3200">
                <a:solidFill>
                  <a:srgbClr val="FF5050"/>
                </a:solidFill>
              </a:rPr>
              <a:t>TREATMENT</a:t>
            </a:r>
          </a:p>
        </p:txBody>
      </p:sp>
      <p:sp>
        <p:nvSpPr>
          <p:cNvPr id="43012" name="AutoShape 4"/>
          <p:cNvSpPr>
            <a:spLocks noChangeArrowheads="1"/>
          </p:cNvSpPr>
          <p:nvPr/>
        </p:nvSpPr>
        <p:spPr bwMode="auto">
          <a:xfrm>
            <a:off x="2667000" y="3962400"/>
            <a:ext cx="457200" cy="914400"/>
          </a:xfrm>
          <a:prstGeom prst="downArrow">
            <a:avLst>
              <a:gd name="adj1" fmla="val 50000"/>
              <a:gd name="adj2" fmla="val 50000"/>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43013" name="AutoShape 6"/>
          <p:cNvSpPr>
            <a:spLocks noChangeArrowheads="1"/>
          </p:cNvSpPr>
          <p:nvPr/>
        </p:nvSpPr>
        <p:spPr bwMode="auto">
          <a:xfrm>
            <a:off x="4114800" y="4876800"/>
            <a:ext cx="838200" cy="304800"/>
          </a:xfrm>
          <a:prstGeom prst="rightArrow">
            <a:avLst>
              <a:gd name="adj1" fmla="val 50000"/>
              <a:gd name="adj2" fmla="val 68750"/>
            </a:avLst>
          </a:prstGeom>
          <a:solidFill>
            <a:schemeClr val="accent1"/>
          </a:solidFill>
          <a:ln w="9525">
            <a:solidFill>
              <a:schemeClr val="tx1"/>
            </a:solidFill>
            <a:miter lim="800000"/>
            <a:headEnd/>
            <a:tailEnd/>
          </a:ln>
        </p:spPr>
        <p:txBody>
          <a:bodyPr wrap="none" anchor="ctr"/>
          <a:lstStyle/>
          <a:p>
            <a:pPr eaLnBrk="0" hangingPunct="0"/>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85800" y="381000"/>
            <a:ext cx="7772400" cy="1143000"/>
          </a:xfrm>
        </p:spPr>
        <p:txBody>
          <a:bodyPr/>
          <a:lstStyle/>
          <a:p>
            <a:pPr>
              <a:defRPr/>
            </a:pPr>
            <a:r>
              <a:rPr lang="en-US" sz="4400"/>
              <a:t>Indicators of a difficult diagnosis</a:t>
            </a:r>
          </a:p>
        </p:txBody>
      </p:sp>
      <p:sp>
        <p:nvSpPr>
          <p:cNvPr id="120835" name="Rectangle 3"/>
          <p:cNvSpPr>
            <a:spLocks noGrp="1" noChangeArrowheads="1"/>
          </p:cNvSpPr>
          <p:nvPr>
            <p:ph idx="1"/>
          </p:nvPr>
        </p:nvSpPr>
        <p:spPr>
          <a:xfrm>
            <a:off x="914400" y="2209800"/>
            <a:ext cx="7772400" cy="4114800"/>
          </a:xfrm>
        </p:spPr>
        <p:txBody>
          <a:bodyPr/>
          <a:lstStyle/>
          <a:p>
            <a:pPr marL="685800" indent="-685800">
              <a:buFontTx/>
              <a:buAutoNum type="arabicPeriod"/>
              <a:defRPr/>
            </a:pPr>
            <a:r>
              <a:rPr lang="en-US" sz="2800"/>
              <a:t>Can not localize the pain</a:t>
            </a:r>
          </a:p>
          <a:p>
            <a:pPr marL="685800" indent="-685800">
              <a:buFontTx/>
              <a:buAutoNum type="arabicPeriod"/>
              <a:defRPr/>
            </a:pPr>
            <a:r>
              <a:rPr lang="en-US" sz="2800"/>
              <a:t>Can not identified local dental cause</a:t>
            </a:r>
          </a:p>
          <a:p>
            <a:pPr marL="685800" indent="-685800">
              <a:buFontTx/>
              <a:buAutoNum type="arabicPeriod"/>
              <a:defRPr/>
            </a:pPr>
            <a:r>
              <a:rPr lang="en-US" sz="2800"/>
              <a:t>Pain is not related to particular stimulus</a:t>
            </a:r>
          </a:p>
          <a:p>
            <a:pPr marL="685800" indent="-685800">
              <a:buFontTx/>
              <a:buAutoNum type="arabicPeriod"/>
              <a:defRPr/>
            </a:pPr>
            <a:r>
              <a:rPr lang="en-US" sz="2800"/>
              <a:t>Suspected tooth shows no clear etiology</a:t>
            </a:r>
          </a:p>
          <a:p>
            <a:pPr marL="685800" indent="-685800">
              <a:buFontTx/>
              <a:buAutoNum type="arabicPeriod"/>
              <a:defRPr/>
            </a:pPr>
            <a:r>
              <a:rPr lang="en-US" sz="2800"/>
              <a:t>Many teeth seems to be involved</a:t>
            </a:r>
          </a:p>
          <a:p>
            <a:pPr marL="685800" indent="-685800">
              <a:buFontTx/>
              <a:buNone/>
              <a:defRPr/>
            </a:pPr>
            <a:endParaRPr lang="en-US" sz="2800"/>
          </a:p>
        </p:txBody>
      </p:sp>
      <p:sp>
        <p:nvSpPr>
          <p:cNvPr id="120836" name="Rectangle 4"/>
          <p:cNvSpPr>
            <a:spLocks noChangeArrowheads="1"/>
          </p:cNvSpPr>
          <p:nvPr/>
        </p:nvSpPr>
        <p:spPr bwMode="auto">
          <a:xfrm>
            <a:off x="1752600" y="5715000"/>
            <a:ext cx="5919788" cy="457200"/>
          </a:xfrm>
          <a:prstGeom prst="rect">
            <a:avLst/>
          </a:prstGeom>
          <a:noFill/>
          <a:ln w="9525">
            <a:noFill/>
            <a:miter lim="800000"/>
            <a:headEnd/>
            <a:tailEnd/>
          </a:ln>
          <a:effectLst/>
        </p:spPr>
        <p:txBody>
          <a:bodyPr wrap="none">
            <a:spAutoFit/>
          </a:bodyPr>
          <a:lstStyle/>
          <a:p>
            <a:pPr eaLnBrk="0" hangingPunct="0">
              <a:spcBef>
                <a:spcPct val="20000"/>
              </a:spcBef>
              <a:defRPr/>
            </a:pPr>
            <a:r>
              <a:rPr lang="en-US" b="1">
                <a:solidFill>
                  <a:srgbClr val="FF5050"/>
                </a:solidFill>
                <a:effectLst>
                  <a:outerShdw blurRad="38100" dist="38100" dir="2700000" algn="tl">
                    <a:srgbClr val="000000"/>
                  </a:outerShdw>
                </a:effectLst>
              </a:rPr>
              <a:t>NO DIAGNOSIS             NO TREATMENT</a:t>
            </a:r>
          </a:p>
        </p:txBody>
      </p:sp>
      <p:sp>
        <p:nvSpPr>
          <p:cNvPr id="44037" name="AutoShape 6"/>
          <p:cNvSpPr>
            <a:spLocks noChangeArrowheads="1"/>
          </p:cNvSpPr>
          <p:nvPr/>
        </p:nvSpPr>
        <p:spPr bwMode="auto">
          <a:xfrm>
            <a:off x="4267200" y="5791200"/>
            <a:ext cx="609600" cy="228600"/>
          </a:xfrm>
          <a:prstGeom prst="rightArrow">
            <a:avLst>
              <a:gd name="adj1" fmla="val 50000"/>
              <a:gd name="adj2" fmla="val 66667"/>
            </a:avLst>
          </a:prstGeom>
          <a:solidFill>
            <a:schemeClr val="accent1"/>
          </a:solidFill>
          <a:ln w="9525">
            <a:solidFill>
              <a:schemeClr val="tx1"/>
            </a:solidFill>
            <a:miter lim="800000"/>
            <a:headEnd/>
            <a:tailEnd/>
          </a:ln>
        </p:spPr>
        <p:txBody>
          <a:bodyPr wrap="none" anchor="ctr"/>
          <a:lstStyle/>
          <a:p>
            <a:pPr eaLnBrk="0" hangingPunct="0"/>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0" y="228600"/>
            <a:ext cx="7772400" cy="1143000"/>
          </a:xfrm>
        </p:spPr>
        <p:txBody>
          <a:bodyPr/>
          <a:lstStyle/>
          <a:p>
            <a:pPr>
              <a:defRPr/>
            </a:pPr>
            <a:r>
              <a:rPr lang="en-US" sz="4400"/>
              <a:t>ANALYSIS OF DATA</a:t>
            </a:r>
            <a:endParaRPr lang="en-US"/>
          </a:p>
        </p:txBody>
      </p:sp>
      <p:sp>
        <p:nvSpPr>
          <p:cNvPr id="100355" name="Rectangle 3"/>
          <p:cNvSpPr>
            <a:spLocks noGrp="1" noChangeArrowheads="1"/>
          </p:cNvSpPr>
          <p:nvPr>
            <p:ph type="body" idx="4294967295"/>
          </p:nvPr>
        </p:nvSpPr>
        <p:spPr>
          <a:xfrm>
            <a:off x="1371600" y="1447800"/>
            <a:ext cx="7772400" cy="4800600"/>
          </a:xfrm>
        </p:spPr>
        <p:txBody>
          <a:bodyPr>
            <a:normAutofit lnSpcReduction="10000"/>
          </a:bodyPr>
          <a:lstStyle/>
          <a:p>
            <a:pPr>
              <a:buFontTx/>
              <a:buNone/>
              <a:defRPr/>
            </a:pPr>
            <a:r>
              <a:rPr lang="en-US" sz="3200"/>
              <a:t>Medical history</a:t>
            </a:r>
          </a:p>
          <a:p>
            <a:pPr>
              <a:buFontTx/>
              <a:buNone/>
              <a:defRPr/>
            </a:pPr>
            <a:r>
              <a:rPr lang="en-US" sz="3200"/>
              <a:t>Subjective findings</a:t>
            </a:r>
          </a:p>
          <a:p>
            <a:pPr>
              <a:buFontTx/>
              <a:buNone/>
              <a:defRPr/>
            </a:pPr>
            <a:r>
              <a:rPr lang="en-US" sz="3200"/>
              <a:t>Objective findings</a:t>
            </a:r>
          </a:p>
          <a:p>
            <a:pPr>
              <a:buFontTx/>
              <a:buNone/>
              <a:defRPr/>
            </a:pPr>
            <a:r>
              <a:rPr lang="en-US" sz="2400"/>
              <a:t>		</a:t>
            </a:r>
            <a:r>
              <a:rPr lang="en-US" sz="2400">
                <a:solidFill>
                  <a:schemeClr val="accent1"/>
                </a:solidFill>
              </a:rPr>
              <a:t>Clinical tests</a:t>
            </a:r>
          </a:p>
          <a:p>
            <a:pPr>
              <a:buFontTx/>
              <a:buNone/>
              <a:defRPr/>
            </a:pPr>
            <a:r>
              <a:rPr lang="en-US" sz="2400">
                <a:solidFill>
                  <a:schemeClr val="accent1"/>
                </a:solidFill>
              </a:rPr>
              <a:t>		Clinical findings</a:t>
            </a:r>
          </a:p>
          <a:p>
            <a:pPr>
              <a:buFontTx/>
              <a:buNone/>
              <a:defRPr/>
            </a:pPr>
            <a:r>
              <a:rPr lang="en-US" sz="2400">
                <a:solidFill>
                  <a:schemeClr val="accent1"/>
                </a:solidFill>
              </a:rPr>
              <a:t>		X-ray analysis</a:t>
            </a:r>
            <a:endParaRPr lang="en-US" sz="4000"/>
          </a:p>
          <a:p>
            <a:pPr>
              <a:buFontTx/>
              <a:buNone/>
              <a:defRPr/>
            </a:pPr>
            <a:endParaRPr lang="en-US" sz="4800">
              <a:solidFill>
                <a:srgbClr val="FF9900"/>
              </a:solidFill>
            </a:endParaRPr>
          </a:p>
          <a:p>
            <a:pPr>
              <a:buFontTx/>
              <a:buNone/>
              <a:defRPr/>
            </a:pPr>
            <a:r>
              <a:rPr lang="en-US" sz="4800">
                <a:solidFill>
                  <a:srgbClr val="FF9900"/>
                </a:solidFill>
              </a:rPr>
              <a:t>DIAGNOSIS</a:t>
            </a:r>
          </a:p>
        </p:txBody>
      </p:sp>
      <p:sp>
        <p:nvSpPr>
          <p:cNvPr id="45060" name="AutoShape 4"/>
          <p:cNvSpPr>
            <a:spLocks noChangeArrowheads="1"/>
          </p:cNvSpPr>
          <p:nvPr/>
        </p:nvSpPr>
        <p:spPr bwMode="auto">
          <a:xfrm>
            <a:off x="2895600" y="4267200"/>
            <a:ext cx="457200" cy="914400"/>
          </a:xfrm>
          <a:prstGeom prst="downArrow">
            <a:avLst>
              <a:gd name="adj1" fmla="val 50000"/>
              <a:gd name="adj2" fmla="val 50000"/>
            </a:avLst>
          </a:prstGeom>
          <a:solidFill>
            <a:srgbClr val="FFFF00"/>
          </a:solidFill>
          <a:ln w="9525">
            <a:solidFill>
              <a:schemeClr val="tx1"/>
            </a:solidFill>
            <a:miter lim="800000"/>
            <a:headEnd/>
            <a:tailEnd/>
          </a:ln>
        </p:spPr>
        <p:txBody>
          <a:bodyPr wrap="none" anchor="ctr"/>
          <a:lstStyle/>
          <a:p>
            <a:pPr eaLnBrk="0" hangingPunct="0"/>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rnissan\My Documents\My Pictures\3802679.jpg"/>
          <p:cNvPicPr>
            <a:picLocks noChangeAspect="1" noChangeArrowheads="1"/>
          </p:cNvPicPr>
          <p:nvPr/>
        </p:nvPicPr>
        <p:blipFill>
          <a:blip r:embed="rId2" cstate="print"/>
          <a:srcRect/>
          <a:stretch>
            <a:fillRect/>
          </a:stretch>
        </p:blipFill>
        <p:spPr bwMode="auto">
          <a:xfrm>
            <a:off x="1309688" y="1196975"/>
            <a:ext cx="6523037" cy="4462463"/>
          </a:xfrm>
          <a:prstGeom prst="rect">
            <a:avLst/>
          </a:prstGeom>
          <a:noFill/>
          <a:ln w="9525">
            <a:noFill/>
            <a:miter lim="800000"/>
            <a:headEnd/>
            <a:tailEnd/>
          </a:ln>
        </p:spPr>
      </p:pic>
      <p:sp>
        <p:nvSpPr>
          <p:cNvPr id="89091" name="Text Box 3"/>
          <p:cNvSpPr txBox="1">
            <a:spLocks noChangeArrowheads="1"/>
          </p:cNvSpPr>
          <p:nvPr/>
        </p:nvSpPr>
        <p:spPr bwMode="auto">
          <a:xfrm>
            <a:off x="1524000" y="5791200"/>
            <a:ext cx="6400800" cy="641350"/>
          </a:xfrm>
          <a:prstGeom prst="rect">
            <a:avLst/>
          </a:prstGeom>
          <a:noFill/>
          <a:ln w="9525">
            <a:noFill/>
            <a:miter lim="800000"/>
            <a:headEnd/>
            <a:tailEnd/>
          </a:ln>
          <a:effectLst/>
        </p:spPr>
        <p:txBody>
          <a:bodyPr>
            <a:spAutoFit/>
          </a:bodyPr>
          <a:lstStyle/>
          <a:p>
            <a:pPr eaLnBrk="0" hangingPunct="0">
              <a:spcBef>
                <a:spcPct val="50000"/>
              </a:spcBef>
              <a:defRPr/>
            </a:pPr>
            <a:r>
              <a:rPr lang="en-US" sz="3600" b="1">
                <a:effectLst>
                  <a:outerShdw blurRad="38100" dist="38100" dir="2700000" algn="tl">
                    <a:srgbClr val="000000"/>
                  </a:outerShdw>
                </a:effectLst>
                <a:latin typeface="Helvetica" pitchFamily="34" charset="0"/>
              </a:rPr>
              <a:t>Be brave make a diagnosis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0" y="914400"/>
            <a:ext cx="7772400" cy="1143000"/>
          </a:xfrm>
        </p:spPr>
        <p:txBody>
          <a:bodyPr>
            <a:normAutofit fontScale="90000"/>
          </a:bodyPr>
          <a:lstStyle/>
          <a:p>
            <a:pPr>
              <a:defRPr/>
            </a:pPr>
            <a:r>
              <a:rPr lang="en-US" sz="4000"/>
              <a:t>DIAGNOSTIC CLASSIFICATION SYSTEMS</a:t>
            </a:r>
            <a:endParaRPr lang="en-US"/>
          </a:p>
        </p:txBody>
      </p:sp>
      <p:sp>
        <p:nvSpPr>
          <p:cNvPr id="38915" name="Rectangle 3"/>
          <p:cNvSpPr>
            <a:spLocks noGrp="1" noChangeArrowheads="1"/>
          </p:cNvSpPr>
          <p:nvPr>
            <p:ph type="body" idx="4294967295"/>
          </p:nvPr>
        </p:nvSpPr>
        <p:spPr>
          <a:xfrm>
            <a:off x="1371600" y="2743200"/>
            <a:ext cx="7772400" cy="4114800"/>
          </a:xfrm>
        </p:spPr>
        <p:txBody>
          <a:bodyPr/>
          <a:lstStyle/>
          <a:p>
            <a:pPr>
              <a:buFontTx/>
              <a:buNone/>
              <a:defRPr/>
            </a:pPr>
            <a:r>
              <a:rPr lang="en-US" sz="4000">
                <a:solidFill>
                  <a:schemeClr val="bg2"/>
                </a:solidFill>
              </a:rPr>
              <a:t>ETIOLOGY</a:t>
            </a:r>
            <a:endParaRPr lang="en-US" sz="4000"/>
          </a:p>
          <a:p>
            <a:pPr>
              <a:buFontTx/>
              <a:buNone/>
              <a:defRPr/>
            </a:pPr>
            <a:r>
              <a:rPr lang="en-US" sz="4000">
                <a:solidFill>
                  <a:schemeClr val="bg2"/>
                </a:solidFill>
              </a:rPr>
              <a:t>HISTOPATHOLOGIC</a:t>
            </a:r>
            <a:endParaRPr lang="en-US" sz="4000"/>
          </a:p>
          <a:p>
            <a:pPr>
              <a:buFontTx/>
              <a:buNone/>
              <a:defRPr/>
            </a:pPr>
            <a:r>
              <a:rPr lang="en-US" sz="4800"/>
              <a:t>TREATMENT</a:t>
            </a:r>
            <a:endParaRPr lang="en-US" sz="44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026"/>
          <p:cNvSpPr>
            <a:spLocks noGrp="1" noChangeArrowheads="1"/>
          </p:cNvSpPr>
          <p:nvPr>
            <p:ph type="title" idx="4294967295"/>
          </p:nvPr>
        </p:nvSpPr>
        <p:spPr>
          <a:xfrm>
            <a:off x="0" y="2667000"/>
            <a:ext cx="8839200" cy="1143000"/>
          </a:xfrm>
        </p:spPr>
        <p:txBody>
          <a:bodyPr>
            <a:normAutofit fontScale="90000"/>
          </a:bodyPr>
          <a:lstStyle/>
          <a:p>
            <a:pPr>
              <a:defRPr/>
            </a:pPr>
            <a:r>
              <a:rPr lang="en-US" sz="5400"/>
              <a:t>     PULPAL DIAGNOSIS </a:t>
            </a:r>
            <a:br>
              <a:rPr lang="en-US" sz="5400"/>
            </a:br>
            <a:r>
              <a:rPr lang="en-US" sz="5400"/>
              <a:t/>
            </a:r>
            <a:br>
              <a:rPr lang="en-US" sz="5400"/>
            </a:br>
            <a:r>
              <a:rPr lang="en-US" sz="5400"/>
              <a:t>PERIRADICULAR DIAGNOSIS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685800" y="533400"/>
            <a:ext cx="7772400" cy="1143000"/>
          </a:xfrm>
        </p:spPr>
        <p:txBody>
          <a:bodyPr>
            <a:normAutofit fontScale="90000"/>
          </a:bodyPr>
          <a:lstStyle/>
          <a:p>
            <a:pPr>
              <a:defRPr/>
            </a:pPr>
            <a:r>
              <a:rPr lang="en-US" sz="4000"/>
              <a:t>Endodontics clinic </a:t>
            </a:r>
            <a:br>
              <a:rPr lang="en-US" sz="4000"/>
            </a:br>
            <a:r>
              <a:rPr lang="en-US" sz="4000"/>
              <a:t>chart</a:t>
            </a:r>
          </a:p>
        </p:txBody>
      </p:sp>
      <p:pic>
        <p:nvPicPr>
          <p:cNvPr id="49155" name="Picture 3" descr="img036"/>
          <p:cNvPicPr>
            <a:picLocks noGrp="1" noChangeAspect="1" noChangeArrowheads="1"/>
          </p:cNvPicPr>
          <p:nvPr>
            <p:ph idx="1"/>
          </p:nvPr>
        </p:nvPicPr>
        <p:blipFill>
          <a:blip r:embed="rId2" cstate="print"/>
          <a:srcRect l="3230" t="75388" r="23297" b="11880"/>
          <a:stretch>
            <a:fillRect/>
          </a:stretch>
        </p:blipFill>
        <p:spPr>
          <a:xfrm>
            <a:off x="381000" y="1828800"/>
            <a:ext cx="8534400" cy="2287588"/>
          </a:xfrm>
        </p:spPr>
      </p:pic>
      <p:pic>
        <p:nvPicPr>
          <p:cNvPr id="49156" name="Picture 4" descr="img036"/>
          <p:cNvPicPr>
            <a:picLocks noChangeAspect="1" noChangeArrowheads="1"/>
          </p:cNvPicPr>
          <p:nvPr/>
        </p:nvPicPr>
        <p:blipFill>
          <a:blip r:embed="rId2" cstate="print"/>
          <a:srcRect l="3230" t="6024" r="4710"/>
          <a:stretch>
            <a:fillRect/>
          </a:stretch>
        </p:blipFill>
        <p:spPr bwMode="auto">
          <a:xfrm>
            <a:off x="3276600" y="4191000"/>
            <a:ext cx="194945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0" y="609600"/>
            <a:ext cx="7772400" cy="1143000"/>
          </a:xfrm>
        </p:spPr>
        <p:txBody>
          <a:bodyPr/>
          <a:lstStyle/>
          <a:p>
            <a:pPr>
              <a:defRPr/>
            </a:pPr>
            <a:r>
              <a:rPr lang="en-US"/>
              <a:t>PULPAL DIAGNOSIS</a:t>
            </a:r>
          </a:p>
        </p:txBody>
      </p:sp>
      <p:sp>
        <p:nvSpPr>
          <p:cNvPr id="44035" name="Rectangle 3"/>
          <p:cNvSpPr>
            <a:spLocks noGrp="1" noChangeArrowheads="1"/>
          </p:cNvSpPr>
          <p:nvPr>
            <p:ph type="body" idx="4294967295"/>
          </p:nvPr>
        </p:nvSpPr>
        <p:spPr>
          <a:xfrm>
            <a:off x="1371600" y="2438400"/>
            <a:ext cx="7772400" cy="4114800"/>
          </a:xfrm>
        </p:spPr>
        <p:txBody>
          <a:bodyPr/>
          <a:lstStyle/>
          <a:p>
            <a:pPr>
              <a:buFontTx/>
              <a:buNone/>
              <a:defRPr/>
            </a:pPr>
            <a:r>
              <a:rPr lang="en-US" sz="4400"/>
              <a:t>1.  Normal</a:t>
            </a:r>
          </a:p>
          <a:p>
            <a:pPr marL="742950" indent="-742950">
              <a:buFontTx/>
              <a:buAutoNum type="arabicPeriod" startAt="2"/>
              <a:defRPr/>
            </a:pPr>
            <a:r>
              <a:rPr lang="en-US" sz="4400" smtClean="0"/>
              <a:t>Reversible pulpitis</a:t>
            </a:r>
          </a:p>
          <a:p>
            <a:pPr marL="1143000" lvl="1" indent="-742950">
              <a:buFontTx/>
              <a:buAutoNum type="arabicPeriod" startAt="2"/>
              <a:defRPr/>
            </a:pPr>
            <a:r>
              <a:rPr lang="en-US" sz="4000" smtClean="0"/>
              <a:t>Caries removal</a:t>
            </a:r>
            <a:endParaRPr lang="en-US" sz="4000"/>
          </a:p>
          <a:p>
            <a:pPr>
              <a:buFontTx/>
              <a:buNone/>
              <a:defRPr/>
            </a:pPr>
            <a:r>
              <a:rPr lang="en-US" sz="4400"/>
              <a:t>3.  Irreversible pulpitis</a:t>
            </a:r>
          </a:p>
          <a:p>
            <a:pPr>
              <a:buFontTx/>
              <a:buNone/>
              <a:defRPr/>
            </a:pPr>
            <a:r>
              <a:rPr lang="en-US" sz="4400"/>
              <a:t>4.  Necrotic pulp</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a:xfrm>
            <a:off x="0" y="304800"/>
            <a:ext cx="7772400" cy="1143000"/>
          </a:xfrm>
        </p:spPr>
        <p:txBody>
          <a:bodyPr/>
          <a:lstStyle/>
          <a:p>
            <a:pPr>
              <a:defRPr/>
            </a:pPr>
            <a:r>
              <a:rPr lang="en-US" sz="4000"/>
              <a:t>PULPAL DIAGNOSIS</a:t>
            </a:r>
            <a:endParaRPr lang="en-US"/>
          </a:p>
        </p:txBody>
      </p:sp>
      <p:sp>
        <p:nvSpPr>
          <p:cNvPr id="78851" name="Rectangle 3"/>
          <p:cNvSpPr>
            <a:spLocks noGrp="1" noChangeArrowheads="1"/>
          </p:cNvSpPr>
          <p:nvPr>
            <p:ph type="body" idx="4294967295"/>
          </p:nvPr>
        </p:nvSpPr>
        <p:spPr>
          <a:xfrm>
            <a:off x="0" y="1295400"/>
            <a:ext cx="7772400" cy="4114800"/>
          </a:xfrm>
        </p:spPr>
        <p:txBody>
          <a:bodyPr/>
          <a:lstStyle/>
          <a:p>
            <a:pPr>
              <a:buFontTx/>
              <a:buNone/>
              <a:defRPr/>
            </a:pPr>
            <a:r>
              <a:rPr lang="en-US" sz="2400"/>
              <a:t>1.  Normal</a:t>
            </a:r>
          </a:p>
          <a:p>
            <a:pPr>
              <a:buFontTx/>
              <a:buNone/>
              <a:defRPr/>
            </a:pPr>
            <a:r>
              <a:rPr lang="en-US" sz="2400"/>
              <a:t>2.  Reversible pulpitis</a:t>
            </a:r>
          </a:p>
          <a:p>
            <a:pPr>
              <a:buFontTx/>
              <a:buNone/>
              <a:defRPr/>
            </a:pPr>
            <a:r>
              <a:rPr lang="en-US" sz="2400"/>
              <a:t>3.  Irreversible pulpitis</a:t>
            </a:r>
            <a:endParaRPr lang="en-US" sz="2800"/>
          </a:p>
          <a:p>
            <a:pPr>
              <a:buFontTx/>
              <a:buNone/>
              <a:defRPr/>
            </a:pPr>
            <a:r>
              <a:rPr lang="en-US" sz="2400"/>
              <a:t>4.  Necrotic pulp</a:t>
            </a:r>
          </a:p>
        </p:txBody>
      </p:sp>
      <p:pic>
        <p:nvPicPr>
          <p:cNvPr id="51204" name="Picture 4" descr="\\Eniac\Endodontics\RNS\diagnosis9.bmp"/>
          <p:cNvPicPr>
            <a:picLocks noChangeAspect="1" noChangeArrowheads="1"/>
          </p:cNvPicPr>
          <p:nvPr/>
        </p:nvPicPr>
        <p:blipFill>
          <a:blip r:embed="rId2" cstate="print"/>
          <a:srcRect/>
          <a:stretch>
            <a:fillRect/>
          </a:stretch>
        </p:blipFill>
        <p:spPr bwMode="auto">
          <a:xfrm>
            <a:off x="3048000" y="2768600"/>
            <a:ext cx="5792788" cy="38608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0" y="609600"/>
            <a:ext cx="7772400" cy="1143000"/>
          </a:xfrm>
        </p:spPr>
        <p:txBody>
          <a:bodyPr/>
          <a:lstStyle/>
          <a:p>
            <a:pPr>
              <a:defRPr/>
            </a:pPr>
            <a:r>
              <a:rPr lang="en-US"/>
              <a:t>CHIEF COMPLAINT</a:t>
            </a:r>
          </a:p>
        </p:txBody>
      </p:sp>
      <p:sp>
        <p:nvSpPr>
          <p:cNvPr id="3075" name="Rectangle 3"/>
          <p:cNvSpPr>
            <a:spLocks noGrp="1" noChangeArrowheads="1"/>
          </p:cNvSpPr>
          <p:nvPr>
            <p:ph type="body" idx="4294967295"/>
          </p:nvPr>
        </p:nvSpPr>
        <p:spPr>
          <a:xfrm>
            <a:off x="1371600" y="2133600"/>
            <a:ext cx="7772400" cy="4114800"/>
          </a:xfrm>
        </p:spPr>
        <p:txBody>
          <a:bodyPr/>
          <a:lstStyle/>
          <a:p>
            <a:pPr>
              <a:buFontTx/>
              <a:buNone/>
              <a:defRPr/>
            </a:pPr>
            <a:r>
              <a:rPr lang="en-US" sz="4400"/>
              <a:t>	The first clue in finding the etiology and the location of the suspected endodontic problem</a:t>
            </a: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533400"/>
            <a:ext cx="7772400" cy="1143000"/>
          </a:xfrm>
        </p:spPr>
        <p:txBody>
          <a:bodyPr/>
          <a:lstStyle/>
          <a:p>
            <a:pPr>
              <a:defRPr/>
            </a:pPr>
            <a:r>
              <a:rPr lang="en-US" sz="4000"/>
              <a:t>PERIRADICULAR DIAGNOSIS</a:t>
            </a:r>
            <a:endParaRPr lang="en-US"/>
          </a:p>
        </p:txBody>
      </p:sp>
      <p:sp>
        <p:nvSpPr>
          <p:cNvPr id="45059" name="Rectangle 3"/>
          <p:cNvSpPr>
            <a:spLocks noGrp="1" noChangeArrowheads="1"/>
          </p:cNvSpPr>
          <p:nvPr>
            <p:ph type="body" idx="4294967295"/>
          </p:nvPr>
        </p:nvSpPr>
        <p:spPr>
          <a:xfrm>
            <a:off x="533400" y="1905000"/>
            <a:ext cx="8610600" cy="4114800"/>
          </a:xfrm>
        </p:spPr>
        <p:txBody>
          <a:bodyPr/>
          <a:lstStyle/>
          <a:p>
            <a:pPr marL="685800" indent="-685800">
              <a:buFontTx/>
              <a:buNone/>
              <a:defRPr/>
            </a:pPr>
            <a:r>
              <a:rPr lang="en-US" sz="2800"/>
              <a:t>1.  Normal Periodontium</a:t>
            </a:r>
          </a:p>
          <a:p>
            <a:pPr marL="685800" indent="-685800">
              <a:buFontTx/>
              <a:buNone/>
              <a:defRPr/>
            </a:pPr>
            <a:r>
              <a:rPr lang="en-US" sz="2800"/>
              <a:t>2.  Asymptomatic Apical periodontitis (Chronic)</a:t>
            </a:r>
          </a:p>
          <a:p>
            <a:pPr marL="685800" indent="-685800">
              <a:buFontTx/>
              <a:buNone/>
              <a:defRPr/>
            </a:pPr>
            <a:r>
              <a:rPr lang="en-US" sz="2800"/>
              <a:t>3.  Symptomatic Apical periodontitis (acute)</a:t>
            </a:r>
          </a:p>
          <a:p>
            <a:pPr marL="685800" indent="-685800">
              <a:buFontTx/>
              <a:buNone/>
              <a:defRPr/>
            </a:pPr>
            <a:r>
              <a:rPr lang="en-US" sz="2800"/>
              <a:t>4.  Acute Apical abscess (Swelling)</a:t>
            </a:r>
          </a:p>
          <a:p>
            <a:pPr marL="685800" indent="-685800">
              <a:buFontTx/>
              <a:buNone/>
              <a:defRPr/>
            </a:pPr>
            <a:r>
              <a:rPr lang="en-US" sz="2800"/>
              <a:t>5.  Chronic apical abscess (sinus tract)</a:t>
            </a:r>
          </a:p>
          <a:p>
            <a:pPr marL="685800" indent="-685800">
              <a:buFontTx/>
              <a:buNone/>
              <a:defRPr/>
            </a:pPr>
            <a:r>
              <a:rPr lang="en-US" sz="2800"/>
              <a:t>6.  Condensing osteitis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2743200"/>
            <a:ext cx="4953000" cy="1143000"/>
          </a:xfrm>
        </p:spPr>
        <p:txBody>
          <a:bodyPr>
            <a:normAutofit fontScale="90000"/>
          </a:bodyPr>
          <a:lstStyle/>
          <a:p>
            <a:pPr algn="l">
              <a:defRPr/>
            </a:pPr>
            <a:r>
              <a:rPr lang="en-US" sz="3600"/>
              <a:t>PERIRADICULAR </a:t>
            </a:r>
            <a:br>
              <a:rPr lang="en-US" sz="3600"/>
            </a:br>
            <a:r>
              <a:rPr lang="en-US" sz="3600"/>
              <a:t>DIAGNOSIS</a:t>
            </a:r>
            <a:r>
              <a:rPr lang="en-US" sz="3200"/>
              <a:t>  </a:t>
            </a:r>
            <a:br>
              <a:rPr lang="en-US" sz="3200"/>
            </a:br>
            <a:r>
              <a:rPr lang="en-US" sz="3200"/>
              <a:t/>
            </a:r>
            <a:br>
              <a:rPr lang="en-US" sz="3200"/>
            </a:br>
            <a:r>
              <a:rPr lang="en-US" sz="3200">
                <a:solidFill>
                  <a:schemeClr val="bg1"/>
                </a:solidFill>
              </a:rPr>
              <a:t/>
            </a:r>
            <a:br>
              <a:rPr lang="en-US" sz="3200">
                <a:solidFill>
                  <a:schemeClr val="bg1"/>
                </a:solidFill>
              </a:rPr>
            </a:br>
            <a:r>
              <a:rPr lang="en-US" sz="3200">
                <a:solidFill>
                  <a:schemeClr val="bg1"/>
                </a:solidFill>
              </a:rPr>
              <a:t>Apical periodontitis </a:t>
            </a:r>
            <a:br>
              <a:rPr lang="en-US" sz="3200">
                <a:solidFill>
                  <a:schemeClr val="bg1"/>
                </a:solidFill>
              </a:rPr>
            </a:br>
            <a:r>
              <a:rPr lang="en-US" sz="3200">
                <a:solidFill>
                  <a:schemeClr val="bg1"/>
                </a:solidFill>
              </a:rPr>
              <a:t/>
            </a:r>
            <a:br>
              <a:rPr lang="en-US" sz="3200">
                <a:solidFill>
                  <a:schemeClr val="bg1"/>
                </a:solidFill>
              </a:rPr>
            </a:br>
            <a:r>
              <a:rPr lang="en-US" sz="3200">
                <a:solidFill>
                  <a:schemeClr val="bg1"/>
                </a:solidFill>
              </a:rPr>
              <a:t>Apical abscess</a:t>
            </a:r>
            <a:br>
              <a:rPr lang="en-US" sz="3200">
                <a:solidFill>
                  <a:schemeClr val="bg1"/>
                </a:solidFill>
              </a:rPr>
            </a:br>
            <a:endParaRPr lang="en-US"/>
          </a:p>
        </p:txBody>
      </p:sp>
      <p:pic>
        <p:nvPicPr>
          <p:cNvPr id="53251" name="Picture 3" descr="\\Eniac\Endodontics\RNS\diagnosis11.bmp"/>
          <p:cNvPicPr>
            <a:picLocks noChangeAspect="1" noChangeArrowheads="1"/>
          </p:cNvPicPr>
          <p:nvPr/>
        </p:nvPicPr>
        <p:blipFill>
          <a:blip r:embed="rId2" cstate="print"/>
          <a:srcRect/>
          <a:stretch>
            <a:fillRect/>
          </a:stretch>
        </p:blipFill>
        <p:spPr bwMode="auto">
          <a:xfrm>
            <a:off x="5029200" y="838200"/>
            <a:ext cx="3657600" cy="5487988"/>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1600200" y="1371600"/>
            <a:ext cx="7543800" cy="1143000"/>
          </a:xfrm>
        </p:spPr>
        <p:txBody>
          <a:bodyPr>
            <a:normAutofit fontScale="90000"/>
          </a:bodyPr>
          <a:lstStyle/>
          <a:p>
            <a:pPr algn="l">
              <a:defRPr/>
            </a:pPr>
            <a:r>
              <a:rPr lang="en-US" sz="3600"/>
              <a:t>PERIRADICULAR DIAGNOSIS</a:t>
            </a:r>
            <a:r>
              <a:rPr lang="en-US" sz="3200"/>
              <a:t>  </a:t>
            </a:r>
            <a:br>
              <a:rPr lang="en-US" sz="3200"/>
            </a:br>
            <a:r>
              <a:rPr lang="en-US" sz="3200"/>
              <a:t/>
            </a:r>
            <a:br>
              <a:rPr lang="en-US" sz="3200"/>
            </a:br>
            <a:r>
              <a:rPr lang="en-US" sz="3200">
                <a:solidFill>
                  <a:schemeClr val="bg1"/>
                </a:solidFill>
              </a:rPr>
              <a:t>Apical periodontitis with sinus track</a:t>
            </a:r>
            <a:br>
              <a:rPr lang="en-US" sz="3200">
                <a:solidFill>
                  <a:schemeClr val="bg1"/>
                </a:solidFill>
              </a:rPr>
            </a:br>
            <a:r>
              <a:rPr lang="en-US" sz="3200">
                <a:solidFill>
                  <a:schemeClr val="bg1"/>
                </a:solidFill>
              </a:rPr>
              <a:t/>
            </a:r>
            <a:br>
              <a:rPr lang="en-US" sz="3200">
                <a:solidFill>
                  <a:schemeClr val="bg1"/>
                </a:solidFill>
              </a:rPr>
            </a:br>
            <a:r>
              <a:rPr lang="en-US" sz="3200">
                <a:solidFill>
                  <a:schemeClr val="bg1"/>
                </a:solidFill>
              </a:rPr>
              <a:t>Apical abscess</a:t>
            </a:r>
            <a:br>
              <a:rPr lang="en-US" sz="3200">
                <a:solidFill>
                  <a:schemeClr val="bg1"/>
                </a:solidFill>
              </a:rPr>
            </a:br>
            <a:endParaRPr lang="en-US"/>
          </a:p>
        </p:txBody>
      </p:sp>
      <p:pic>
        <p:nvPicPr>
          <p:cNvPr id="54275" name="Picture 4"/>
          <p:cNvPicPr>
            <a:picLocks noChangeAspect="1" noChangeArrowheads="1"/>
          </p:cNvPicPr>
          <p:nvPr/>
        </p:nvPicPr>
        <p:blipFill>
          <a:blip r:embed="rId2" cstate="print">
            <a:lum bright="12000"/>
          </a:blip>
          <a:srcRect/>
          <a:stretch>
            <a:fillRect/>
          </a:stretch>
        </p:blipFill>
        <p:spPr bwMode="auto">
          <a:xfrm>
            <a:off x="533400" y="2971800"/>
            <a:ext cx="8312150" cy="3644900"/>
          </a:xfrm>
          <a:prstGeom prst="rect">
            <a:avLst/>
          </a:prstGeom>
          <a:noFill/>
          <a:ln w="9525">
            <a:noFill/>
            <a:miter lim="800000"/>
            <a:headEnd/>
            <a:tailEnd/>
          </a:ln>
        </p:spPr>
      </p:pic>
      <p:sp>
        <p:nvSpPr>
          <p:cNvPr id="4" name="TextBox 3"/>
          <p:cNvSpPr txBox="1"/>
          <p:nvPr/>
        </p:nvSpPr>
        <p:spPr>
          <a:xfrm>
            <a:off x="2362200" y="990600"/>
            <a:ext cx="4038600" cy="1569660"/>
          </a:xfrm>
          <a:prstGeom prst="rect">
            <a:avLst/>
          </a:prstGeom>
          <a:solidFill>
            <a:srgbClr val="FFFF00"/>
          </a:solidFill>
        </p:spPr>
        <p:txBody>
          <a:bodyPr wrap="square" rtlCol="0">
            <a:spAutoFit/>
          </a:bodyPr>
          <a:lstStyle/>
          <a:p>
            <a:r>
              <a:rPr lang="en-US" sz="3200" smtClean="0"/>
              <a:t>Trace to determine which tooth its coming from </a:t>
            </a:r>
            <a:endParaRPr lang="en-US" sz="32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0" y="2667000"/>
            <a:ext cx="7772400" cy="1143000"/>
          </a:xfrm>
        </p:spPr>
        <p:txBody>
          <a:bodyPr>
            <a:normAutofit fontScale="90000"/>
          </a:bodyPr>
          <a:lstStyle/>
          <a:p>
            <a:pPr>
              <a:defRPr/>
            </a:pPr>
            <a:r>
              <a:rPr lang="en-US" sz="6600">
                <a:solidFill>
                  <a:srgbClr val="339966"/>
                </a:solidFill>
              </a:rPr>
              <a:t>VITAL</a:t>
            </a:r>
            <a:r>
              <a:rPr lang="en-US" sz="6600"/>
              <a:t> </a:t>
            </a:r>
            <a:br>
              <a:rPr lang="en-US" sz="6600"/>
            </a:br>
            <a:r>
              <a:rPr lang="en-US" sz="6600"/>
              <a:t>OR </a:t>
            </a:r>
            <a:br>
              <a:rPr lang="en-US" sz="6600"/>
            </a:br>
            <a:r>
              <a:rPr lang="en-US" sz="6600"/>
              <a:t> </a:t>
            </a:r>
            <a:r>
              <a:rPr lang="en-US" sz="6600">
                <a:solidFill>
                  <a:srgbClr val="CC0066"/>
                </a:solidFill>
              </a:rPr>
              <a:t>NON VITAL</a:t>
            </a:r>
            <a:endParaRPr lang="en-US"/>
          </a:p>
        </p:txBody>
      </p:sp>
      <p:sp>
        <p:nvSpPr>
          <p:cNvPr id="55299" name="Text Box 3"/>
          <p:cNvSpPr txBox="1">
            <a:spLocks noChangeArrowheads="1"/>
          </p:cNvSpPr>
          <p:nvPr/>
        </p:nvSpPr>
        <p:spPr bwMode="auto">
          <a:xfrm>
            <a:off x="2590800" y="304800"/>
            <a:ext cx="3657600" cy="701675"/>
          </a:xfrm>
          <a:prstGeom prst="rect">
            <a:avLst/>
          </a:prstGeom>
          <a:noFill/>
          <a:ln w="9525">
            <a:noFill/>
            <a:miter lim="800000"/>
            <a:headEnd/>
            <a:tailEnd/>
          </a:ln>
        </p:spPr>
        <p:txBody>
          <a:bodyPr>
            <a:spAutoFit/>
          </a:bodyPr>
          <a:lstStyle/>
          <a:p>
            <a:pPr eaLnBrk="0" hangingPunct="0">
              <a:spcBef>
                <a:spcPct val="50000"/>
              </a:spcBef>
            </a:pPr>
            <a:r>
              <a:rPr lang="en-US" sz="4000" b="1">
                <a:latin typeface="Helvetica" pitchFamily="34" charset="0"/>
              </a:rPr>
              <a:t>TREATMENT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0" y="609600"/>
            <a:ext cx="7772400" cy="1143000"/>
          </a:xfrm>
        </p:spPr>
        <p:txBody>
          <a:bodyPr/>
          <a:lstStyle/>
          <a:p>
            <a:pPr>
              <a:defRPr/>
            </a:pPr>
            <a:r>
              <a:rPr lang="en-US"/>
              <a:t>TREATMENT</a:t>
            </a:r>
          </a:p>
        </p:txBody>
      </p:sp>
      <p:sp>
        <p:nvSpPr>
          <p:cNvPr id="48133" name="Rectangle 5"/>
          <p:cNvSpPr>
            <a:spLocks noGrp="1" noChangeArrowheads="1"/>
          </p:cNvSpPr>
          <p:nvPr>
            <p:ph type="body" idx="4294967295"/>
          </p:nvPr>
        </p:nvSpPr>
        <p:spPr>
          <a:xfrm>
            <a:off x="1371600" y="2133600"/>
            <a:ext cx="7772400" cy="4114800"/>
          </a:xfrm>
        </p:spPr>
        <p:txBody>
          <a:bodyPr/>
          <a:lstStyle/>
          <a:p>
            <a:pPr>
              <a:buFontTx/>
              <a:buNone/>
              <a:defRPr/>
            </a:pPr>
            <a:r>
              <a:rPr lang="en-US" sz="4400"/>
              <a:t>Reversible pulpitis - </a:t>
            </a:r>
            <a:r>
              <a:rPr lang="en-US" sz="4400">
                <a:solidFill>
                  <a:schemeClr val="accent1"/>
                </a:solidFill>
              </a:rPr>
              <a:t>Vital</a:t>
            </a:r>
            <a:endParaRPr lang="en-US" sz="4800"/>
          </a:p>
          <a:p>
            <a:pPr>
              <a:buFontTx/>
              <a:buNone/>
              <a:defRPr/>
            </a:pPr>
            <a:endParaRPr lang="en-US"/>
          </a:p>
          <a:p>
            <a:pPr>
              <a:buFontTx/>
              <a:buNone/>
              <a:defRPr/>
            </a:pPr>
            <a:endParaRPr lang="en-US"/>
          </a:p>
          <a:p>
            <a:pPr>
              <a:buFontTx/>
              <a:buNone/>
              <a:defRPr/>
            </a:pPr>
            <a:r>
              <a:rPr lang="en-US">
                <a:solidFill>
                  <a:srgbClr val="FFCC00"/>
                </a:solidFill>
              </a:rPr>
              <a:t>        </a:t>
            </a:r>
          </a:p>
          <a:p>
            <a:pPr>
              <a:buFontTx/>
              <a:buNone/>
              <a:defRPr/>
            </a:pPr>
            <a:r>
              <a:rPr lang="en-US">
                <a:solidFill>
                  <a:srgbClr val="FFCC00"/>
                </a:solidFill>
              </a:rPr>
              <a:t>		</a:t>
            </a:r>
          </a:p>
        </p:txBody>
      </p:sp>
      <p:sp>
        <p:nvSpPr>
          <p:cNvPr id="56324" name="AutoShape 8"/>
          <p:cNvSpPr>
            <a:spLocks noChangeArrowheads="1"/>
          </p:cNvSpPr>
          <p:nvPr/>
        </p:nvSpPr>
        <p:spPr bwMode="auto">
          <a:xfrm>
            <a:off x="4114800" y="3429000"/>
            <a:ext cx="685800" cy="1600200"/>
          </a:xfrm>
          <a:prstGeom prst="downArrow">
            <a:avLst>
              <a:gd name="adj1" fmla="val 50000"/>
              <a:gd name="adj2" fmla="val 58333"/>
            </a:avLst>
          </a:prstGeom>
          <a:solidFill>
            <a:srgbClr val="FFFF00"/>
          </a:solidFill>
          <a:ln w="9525">
            <a:solidFill>
              <a:schemeClr val="tx1"/>
            </a:solidFill>
            <a:miter lim="800000"/>
            <a:headEnd/>
            <a:tailEnd/>
          </a:ln>
        </p:spPr>
        <p:txBody>
          <a:bodyPr wrap="none" anchor="ctr"/>
          <a:lstStyle/>
          <a:p>
            <a:pPr eaLnBrk="0" hangingPunct="0"/>
            <a:endParaRPr lang="en-US"/>
          </a:p>
        </p:txBody>
      </p:sp>
      <p:sp>
        <p:nvSpPr>
          <p:cNvPr id="56325" name="WordArt 9"/>
          <p:cNvSpPr>
            <a:spLocks noChangeArrowheads="1" noChangeShapeType="1" noTextEdit="1"/>
          </p:cNvSpPr>
          <p:nvPr/>
        </p:nvSpPr>
        <p:spPr bwMode="auto">
          <a:xfrm>
            <a:off x="2743200" y="5334000"/>
            <a:ext cx="351472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CC00"/>
                </a:solidFill>
                <a:latin typeface="Arial Black"/>
              </a:rPr>
              <a:t>Caries control</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0" y="0"/>
            <a:ext cx="7772400" cy="1143000"/>
          </a:xfrm>
        </p:spPr>
        <p:txBody>
          <a:bodyPr/>
          <a:lstStyle/>
          <a:p>
            <a:pPr>
              <a:defRPr/>
            </a:pPr>
            <a:r>
              <a:rPr lang="en-US"/>
              <a:t>TREATMENT</a:t>
            </a:r>
          </a:p>
        </p:txBody>
      </p:sp>
      <p:sp>
        <p:nvSpPr>
          <p:cNvPr id="54275" name="Rectangle 3"/>
          <p:cNvSpPr>
            <a:spLocks noGrp="1" noChangeArrowheads="1"/>
          </p:cNvSpPr>
          <p:nvPr>
            <p:ph type="body" idx="4294967295"/>
          </p:nvPr>
        </p:nvSpPr>
        <p:spPr>
          <a:xfrm>
            <a:off x="1371600" y="1295400"/>
            <a:ext cx="7772400" cy="4114800"/>
          </a:xfrm>
        </p:spPr>
        <p:txBody>
          <a:bodyPr/>
          <a:lstStyle/>
          <a:p>
            <a:pPr>
              <a:buFontTx/>
              <a:buNone/>
              <a:defRPr/>
            </a:pPr>
            <a:r>
              <a:rPr lang="en-US"/>
              <a:t>Irreversible pulpitis - </a:t>
            </a:r>
            <a:r>
              <a:rPr lang="en-US">
                <a:solidFill>
                  <a:schemeClr val="accent1"/>
                </a:solidFill>
              </a:rPr>
              <a:t>Vital</a:t>
            </a:r>
            <a:endParaRPr lang="en-US"/>
          </a:p>
          <a:p>
            <a:pPr>
              <a:buFontTx/>
              <a:buNone/>
              <a:defRPr/>
            </a:pPr>
            <a:r>
              <a:rPr lang="en-US"/>
              <a:t>Necrotic pulp - </a:t>
            </a:r>
            <a:r>
              <a:rPr lang="en-US">
                <a:solidFill>
                  <a:srgbClr val="CC0066"/>
                </a:solidFill>
              </a:rPr>
              <a:t>Nonvital</a:t>
            </a:r>
            <a:endParaRPr lang="en-US"/>
          </a:p>
          <a:p>
            <a:pPr>
              <a:buFontTx/>
              <a:buNone/>
              <a:defRPr/>
            </a:pPr>
            <a:r>
              <a:rPr lang="en-US"/>
              <a:t>Apical periodontitis</a:t>
            </a:r>
          </a:p>
          <a:p>
            <a:pPr>
              <a:buFontTx/>
              <a:buNone/>
              <a:defRPr/>
            </a:pPr>
            <a:r>
              <a:rPr lang="en-US" sz="2800"/>
              <a:t>(with sinus tract)</a:t>
            </a:r>
            <a:r>
              <a:rPr lang="en-US"/>
              <a:t> - </a:t>
            </a:r>
            <a:r>
              <a:rPr lang="en-US">
                <a:solidFill>
                  <a:srgbClr val="CC0066"/>
                </a:solidFill>
              </a:rPr>
              <a:t>Nonvital</a:t>
            </a:r>
            <a:endParaRPr lang="en-US"/>
          </a:p>
          <a:p>
            <a:pPr>
              <a:buFontTx/>
              <a:buNone/>
              <a:defRPr/>
            </a:pPr>
            <a:r>
              <a:rPr lang="en-US"/>
              <a:t>Apical abscess - </a:t>
            </a:r>
            <a:r>
              <a:rPr lang="en-US">
                <a:solidFill>
                  <a:srgbClr val="CC0066"/>
                </a:solidFill>
              </a:rPr>
              <a:t>Nonvital</a:t>
            </a:r>
            <a:endParaRPr lang="en-US"/>
          </a:p>
          <a:p>
            <a:pPr>
              <a:buFontTx/>
              <a:buNone/>
              <a:defRPr/>
            </a:pPr>
            <a:endParaRPr lang="en-US" sz="4000"/>
          </a:p>
        </p:txBody>
      </p:sp>
      <p:sp>
        <p:nvSpPr>
          <p:cNvPr id="57348" name="WordArt 7"/>
          <p:cNvSpPr>
            <a:spLocks noChangeArrowheads="1" noChangeShapeType="1" noTextEdit="1"/>
          </p:cNvSpPr>
          <p:nvPr/>
        </p:nvSpPr>
        <p:spPr bwMode="auto">
          <a:xfrm>
            <a:off x="2057400" y="5638800"/>
            <a:ext cx="4733925" cy="6477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CC00"/>
                </a:solidFill>
                <a:latin typeface="Arial Black"/>
              </a:rPr>
              <a:t>Root canal therapy</a:t>
            </a:r>
          </a:p>
        </p:txBody>
      </p:sp>
      <p:sp>
        <p:nvSpPr>
          <p:cNvPr id="57349" name="AutoShape 8"/>
          <p:cNvSpPr>
            <a:spLocks noChangeArrowheads="1"/>
          </p:cNvSpPr>
          <p:nvPr/>
        </p:nvSpPr>
        <p:spPr bwMode="auto">
          <a:xfrm>
            <a:off x="3962400" y="4648200"/>
            <a:ext cx="762000" cy="914400"/>
          </a:xfrm>
          <a:prstGeom prst="downArrow">
            <a:avLst>
              <a:gd name="adj1" fmla="val 50000"/>
              <a:gd name="adj2" fmla="val 30000"/>
            </a:avLst>
          </a:prstGeom>
          <a:solidFill>
            <a:schemeClr val="bg1"/>
          </a:solidFill>
          <a:ln w="9525">
            <a:solidFill>
              <a:schemeClr val="tx1"/>
            </a:solidFill>
            <a:miter lim="800000"/>
            <a:headEnd/>
            <a:tailEnd/>
          </a:ln>
        </p:spPr>
        <p:txBody>
          <a:bodyPr wrap="none" anchor="ctr"/>
          <a:lstStyle/>
          <a:p>
            <a:pPr eaLnBrk="0" hangingPunct="0"/>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0" y="533400"/>
            <a:ext cx="7772400" cy="1143000"/>
          </a:xfrm>
        </p:spPr>
        <p:txBody>
          <a:bodyPr/>
          <a:lstStyle/>
          <a:p>
            <a:pPr>
              <a:defRPr/>
            </a:pPr>
            <a:r>
              <a:rPr lang="en-US"/>
              <a:t>TREATMENT PLANNING</a:t>
            </a:r>
          </a:p>
        </p:txBody>
      </p:sp>
      <p:sp>
        <p:nvSpPr>
          <p:cNvPr id="55299" name="Rectangle 3"/>
          <p:cNvSpPr>
            <a:spLocks noGrp="1" noChangeArrowheads="1"/>
          </p:cNvSpPr>
          <p:nvPr>
            <p:ph type="body" idx="4294967295"/>
          </p:nvPr>
        </p:nvSpPr>
        <p:spPr>
          <a:xfrm>
            <a:off x="1371600" y="2057400"/>
            <a:ext cx="7772400" cy="4114800"/>
          </a:xfrm>
        </p:spPr>
        <p:txBody>
          <a:bodyPr/>
          <a:lstStyle/>
          <a:p>
            <a:pPr>
              <a:buFontTx/>
              <a:buNone/>
              <a:defRPr/>
            </a:pPr>
            <a:r>
              <a:rPr lang="en-US" sz="4400">
                <a:solidFill>
                  <a:schemeClr val="accent1"/>
                </a:solidFill>
              </a:rPr>
              <a:t>Can we perform root canal </a:t>
            </a:r>
          </a:p>
          <a:p>
            <a:pPr>
              <a:buFontTx/>
              <a:buNone/>
              <a:defRPr/>
            </a:pPr>
            <a:r>
              <a:rPr lang="en-US" sz="4400">
                <a:solidFill>
                  <a:schemeClr val="accent1"/>
                </a:solidFill>
              </a:rPr>
              <a:t>			 therapy ?</a:t>
            </a:r>
          </a:p>
          <a:p>
            <a:pPr>
              <a:buFontTx/>
              <a:buNone/>
              <a:defRPr/>
            </a:pPr>
            <a:endParaRPr lang="en-US" sz="4400"/>
          </a:p>
          <a:p>
            <a:pPr>
              <a:buFontTx/>
              <a:buNone/>
              <a:defRPr/>
            </a:pPr>
            <a:endParaRPr lang="en-US" sz="4400"/>
          </a:p>
          <a:p>
            <a:pPr>
              <a:buFontTx/>
              <a:buNone/>
              <a:defRPr/>
            </a:pPr>
            <a:r>
              <a:rPr lang="en-US" sz="4400"/>
              <a:t>			 In 99%          </a:t>
            </a:r>
            <a:r>
              <a:rPr lang="en-US" sz="4800"/>
              <a:t>Yes</a:t>
            </a:r>
          </a:p>
        </p:txBody>
      </p:sp>
      <p:sp>
        <p:nvSpPr>
          <p:cNvPr id="58372" name="AutoShape 4"/>
          <p:cNvSpPr>
            <a:spLocks noChangeArrowheads="1"/>
          </p:cNvSpPr>
          <p:nvPr/>
        </p:nvSpPr>
        <p:spPr bwMode="auto">
          <a:xfrm>
            <a:off x="3657600" y="3657600"/>
            <a:ext cx="609600" cy="1371600"/>
          </a:xfrm>
          <a:prstGeom prst="downArrow">
            <a:avLst>
              <a:gd name="adj1" fmla="val 50000"/>
              <a:gd name="adj2" fmla="val 56250"/>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58373" name="AutoShape 5"/>
          <p:cNvSpPr>
            <a:spLocks noChangeArrowheads="1"/>
          </p:cNvSpPr>
          <p:nvPr/>
        </p:nvSpPr>
        <p:spPr bwMode="auto">
          <a:xfrm>
            <a:off x="5257800" y="5410200"/>
            <a:ext cx="838200" cy="533400"/>
          </a:xfrm>
          <a:prstGeom prst="rightArrow">
            <a:avLst>
              <a:gd name="adj1" fmla="val 50000"/>
              <a:gd name="adj2" fmla="val 39286"/>
            </a:avLst>
          </a:prstGeom>
          <a:solidFill>
            <a:schemeClr val="bg1"/>
          </a:solidFill>
          <a:ln w="9525">
            <a:solidFill>
              <a:schemeClr val="tx1"/>
            </a:solidFill>
            <a:miter lim="800000"/>
            <a:headEnd/>
            <a:tailEnd/>
          </a:ln>
        </p:spPr>
        <p:txBody>
          <a:bodyPr wrap="none" anchor="ctr"/>
          <a:lstStyle/>
          <a:p>
            <a:pPr eaLnBrk="0" hangingPunct="0"/>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1371600" y="304800"/>
            <a:ext cx="7772400" cy="1143000"/>
          </a:xfrm>
        </p:spPr>
        <p:txBody>
          <a:bodyPr/>
          <a:lstStyle/>
          <a:p>
            <a:pPr>
              <a:defRPr/>
            </a:pPr>
            <a:r>
              <a:rPr lang="en-US" sz="4400"/>
              <a:t>TREATMENT PLANNING</a:t>
            </a:r>
            <a:endParaRPr lang="en-US"/>
          </a:p>
        </p:txBody>
      </p:sp>
      <p:sp>
        <p:nvSpPr>
          <p:cNvPr id="56323" name="Rectangle 3"/>
          <p:cNvSpPr>
            <a:spLocks noGrp="1" noChangeArrowheads="1"/>
          </p:cNvSpPr>
          <p:nvPr>
            <p:ph type="body" idx="4294967295"/>
          </p:nvPr>
        </p:nvSpPr>
        <p:spPr>
          <a:xfrm>
            <a:off x="304800" y="1219200"/>
            <a:ext cx="7086600" cy="5181600"/>
          </a:xfrm>
        </p:spPr>
        <p:txBody>
          <a:bodyPr>
            <a:normAutofit/>
          </a:bodyPr>
          <a:lstStyle/>
          <a:p>
            <a:pPr>
              <a:buFontTx/>
              <a:buNone/>
              <a:defRPr/>
            </a:pPr>
            <a:r>
              <a:rPr lang="en-US" b="1"/>
              <a:t>Should we perform the root </a:t>
            </a:r>
          </a:p>
          <a:p>
            <a:pPr>
              <a:buFontTx/>
              <a:buNone/>
              <a:defRPr/>
            </a:pPr>
            <a:r>
              <a:rPr lang="en-US" b="1"/>
              <a:t>canal therapy ?</a:t>
            </a:r>
          </a:p>
          <a:p>
            <a:pPr>
              <a:buFontTx/>
              <a:buNone/>
              <a:defRPr/>
            </a:pPr>
            <a:r>
              <a:rPr lang="en-US" sz="2800"/>
              <a:t>		1. Is the tooth needed ?</a:t>
            </a:r>
          </a:p>
          <a:p>
            <a:pPr>
              <a:buFontTx/>
              <a:buNone/>
              <a:defRPr/>
            </a:pPr>
            <a:r>
              <a:rPr lang="en-US" sz="2800"/>
              <a:t>		2. Is the tooth restorable ?</a:t>
            </a:r>
          </a:p>
          <a:p>
            <a:pPr>
              <a:buFontTx/>
              <a:buNone/>
              <a:defRPr/>
            </a:pPr>
            <a:r>
              <a:rPr lang="en-US" sz="2800"/>
              <a:t>		3. Can the tooth withstand </a:t>
            </a:r>
          </a:p>
          <a:p>
            <a:pPr>
              <a:buFontTx/>
              <a:buNone/>
              <a:defRPr/>
            </a:pPr>
            <a:r>
              <a:rPr lang="en-US" sz="2800"/>
              <a:t>    	    the designated function ?</a:t>
            </a:r>
          </a:p>
          <a:p>
            <a:pPr>
              <a:buFontTx/>
              <a:buNone/>
              <a:defRPr/>
            </a:pPr>
            <a:r>
              <a:rPr lang="en-US" sz="2800"/>
              <a:t>	      4. Periodontal status</a:t>
            </a:r>
          </a:p>
          <a:p>
            <a:pPr lvl="1">
              <a:buFontTx/>
              <a:buNone/>
              <a:defRPr/>
            </a:pPr>
            <a:r>
              <a:rPr lang="en-US" sz="2000"/>
              <a:t>			</a:t>
            </a:r>
            <a:r>
              <a:rPr lang="en-US" sz="2000" b="1"/>
              <a:t>Mobility</a:t>
            </a:r>
          </a:p>
          <a:p>
            <a:pPr lvl="1">
              <a:buFontTx/>
              <a:buNone/>
              <a:defRPr/>
            </a:pPr>
            <a:r>
              <a:rPr lang="en-US" sz="2000" b="1"/>
              <a:t>			Pockets</a:t>
            </a:r>
          </a:p>
          <a:p>
            <a:pPr lvl="1">
              <a:buFontTx/>
              <a:buNone/>
              <a:defRPr/>
            </a:pPr>
            <a:r>
              <a:rPr lang="en-US" sz="2000" b="1"/>
              <a:t>			Crown / Root ratio</a:t>
            </a:r>
            <a:endParaRPr lang="en-US" sz="2800" b="1"/>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609600" y="381000"/>
            <a:ext cx="7772400" cy="1143000"/>
          </a:xfrm>
        </p:spPr>
        <p:txBody>
          <a:bodyPr/>
          <a:lstStyle/>
          <a:p>
            <a:pPr>
              <a:defRPr/>
            </a:pPr>
            <a:r>
              <a:rPr lang="en-US"/>
              <a:t>PROGNOSIS</a:t>
            </a:r>
          </a:p>
        </p:txBody>
      </p:sp>
      <p:sp>
        <p:nvSpPr>
          <p:cNvPr id="62467" name="Rectangle 3"/>
          <p:cNvSpPr>
            <a:spLocks noGrp="1" noChangeArrowheads="1"/>
          </p:cNvSpPr>
          <p:nvPr>
            <p:ph type="body" idx="4294967295"/>
          </p:nvPr>
        </p:nvSpPr>
        <p:spPr>
          <a:xfrm>
            <a:off x="228600" y="1752600"/>
            <a:ext cx="8915400" cy="4114800"/>
          </a:xfrm>
        </p:spPr>
        <p:txBody>
          <a:bodyPr/>
          <a:lstStyle/>
          <a:p>
            <a:pPr>
              <a:buFontTx/>
              <a:buNone/>
              <a:defRPr/>
            </a:pPr>
            <a:r>
              <a:rPr lang="en-US"/>
              <a:t>Success rates of root canal treatment</a:t>
            </a:r>
          </a:p>
          <a:p>
            <a:pPr>
              <a:buFontTx/>
              <a:buNone/>
              <a:defRPr/>
            </a:pPr>
            <a:endParaRPr lang="en-US"/>
          </a:p>
          <a:p>
            <a:pPr>
              <a:buFontTx/>
              <a:buNone/>
              <a:defRPr/>
            </a:pPr>
            <a:r>
              <a:rPr lang="en-US">
                <a:solidFill>
                  <a:srgbClr val="FFCC00"/>
                </a:solidFill>
              </a:rPr>
              <a:t>			</a:t>
            </a:r>
            <a:r>
              <a:rPr lang="en-US" b="1" u="sng"/>
              <a:t>Overall 80 - 95 %</a:t>
            </a:r>
          </a:p>
          <a:p>
            <a:pPr>
              <a:buFontTx/>
              <a:buNone/>
              <a:defRPr/>
            </a:pPr>
            <a:endParaRPr lang="en-US" b="1"/>
          </a:p>
          <a:p>
            <a:pPr>
              <a:buFontTx/>
              <a:buNone/>
              <a:defRPr/>
            </a:pPr>
            <a:r>
              <a:rPr lang="en-US" sz="3200" b="1"/>
              <a:t>			</a:t>
            </a:r>
            <a:r>
              <a:rPr lang="en-US" sz="2800" b="1"/>
              <a:t>Vital teeth 90 - 96 %  </a:t>
            </a:r>
          </a:p>
          <a:p>
            <a:pPr>
              <a:buFontTx/>
              <a:buNone/>
              <a:defRPr/>
            </a:pPr>
            <a:r>
              <a:rPr lang="en-US" sz="2800" b="1"/>
              <a:t>			Teeth with apical area 75 - 80 %</a:t>
            </a:r>
          </a:p>
          <a:p>
            <a:pPr>
              <a:buFontTx/>
              <a:buNone/>
              <a:defRPr/>
            </a:pPr>
            <a:r>
              <a:rPr lang="en-US" sz="2800" b="1"/>
              <a:t>			Retreatment 60 - 75 %</a:t>
            </a:r>
          </a:p>
        </p:txBody>
      </p:sp>
      <p:sp>
        <p:nvSpPr>
          <p:cNvPr id="60420" name="AutoShape 5"/>
          <p:cNvSpPr>
            <a:spLocks noChangeArrowheads="1"/>
          </p:cNvSpPr>
          <p:nvPr/>
        </p:nvSpPr>
        <p:spPr bwMode="auto">
          <a:xfrm>
            <a:off x="5105400" y="4114800"/>
            <a:ext cx="304800" cy="533400"/>
          </a:xfrm>
          <a:prstGeom prst="upArrow">
            <a:avLst>
              <a:gd name="adj1" fmla="val 50000"/>
              <a:gd name="adj2" fmla="val 43750"/>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60421" name="AutoShape 8"/>
          <p:cNvSpPr>
            <a:spLocks noChangeArrowheads="1"/>
          </p:cNvSpPr>
          <p:nvPr/>
        </p:nvSpPr>
        <p:spPr bwMode="auto">
          <a:xfrm>
            <a:off x="5486400" y="5181600"/>
            <a:ext cx="304800" cy="533400"/>
          </a:xfrm>
          <a:prstGeom prst="downArrow">
            <a:avLst>
              <a:gd name="adj1" fmla="val 50000"/>
              <a:gd name="adj2" fmla="val 43750"/>
            </a:avLst>
          </a:prstGeom>
          <a:solidFill>
            <a:srgbClr val="CC0066"/>
          </a:solidFill>
          <a:ln w="9525">
            <a:solidFill>
              <a:schemeClr val="tx1"/>
            </a:solidFill>
            <a:miter lim="800000"/>
            <a:headEnd/>
            <a:tailEnd/>
          </a:ln>
        </p:spPr>
        <p:txBody>
          <a:bodyPr wrap="none" anchor="ctr"/>
          <a:lstStyle/>
          <a:p>
            <a:pPr eaLnBrk="0" hangingPunct="0"/>
            <a:endParaRPr lang="en-US"/>
          </a:p>
        </p:txBody>
      </p:sp>
      <p:sp>
        <p:nvSpPr>
          <p:cNvPr id="60422" name="AutoShape 9"/>
          <p:cNvSpPr>
            <a:spLocks noChangeArrowheads="1"/>
          </p:cNvSpPr>
          <p:nvPr/>
        </p:nvSpPr>
        <p:spPr bwMode="auto">
          <a:xfrm>
            <a:off x="6781800" y="4724400"/>
            <a:ext cx="304800" cy="533400"/>
          </a:xfrm>
          <a:prstGeom prst="downArrow">
            <a:avLst>
              <a:gd name="adj1" fmla="val 50000"/>
              <a:gd name="adj2" fmla="val 43750"/>
            </a:avLst>
          </a:prstGeom>
          <a:solidFill>
            <a:srgbClr val="CC0066"/>
          </a:solidFill>
          <a:ln w="9525">
            <a:solidFill>
              <a:schemeClr val="tx1"/>
            </a:solidFill>
            <a:miter lim="800000"/>
            <a:headEnd/>
            <a:tailEnd/>
          </a:ln>
        </p:spPr>
        <p:txBody>
          <a:bodyPr wrap="none" anchor="ctr"/>
          <a:lstStyle/>
          <a:p>
            <a:pPr eaLnBrk="0" hangingPunct="0"/>
            <a:endParaRPr lang="en-US"/>
          </a:p>
        </p:txBody>
      </p:sp>
      <p:sp>
        <p:nvSpPr>
          <p:cNvPr id="7" name="TextBox 6"/>
          <p:cNvSpPr txBox="1"/>
          <p:nvPr/>
        </p:nvSpPr>
        <p:spPr>
          <a:xfrm>
            <a:off x="4495800" y="1219200"/>
            <a:ext cx="4038600" cy="707886"/>
          </a:xfrm>
          <a:prstGeom prst="rect">
            <a:avLst/>
          </a:prstGeom>
          <a:solidFill>
            <a:srgbClr val="FFFF00"/>
          </a:solidFill>
        </p:spPr>
        <p:txBody>
          <a:bodyPr wrap="square" rtlCol="0">
            <a:spAutoFit/>
          </a:bodyPr>
          <a:lstStyle/>
          <a:p>
            <a:r>
              <a:rPr lang="en-US" sz="4000" smtClean="0"/>
              <a:t>KNOW</a:t>
            </a:r>
            <a:r>
              <a:rPr lang="en-US" sz="3200" smtClean="0"/>
              <a:t> !!!!</a:t>
            </a:r>
            <a:endParaRPr lang="en-US" sz="32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0" y="2590800"/>
            <a:ext cx="7772400" cy="1143000"/>
          </a:xfrm>
        </p:spPr>
        <p:txBody>
          <a:bodyPr>
            <a:normAutofit fontScale="90000"/>
          </a:bodyPr>
          <a:lstStyle/>
          <a:p>
            <a:pPr>
              <a:defRPr/>
            </a:pPr>
            <a:r>
              <a:rPr lang="en-US" sz="7200"/>
              <a:t>Diagnosis and Treatment in Endodontics</a:t>
            </a:r>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idx="4294967295"/>
          </p:nvPr>
        </p:nvSpPr>
        <p:spPr>
          <a:xfrm>
            <a:off x="0" y="0"/>
            <a:ext cx="4953000" cy="6477000"/>
          </a:xfrm>
        </p:spPr>
        <p:txBody>
          <a:bodyPr>
            <a:normAutofit fontScale="90000"/>
          </a:bodyPr>
          <a:lstStyle/>
          <a:p>
            <a:pPr algn="l">
              <a:defRPr/>
            </a:pPr>
            <a:r>
              <a:rPr lang="en-US" sz="3600"/>
              <a:t>CHIEF </a:t>
            </a:r>
            <a:br>
              <a:rPr lang="en-US" sz="3600"/>
            </a:br>
            <a:r>
              <a:rPr lang="en-US" sz="3600"/>
              <a:t/>
            </a:r>
            <a:br>
              <a:rPr lang="en-US" sz="3600"/>
            </a:br>
            <a:r>
              <a:rPr lang="en-US" sz="3600"/>
              <a:t>COMPLAINT</a:t>
            </a:r>
            <a:r>
              <a:rPr lang="en-US" sz="4400"/>
              <a:t> </a:t>
            </a:r>
            <a:r>
              <a:rPr lang="en-US" sz="3200"/>
              <a:t/>
            </a:r>
            <a:br>
              <a:rPr lang="en-US" sz="3200"/>
            </a:br>
            <a:r>
              <a:rPr lang="en-US" sz="3600"/>
              <a:t/>
            </a:r>
            <a:br>
              <a:rPr lang="en-US" sz="3600"/>
            </a:br>
            <a:r>
              <a:rPr lang="en-US" sz="3600" smtClean="0">
                <a:solidFill>
                  <a:srgbClr val="FF0000"/>
                </a:solidFill>
              </a:rPr>
              <a:t>Listen </a:t>
            </a:r>
            <a:r>
              <a:rPr lang="en-US" sz="3600">
                <a:solidFill>
                  <a:srgbClr val="FF0000"/>
                </a:solidFill>
              </a:rPr>
              <a:t>to your </a:t>
            </a:r>
            <a:br>
              <a:rPr lang="en-US" sz="3600">
                <a:solidFill>
                  <a:srgbClr val="FF0000"/>
                </a:solidFill>
              </a:rPr>
            </a:br>
            <a:r>
              <a:rPr lang="en-US" sz="3600">
                <a:solidFill>
                  <a:srgbClr val="FF0000"/>
                </a:solidFill>
              </a:rPr>
              <a:t>	</a:t>
            </a:r>
            <a:r>
              <a:rPr lang="en-US" sz="3600" smtClean="0">
                <a:solidFill>
                  <a:srgbClr val="FF0000"/>
                </a:solidFill>
              </a:rPr>
              <a:t>patient</a:t>
            </a:r>
            <a:br>
              <a:rPr lang="en-US" sz="3600" smtClean="0">
                <a:solidFill>
                  <a:srgbClr val="FF0000"/>
                </a:solidFill>
              </a:rPr>
            </a:br>
            <a:r>
              <a:rPr lang="en-US" sz="3600">
                <a:solidFill>
                  <a:srgbClr val="FF0000"/>
                </a:solidFill>
              </a:rPr>
              <a:t/>
            </a:r>
            <a:br>
              <a:rPr lang="en-US" sz="3600">
                <a:solidFill>
                  <a:srgbClr val="FF0000"/>
                </a:solidFill>
              </a:rPr>
            </a:br>
            <a:r>
              <a:rPr lang="en-US" sz="3600" smtClean="0">
                <a:solidFill>
                  <a:srgbClr val="FF0000"/>
                </a:solidFill>
              </a:rPr>
              <a:t>if the patient on the right has cold sensitivity then the sensation must be from #8 and not #7 because #7 is already necrotic (PARL)</a:t>
            </a:r>
            <a:r>
              <a:rPr lang="en-US" sz="3600">
                <a:solidFill>
                  <a:srgbClr val="FF0000"/>
                </a:solidFill>
              </a:rPr>
              <a:t/>
            </a:r>
            <a:br>
              <a:rPr lang="en-US" sz="3600">
                <a:solidFill>
                  <a:srgbClr val="FF0000"/>
                </a:solidFill>
              </a:rPr>
            </a:br>
            <a:r>
              <a:rPr lang="en-US" sz="3200">
                <a:solidFill>
                  <a:schemeClr val="bg1"/>
                </a:solidFill>
              </a:rPr>
              <a:t/>
            </a:r>
            <a:br>
              <a:rPr lang="en-US" sz="3200">
                <a:solidFill>
                  <a:schemeClr val="bg1"/>
                </a:solidFill>
              </a:rPr>
            </a:br>
            <a:endParaRPr lang="en-US"/>
          </a:p>
        </p:txBody>
      </p:sp>
      <p:pic>
        <p:nvPicPr>
          <p:cNvPr id="9219" name="Picture 3" descr="diagnosis11"/>
          <p:cNvPicPr>
            <a:picLocks noChangeAspect="1" noChangeArrowheads="1"/>
          </p:cNvPicPr>
          <p:nvPr/>
        </p:nvPicPr>
        <p:blipFill>
          <a:blip r:embed="rId2" cstate="print"/>
          <a:srcRect/>
          <a:stretch>
            <a:fillRect/>
          </a:stretch>
        </p:blipFill>
        <p:spPr bwMode="auto">
          <a:xfrm>
            <a:off x="5029200" y="838200"/>
            <a:ext cx="3657600" cy="5487988"/>
          </a:xfrm>
          <a:prstGeom prst="rect">
            <a:avLst/>
          </a:prstGeom>
          <a:noFill/>
          <a:ln w="9525">
            <a:noFill/>
            <a:miter lim="800000"/>
            <a:headEnd/>
            <a:tailEnd/>
          </a:ln>
        </p:spPr>
      </p:pic>
      <p:sp>
        <p:nvSpPr>
          <p:cNvPr id="9220" name="Text Box 4"/>
          <p:cNvSpPr txBox="1">
            <a:spLocks noChangeArrowheads="1"/>
          </p:cNvSpPr>
          <p:nvPr/>
        </p:nvSpPr>
        <p:spPr bwMode="auto">
          <a:xfrm>
            <a:off x="6019800" y="6400800"/>
            <a:ext cx="762000" cy="457200"/>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rPr>
              <a:t>7</a:t>
            </a:r>
          </a:p>
        </p:txBody>
      </p:sp>
      <p:sp>
        <p:nvSpPr>
          <p:cNvPr id="9221" name="Text Box 5"/>
          <p:cNvSpPr txBox="1">
            <a:spLocks noChangeArrowheads="1"/>
          </p:cNvSpPr>
          <p:nvPr/>
        </p:nvSpPr>
        <p:spPr bwMode="auto">
          <a:xfrm>
            <a:off x="7239000" y="6400800"/>
            <a:ext cx="762000" cy="457200"/>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rPr>
              <a:t>8</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1371600" y="609600"/>
            <a:ext cx="7772400" cy="1143000"/>
          </a:xfrm>
        </p:spPr>
        <p:txBody>
          <a:bodyPr/>
          <a:lstStyle/>
          <a:p>
            <a:pPr>
              <a:defRPr/>
            </a:pPr>
            <a:r>
              <a:rPr lang="en-US" sz="3600"/>
              <a:t>DIAGNOSTIC CLASSIFICATION SYSTEMS</a:t>
            </a:r>
            <a:endParaRPr lang="en-US"/>
          </a:p>
        </p:txBody>
      </p:sp>
      <p:sp>
        <p:nvSpPr>
          <p:cNvPr id="35843" name="Rectangle 3"/>
          <p:cNvSpPr>
            <a:spLocks noGrp="1" noChangeArrowheads="1"/>
          </p:cNvSpPr>
          <p:nvPr>
            <p:ph type="body" idx="4294967295"/>
          </p:nvPr>
        </p:nvSpPr>
        <p:spPr>
          <a:xfrm>
            <a:off x="1371600" y="2133600"/>
            <a:ext cx="7772400" cy="4114800"/>
          </a:xfrm>
        </p:spPr>
        <p:txBody>
          <a:bodyPr/>
          <a:lstStyle/>
          <a:p>
            <a:pPr>
              <a:buFontTx/>
              <a:buNone/>
              <a:defRPr/>
            </a:pPr>
            <a:r>
              <a:rPr lang="en-US" sz="4400"/>
              <a:t>ETIOLOGY</a:t>
            </a:r>
          </a:p>
          <a:p>
            <a:pPr>
              <a:buFontTx/>
              <a:buNone/>
              <a:defRPr/>
            </a:pPr>
            <a:endParaRPr lang="en-US"/>
          </a:p>
          <a:p>
            <a:pPr>
              <a:buFontTx/>
              <a:buNone/>
              <a:defRPr/>
            </a:pPr>
            <a:r>
              <a:rPr lang="en-US"/>
              <a:t>		Mechanical Irritation</a:t>
            </a:r>
          </a:p>
          <a:p>
            <a:pPr>
              <a:buFontTx/>
              <a:buNone/>
              <a:defRPr/>
            </a:pPr>
            <a:r>
              <a:rPr lang="en-US"/>
              <a:t>		Bacterial Irritation</a:t>
            </a:r>
          </a:p>
          <a:p>
            <a:pPr>
              <a:buFontTx/>
              <a:buNone/>
              <a:defRPr/>
            </a:pPr>
            <a:r>
              <a:rPr lang="en-US"/>
              <a:t>		Periodontal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1371600" y="381000"/>
            <a:ext cx="7772400" cy="1143000"/>
          </a:xfrm>
        </p:spPr>
        <p:txBody>
          <a:bodyPr/>
          <a:lstStyle/>
          <a:p>
            <a:pPr>
              <a:defRPr/>
            </a:pPr>
            <a:r>
              <a:rPr lang="en-US" sz="3600"/>
              <a:t>DIAGNOSTIC CLASSIFICATION SYSTEMS</a:t>
            </a:r>
            <a:endParaRPr lang="en-US"/>
          </a:p>
        </p:txBody>
      </p:sp>
      <p:sp>
        <p:nvSpPr>
          <p:cNvPr id="36867" name="Rectangle 3"/>
          <p:cNvSpPr>
            <a:spLocks noGrp="1" noChangeArrowheads="1"/>
          </p:cNvSpPr>
          <p:nvPr>
            <p:ph type="body" idx="4294967295"/>
          </p:nvPr>
        </p:nvSpPr>
        <p:spPr>
          <a:xfrm>
            <a:off x="0" y="1981200"/>
            <a:ext cx="7772400" cy="4114800"/>
          </a:xfrm>
        </p:spPr>
        <p:txBody>
          <a:bodyPr/>
          <a:lstStyle/>
          <a:p>
            <a:pPr>
              <a:buFontTx/>
              <a:buNone/>
              <a:defRPr/>
            </a:pPr>
            <a:r>
              <a:rPr lang="en-US">
                <a:solidFill>
                  <a:schemeClr val="bg2"/>
                </a:solidFill>
              </a:rPr>
              <a:t>ETIOLOGY</a:t>
            </a:r>
            <a:endParaRPr lang="en-US"/>
          </a:p>
          <a:p>
            <a:pPr>
              <a:buFontTx/>
              <a:buNone/>
              <a:defRPr/>
            </a:pPr>
            <a:r>
              <a:rPr lang="en-US" sz="4000"/>
              <a:t>HISTOPATHOLOGIC</a:t>
            </a:r>
          </a:p>
          <a:p>
            <a:pPr>
              <a:buFontTx/>
              <a:buNone/>
              <a:defRPr/>
            </a:pPr>
            <a:endParaRPr lang="en-US" sz="3200"/>
          </a:p>
          <a:p>
            <a:pPr>
              <a:buFontTx/>
              <a:buNone/>
              <a:defRPr/>
            </a:pPr>
            <a:r>
              <a:rPr lang="en-US" sz="3200"/>
              <a:t>		Acute / Chronic Pulpitis</a:t>
            </a:r>
          </a:p>
          <a:p>
            <a:pPr>
              <a:buFontTx/>
              <a:buNone/>
              <a:defRPr/>
            </a:pPr>
            <a:r>
              <a:rPr lang="en-US" sz="3200"/>
              <a:t>		Acute / Chronic abscess</a:t>
            </a:r>
          </a:p>
          <a:p>
            <a:pPr>
              <a:buFontTx/>
              <a:buNone/>
              <a:defRPr/>
            </a:pP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066800" y="2514600"/>
            <a:ext cx="5715000" cy="1143000"/>
          </a:xfrm>
        </p:spPr>
        <p:txBody>
          <a:bodyPr>
            <a:normAutofit fontScale="90000"/>
          </a:bodyPr>
          <a:lstStyle/>
          <a:p>
            <a:pPr>
              <a:defRPr/>
            </a:pPr>
            <a:r>
              <a:rPr lang="en-US" sz="3600"/>
              <a:t>Endodontics </a:t>
            </a:r>
            <a:br>
              <a:rPr lang="en-US" sz="3600"/>
            </a:br>
            <a:r>
              <a:rPr lang="en-US" sz="3600"/>
              <a:t>clinic </a:t>
            </a:r>
            <a:br>
              <a:rPr lang="en-US" sz="3600"/>
            </a:br>
            <a:r>
              <a:rPr lang="en-US" sz="3600"/>
              <a:t>chart</a:t>
            </a:r>
          </a:p>
        </p:txBody>
      </p:sp>
      <p:pic>
        <p:nvPicPr>
          <p:cNvPr id="10243" name="Picture 4" descr="img036"/>
          <p:cNvPicPr>
            <a:picLocks noGrp="1" noChangeAspect="1" noChangeArrowheads="1"/>
          </p:cNvPicPr>
          <p:nvPr>
            <p:ph idx="1"/>
          </p:nvPr>
        </p:nvPicPr>
        <p:blipFill>
          <a:blip r:embed="rId2" cstate="print"/>
          <a:srcRect l="3230" t="6024" r="4710"/>
          <a:stretch>
            <a:fillRect/>
          </a:stretch>
        </p:blipFill>
        <p:spPr>
          <a:xfrm>
            <a:off x="3581400" y="152400"/>
            <a:ext cx="5410200" cy="67056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09600" y="381000"/>
            <a:ext cx="7772400" cy="1143000"/>
          </a:xfrm>
        </p:spPr>
        <p:txBody>
          <a:bodyPr>
            <a:normAutofit fontScale="90000"/>
          </a:bodyPr>
          <a:lstStyle/>
          <a:p>
            <a:pPr>
              <a:defRPr/>
            </a:pPr>
            <a:r>
              <a:rPr lang="en-US" sz="4400"/>
              <a:t>Endodontics clinic </a:t>
            </a:r>
            <a:br>
              <a:rPr lang="en-US" sz="4400"/>
            </a:br>
            <a:r>
              <a:rPr lang="en-US" sz="4400"/>
              <a:t>chart</a:t>
            </a:r>
          </a:p>
        </p:txBody>
      </p:sp>
      <p:pic>
        <p:nvPicPr>
          <p:cNvPr id="11267" name="Picture 3" descr="img036"/>
          <p:cNvPicPr>
            <a:picLocks noGrp="1" noChangeAspect="1" noChangeArrowheads="1"/>
          </p:cNvPicPr>
          <p:nvPr>
            <p:ph idx="1"/>
          </p:nvPr>
        </p:nvPicPr>
        <p:blipFill>
          <a:blip r:embed="rId2" cstate="print"/>
          <a:srcRect l="3230" t="25043" r="4710" b="59294"/>
          <a:stretch>
            <a:fillRect/>
          </a:stretch>
        </p:blipFill>
        <p:spPr>
          <a:xfrm>
            <a:off x="381000" y="1676400"/>
            <a:ext cx="8382000" cy="2452688"/>
          </a:xfrm>
        </p:spPr>
      </p:pic>
      <p:pic>
        <p:nvPicPr>
          <p:cNvPr id="11268" name="Picture 4" descr="img036"/>
          <p:cNvPicPr>
            <a:picLocks noChangeAspect="1" noChangeArrowheads="1"/>
          </p:cNvPicPr>
          <p:nvPr/>
        </p:nvPicPr>
        <p:blipFill>
          <a:blip r:embed="rId2" cstate="print"/>
          <a:srcRect l="3230" t="6024" r="4710"/>
          <a:stretch>
            <a:fillRect/>
          </a:stretch>
        </p:blipFill>
        <p:spPr bwMode="auto">
          <a:xfrm>
            <a:off x="3276600" y="4191000"/>
            <a:ext cx="194945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0"/>
            <a:ext cx="7772400" cy="1143000"/>
          </a:xfrm>
        </p:spPr>
        <p:txBody>
          <a:bodyPr/>
          <a:lstStyle/>
          <a:p>
            <a:pPr>
              <a:defRPr/>
            </a:pPr>
            <a:r>
              <a:rPr lang="en-US"/>
              <a:t> SUBJECTIVE FINDINGS</a:t>
            </a:r>
          </a:p>
        </p:txBody>
      </p:sp>
      <p:sp>
        <p:nvSpPr>
          <p:cNvPr id="5123" name="Rectangle 3"/>
          <p:cNvSpPr>
            <a:spLocks noGrp="1" noChangeArrowheads="1"/>
          </p:cNvSpPr>
          <p:nvPr>
            <p:ph type="body" idx="4294967295"/>
          </p:nvPr>
        </p:nvSpPr>
        <p:spPr>
          <a:xfrm>
            <a:off x="0" y="1066800"/>
            <a:ext cx="5638800" cy="5486400"/>
          </a:xfrm>
        </p:spPr>
        <p:txBody>
          <a:bodyPr>
            <a:normAutofit fontScale="85000" lnSpcReduction="10000"/>
          </a:bodyPr>
          <a:lstStyle/>
          <a:p>
            <a:pPr>
              <a:buFontTx/>
              <a:buNone/>
              <a:defRPr/>
            </a:pPr>
            <a:r>
              <a:rPr lang="en-US">
                <a:solidFill>
                  <a:schemeClr val="accent1"/>
                </a:solidFill>
              </a:rPr>
              <a:t>PAIN OR DISCOMFORT</a:t>
            </a:r>
          </a:p>
          <a:p>
            <a:pPr lvl="2">
              <a:buFontTx/>
              <a:buNone/>
              <a:defRPr/>
            </a:pPr>
            <a:r>
              <a:rPr lang="en-US" sz="3200"/>
              <a:t>1.  Location</a:t>
            </a:r>
          </a:p>
          <a:p>
            <a:pPr marL="1428750" lvl="2" indent="-514350">
              <a:buFontTx/>
              <a:buAutoNum type="arabicPeriod" startAt="2"/>
              <a:defRPr/>
            </a:pPr>
            <a:r>
              <a:rPr lang="en-US" sz="3200" smtClean="0"/>
              <a:t>Intensity= </a:t>
            </a:r>
          </a:p>
          <a:p>
            <a:pPr marL="1885950" lvl="3" indent="-514350">
              <a:buFontTx/>
              <a:buAutoNum type="arabicPeriod" startAt="2"/>
              <a:defRPr/>
            </a:pPr>
            <a:r>
              <a:rPr lang="en-US" sz="2800" smtClean="0"/>
              <a:t>1-10 scale, or if they took any medication for this pain</a:t>
            </a:r>
            <a:endParaRPr lang="en-US" sz="2800"/>
          </a:p>
          <a:p>
            <a:pPr lvl="2">
              <a:buFontTx/>
              <a:buNone/>
              <a:defRPr/>
            </a:pPr>
            <a:r>
              <a:rPr lang="en-US" sz="3200"/>
              <a:t>3.  Duration</a:t>
            </a:r>
          </a:p>
          <a:p>
            <a:pPr marL="1428750" lvl="2" indent="-514350">
              <a:buFontTx/>
              <a:buAutoNum type="arabicPeriod" startAt="4"/>
              <a:defRPr/>
            </a:pPr>
            <a:r>
              <a:rPr lang="en-US" sz="3200" smtClean="0"/>
              <a:t>Stimulus=</a:t>
            </a:r>
          </a:p>
          <a:p>
            <a:pPr marL="1885950" lvl="3" indent="-514350">
              <a:buFontTx/>
              <a:buAutoNum type="arabicPeriod" startAt="4"/>
              <a:defRPr/>
            </a:pPr>
            <a:r>
              <a:rPr lang="en-US" sz="2800" smtClean="0"/>
              <a:t>What stimulus is provoking pain??  Pain only when they bite (cracked tooth) or cold sensitivity (vital tooth)</a:t>
            </a:r>
            <a:r>
              <a:rPr lang="en-US" sz="2800" smtClean="0">
                <a:sym typeface="Wingdings" pitchFamily="2" charset="2"/>
              </a:rPr>
              <a:t> </a:t>
            </a:r>
            <a:endParaRPr lang="en-US" sz="2800"/>
          </a:p>
          <a:p>
            <a:pPr lvl="2">
              <a:buFontTx/>
              <a:buNone/>
              <a:defRPr/>
            </a:pPr>
            <a:r>
              <a:rPr lang="en-US" sz="3200"/>
              <a:t>5.  Relief</a:t>
            </a:r>
          </a:p>
          <a:p>
            <a:pPr lvl="2">
              <a:buFontTx/>
              <a:buNone/>
              <a:defRPr/>
            </a:pPr>
            <a:r>
              <a:rPr lang="en-US" sz="3200"/>
              <a:t>6.  Spontaneity</a:t>
            </a:r>
          </a:p>
        </p:txBody>
      </p:sp>
      <p:sp>
        <p:nvSpPr>
          <p:cNvPr id="4" name="TextBox 3"/>
          <p:cNvSpPr txBox="1"/>
          <p:nvPr/>
        </p:nvSpPr>
        <p:spPr>
          <a:xfrm>
            <a:off x="5943600" y="914400"/>
            <a:ext cx="3200400" cy="4524315"/>
          </a:xfrm>
          <a:prstGeom prst="rect">
            <a:avLst/>
          </a:prstGeom>
          <a:solidFill>
            <a:srgbClr val="FFFF00"/>
          </a:solidFill>
        </p:spPr>
        <p:txBody>
          <a:bodyPr wrap="square" rtlCol="0">
            <a:spAutoFit/>
          </a:bodyPr>
          <a:lstStyle/>
          <a:p>
            <a:r>
              <a:rPr lang="en-US" smtClean="0"/>
              <a:t>LIDS RS</a:t>
            </a:r>
          </a:p>
          <a:p>
            <a:endParaRPr lang="en-US" smtClean="0"/>
          </a:p>
          <a:p>
            <a:r>
              <a:rPr lang="en-US" smtClean="0"/>
              <a:t>Many times you have acculmulation of gas and fluid in an abscess, so the patient is telling you that cold gets rid of it and heat makes it worse (this is a more serious situation).  Probably leading to necrosis. </a:t>
            </a:r>
            <a:endParaRPr lang="en-US" smtClean="0"/>
          </a:p>
        </p:txBody>
      </p:sp>
      <p:pic>
        <p:nvPicPr>
          <p:cNvPr id="22529" name="Picture 1" descr="C:\Users\Rich\AppData\Local\Microsoft\Windows\Temporary Internet Files\Content.IE5\GEMK6O0R\MC900018325[1].wmf"/>
          <p:cNvPicPr>
            <a:picLocks noChangeAspect="1" noChangeArrowheads="1"/>
          </p:cNvPicPr>
          <p:nvPr/>
        </p:nvPicPr>
        <p:blipFill>
          <a:blip r:embed="rId2" cstate="print"/>
          <a:srcRect/>
          <a:stretch>
            <a:fillRect/>
          </a:stretch>
        </p:blipFill>
        <p:spPr bwMode="auto">
          <a:xfrm>
            <a:off x="6629400" y="5181600"/>
            <a:ext cx="1740103" cy="1460297"/>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2513</TotalTime>
  <Words>722</Words>
  <Application>Microsoft Office PowerPoint</Application>
  <PresentationFormat>On-screen Show (4:3)</PresentationFormat>
  <Paragraphs>320</Paragraphs>
  <Slides>61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Office Theme</vt:lpstr>
      <vt:lpstr>Photo Editor Photo</vt:lpstr>
      <vt:lpstr>Diagnosis and Treatment in Endodontics 30 Aug 2011</vt:lpstr>
      <vt:lpstr>Diagnosis in Endodontics</vt:lpstr>
      <vt:lpstr>Detective work</vt:lpstr>
      <vt:lpstr>  CHIEF  COMPLAINT ?    </vt:lpstr>
      <vt:lpstr>CHIEF COMPLAINT</vt:lpstr>
      <vt:lpstr>CHIEF   COMPLAINT   Listen to your   patient  if the patient on the right has cold sensitivity then the sensation must be from #8 and not #7 because #7 is already necrotic (PARL)  </vt:lpstr>
      <vt:lpstr>Endodontics  clinic  chart</vt:lpstr>
      <vt:lpstr>Endodontics clinic  chart</vt:lpstr>
      <vt:lpstr> SUBJECTIVE FINDINGS</vt:lpstr>
      <vt:lpstr>OBJECTIVE FINDINGS</vt:lpstr>
      <vt:lpstr>Pay attention to detail</vt:lpstr>
      <vt:lpstr>EXTRAORAL  SWELLING</vt:lpstr>
      <vt:lpstr>Intraoral swelling</vt:lpstr>
      <vt:lpstr>Slide 14</vt:lpstr>
      <vt:lpstr>Endodontics clinic  chart</vt:lpstr>
      <vt:lpstr>CLINICAL TESTS</vt:lpstr>
      <vt:lpstr>CLINICAL TESTS</vt:lpstr>
      <vt:lpstr>CLINICAL TESTS</vt:lpstr>
      <vt:lpstr>CLINICAL TESTS</vt:lpstr>
      <vt:lpstr>CLINICAL TESTS</vt:lpstr>
      <vt:lpstr>CLINICAL TESTS</vt:lpstr>
      <vt:lpstr>SPECIAL CLINICAL TESTS</vt:lpstr>
      <vt:lpstr>Slide 23</vt:lpstr>
      <vt:lpstr>Endodontics clinic  chart</vt:lpstr>
      <vt:lpstr>Radiograph evaluation</vt:lpstr>
      <vt:lpstr>Radiograph evaluation</vt:lpstr>
      <vt:lpstr>Radiograph evaluation</vt:lpstr>
      <vt:lpstr>Radiograph evaluation</vt:lpstr>
      <vt:lpstr>Radiograph evaluation</vt:lpstr>
      <vt:lpstr>Radiograph  evaluation</vt:lpstr>
      <vt:lpstr>Radiograph  evaluation</vt:lpstr>
      <vt:lpstr>Radiograph evaluation</vt:lpstr>
      <vt:lpstr>Radiograph evaluation</vt:lpstr>
      <vt:lpstr>Radiograph evaluation</vt:lpstr>
      <vt:lpstr>Radiograph evaluation</vt:lpstr>
      <vt:lpstr>Radiograph evaluation</vt:lpstr>
      <vt:lpstr>Radiograph evaluation</vt:lpstr>
      <vt:lpstr>Radiograph evaluation</vt:lpstr>
      <vt:lpstr>IS PATHOLOGY PRESENT ?       </vt:lpstr>
      <vt:lpstr>IS PATHOLOGY PRESENT ?      Yes  IS IT FROM DENTAL OR FROM NON DENTAL  ORIGIN ?</vt:lpstr>
      <vt:lpstr>ANALYSIS OF DATA</vt:lpstr>
      <vt:lpstr>Indicators of a difficult diagnosis</vt:lpstr>
      <vt:lpstr>ANALYSIS OF DATA</vt:lpstr>
      <vt:lpstr>Slide 44</vt:lpstr>
      <vt:lpstr>DIAGNOSTIC CLASSIFICATION SYSTEMS</vt:lpstr>
      <vt:lpstr>     PULPAL DIAGNOSIS   PERIRADICULAR DIAGNOSIS</vt:lpstr>
      <vt:lpstr>Endodontics clinic  chart</vt:lpstr>
      <vt:lpstr>PULPAL DIAGNOSIS</vt:lpstr>
      <vt:lpstr>PULPAL DIAGNOSIS</vt:lpstr>
      <vt:lpstr>PERIRADICULAR DIAGNOSIS</vt:lpstr>
      <vt:lpstr>PERIRADICULAR  DIAGNOSIS     Apical periodontitis   Apical abscess </vt:lpstr>
      <vt:lpstr>PERIRADICULAR DIAGNOSIS    Apical periodontitis with sinus track  Apical abscess </vt:lpstr>
      <vt:lpstr>VITAL  OR   NON VITAL</vt:lpstr>
      <vt:lpstr>TREATMENT</vt:lpstr>
      <vt:lpstr>TREATMENT</vt:lpstr>
      <vt:lpstr>TREATMENT PLANNING</vt:lpstr>
      <vt:lpstr>TREATMENT PLANNING</vt:lpstr>
      <vt:lpstr>PROGNOSIS</vt:lpstr>
      <vt:lpstr>Diagnosis and Treatment in Endodontics</vt:lpstr>
      <vt:lpstr>DIAGNOSTIC CLASSIFICATION SYSTEMS</vt:lpstr>
      <vt:lpstr>DIAGNOSTIC CLASSIFICATION SYSTEMS</vt:lpstr>
    </vt:vector>
  </TitlesOfParts>
  <Company>Temple University Dental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Diagnosis in Root Canal Therapy </dc:title>
  <dc:creator>RNISSAN</dc:creator>
  <cp:lastModifiedBy>Rich</cp:lastModifiedBy>
  <cp:revision>88</cp:revision>
  <dcterms:created xsi:type="dcterms:W3CDTF">2000-07-06T18:12:17Z</dcterms:created>
  <dcterms:modified xsi:type="dcterms:W3CDTF">2011-08-30T17:20:13Z</dcterms:modified>
</cp:coreProperties>
</file>