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53.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5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5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58.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59.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6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6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62.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63.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64.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65.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66.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67.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68.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69.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70.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71.xml" ContentType="application/vnd.openxmlformats-officedocument.presentationml.notesSlide+xml"/>
  <Override PartName="/ppt/tags/tag238.xml" ContentType="application/vnd.openxmlformats-officedocument.presentationml.tags+xml"/>
  <Override PartName="/ppt/notesSlides/notesSlide7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7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7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7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7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7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80.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81.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82.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83.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8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85.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86.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87.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8"/>
  </p:notesMasterIdLst>
  <p:sldIdLst>
    <p:sldId id="272" r:id="rId2"/>
    <p:sldId id="515" r:id="rId3"/>
    <p:sldId id="516" r:id="rId4"/>
    <p:sldId id="517" r:id="rId5"/>
    <p:sldId id="518" r:id="rId6"/>
    <p:sldId id="519" r:id="rId7"/>
    <p:sldId id="520" r:id="rId8"/>
    <p:sldId id="521" r:id="rId9"/>
    <p:sldId id="522" r:id="rId10"/>
    <p:sldId id="523" r:id="rId11"/>
    <p:sldId id="524" r:id="rId12"/>
    <p:sldId id="525" r:id="rId13"/>
    <p:sldId id="526" r:id="rId14"/>
    <p:sldId id="527" r:id="rId15"/>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474" r:id="rId49"/>
    <p:sldId id="475" r:id="rId50"/>
    <p:sldId id="476" r:id="rId51"/>
    <p:sldId id="477" r:id="rId52"/>
    <p:sldId id="478" r:id="rId53"/>
    <p:sldId id="479" r:id="rId54"/>
    <p:sldId id="480" r:id="rId55"/>
    <p:sldId id="481" r:id="rId56"/>
    <p:sldId id="482" r:id="rId57"/>
    <p:sldId id="483" r:id="rId58"/>
    <p:sldId id="484" r:id="rId59"/>
    <p:sldId id="485" r:id="rId60"/>
    <p:sldId id="486" r:id="rId61"/>
    <p:sldId id="487" r:id="rId62"/>
    <p:sldId id="488" r:id="rId63"/>
    <p:sldId id="489" r:id="rId64"/>
    <p:sldId id="490" r:id="rId65"/>
    <p:sldId id="491" r:id="rId66"/>
    <p:sldId id="492" r:id="rId67"/>
    <p:sldId id="493" r:id="rId68"/>
    <p:sldId id="494" r:id="rId69"/>
    <p:sldId id="495" r:id="rId70"/>
    <p:sldId id="496" r:id="rId71"/>
    <p:sldId id="497" r:id="rId72"/>
    <p:sldId id="498" r:id="rId73"/>
    <p:sldId id="499" r:id="rId74"/>
    <p:sldId id="500" r:id="rId75"/>
    <p:sldId id="501"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1" r:id="rId114"/>
    <p:sldId id="342" r:id="rId115"/>
    <p:sldId id="343" r:id="rId116"/>
    <p:sldId id="344" r:id="rId117"/>
    <p:sldId id="345" r:id="rId118"/>
    <p:sldId id="346" r:id="rId119"/>
    <p:sldId id="347" r:id="rId120"/>
    <p:sldId id="348" r:id="rId121"/>
    <p:sldId id="349" r:id="rId122"/>
    <p:sldId id="350" r:id="rId123"/>
    <p:sldId id="351" r:id="rId124"/>
    <p:sldId id="352" r:id="rId125"/>
    <p:sldId id="353" r:id="rId126"/>
    <p:sldId id="354" r:id="rId127"/>
    <p:sldId id="355" r:id="rId128"/>
    <p:sldId id="356" r:id="rId129"/>
    <p:sldId id="357" r:id="rId130"/>
    <p:sldId id="358" r:id="rId131"/>
    <p:sldId id="359" r:id="rId132"/>
    <p:sldId id="360" r:id="rId133"/>
    <p:sldId id="361" r:id="rId134"/>
    <p:sldId id="362" r:id="rId135"/>
    <p:sldId id="363" r:id="rId136"/>
    <p:sldId id="364" r:id="rId137"/>
    <p:sldId id="365" r:id="rId138"/>
    <p:sldId id="366" r:id="rId139"/>
    <p:sldId id="367" r:id="rId140"/>
    <p:sldId id="368" r:id="rId141"/>
    <p:sldId id="369" r:id="rId142"/>
    <p:sldId id="370" r:id="rId143"/>
    <p:sldId id="371" r:id="rId144"/>
    <p:sldId id="372" r:id="rId145"/>
    <p:sldId id="373" r:id="rId146"/>
    <p:sldId id="374" r:id="rId147"/>
    <p:sldId id="375" r:id="rId148"/>
    <p:sldId id="376" r:id="rId149"/>
    <p:sldId id="377" r:id="rId150"/>
    <p:sldId id="378" r:id="rId151"/>
    <p:sldId id="379" r:id="rId152"/>
    <p:sldId id="380" r:id="rId153"/>
    <p:sldId id="381" r:id="rId154"/>
    <p:sldId id="382" r:id="rId155"/>
    <p:sldId id="383" r:id="rId156"/>
    <p:sldId id="384" r:id="rId157"/>
    <p:sldId id="385" r:id="rId158"/>
    <p:sldId id="386" r:id="rId159"/>
    <p:sldId id="387" r:id="rId160"/>
    <p:sldId id="388" r:id="rId161"/>
    <p:sldId id="389" r:id="rId162"/>
    <p:sldId id="402" r:id="rId163"/>
    <p:sldId id="403" r:id="rId164"/>
    <p:sldId id="404" r:id="rId165"/>
    <p:sldId id="405" r:id="rId166"/>
    <p:sldId id="406" r:id="rId167"/>
    <p:sldId id="407" r:id="rId168"/>
    <p:sldId id="408" r:id="rId169"/>
    <p:sldId id="409" r:id="rId170"/>
    <p:sldId id="410" r:id="rId171"/>
    <p:sldId id="411" r:id="rId172"/>
    <p:sldId id="412" r:id="rId173"/>
    <p:sldId id="413" r:id="rId174"/>
    <p:sldId id="414" r:id="rId175"/>
    <p:sldId id="415" r:id="rId176"/>
    <p:sldId id="416" r:id="rId177"/>
    <p:sldId id="417" r:id="rId178"/>
    <p:sldId id="418" r:id="rId179"/>
    <p:sldId id="419" r:id="rId180"/>
    <p:sldId id="420" r:id="rId181"/>
    <p:sldId id="421" r:id="rId182"/>
    <p:sldId id="422" r:id="rId183"/>
    <p:sldId id="423" r:id="rId184"/>
    <p:sldId id="424" r:id="rId185"/>
    <p:sldId id="502" r:id="rId186"/>
    <p:sldId id="503" r:id="rId187"/>
    <p:sldId id="504" r:id="rId188"/>
    <p:sldId id="505" r:id="rId189"/>
    <p:sldId id="506" r:id="rId190"/>
    <p:sldId id="507" r:id="rId191"/>
    <p:sldId id="508" r:id="rId192"/>
    <p:sldId id="509" r:id="rId193"/>
    <p:sldId id="510" r:id="rId194"/>
    <p:sldId id="511" r:id="rId195"/>
    <p:sldId id="512" r:id="rId196"/>
    <p:sldId id="513" r:id="rId197"/>
    <p:sldId id="425" r:id="rId198"/>
    <p:sldId id="426" r:id="rId199"/>
    <p:sldId id="427" r:id="rId200"/>
    <p:sldId id="428"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442" r:id="rId215"/>
    <p:sldId id="443" r:id="rId216"/>
    <p:sldId id="444" r:id="rId217"/>
    <p:sldId id="445" r:id="rId218"/>
    <p:sldId id="446" r:id="rId219"/>
    <p:sldId id="447" r:id="rId220"/>
    <p:sldId id="448" r:id="rId221"/>
    <p:sldId id="449" r:id="rId222"/>
    <p:sldId id="450" r:id="rId223"/>
    <p:sldId id="451" r:id="rId224"/>
    <p:sldId id="452" r:id="rId225"/>
    <p:sldId id="453" r:id="rId226"/>
    <p:sldId id="454" r:id="rId227"/>
    <p:sldId id="455" r:id="rId228"/>
    <p:sldId id="456" r:id="rId229"/>
    <p:sldId id="457" r:id="rId230"/>
    <p:sldId id="458" r:id="rId231"/>
    <p:sldId id="459" r:id="rId232"/>
    <p:sldId id="460" r:id="rId233"/>
    <p:sldId id="461" r:id="rId234"/>
    <p:sldId id="462" r:id="rId235"/>
    <p:sldId id="463" r:id="rId236"/>
    <p:sldId id="464" r:id="rId237"/>
    <p:sldId id="465" r:id="rId238"/>
    <p:sldId id="466" r:id="rId239"/>
    <p:sldId id="467" r:id="rId240"/>
    <p:sldId id="468" r:id="rId241"/>
    <p:sldId id="469" r:id="rId242"/>
    <p:sldId id="470" r:id="rId243"/>
    <p:sldId id="471" r:id="rId244"/>
    <p:sldId id="472" r:id="rId245"/>
    <p:sldId id="473" r:id="rId246"/>
    <p:sldId id="514" r:id="rId247"/>
  </p:sldIdLst>
  <p:sldSz cx="9144000" cy="6858000" type="screen4x3"/>
  <p:notesSz cx="6858000" cy="9144000"/>
  <p:custDataLst>
    <p:tags r:id="rId2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tags" Target="tags/tag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9.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492317-D3A0-204C-91BA-A9F79A43B788}" type="datetimeFigureOut">
              <a:rPr lang="en-US" smtClean="0"/>
              <a:t>3/15/2012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EA8896-C3B7-8E4E-8F18-26ABC73A6D5F}" type="slidenum">
              <a:rPr lang="en-US" smtClean="0"/>
              <a:t>‹#›</a:t>
            </a:fld>
            <a:endParaRPr lang="en-US"/>
          </a:p>
        </p:txBody>
      </p:sp>
    </p:spTree>
    <p:extLst>
      <p:ext uri="{BB962C8B-B14F-4D97-AF65-F5344CB8AC3E}">
        <p14:creationId xmlns:p14="http://schemas.microsoft.com/office/powerpoint/2010/main" val="32918942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7BC7212-CB00-A34D-B3C2-C425814EFEE8}" type="slidenum">
              <a:rPr lang="en-US"/>
              <a:pPr/>
              <a:t>31</a:t>
            </a:fld>
            <a:endParaRPr lang="en-US"/>
          </a:p>
        </p:txBody>
      </p:sp>
      <p:sp>
        <p:nvSpPr>
          <p:cNvPr id="21505"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21506"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21507"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AC439CE5-3EE6-4748-A694-8CC4AEA03B8A}" type="slidenum">
              <a:rPr lang="en-US">
                <a:solidFill>
                  <a:srgbClr val="000000"/>
                </a:solidFill>
                <a:latin typeface="+mn-lt" charset="0"/>
                <a:ea typeface="+mn-ea" charset="0"/>
                <a:cs typeface="+mn-ea" charset="0"/>
              </a:rPr>
              <a:pPr hangingPunct="1"/>
              <a:t>31</a:t>
            </a:fld>
            <a:fld id="{6F27DE19-3779-5045-AF9A-46ABBA1816FD}" type="slidenum">
              <a:rPr lang="en-US">
                <a:solidFill>
                  <a:srgbClr val="000000"/>
                </a:solidFill>
                <a:latin typeface="+mn-lt" charset="0"/>
                <a:ea typeface="+mn-ea" charset="0"/>
                <a:cs typeface="+mn-ea" charset="0"/>
              </a:rPr>
              <a:pPr hangingPunct="1"/>
              <a:t>31</a:t>
            </a:fld>
            <a:endParaRPr lang="en-US">
              <a:solidFill>
                <a:srgbClr val="000000"/>
              </a:solidFill>
              <a:latin typeface="+mn-lt" charset="0"/>
              <a:ea typeface="+mn-ea" charset="0"/>
              <a:cs typeface="+mn-e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0F474E7F-29E6-CB45-8428-80DF0C596031}" type="slidenum">
              <a:rPr lang="en-US"/>
              <a:pPr/>
              <a:t>40</a:t>
            </a:fld>
            <a:endParaRPr lang="en-US"/>
          </a:p>
        </p:txBody>
      </p:sp>
      <p:sp>
        <p:nvSpPr>
          <p:cNvPr id="30721"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0722"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0723"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49170E6A-608C-B94F-A4C4-404D4A64FC4C}" type="slidenum">
              <a:rPr lang="en-US">
                <a:solidFill>
                  <a:srgbClr val="000000"/>
                </a:solidFill>
                <a:latin typeface="+mn-lt" charset="0"/>
                <a:ea typeface="+mn-ea" charset="0"/>
                <a:cs typeface="+mn-ea" charset="0"/>
              </a:rPr>
              <a:pPr hangingPunct="1"/>
              <a:t>40</a:t>
            </a:fld>
            <a:fld id="{51FA45FA-CBB2-F047-9861-605D1888258B}" type="slidenum">
              <a:rPr lang="en-US">
                <a:solidFill>
                  <a:srgbClr val="000000"/>
                </a:solidFill>
                <a:latin typeface="+mn-lt" charset="0"/>
                <a:ea typeface="+mn-ea" charset="0"/>
                <a:cs typeface="+mn-ea" charset="0"/>
              </a:rPr>
              <a:pPr hangingPunct="1"/>
              <a:t>40</a:t>
            </a:fld>
            <a:endParaRPr lang="en-US">
              <a:solidFill>
                <a:srgbClr val="000000"/>
              </a:solidFill>
              <a:latin typeface="+mn-lt" charset="0"/>
              <a:ea typeface="+mn-ea" charset="0"/>
              <a:cs typeface="+mn-e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6B291E7B-3DC2-C146-8BA9-AD18F52E9223}" type="slidenum">
              <a:rPr lang="en-US"/>
              <a:pPr/>
              <a:t>41</a:t>
            </a:fld>
            <a:endParaRPr lang="en-US"/>
          </a:p>
        </p:txBody>
      </p:sp>
      <p:sp>
        <p:nvSpPr>
          <p:cNvPr id="31745"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1746"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1747"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66C59283-7F4D-664C-979B-E653BF315003}" type="slidenum">
              <a:rPr lang="en-US">
                <a:solidFill>
                  <a:srgbClr val="000000"/>
                </a:solidFill>
                <a:latin typeface="+mn-lt" charset="0"/>
                <a:ea typeface="+mn-ea" charset="0"/>
                <a:cs typeface="+mn-ea" charset="0"/>
              </a:rPr>
              <a:pPr hangingPunct="1"/>
              <a:t>41</a:t>
            </a:fld>
            <a:fld id="{FFC084D8-F5A8-F44F-918E-2D74F8434410}" type="slidenum">
              <a:rPr lang="en-US">
                <a:solidFill>
                  <a:srgbClr val="000000"/>
                </a:solidFill>
                <a:latin typeface="+mn-lt" charset="0"/>
                <a:ea typeface="+mn-ea" charset="0"/>
                <a:cs typeface="+mn-ea" charset="0"/>
              </a:rPr>
              <a:pPr hangingPunct="1"/>
              <a:t>41</a:t>
            </a:fld>
            <a:endParaRPr lang="en-US">
              <a:solidFill>
                <a:srgbClr val="000000"/>
              </a:solidFill>
              <a:latin typeface="+mn-lt" charset="0"/>
              <a:ea typeface="+mn-ea" charset="0"/>
              <a:cs typeface="+mn-e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2EFA7CE-065C-3244-811B-88E47616FD51}" type="slidenum">
              <a:rPr lang="en-US"/>
              <a:pPr/>
              <a:t>42</a:t>
            </a:fld>
            <a:endParaRPr lang="en-US"/>
          </a:p>
        </p:txBody>
      </p:sp>
      <p:sp>
        <p:nvSpPr>
          <p:cNvPr id="3276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2770"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2771"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3B58B822-5B9A-7F49-8394-61C8B3E67B2B}" type="slidenum">
              <a:rPr lang="en-US">
                <a:solidFill>
                  <a:srgbClr val="000000"/>
                </a:solidFill>
                <a:latin typeface="+mn-lt" charset="0"/>
                <a:ea typeface="+mn-ea" charset="0"/>
                <a:cs typeface="+mn-ea" charset="0"/>
              </a:rPr>
              <a:pPr hangingPunct="1"/>
              <a:t>42</a:t>
            </a:fld>
            <a:fld id="{49E49BCF-C77C-FC4D-A218-DA16BB2EDDE3}" type="slidenum">
              <a:rPr lang="en-US">
                <a:solidFill>
                  <a:srgbClr val="000000"/>
                </a:solidFill>
                <a:latin typeface="+mn-lt" charset="0"/>
                <a:ea typeface="+mn-ea" charset="0"/>
                <a:cs typeface="+mn-ea" charset="0"/>
              </a:rPr>
              <a:pPr hangingPunct="1"/>
              <a:t>42</a:t>
            </a:fld>
            <a:endParaRPr lang="en-US">
              <a:solidFill>
                <a:srgbClr val="000000"/>
              </a:solidFill>
              <a:latin typeface="+mn-lt" charset="0"/>
              <a:ea typeface="+mn-ea" charset="0"/>
              <a:cs typeface="+mn-e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F39C4EA1-DB6C-4042-9CA4-215011BA939C}" type="slidenum">
              <a:rPr lang="en-US"/>
              <a:pPr/>
              <a:t>43</a:t>
            </a:fld>
            <a:endParaRPr lang="en-US"/>
          </a:p>
        </p:txBody>
      </p:sp>
      <p:sp>
        <p:nvSpPr>
          <p:cNvPr id="33793"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3794"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3795"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9202E1FF-47DF-7041-934E-6032AE499603}" type="slidenum">
              <a:rPr lang="en-US">
                <a:solidFill>
                  <a:srgbClr val="000000"/>
                </a:solidFill>
                <a:latin typeface="+mn-lt" charset="0"/>
                <a:ea typeface="+mn-ea" charset="0"/>
                <a:cs typeface="+mn-ea" charset="0"/>
              </a:rPr>
              <a:pPr hangingPunct="1"/>
              <a:t>43</a:t>
            </a:fld>
            <a:fld id="{F3AC1021-AD0A-E24F-8E07-CAEA9CCDD77D}" type="slidenum">
              <a:rPr lang="en-US">
                <a:solidFill>
                  <a:srgbClr val="000000"/>
                </a:solidFill>
                <a:latin typeface="+mn-lt" charset="0"/>
                <a:ea typeface="+mn-ea" charset="0"/>
                <a:cs typeface="+mn-ea" charset="0"/>
              </a:rPr>
              <a:pPr hangingPunct="1"/>
              <a:t>43</a:t>
            </a:fld>
            <a:endParaRPr lang="en-US">
              <a:solidFill>
                <a:srgbClr val="000000"/>
              </a:solidFill>
              <a:latin typeface="+mn-lt" charset="0"/>
              <a:ea typeface="+mn-ea" charset="0"/>
              <a:cs typeface="+mn-e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40F10C6-34D0-BE45-8143-BF0B31D296F7}" type="slidenum">
              <a:rPr lang="en-US"/>
              <a:pPr/>
              <a:t>44</a:t>
            </a:fld>
            <a:endParaRPr lang="en-US"/>
          </a:p>
        </p:txBody>
      </p:sp>
      <p:sp>
        <p:nvSpPr>
          <p:cNvPr id="34817"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4818"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4819"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2F2A9BF7-8C87-F747-A778-EF933C1D2452}" type="slidenum">
              <a:rPr lang="en-US">
                <a:solidFill>
                  <a:srgbClr val="000000"/>
                </a:solidFill>
                <a:latin typeface="+mn-lt" charset="0"/>
                <a:ea typeface="+mn-ea" charset="0"/>
                <a:cs typeface="+mn-ea" charset="0"/>
              </a:rPr>
              <a:pPr hangingPunct="1"/>
              <a:t>44</a:t>
            </a:fld>
            <a:fld id="{EE512EE9-4287-7748-8F69-CAEC3CB105A1}" type="slidenum">
              <a:rPr lang="en-US">
                <a:solidFill>
                  <a:srgbClr val="000000"/>
                </a:solidFill>
                <a:latin typeface="+mn-lt" charset="0"/>
                <a:ea typeface="+mn-ea" charset="0"/>
                <a:cs typeface="+mn-ea" charset="0"/>
              </a:rPr>
              <a:pPr hangingPunct="1"/>
              <a:t>44</a:t>
            </a:fld>
            <a:endParaRPr lang="en-US">
              <a:solidFill>
                <a:srgbClr val="000000"/>
              </a:solidFill>
              <a:latin typeface="+mn-lt" charset="0"/>
              <a:ea typeface="+mn-ea" charset="0"/>
              <a:cs typeface="+mn-e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8E166D1-70F2-6C47-B159-CD406C282943}" type="slidenum">
              <a:rPr lang="en-US"/>
              <a:pPr/>
              <a:t>45</a:t>
            </a:fld>
            <a:endParaRPr lang="en-US"/>
          </a:p>
        </p:txBody>
      </p:sp>
      <p:sp>
        <p:nvSpPr>
          <p:cNvPr id="35841"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5843"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26395D2F-0EFE-8649-8EB5-63D123BE3689}" type="slidenum">
              <a:rPr lang="en-US">
                <a:solidFill>
                  <a:srgbClr val="000000"/>
                </a:solidFill>
                <a:latin typeface="+mn-lt" charset="0"/>
                <a:ea typeface="+mn-ea" charset="0"/>
                <a:cs typeface="+mn-ea" charset="0"/>
              </a:rPr>
              <a:pPr hangingPunct="1"/>
              <a:t>45</a:t>
            </a:fld>
            <a:fld id="{3549D8B0-A70D-2D47-8AD9-ADAFC9782894}" type="slidenum">
              <a:rPr lang="en-US">
                <a:solidFill>
                  <a:srgbClr val="000000"/>
                </a:solidFill>
                <a:latin typeface="+mn-lt" charset="0"/>
                <a:ea typeface="+mn-ea" charset="0"/>
                <a:cs typeface="+mn-ea" charset="0"/>
              </a:rPr>
              <a:pPr hangingPunct="1"/>
              <a:t>45</a:t>
            </a:fld>
            <a:endParaRPr lang="en-US">
              <a:solidFill>
                <a:srgbClr val="000000"/>
              </a:solidFill>
              <a:latin typeface="+mn-lt" charset="0"/>
              <a:ea typeface="+mn-ea" charset="0"/>
              <a:cs typeface="+mn-e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F2D5A6C-EB6B-1544-8C68-35A1561E326A}" type="slidenum">
              <a:rPr lang="en-US"/>
              <a:pPr/>
              <a:t>46</a:t>
            </a:fld>
            <a:endParaRPr lang="en-US"/>
          </a:p>
        </p:txBody>
      </p:sp>
      <p:sp>
        <p:nvSpPr>
          <p:cNvPr id="36865"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6866"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6867"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B48D6E66-6FBA-BA4D-9E1B-49BBAC9538CD}" type="slidenum">
              <a:rPr lang="en-US">
                <a:solidFill>
                  <a:srgbClr val="000000"/>
                </a:solidFill>
                <a:latin typeface="+mn-lt" charset="0"/>
                <a:ea typeface="+mn-ea" charset="0"/>
                <a:cs typeface="+mn-ea" charset="0"/>
              </a:rPr>
              <a:pPr hangingPunct="1"/>
              <a:t>46</a:t>
            </a:fld>
            <a:fld id="{C47A7E83-5B11-D347-94FF-31A90DD05A81}" type="slidenum">
              <a:rPr lang="en-US">
                <a:solidFill>
                  <a:srgbClr val="000000"/>
                </a:solidFill>
                <a:latin typeface="+mn-lt" charset="0"/>
                <a:ea typeface="+mn-ea" charset="0"/>
                <a:cs typeface="+mn-ea" charset="0"/>
              </a:rPr>
              <a:pPr hangingPunct="1"/>
              <a:t>46</a:t>
            </a:fld>
            <a:endParaRPr lang="en-US">
              <a:solidFill>
                <a:srgbClr val="000000"/>
              </a:solidFill>
              <a:latin typeface="+mn-lt" charset="0"/>
              <a:ea typeface="+mn-ea" charset="0"/>
              <a:cs typeface="+mn-e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F7799D1-A47A-634B-ABF9-309DCA272F05}" type="slidenum">
              <a:rPr lang="en-US"/>
              <a:pPr/>
              <a:t>47</a:t>
            </a:fld>
            <a:endParaRPr lang="en-US"/>
          </a:p>
        </p:txBody>
      </p:sp>
      <p:sp>
        <p:nvSpPr>
          <p:cNvPr id="3788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7890"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37891"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A86C732D-3166-4A40-9B23-E872B6DCF04F}" type="slidenum">
              <a:rPr lang="en-US">
                <a:solidFill>
                  <a:srgbClr val="000000"/>
                </a:solidFill>
                <a:latin typeface="+mn-lt" charset="0"/>
                <a:ea typeface="+mn-ea" charset="0"/>
                <a:cs typeface="+mn-ea" charset="0"/>
              </a:rPr>
              <a:pPr hangingPunct="1"/>
              <a:t>47</a:t>
            </a:fld>
            <a:fld id="{921E6FAA-46F1-5447-A202-0EBA260808D3}" type="slidenum">
              <a:rPr lang="en-US">
                <a:solidFill>
                  <a:srgbClr val="000000"/>
                </a:solidFill>
                <a:latin typeface="+mn-lt" charset="0"/>
                <a:ea typeface="+mn-ea" charset="0"/>
                <a:cs typeface="+mn-ea" charset="0"/>
              </a:rPr>
              <a:pPr hangingPunct="1"/>
              <a:t>47</a:t>
            </a:fld>
            <a:endParaRPr lang="en-US">
              <a:solidFill>
                <a:srgbClr val="000000"/>
              </a:solidFill>
              <a:latin typeface="+mn-lt" charset="0"/>
              <a:ea typeface="+mn-ea" charset="0"/>
              <a:cs typeface="+mn-e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E437D2-4439-4AC1-8984-6ADE51DFA258}" type="slidenum">
              <a:rPr lang="en-US" smtClean="0"/>
              <a:pPr/>
              <a:t>54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E437D2-4439-4AC1-8984-6ADE51DFA258}" type="slidenum">
              <a:rPr lang="en-US" smtClean="0"/>
              <a:pPr/>
              <a:t>58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BBB9FDE-DA94-404E-8334-F457AB657673}" type="slidenum">
              <a:rPr lang="en-US"/>
              <a:pPr/>
              <a:t>32</a:t>
            </a:fld>
            <a:endParaRPr lang="en-US"/>
          </a:p>
        </p:txBody>
      </p:sp>
      <p:sp>
        <p:nvSpPr>
          <p:cNvPr id="2252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p:spPr>
      </p:sp>
      <p:sp>
        <p:nvSpPr>
          <p:cNvPr id="22530" name="Text Box 2"/>
          <p:cNvSpPr txBox="1">
            <a:spLocks noGrp="1" noChangeArrowheads="1"/>
          </p:cNvSpPr>
          <p:nvPr>
            <p:ph type="body" idx="1"/>
          </p:nvPr>
        </p:nvSpPr>
        <p:spPr bwMode="auto">
          <a:xfrm>
            <a:off x="777875" y="4776788"/>
            <a:ext cx="6218238" cy="4525962"/>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53252" name="Slide Number Placeholder 3"/>
          <p:cNvSpPr>
            <a:spLocks noGrp="1"/>
          </p:cNvSpPr>
          <p:nvPr>
            <p:ph type="sldNum" sz="quarter" idx="5"/>
          </p:nvPr>
        </p:nvSpPr>
        <p:spPr>
          <a:noFill/>
        </p:spPr>
        <p:txBody>
          <a:bodyPr/>
          <a:lstStyle/>
          <a:p>
            <a:fld id="{528B090F-F338-4ABD-B0C6-6F0AE2334288}" type="slidenum">
              <a:rPr lang="en-US" smtClean="0">
                <a:latin typeface="Times New Roman" pitchFamily="18" charset="0"/>
              </a:rPr>
              <a:pPr/>
              <a:t>60</a:t>
            </a:fld>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9293A93-BBFA-5E4F-A8CF-E73D510A8B7E}" type="slidenum">
              <a:rPr lang="en-US"/>
              <a:pPr/>
              <a:t>76</a:t>
            </a:fld>
            <a:endParaRPr lang="en-US"/>
          </a:p>
        </p:txBody>
      </p:sp>
      <p:sp>
        <p:nvSpPr>
          <p:cNvPr id="20481"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048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30260E-DFE2-904F-A143-5BD9D6EB3FDE}" type="slidenum">
              <a:rPr lang="en-US"/>
              <a:pPr/>
              <a:t>77</a:t>
            </a:fld>
            <a:endParaRPr lang="en-US"/>
          </a:p>
        </p:txBody>
      </p:sp>
      <p:sp>
        <p:nvSpPr>
          <p:cNvPr id="21505"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1506"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9DCC02F-AB41-824B-BBB6-3904B53CB879}" type="slidenum">
              <a:rPr lang="en-US"/>
              <a:pPr/>
              <a:t>78</a:t>
            </a:fld>
            <a:endParaRPr lang="en-US"/>
          </a:p>
        </p:txBody>
      </p:sp>
      <p:sp>
        <p:nvSpPr>
          <p:cNvPr id="22529"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253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2FF3202-8077-884B-8423-1388E35F4E1F}" type="slidenum">
              <a:rPr lang="en-US"/>
              <a:pPr/>
              <a:t>79</a:t>
            </a:fld>
            <a:endParaRPr lang="en-US"/>
          </a:p>
        </p:txBody>
      </p:sp>
      <p:sp>
        <p:nvSpPr>
          <p:cNvPr id="23553"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355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E0E0C7E-D2A8-AF4B-BC43-126BD5A63482}" type="slidenum">
              <a:rPr lang="en-US"/>
              <a:pPr/>
              <a:t>80</a:t>
            </a:fld>
            <a:endParaRPr lang="en-US"/>
          </a:p>
        </p:txBody>
      </p:sp>
      <p:sp>
        <p:nvSpPr>
          <p:cNvPr id="24577"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457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375100F-00FA-B04E-B25D-F1BFB72B02C4}" type="slidenum">
              <a:rPr lang="en-US"/>
              <a:pPr/>
              <a:t>81</a:t>
            </a:fld>
            <a:endParaRPr lang="en-US"/>
          </a:p>
        </p:txBody>
      </p:sp>
      <p:sp>
        <p:nvSpPr>
          <p:cNvPr id="25601"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560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E13CDBE-9FD7-EA44-B3A3-C39DAC93CF77}" type="slidenum">
              <a:rPr lang="en-US"/>
              <a:pPr/>
              <a:t>82</a:t>
            </a:fld>
            <a:endParaRPr lang="en-US"/>
          </a:p>
        </p:txBody>
      </p:sp>
      <p:sp>
        <p:nvSpPr>
          <p:cNvPr id="26625"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6626"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3A5832-FD08-A342-A876-7A8262D8976F}" type="slidenum">
              <a:rPr lang="en-US"/>
              <a:pPr/>
              <a:t>83</a:t>
            </a:fld>
            <a:endParaRPr lang="en-US"/>
          </a:p>
        </p:txBody>
      </p:sp>
      <p:sp>
        <p:nvSpPr>
          <p:cNvPr id="27649"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765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D5D6110-F917-C342-88C3-B0F980DB2E15}" type="slidenum">
              <a:rPr lang="en-US"/>
              <a:pPr/>
              <a:t>84</a:t>
            </a:fld>
            <a:endParaRPr lang="en-US"/>
          </a:p>
        </p:txBody>
      </p:sp>
      <p:sp>
        <p:nvSpPr>
          <p:cNvPr id="28673"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867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F904C6E-BEBD-E646-93C7-7A82FC0AD49B}" type="slidenum">
              <a:rPr lang="en-US"/>
              <a:pPr/>
              <a:t>33</a:t>
            </a:fld>
            <a:endParaRPr lang="en-US"/>
          </a:p>
        </p:txBody>
      </p:sp>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3554" name="Text Box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D262A8A-9A65-C64C-83E7-0A5774BED917}" type="slidenum">
              <a:rPr lang="en-US"/>
              <a:pPr/>
              <a:t>85</a:t>
            </a:fld>
            <a:endParaRPr lang="en-US"/>
          </a:p>
        </p:txBody>
      </p:sp>
      <p:sp>
        <p:nvSpPr>
          <p:cNvPr id="29697"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2969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74C522F-9132-BF42-BE3D-9CB38F9106C7}" type="slidenum">
              <a:rPr lang="en-US"/>
              <a:pPr/>
              <a:t>86</a:t>
            </a:fld>
            <a:endParaRPr lang="en-US"/>
          </a:p>
        </p:txBody>
      </p:sp>
      <p:sp>
        <p:nvSpPr>
          <p:cNvPr id="30721"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3072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7ABBA95-ADC3-444D-8D85-5AD30A9C2595}" type="slidenum">
              <a:rPr lang="en-US"/>
              <a:pPr/>
              <a:t>87</a:t>
            </a:fld>
            <a:endParaRPr lang="en-US"/>
          </a:p>
        </p:txBody>
      </p:sp>
      <p:sp>
        <p:nvSpPr>
          <p:cNvPr id="31745"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31746"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9F6DB61-0AFD-FA48-9A41-9B32616BBE03}" type="slidenum">
              <a:rPr lang="en-US"/>
              <a:pPr/>
              <a:t>88</a:t>
            </a:fld>
            <a:endParaRPr lang="en-US"/>
          </a:p>
        </p:txBody>
      </p:sp>
      <p:sp>
        <p:nvSpPr>
          <p:cNvPr id="32769"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3277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E895C7B-3332-844F-BCA5-3045D5A136D6}" type="slidenum">
              <a:rPr lang="en-US"/>
              <a:pPr/>
              <a:t>89</a:t>
            </a:fld>
            <a:endParaRPr lang="en-US"/>
          </a:p>
        </p:txBody>
      </p:sp>
      <p:sp>
        <p:nvSpPr>
          <p:cNvPr id="33793"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3379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729FBFD-08DE-F247-A61B-347850F24489}" type="slidenum">
              <a:rPr lang="en-US"/>
              <a:pPr/>
              <a:t>90</a:t>
            </a:fld>
            <a:endParaRPr lang="en-US"/>
          </a:p>
        </p:txBody>
      </p:sp>
      <p:sp>
        <p:nvSpPr>
          <p:cNvPr id="34817"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3481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E49CB88-BC61-274D-B02F-5B5F2F5A05DA}" type="slidenum">
              <a:rPr lang="en-US"/>
              <a:pPr/>
              <a:t>91</a:t>
            </a:fld>
            <a:endParaRPr lang="en-US"/>
          </a:p>
        </p:txBody>
      </p:sp>
      <p:sp>
        <p:nvSpPr>
          <p:cNvPr id="35841" name="Text Box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1DB33998-D78E-8549-8AC1-BBAF8AC96530}" type="slidenum">
              <a:rPr lang="en-US"/>
              <a:pPr/>
              <a:t>92</a:t>
            </a:fld>
            <a:endParaRPr lang="en-US"/>
          </a:p>
        </p:txBody>
      </p:sp>
      <p:sp>
        <p:nvSpPr>
          <p:cNvPr id="20481"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0482"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BE3F25CE-D351-9444-B013-F68A2CC37DF3}" type="slidenum">
              <a:rPr lang="en-US"/>
              <a:pPr/>
              <a:t>93</a:t>
            </a:fld>
            <a:endParaRPr lang="en-US"/>
          </a:p>
        </p:txBody>
      </p:sp>
      <p:sp>
        <p:nvSpPr>
          <p:cNvPr id="21505"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1506"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B204F2E9-6C16-1345-A35E-28AFBB6785B0}" type="slidenum">
              <a:rPr lang="en-US"/>
              <a:pPr/>
              <a:t>94</a:t>
            </a:fld>
            <a:endParaRPr lang="en-US"/>
          </a:p>
        </p:txBody>
      </p:sp>
      <p:sp>
        <p:nvSpPr>
          <p:cNvPr id="22529"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2530"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DFE1F727-7F0D-D94F-B60A-A589686887D8}" type="slidenum">
              <a:rPr lang="en-US"/>
              <a:pPr/>
              <a:t>34</a:t>
            </a:fld>
            <a:endParaRPr lang="en-US"/>
          </a:p>
        </p:txBody>
      </p:sp>
      <p:sp>
        <p:nvSpPr>
          <p:cNvPr id="24577" name="Text Box 1"/>
          <p:cNvSpPr txBox="1">
            <a:spLocks noChangeArrowheads="1"/>
          </p:cNvSpPr>
          <p:nvPr/>
        </p:nvSpPr>
        <p:spPr bwMode="auto">
          <a:xfrm>
            <a:off x="3886200" y="8686800"/>
            <a:ext cx="2971800" cy="457200"/>
          </a:xfrm>
          <a:prstGeom prst="rect">
            <a:avLst/>
          </a:prstGeom>
          <a:noFill/>
          <a:ln w="54720">
            <a:noFill/>
            <a:round/>
            <a:headEnd/>
            <a:tailEnd/>
          </a:ln>
          <a:effectLst/>
        </p:spPr>
        <p:txBody>
          <a:bodyPr lIns="90000" tIns="46800" rIns="90000" bIns="46800" anchor="b">
            <a:prstTxWarp prst="textNoShape">
              <a:avLst/>
            </a:prstTxWarp>
          </a:bodyPr>
          <a:lstStyle/>
          <a:p>
            <a:pPr algn="r" hangingPunct="1">
              <a:lnSpc>
                <a:spcPct val="100000"/>
              </a:lnSpc>
              <a:tabLst>
                <a:tab pos="723900" algn="l"/>
                <a:tab pos="1447800" algn="l"/>
                <a:tab pos="2171700" algn="l"/>
                <a:tab pos="2895600" algn="l"/>
              </a:tabLst>
            </a:pPr>
            <a:fld id="{FEB767EE-11B1-2C41-8284-E81E58D1713C}" type="slidenum">
              <a:rPr lang="en-US" sz="1200">
                <a:solidFill>
                  <a:srgbClr val="000000"/>
                </a:solidFill>
                <a:ea typeface="Arial" pitchFamily="-111" charset="0"/>
                <a:cs typeface="Arial" pitchFamily="-111" charset="0"/>
              </a:rPr>
              <a:pPr algn="r" hangingPunct="1">
                <a:lnSpc>
                  <a:spcPct val="100000"/>
                </a:lnSpc>
                <a:tabLst>
                  <a:tab pos="723900" algn="l"/>
                  <a:tab pos="1447800" algn="l"/>
                  <a:tab pos="2171700" algn="l"/>
                  <a:tab pos="2895600" algn="l"/>
                </a:tabLst>
              </a:pPr>
              <a:t>34</a:t>
            </a:fld>
            <a:endParaRPr lang="en-US" sz="1200">
              <a:solidFill>
                <a:srgbClr val="000000"/>
              </a:solidFill>
              <a:ea typeface="Arial" pitchFamily="-111" charset="0"/>
              <a:cs typeface="Arial" pitchFamily="-111" charset="0"/>
            </a:endParaRPr>
          </a:p>
        </p:txBody>
      </p:sp>
      <p:sp>
        <p:nvSpPr>
          <p:cNvPr id="24578"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prstTxWarp prst="textNoShape">
              <a:avLst/>
            </a:prstTxWarp>
          </a:bodyPr>
          <a:lstStyle/>
          <a:p>
            <a:endParaRPr lang="en-US"/>
          </a:p>
        </p:txBody>
      </p:sp>
      <p:sp>
        <p:nvSpPr>
          <p:cNvPr id="24579" name="Text Box 3"/>
          <p:cNvSpPr txBox="1">
            <a:spLocks noGrp="1" noChangeArrowheads="1"/>
          </p:cNvSpPr>
          <p:nvPr>
            <p:ph type="body"/>
          </p:nvPr>
        </p:nvSpPr>
        <p:spPr bwMode="auto">
          <a:xfrm>
            <a:off x="914400" y="4343400"/>
            <a:ext cx="5029200" cy="411480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8D9E5077-39B0-E544-8B8F-ADAA85EC34A8}" type="slidenum">
              <a:rPr lang="en-US"/>
              <a:pPr/>
              <a:t>95</a:t>
            </a:fld>
            <a:endParaRPr lang="en-US"/>
          </a:p>
        </p:txBody>
      </p:sp>
      <p:sp>
        <p:nvSpPr>
          <p:cNvPr id="23553"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3554"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F61BC4E9-451D-CF4A-B8DB-56AFDD5749A4}" type="slidenum">
              <a:rPr lang="en-US"/>
              <a:pPr/>
              <a:t>96</a:t>
            </a:fld>
            <a:endParaRPr lang="en-US"/>
          </a:p>
        </p:txBody>
      </p:sp>
      <p:sp>
        <p:nvSpPr>
          <p:cNvPr id="24577"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4578"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F517520-5210-FE4F-A0E6-7789BF998677}" type="slidenum">
              <a:rPr lang="en-US"/>
              <a:pPr/>
              <a:t>97</a:t>
            </a:fld>
            <a:endParaRPr lang="en-US"/>
          </a:p>
        </p:txBody>
      </p:sp>
      <p:sp>
        <p:nvSpPr>
          <p:cNvPr id="25601"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5602"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26F8DC4D-95A9-C345-8411-DFBDFCDAD277}" type="slidenum">
              <a:rPr lang="en-US"/>
              <a:pPr/>
              <a:t>98</a:t>
            </a:fld>
            <a:endParaRPr lang="en-US"/>
          </a:p>
        </p:txBody>
      </p:sp>
      <p:sp>
        <p:nvSpPr>
          <p:cNvPr id="26625"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6626"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886369F4-F6CA-1445-AED4-D7B2F6DAE50A}" type="slidenum">
              <a:rPr lang="en-US"/>
              <a:pPr/>
              <a:t>99</a:t>
            </a:fld>
            <a:endParaRPr lang="en-US"/>
          </a:p>
        </p:txBody>
      </p:sp>
      <p:sp>
        <p:nvSpPr>
          <p:cNvPr id="27649"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7650"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41CB6FD4-BDFC-0345-860D-8F7C4EBD5577}" type="slidenum">
              <a:rPr lang="en-US"/>
              <a:pPr/>
              <a:t>100</a:t>
            </a:fld>
            <a:endParaRPr lang="en-US"/>
          </a:p>
        </p:txBody>
      </p:sp>
      <p:sp>
        <p:nvSpPr>
          <p:cNvPr id="28673"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8674"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00DF0BD6-0FD1-284E-A09B-812C830815D8}" type="slidenum">
              <a:rPr lang="en-US"/>
              <a:pPr/>
              <a:t>101</a:t>
            </a:fld>
            <a:endParaRPr lang="en-US"/>
          </a:p>
        </p:txBody>
      </p:sp>
      <p:sp>
        <p:nvSpPr>
          <p:cNvPr id="29697"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29698"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2CE33F66-2F55-DC46-A10C-BD96746ECA9B}" type="slidenum">
              <a:rPr lang="en-US"/>
              <a:pPr/>
              <a:t>102</a:t>
            </a:fld>
            <a:endParaRPr lang="en-US"/>
          </a:p>
        </p:txBody>
      </p:sp>
      <p:sp>
        <p:nvSpPr>
          <p:cNvPr id="30721"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30722"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8BEDC8D7-8F51-0444-A5A1-E6BAF01427F8}" type="slidenum">
              <a:rPr lang="en-US"/>
              <a:pPr/>
              <a:t>103</a:t>
            </a:fld>
            <a:endParaRPr lang="en-US"/>
          </a:p>
        </p:txBody>
      </p:sp>
      <p:sp>
        <p:nvSpPr>
          <p:cNvPr id="31745"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31746"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6B155B5E-9997-4F40-B698-EE27D98037B9}" type="slidenum">
              <a:rPr lang="en-US"/>
              <a:pPr/>
              <a:t>104</a:t>
            </a:fld>
            <a:endParaRPr lang="en-US"/>
          </a:p>
        </p:txBody>
      </p:sp>
      <p:sp>
        <p:nvSpPr>
          <p:cNvPr id="32769"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32770"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B52FCAA-80BA-044B-A559-6A63F622C069}" type="slidenum">
              <a:rPr lang="en-US"/>
              <a:pPr/>
              <a:t>35</a:t>
            </a:fld>
            <a:endParaRPr lang="en-US"/>
          </a:p>
        </p:txBody>
      </p:sp>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25602" name="Text Box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886377B2-F666-1745-9656-A457B21695CF}" type="slidenum">
              <a:rPr lang="en-US"/>
              <a:pPr/>
              <a:t>105</a:t>
            </a:fld>
            <a:endParaRPr lang="en-US"/>
          </a:p>
        </p:txBody>
      </p:sp>
      <p:sp>
        <p:nvSpPr>
          <p:cNvPr id="33793"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33794"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DC602D5E-39FD-C94D-B60D-3E6040D89708}" type="slidenum">
              <a:rPr lang="en-US"/>
              <a:pPr/>
              <a:t>106</a:t>
            </a:fld>
            <a:endParaRPr lang="en-US"/>
          </a:p>
        </p:txBody>
      </p:sp>
      <p:sp>
        <p:nvSpPr>
          <p:cNvPr id="34817"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34818"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p:cNvSpPr>
            <a:spLocks noGrp="1" noChangeArrowheads="1"/>
          </p:cNvSpPr>
          <p:nvPr>
            <p:ph type="sldNum"/>
          </p:nvPr>
        </p:nvSpPr>
        <p:spPr>
          <a:ln/>
        </p:spPr>
        <p:txBody>
          <a:bodyPr/>
          <a:lstStyle/>
          <a:p>
            <a:fld id="{404981D2-B3E1-554E-9E54-D7538BC1C551}" type="slidenum">
              <a:rPr lang="en-US"/>
              <a:pPr/>
              <a:t>107</a:t>
            </a:fld>
            <a:endParaRPr lang="en-US"/>
          </a:p>
        </p:txBody>
      </p:sp>
      <p:sp>
        <p:nvSpPr>
          <p:cNvPr id="35841"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35842" name="Text Box 2"/>
          <p:cNvSpPr txBox="1">
            <a:spLocks noGrp="1" noChangeArrowheads="1"/>
          </p:cNvSpPr>
          <p:nvPr>
            <p:ph type="body"/>
          </p:nvPr>
        </p:nvSpPr>
        <p:spPr bwMode="auto">
          <a:xfrm>
            <a:off x="686360" y="4342535"/>
            <a:ext cx="5481078" cy="4108738"/>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29A36B-CD2D-4164-B803-BB0E2B92C779}" type="slidenum">
              <a:rPr lang="en-US" smtClean="0"/>
              <a:pPr/>
              <a:t>159</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843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1EB7096-E11F-4F3D-A390-393CD2F0DA54}" type="slidenum">
              <a:rPr lang="en-US" sz="1200" b="0"/>
              <a:pPr algn="r"/>
              <a:t>164</a:t>
            </a:fld>
            <a:endParaRPr lang="en-US" sz="1200"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pPr eaLnBrk="1" hangingPunct="1">
              <a:spcBef>
                <a:spcPct val="0"/>
              </a:spcBef>
            </a:pPr>
            <a:endParaRPr lang="en-US" smtClean="0"/>
          </a:p>
        </p:txBody>
      </p:sp>
      <p:sp>
        <p:nvSpPr>
          <p:cNvPr id="2150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A63E6AD-0BB9-43A0-9D2E-FEDE0785A22F}" type="slidenum">
              <a:rPr lang="en-US" sz="1200" b="0"/>
              <a:pPr algn="r"/>
              <a:t>166</a:t>
            </a:fld>
            <a:endParaRPr lang="en-US" sz="1200" b="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p:spPr>
        <p:txBody>
          <a:bodyPr/>
          <a:lstStyle/>
          <a:p>
            <a:pPr eaLnBrk="1" hangingPunct="1">
              <a:spcBef>
                <a:spcPct val="0"/>
              </a:spcBef>
            </a:pPr>
            <a:endParaRPr lang="en-US" smtClean="0"/>
          </a:p>
        </p:txBody>
      </p:sp>
      <p:sp>
        <p:nvSpPr>
          <p:cNvPr id="245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98B0524-738D-423F-891D-A91FAD85F5EF}" type="slidenum">
              <a:rPr lang="en-US" sz="1200" b="0"/>
              <a:pPr algn="r"/>
              <a:t>168</a:t>
            </a:fld>
            <a:endParaRPr lang="en-US" sz="1200" b="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p:spPr>
        <p:txBody>
          <a:bodyPr/>
          <a:lstStyle/>
          <a:p>
            <a:pPr eaLnBrk="1" hangingPunct="1">
              <a:spcBef>
                <a:spcPct val="0"/>
              </a:spcBef>
            </a:pPr>
            <a:endParaRPr lang="en-US" smtClean="0"/>
          </a:p>
        </p:txBody>
      </p:sp>
      <p:sp>
        <p:nvSpPr>
          <p:cNvPr id="266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21A6BAB-E835-4D30-BD2E-2B2191187EB7}" type="slidenum">
              <a:rPr lang="en-US" sz="1200" b="0"/>
              <a:pPr algn="r"/>
              <a:t>169</a:t>
            </a:fld>
            <a:endParaRPr lang="en-US" sz="1200" b="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pPr eaLnBrk="1" hangingPunct="1">
              <a:spcBef>
                <a:spcPct val="0"/>
              </a:spcBef>
            </a:pPr>
            <a:endParaRPr lang="en-US" smtClean="0"/>
          </a:p>
        </p:txBody>
      </p:sp>
      <p:sp>
        <p:nvSpPr>
          <p:cNvPr id="3072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C9D612C-1EDD-4312-B7BD-F74EB71B8198}" type="slidenum">
              <a:rPr lang="en-US" sz="1200" b="0"/>
              <a:pPr algn="r"/>
              <a:t>172</a:t>
            </a:fld>
            <a:endParaRPr lang="en-US" sz="1200"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A042C2-A8A4-49BB-8013-DDA5E0233F99}" type="slidenum">
              <a:rPr lang="en-US" sz="1200" b="0"/>
              <a:pPr algn="r"/>
              <a:t>175</a:t>
            </a:fld>
            <a:endParaRPr lang="en-US" sz="1200" b="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394D8DAD-6DF7-5045-A133-16B1405A8FD8}" type="slidenum">
              <a:rPr lang="en-US"/>
              <a:pPr/>
              <a:t>36</a:t>
            </a:fld>
            <a:endParaRPr lang="en-US"/>
          </a:p>
        </p:txBody>
      </p:sp>
      <p:sp>
        <p:nvSpPr>
          <p:cNvPr id="26625"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26626"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26627"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48F7506D-6871-A449-95C8-95B1A7F15936}" type="slidenum">
              <a:rPr lang="en-US">
                <a:solidFill>
                  <a:srgbClr val="000000"/>
                </a:solidFill>
                <a:latin typeface="+mn-lt" charset="0"/>
                <a:ea typeface="+mn-ea" charset="0"/>
                <a:cs typeface="+mn-ea" charset="0"/>
              </a:rPr>
              <a:pPr hangingPunct="1"/>
              <a:t>36</a:t>
            </a:fld>
            <a:fld id="{548EFE3F-8290-7B4B-AAB2-50A00991F2CB}" type="slidenum">
              <a:rPr lang="en-US">
                <a:solidFill>
                  <a:srgbClr val="000000"/>
                </a:solidFill>
                <a:latin typeface="+mn-lt" charset="0"/>
                <a:ea typeface="+mn-ea" charset="0"/>
                <a:cs typeface="+mn-ea" charset="0"/>
              </a:rPr>
              <a:pPr hangingPunct="1"/>
              <a:t>36</a:t>
            </a:fld>
            <a:endParaRPr lang="en-US">
              <a:solidFill>
                <a:srgbClr val="000000"/>
              </a:solidFill>
              <a:latin typeface="+mn-lt" charset="0"/>
              <a:ea typeface="+mn-ea" charset="0"/>
              <a:cs typeface="+mn-ea"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p:spPr>
        <p:txBody>
          <a:bodyPr/>
          <a:lstStyle/>
          <a:p>
            <a:pPr eaLnBrk="1" hangingPunct="1"/>
            <a:endParaRPr lang="en-US" smtClean="0"/>
          </a:p>
        </p:txBody>
      </p:sp>
      <p:sp>
        <p:nvSpPr>
          <p:cNvPr id="3891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6F7DDBA-381B-4195-9764-974FDD6FA665}" type="slidenum">
              <a:rPr lang="en-US" sz="1200" b="0"/>
              <a:pPr algn="r"/>
              <a:t>178</a:t>
            </a:fld>
            <a:endParaRPr lang="en-US" sz="1200" b="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197</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198</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199</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200</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201</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202</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EC1B4FB-396D-5842-BC66-F441786DB29F}" type="slidenum">
              <a:rPr lang="en-US"/>
              <a:pPr/>
              <a:t>37</a:t>
            </a:fld>
            <a:endParaRPr lang="en-US"/>
          </a:p>
        </p:txBody>
      </p:sp>
      <p:sp>
        <p:nvSpPr>
          <p:cNvPr id="2764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27650"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27651"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E6AF56F1-F49F-754E-9DE0-92CBDA034400}" type="slidenum">
              <a:rPr lang="en-US">
                <a:solidFill>
                  <a:srgbClr val="000000"/>
                </a:solidFill>
                <a:latin typeface="+mn-lt" charset="0"/>
                <a:ea typeface="+mn-ea" charset="0"/>
                <a:cs typeface="+mn-ea" charset="0"/>
              </a:rPr>
              <a:pPr hangingPunct="1"/>
              <a:t>37</a:t>
            </a:fld>
            <a:fld id="{4958D632-1189-C24C-866B-D444F4CA42A5}" type="slidenum">
              <a:rPr lang="en-US">
                <a:solidFill>
                  <a:srgbClr val="000000"/>
                </a:solidFill>
                <a:latin typeface="+mn-lt" charset="0"/>
                <a:ea typeface="+mn-ea" charset="0"/>
                <a:cs typeface="+mn-ea" charset="0"/>
              </a:rPr>
              <a:pPr hangingPunct="1"/>
              <a:t>37</a:t>
            </a:fld>
            <a:endParaRPr lang="en-US">
              <a:solidFill>
                <a:srgbClr val="000000"/>
              </a:solidFill>
              <a:latin typeface="+mn-lt" charset="0"/>
              <a:ea typeface="+mn-ea" charset="0"/>
              <a:cs typeface="+mn-ea"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206</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57691A-1AFD-4BDC-A789-211610EB246D}" type="slidenum">
              <a:rPr lang="en-US" smtClean="0"/>
              <a:pPr/>
              <a:t>207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a:lstStyle/>
          <a:p>
            <a:pPr>
              <a:spcBef>
                <a:spcPct val="0"/>
              </a:spcBef>
            </a:pPr>
            <a:endParaRPr lang="en-US"/>
          </a:p>
        </p:txBody>
      </p:sp>
      <p:sp>
        <p:nvSpPr>
          <p:cNvPr id="9220" name="Slide Number Placeholder 3"/>
          <p:cNvSpPr>
            <a:spLocks noGrp="1"/>
          </p:cNvSpPr>
          <p:nvPr>
            <p:ph type="sldNum" sz="quarter" idx="5"/>
          </p:nvPr>
        </p:nvSpPr>
        <p:spPr bwMode="auto">
          <a:noFill/>
          <a:ln>
            <a:miter lim="800000"/>
            <a:headEnd/>
            <a:tailEnd/>
          </a:ln>
        </p:spPr>
        <p:txBody>
          <a:bodyPr/>
          <a:lstStyle/>
          <a:p>
            <a:fld id="{725832C3-2A95-1045-94AA-0A0D8CCA2E8A}" type="slidenum">
              <a:rPr lang="en-US"/>
              <a:pPr/>
              <a:t>208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a:lstStyle/>
          <a:p>
            <a:pPr>
              <a:spcBef>
                <a:spcPct val="0"/>
              </a:spcBef>
            </a:pPr>
            <a:endParaRPr lang="en-US"/>
          </a:p>
        </p:txBody>
      </p:sp>
      <p:sp>
        <p:nvSpPr>
          <p:cNvPr id="10244" name="Slide Number Placeholder 3"/>
          <p:cNvSpPr>
            <a:spLocks noGrp="1"/>
          </p:cNvSpPr>
          <p:nvPr>
            <p:ph type="sldNum" sz="quarter" idx="5"/>
          </p:nvPr>
        </p:nvSpPr>
        <p:spPr bwMode="auto">
          <a:noFill/>
          <a:ln>
            <a:miter lim="800000"/>
            <a:headEnd/>
            <a:tailEnd/>
          </a:ln>
        </p:spPr>
        <p:txBody>
          <a:bodyPr/>
          <a:lstStyle/>
          <a:p>
            <a:fld id="{405DD845-7798-9340-990C-7155557ED455}" type="slidenum">
              <a:rPr lang="en-US"/>
              <a:pPr/>
              <a:t>209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pPr>
              <a:spcBef>
                <a:spcPct val="0"/>
              </a:spcBef>
            </a:pPr>
            <a:endParaRPr lang="en-US"/>
          </a:p>
        </p:txBody>
      </p:sp>
      <p:sp>
        <p:nvSpPr>
          <p:cNvPr id="11268" name="Slide Number Placeholder 3"/>
          <p:cNvSpPr>
            <a:spLocks noGrp="1"/>
          </p:cNvSpPr>
          <p:nvPr>
            <p:ph type="sldNum" sz="quarter" idx="5"/>
          </p:nvPr>
        </p:nvSpPr>
        <p:spPr bwMode="auto">
          <a:noFill/>
          <a:ln>
            <a:miter lim="800000"/>
            <a:headEnd/>
            <a:tailEnd/>
          </a:ln>
        </p:spPr>
        <p:txBody>
          <a:bodyPr/>
          <a:lstStyle/>
          <a:p>
            <a:fld id="{9EDBC90B-5DFF-E14B-903E-55BF49FE5DCF}" type="slidenum">
              <a:rPr lang="en-US"/>
              <a:pPr/>
              <a:t>210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pPr>
              <a:spcBef>
                <a:spcPct val="0"/>
              </a:spcBef>
            </a:pPr>
            <a:endParaRPr lang="en-US"/>
          </a:p>
        </p:txBody>
      </p:sp>
      <p:sp>
        <p:nvSpPr>
          <p:cNvPr id="12292" name="Slide Number Placeholder 3"/>
          <p:cNvSpPr>
            <a:spLocks noGrp="1"/>
          </p:cNvSpPr>
          <p:nvPr>
            <p:ph type="sldNum" sz="quarter" idx="5"/>
          </p:nvPr>
        </p:nvSpPr>
        <p:spPr bwMode="auto">
          <a:noFill/>
          <a:ln>
            <a:miter lim="800000"/>
            <a:headEnd/>
            <a:tailEnd/>
          </a:ln>
        </p:spPr>
        <p:txBody>
          <a:bodyPr/>
          <a:lstStyle/>
          <a:p>
            <a:fld id="{A653F7F4-E157-E941-A54F-066B679754A6}" type="slidenum">
              <a:rPr lang="en-US"/>
              <a:pPr/>
              <a:t>211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a:lstStyle/>
          <a:p>
            <a:pPr>
              <a:spcBef>
                <a:spcPct val="0"/>
              </a:spcBef>
            </a:pPr>
            <a:endParaRPr lang="en-US"/>
          </a:p>
        </p:txBody>
      </p:sp>
      <p:sp>
        <p:nvSpPr>
          <p:cNvPr id="13316" name="Slide Number Placeholder 3"/>
          <p:cNvSpPr>
            <a:spLocks noGrp="1"/>
          </p:cNvSpPr>
          <p:nvPr>
            <p:ph type="sldNum" sz="quarter" idx="5"/>
          </p:nvPr>
        </p:nvSpPr>
        <p:spPr bwMode="auto">
          <a:noFill/>
          <a:ln>
            <a:miter lim="800000"/>
            <a:headEnd/>
            <a:tailEnd/>
          </a:ln>
        </p:spPr>
        <p:txBody>
          <a:bodyPr/>
          <a:lstStyle/>
          <a:p>
            <a:fld id="{7AAF5334-8E8E-6849-BD8B-FA035BA17A8C}" type="slidenum">
              <a:rPr lang="en-US"/>
              <a:pPr/>
              <a:t>212</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a:spcBef>
                <a:spcPct val="0"/>
              </a:spcBef>
            </a:pPr>
            <a:endParaRPr lang="en-US"/>
          </a:p>
        </p:txBody>
      </p:sp>
      <p:sp>
        <p:nvSpPr>
          <p:cNvPr id="14340" name="Slide Number Placeholder 3"/>
          <p:cNvSpPr>
            <a:spLocks noGrp="1"/>
          </p:cNvSpPr>
          <p:nvPr>
            <p:ph type="sldNum" sz="quarter" idx="5"/>
          </p:nvPr>
        </p:nvSpPr>
        <p:spPr bwMode="auto">
          <a:noFill/>
          <a:ln>
            <a:miter lim="800000"/>
            <a:headEnd/>
            <a:tailEnd/>
          </a:ln>
        </p:spPr>
        <p:txBody>
          <a:bodyPr/>
          <a:lstStyle/>
          <a:p>
            <a:fld id="{C2C99AF3-FB85-B147-AFA3-F62849857E8E}" type="slidenum">
              <a:rPr lang="en-US"/>
              <a:pPr/>
              <a:t>213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a:lstStyle/>
          <a:p>
            <a:pPr eaLnBrk="1" hangingPunct="1">
              <a:spcBef>
                <a:spcPct val="0"/>
              </a:spcBef>
            </a:pPr>
            <a:endParaRPr lang="en-US"/>
          </a:p>
        </p:txBody>
      </p:sp>
      <p:sp>
        <p:nvSpPr>
          <p:cNvPr id="11268" name="Slide Number Placeholder 3"/>
          <p:cNvSpPr>
            <a:spLocks noGrp="1"/>
          </p:cNvSpPr>
          <p:nvPr>
            <p:ph type="sldNum" sz="quarter" idx="5"/>
          </p:nvPr>
        </p:nvSpPr>
        <p:spPr bwMode="auto">
          <a:ln>
            <a:miter lim="800000"/>
            <a:headEnd/>
            <a:tailEnd/>
          </a:ln>
        </p:spPr>
        <p:txBody>
          <a:bodyPr/>
          <a:lstStyle/>
          <a:p>
            <a:fld id="{B4774215-57E2-6848-8D42-528DE078327E}" type="slidenum">
              <a:rPr lang="en-US"/>
              <a:pPr/>
              <a:t>215</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pPr eaLnBrk="1" hangingPunct="1">
              <a:spcBef>
                <a:spcPct val="0"/>
              </a:spcBef>
            </a:pPr>
            <a:endParaRPr lang="en-US"/>
          </a:p>
        </p:txBody>
      </p:sp>
      <p:sp>
        <p:nvSpPr>
          <p:cNvPr id="12292" name="Slide Number Placeholder 3"/>
          <p:cNvSpPr>
            <a:spLocks noGrp="1"/>
          </p:cNvSpPr>
          <p:nvPr>
            <p:ph type="sldNum" sz="quarter" idx="5"/>
          </p:nvPr>
        </p:nvSpPr>
        <p:spPr bwMode="auto">
          <a:ln>
            <a:miter lim="800000"/>
            <a:headEnd/>
            <a:tailEnd/>
          </a:ln>
        </p:spPr>
        <p:txBody>
          <a:bodyPr/>
          <a:lstStyle/>
          <a:p>
            <a:fld id="{93B14487-4935-254C-B590-1290B2D89C9A}" type="slidenum">
              <a:rPr lang="en-US"/>
              <a:pPr/>
              <a:t>216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AE7C1C5B-1C68-EE41-A6F1-A50665E2153C}" type="slidenum">
              <a:rPr lang="en-US"/>
              <a:pPr/>
              <a:t>38</a:t>
            </a:fld>
            <a:endParaRPr lang="en-US"/>
          </a:p>
        </p:txBody>
      </p:sp>
      <p:sp>
        <p:nvSpPr>
          <p:cNvPr id="28673"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28674"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28675"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CAF4292B-C0BC-B544-9D01-7CA83E505CF1}" type="slidenum">
              <a:rPr lang="en-US">
                <a:solidFill>
                  <a:srgbClr val="000000"/>
                </a:solidFill>
                <a:latin typeface="+mn-lt" charset="0"/>
                <a:ea typeface="+mn-ea" charset="0"/>
                <a:cs typeface="+mn-ea" charset="0"/>
              </a:rPr>
              <a:pPr hangingPunct="1"/>
              <a:t>38</a:t>
            </a:fld>
            <a:fld id="{50B0578C-53B3-5D4D-AE42-5CA05398B6C6}" type="slidenum">
              <a:rPr lang="en-US">
                <a:solidFill>
                  <a:srgbClr val="000000"/>
                </a:solidFill>
                <a:latin typeface="+mn-lt" charset="0"/>
                <a:ea typeface="+mn-ea" charset="0"/>
                <a:cs typeface="+mn-ea" charset="0"/>
              </a:rPr>
              <a:pPr hangingPunct="1"/>
              <a:t>38</a:t>
            </a:fld>
            <a:endParaRPr lang="en-US">
              <a:solidFill>
                <a:srgbClr val="000000"/>
              </a:solidFill>
              <a:latin typeface="+mn-lt" charset="0"/>
              <a:ea typeface="+mn-ea" charset="0"/>
              <a:cs typeface="+mn-ea"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pPr eaLnBrk="1" hangingPunct="1">
              <a:spcBef>
                <a:spcPct val="0"/>
              </a:spcBef>
            </a:pPr>
            <a:endParaRPr lang="en-US"/>
          </a:p>
        </p:txBody>
      </p:sp>
      <p:sp>
        <p:nvSpPr>
          <p:cNvPr id="13316" name="Slide Number Placeholder 3"/>
          <p:cNvSpPr>
            <a:spLocks noGrp="1"/>
          </p:cNvSpPr>
          <p:nvPr>
            <p:ph type="sldNum" sz="quarter" idx="5"/>
          </p:nvPr>
        </p:nvSpPr>
        <p:spPr bwMode="auto">
          <a:ln>
            <a:miter lim="800000"/>
            <a:headEnd/>
            <a:tailEnd/>
          </a:ln>
        </p:spPr>
        <p:txBody>
          <a:bodyPr/>
          <a:lstStyle/>
          <a:p>
            <a:fld id="{5EC93B42-097E-DF41-858F-E70C2935DC13}" type="slidenum">
              <a:rPr lang="en-US"/>
              <a:pPr/>
              <a:t>217</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a:lstStyle/>
          <a:p>
            <a:pPr eaLnBrk="1" hangingPunct="1">
              <a:spcBef>
                <a:spcPct val="0"/>
              </a:spcBef>
            </a:pPr>
            <a:endParaRPr lang="en-US"/>
          </a:p>
        </p:txBody>
      </p:sp>
      <p:sp>
        <p:nvSpPr>
          <p:cNvPr id="14340" name="Slide Number Placeholder 3"/>
          <p:cNvSpPr>
            <a:spLocks noGrp="1"/>
          </p:cNvSpPr>
          <p:nvPr>
            <p:ph type="sldNum" sz="quarter" idx="5"/>
          </p:nvPr>
        </p:nvSpPr>
        <p:spPr bwMode="auto">
          <a:ln>
            <a:miter lim="800000"/>
            <a:headEnd/>
            <a:tailEnd/>
          </a:ln>
        </p:spPr>
        <p:txBody>
          <a:bodyPr/>
          <a:lstStyle/>
          <a:p>
            <a:fld id="{69EA6E8E-650C-B849-BB6E-7AC0FA913FB0}" type="slidenum">
              <a:rPr lang="en-US"/>
              <a:pPr/>
              <a:t>218</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eaLnBrk="1" hangingPunct="1">
              <a:spcBef>
                <a:spcPct val="0"/>
              </a:spcBef>
            </a:pPr>
            <a:endParaRPr lang="en-US"/>
          </a:p>
        </p:txBody>
      </p:sp>
      <p:sp>
        <p:nvSpPr>
          <p:cNvPr id="15364" name="Slide Number Placeholder 3"/>
          <p:cNvSpPr>
            <a:spLocks noGrp="1"/>
          </p:cNvSpPr>
          <p:nvPr>
            <p:ph type="sldNum" sz="quarter" idx="5"/>
          </p:nvPr>
        </p:nvSpPr>
        <p:spPr bwMode="auto">
          <a:ln>
            <a:miter lim="800000"/>
            <a:headEnd/>
            <a:tailEnd/>
          </a:ln>
        </p:spPr>
        <p:txBody>
          <a:bodyPr/>
          <a:lstStyle/>
          <a:p>
            <a:fld id="{2E3EF3DD-D589-6B4F-915E-B7A7E5D097BB}" type="slidenum">
              <a:rPr lang="en-US"/>
              <a:pPr/>
              <a:t>219</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ln>
            <a:miter lim="800000"/>
            <a:headEnd/>
            <a:tailEnd/>
          </a:ln>
        </p:spPr>
        <p:txBody>
          <a:bodyPr/>
          <a:lstStyle/>
          <a:p>
            <a:fld id="{5FED9E65-F416-544C-8EA4-08CBF200EA57}" type="slidenum">
              <a:rPr lang="en-US"/>
              <a:pPr/>
              <a:t>220</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a:lstStyle/>
          <a:p>
            <a:pPr>
              <a:spcBef>
                <a:spcPct val="0"/>
              </a:spcBef>
            </a:pPr>
            <a:endParaRPr lang="en-US"/>
          </a:p>
        </p:txBody>
      </p:sp>
      <p:sp>
        <p:nvSpPr>
          <p:cNvPr id="50179" name="Slide Number Placeholder 3"/>
          <p:cNvSpPr>
            <a:spLocks noGrp="1"/>
          </p:cNvSpPr>
          <p:nvPr>
            <p:ph type="sldNum" sz="quarter" idx="5"/>
          </p:nvPr>
        </p:nvSpPr>
        <p:spPr bwMode="auto">
          <a:noFill/>
          <a:ln>
            <a:miter lim="800000"/>
            <a:headEnd/>
            <a:tailEnd/>
          </a:ln>
        </p:spPr>
        <p:txBody>
          <a:bodyPr/>
          <a:lstStyle/>
          <a:p>
            <a:fld id="{E0E64403-2A39-1249-A556-F1407975F758}" type="slidenum">
              <a:rPr lang="en-US"/>
              <a:pPr/>
              <a:t>236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a:lstStyle/>
          <a:p>
            <a:pPr>
              <a:spcBef>
                <a:spcPct val="0"/>
              </a:spcBef>
            </a:pPr>
            <a:endParaRPr lang="en-US"/>
          </a:p>
        </p:txBody>
      </p:sp>
      <p:sp>
        <p:nvSpPr>
          <p:cNvPr id="53251" name="Slide Number Placeholder 3"/>
          <p:cNvSpPr>
            <a:spLocks noGrp="1"/>
          </p:cNvSpPr>
          <p:nvPr>
            <p:ph type="sldNum" sz="quarter" idx="5"/>
          </p:nvPr>
        </p:nvSpPr>
        <p:spPr bwMode="auto">
          <a:noFill/>
          <a:ln>
            <a:miter lim="800000"/>
            <a:headEnd/>
            <a:tailEnd/>
          </a:ln>
        </p:spPr>
        <p:txBody>
          <a:bodyPr/>
          <a:lstStyle/>
          <a:p>
            <a:fld id="{1663D753-20D6-8A46-BF20-05061703BCCC}" type="slidenum">
              <a:rPr lang="en-US"/>
              <a:pPr/>
              <a:t>238</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a:lstStyle/>
          <a:p>
            <a:pPr>
              <a:spcBef>
                <a:spcPct val="0"/>
              </a:spcBef>
            </a:pPr>
            <a:endParaRPr lang="en-US"/>
          </a:p>
        </p:txBody>
      </p:sp>
      <p:sp>
        <p:nvSpPr>
          <p:cNvPr id="55299" name="Slide Number Placeholder 3"/>
          <p:cNvSpPr>
            <a:spLocks noGrp="1"/>
          </p:cNvSpPr>
          <p:nvPr>
            <p:ph type="sldNum" sz="quarter" idx="5"/>
          </p:nvPr>
        </p:nvSpPr>
        <p:spPr bwMode="auto">
          <a:noFill/>
          <a:ln>
            <a:miter lim="800000"/>
            <a:headEnd/>
            <a:tailEnd/>
          </a:ln>
        </p:spPr>
        <p:txBody>
          <a:bodyPr/>
          <a:lstStyle/>
          <a:p>
            <a:fld id="{CFE228AF-BB80-E449-9B5A-E2947CC45173}" type="slidenum">
              <a:rPr lang="en-US"/>
              <a:pPr/>
              <a:t>240</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a:lstStyle/>
          <a:p>
            <a:pPr>
              <a:spcBef>
                <a:spcPct val="0"/>
              </a:spcBef>
            </a:pPr>
            <a:endParaRPr lang="en-US"/>
          </a:p>
        </p:txBody>
      </p:sp>
      <p:sp>
        <p:nvSpPr>
          <p:cNvPr id="58371" name="Slide Number Placeholder 3"/>
          <p:cNvSpPr>
            <a:spLocks noGrp="1"/>
          </p:cNvSpPr>
          <p:nvPr>
            <p:ph type="sldNum" sz="quarter" idx="5"/>
          </p:nvPr>
        </p:nvSpPr>
        <p:spPr bwMode="auto">
          <a:noFill/>
          <a:ln>
            <a:miter lim="800000"/>
            <a:headEnd/>
            <a:tailEnd/>
          </a:ln>
        </p:spPr>
        <p:txBody>
          <a:bodyPr/>
          <a:lstStyle/>
          <a:p>
            <a:fld id="{5716EBCB-4159-EE41-ACB4-0790D7B8E8C4}" type="slidenum">
              <a:rPr lang="en-US"/>
              <a:pPr/>
              <a:t>242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a:lstStyle/>
          <a:p>
            <a:pPr>
              <a:spcBef>
                <a:spcPct val="0"/>
              </a:spcBef>
            </a:pPr>
            <a:endParaRPr lang="en-US"/>
          </a:p>
        </p:txBody>
      </p:sp>
      <p:sp>
        <p:nvSpPr>
          <p:cNvPr id="61443" name="Slide Number Placeholder 3"/>
          <p:cNvSpPr>
            <a:spLocks noGrp="1"/>
          </p:cNvSpPr>
          <p:nvPr>
            <p:ph type="sldNum" sz="quarter" idx="5"/>
          </p:nvPr>
        </p:nvSpPr>
        <p:spPr bwMode="auto">
          <a:noFill/>
          <a:ln>
            <a:miter lim="800000"/>
            <a:headEnd/>
            <a:tailEnd/>
          </a:ln>
        </p:spPr>
        <p:txBody>
          <a:bodyPr/>
          <a:lstStyle/>
          <a:p>
            <a:fld id="{0E60C714-983B-FF40-ABD3-E06FAEEF4015}" type="slidenum">
              <a:rPr lang="en-US"/>
              <a:pPr/>
              <a:t>244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2F562BCA-D342-CE43-9701-49705FA22C6A}" type="slidenum">
              <a:rPr lang="en-US"/>
              <a:pPr/>
              <a:t>39</a:t>
            </a:fld>
            <a:endParaRPr lang="en-US"/>
          </a:p>
        </p:txBody>
      </p:sp>
      <p:sp>
        <p:nvSpPr>
          <p:cNvPr id="29697"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29698" name="Text Box 2"/>
          <p:cNvSpPr txBox="1">
            <a:spLocks noGrp="1" noChangeArrowheads="1"/>
          </p:cNvSpPr>
          <p:nvPr>
            <p:ph type="body" idx="1"/>
          </p:nvPr>
        </p:nvSpPr>
        <p:spPr bwMode="auto">
          <a:xfrm>
            <a:off x="0" y="0"/>
            <a:ext cx="1588" cy="1588"/>
          </a:xfrm>
          <a:prstGeom prst="rect">
            <a:avLst/>
          </a:prstGeom>
          <a:noFill/>
          <a:ln>
            <a:solidFill>
              <a:srgbClr val="000000"/>
            </a:solidFill>
            <a:round/>
            <a:headEnd/>
            <a:tailEnd/>
          </a:ln>
        </p:spPr>
        <p:txBody>
          <a:bodyPr wrap="none" anchor="ctr">
            <a:prstTxWarp prst="textNoShape">
              <a:avLst/>
            </a:prstTxWarp>
          </a:bodyPr>
          <a:lstStyle/>
          <a:p>
            <a:endParaRPr lang="en-US"/>
          </a:p>
        </p:txBody>
      </p:sp>
      <p:sp>
        <p:nvSpPr>
          <p:cNvPr id="29699" name="Text Box 3"/>
          <p:cNvSpPr txBox="1">
            <a:spLocks noChangeArrowheads="1"/>
          </p:cNvSpPr>
          <p:nvPr/>
        </p:nvSpPr>
        <p:spPr bwMode="auto">
          <a:xfrm>
            <a:off x="0" y="0"/>
            <a:ext cx="1588" cy="1588"/>
          </a:xfrm>
          <a:prstGeom prst="rect">
            <a:avLst/>
          </a:prstGeom>
          <a:noFill/>
          <a:ln w="9525">
            <a:solidFill>
              <a:srgbClr val="000000"/>
            </a:solidFill>
            <a:round/>
            <a:headEnd/>
            <a:tailEnd/>
          </a:ln>
          <a:effectLst/>
        </p:spPr>
        <p:txBody>
          <a:bodyPr lIns="90000" tIns="54072" rIns="90000" bIns="45000" anchor="b">
            <a:prstTxWarp prst="textNoShape">
              <a:avLst/>
            </a:prstTxWarp>
          </a:bodyPr>
          <a:lstStyle/>
          <a:p>
            <a:pPr hangingPunct="1"/>
            <a:fld id="{B485C6F3-A7F3-204C-9DEA-2B16A8917C9D}" type="slidenum">
              <a:rPr lang="en-US">
                <a:solidFill>
                  <a:srgbClr val="000000"/>
                </a:solidFill>
                <a:latin typeface="+mn-lt" charset="0"/>
                <a:ea typeface="+mn-ea" charset="0"/>
                <a:cs typeface="+mn-ea" charset="0"/>
              </a:rPr>
              <a:pPr hangingPunct="1"/>
              <a:t>39</a:t>
            </a:fld>
            <a:fld id="{C9FD5F55-EE65-A448-B101-B19FABB0B69E}" type="slidenum">
              <a:rPr lang="en-US">
                <a:solidFill>
                  <a:srgbClr val="000000"/>
                </a:solidFill>
                <a:latin typeface="+mn-lt" charset="0"/>
                <a:ea typeface="+mn-ea" charset="0"/>
                <a:cs typeface="+mn-ea" charset="0"/>
              </a:rPr>
              <a:pPr hangingPunct="1"/>
              <a:t>39</a:t>
            </a:fld>
            <a:endParaRPr lang="en-US">
              <a:solidFill>
                <a:srgbClr val="000000"/>
              </a:solidFill>
              <a:latin typeface="+mn-lt" charset="0"/>
              <a:ea typeface="+mn-ea" charset="0"/>
              <a:cs typeface="+mn-e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BB5FA4-DF3F-4375-9836-A8C4BF6160B0}" type="datetimeFigureOut">
              <a:rPr lang="en-US" smtClean="0"/>
              <a:pPr/>
              <a:t>3/15/2012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B5FA4-DF3F-4375-9836-A8C4BF6160B0}" type="datetimeFigureOut">
              <a:rPr lang="en-US" smtClean="0"/>
              <a:pPr/>
              <a:t>3/15/2012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B5FA4-DF3F-4375-9836-A8C4BF6160B0}" type="datetimeFigureOut">
              <a:rPr lang="en-US" smtClean="0"/>
              <a:pPr/>
              <a:t>3/15/2012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B5FA4-DF3F-4375-9836-A8C4BF6160B0}" type="datetimeFigureOut">
              <a:rPr lang="en-US" smtClean="0"/>
              <a:pPr/>
              <a:t>3/15/2012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70813" cy="14684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356350"/>
            <a:ext cx="2132013" cy="363538"/>
          </a:xfrm>
        </p:spPr>
        <p:txBody>
          <a:bodyPr/>
          <a:lstStyle>
            <a:lvl1pPr>
              <a:defRPr/>
            </a:lvl1pPr>
          </a:lstStyle>
          <a:p>
            <a:r>
              <a:rPr lang="en-US"/>
              <a:t>4/3/10</a:t>
            </a:r>
          </a:p>
        </p:txBody>
      </p:sp>
      <p:sp>
        <p:nvSpPr>
          <p:cNvPr id="4" name="Footer Placeholder 3"/>
          <p:cNvSpPr>
            <a:spLocks noGrp="1"/>
          </p:cNvSpPr>
          <p:nvPr>
            <p:ph type="ftr" idx="11"/>
          </p:nvPr>
        </p:nvSpPr>
        <p:spPr>
          <a:xfrm>
            <a:off x="3124200" y="6356350"/>
            <a:ext cx="2894013" cy="363538"/>
          </a:xfrm>
        </p:spPr>
        <p:txBody>
          <a:bodyPr/>
          <a:lstStyle>
            <a:lvl1pPr>
              <a:defRPr/>
            </a:lvl1pPr>
          </a:lstStyle>
          <a:p>
            <a:endParaRPr lang="en-US"/>
          </a:p>
        </p:txBody>
      </p:sp>
      <p:sp>
        <p:nvSpPr>
          <p:cNvPr id="5" name="Slide Number Placeholder 4"/>
          <p:cNvSpPr>
            <a:spLocks noGrp="1"/>
          </p:cNvSpPr>
          <p:nvPr>
            <p:ph type="sldNum" idx="12"/>
          </p:nvPr>
        </p:nvSpPr>
        <p:spPr>
          <a:xfrm>
            <a:off x="6553200" y="6356350"/>
            <a:ext cx="2132013" cy="363538"/>
          </a:xfrm>
        </p:spPr>
        <p:txBody>
          <a:bodyPr/>
          <a:lstStyle>
            <a:lvl1pPr>
              <a:defRPr smtClean="0"/>
            </a:lvl1pPr>
          </a:lstStyle>
          <a:p>
            <a:fld id="{4D2415DE-B3C4-2E48-9A8B-251619C4A8A8}" type="slidenum">
              <a:rPr lang="en-US"/>
              <a:pPr/>
              <a:t>‹#›</a:t>
            </a:fld>
            <a:fld id="{78612E58-1DF4-2C48-B43C-A38313F2227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46B091-7115-4417-BF7D-19C8FACE44C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BB5FA4-DF3F-4375-9836-A8C4BF6160B0}" type="datetimeFigureOut">
              <a:rPr lang="en-US" smtClean="0"/>
              <a:pPr/>
              <a:t>3/15/2012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BB5FA4-DF3F-4375-9836-A8C4BF6160B0}" type="datetimeFigureOut">
              <a:rPr lang="en-US" smtClean="0"/>
              <a:pPr/>
              <a:t>3/15/2012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BB5FA4-DF3F-4375-9836-A8C4BF6160B0}" type="datetimeFigureOut">
              <a:rPr lang="en-US" smtClean="0"/>
              <a:pPr/>
              <a:t>3/15/2012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BB5FA4-DF3F-4375-9836-A8C4BF6160B0}" type="datetimeFigureOut">
              <a:rPr lang="en-US" smtClean="0"/>
              <a:pPr/>
              <a:t>3/15/2012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B5FA4-DF3F-4375-9836-A8C4BF6160B0}" type="datetimeFigureOut">
              <a:rPr lang="en-US" smtClean="0"/>
              <a:pPr/>
              <a:t>3/15/2012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B5FA4-DF3F-4375-9836-A8C4BF6160B0}" type="datetimeFigureOut">
              <a:rPr lang="en-US" smtClean="0"/>
              <a:pPr/>
              <a:t>3/15/2012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B5FA4-DF3F-4375-9836-A8C4BF6160B0}" type="datetimeFigureOut">
              <a:rPr lang="en-US" smtClean="0"/>
              <a:pPr/>
              <a:t>3/15/2012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B5FA4-DF3F-4375-9836-A8C4BF6160B0}" type="datetimeFigureOut">
              <a:rPr lang="en-US" smtClean="0"/>
              <a:pPr/>
              <a:t>3/15/2012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1BC71-92BC-4A93-BE94-A9530DCA48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B5FA4-DF3F-4375-9836-A8C4BF6160B0}" type="datetimeFigureOut">
              <a:rPr lang="en-US" smtClean="0"/>
              <a:pPr/>
              <a:t>3/15/2012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1BC71-92BC-4A93-BE94-A9530DCA48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tags" Target="../tags/tag6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2.xml"/><Relationship Id="rId1" Type="http://schemas.openxmlformats.org/officeDocument/2006/relationships/tags" Target="../tags/tag71.xml"/></Relationships>
</file>

<file path=ppt/slides/_rels/slide113.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74.png"/><Relationship Id="rId2" Type="http://schemas.openxmlformats.org/officeDocument/2006/relationships/tags" Target="../tags/tag7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5.jpeg"/><Relationship Id="rId4"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tags" Target="../tags/tag75.xml"/></Relationships>
</file>

<file path=ppt/slides/_rels/slide11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vmlDrawing" Target="../drawings/vmlDrawing2.vml"/><Relationship Id="rId6" Type="http://schemas.openxmlformats.org/officeDocument/2006/relationships/image" Target="../media/image76.png"/><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0.xml"/><Relationship Id="rId1" Type="http://schemas.openxmlformats.org/officeDocument/2006/relationships/tags" Target="../tags/tag79.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2.xml"/><Relationship Id="rId1" Type="http://schemas.openxmlformats.org/officeDocument/2006/relationships/tags" Target="../tags/tag81.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4.xml"/><Relationship Id="rId1" Type="http://schemas.openxmlformats.org/officeDocument/2006/relationships/tags" Target="../tags/tag83.xml"/></Relationships>
</file>

<file path=ppt/slides/_rels/slide119.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vmlDrawing" Target="../drawings/vmlDrawing3.vml"/><Relationship Id="rId6" Type="http://schemas.openxmlformats.org/officeDocument/2006/relationships/image" Target="../media/image77.png"/><Relationship Id="rId5" Type="http://schemas.openxmlformats.org/officeDocument/2006/relationships/oleObject" Target="../embeddings/oleObject3.bin"/><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hyperlink" Target="http://isc.temple.edu/neuroanatomy/lab/atlas/panfc/" TargetMode="External"/><Relationship Id="rId4" Type="http://schemas.openxmlformats.org/officeDocument/2006/relationships/image" Target="../media/image78.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image" Target="../media/image79.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hyperlink" Target="http://isc.temple.edu/neuroanatomy/lab/atlas/rsccd/" TargetMode="External"/><Relationship Id="rId4" Type="http://schemas.openxmlformats.org/officeDocument/2006/relationships/image" Target="../media/image79.png"/></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94.xml"/><Relationship Id="rId7" Type="http://schemas.openxmlformats.org/officeDocument/2006/relationships/image" Target="../media/image80.png"/><Relationship Id="rId2" Type="http://schemas.openxmlformats.org/officeDocument/2006/relationships/tags" Target="../tags/tag93.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82.jpeg"/><Relationship Id="rId4" Type="http://schemas.openxmlformats.org/officeDocument/2006/relationships/slideLayout" Target="../slideLayouts/slideLayout7.xml"/><Relationship Id="rId9" Type="http://schemas.openxmlformats.org/officeDocument/2006/relationships/image" Target="../media/image81.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image" Target="../media/image83.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9.xml"/><Relationship Id="rId1" Type="http://schemas.openxmlformats.org/officeDocument/2006/relationships/tags" Target="../tags/tag98.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image" Target="../media/image84.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3.xml"/><Relationship Id="rId1" Type="http://schemas.openxmlformats.org/officeDocument/2006/relationships/tags" Target="../tags/tag102.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86.png"/><Relationship Id="rId4" Type="http://schemas.openxmlformats.org/officeDocument/2006/relationships/image" Target="../media/image85.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7.xml"/><Relationship Id="rId1" Type="http://schemas.openxmlformats.org/officeDocument/2006/relationships/tags" Target="../tags/tag106.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87.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1.xml"/><Relationship Id="rId1" Type="http://schemas.openxmlformats.org/officeDocument/2006/relationships/tags" Target="../tags/tag110.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3.xml"/><Relationship Id="rId1" Type="http://schemas.openxmlformats.org/officeDocument/2006/relationships/tags" Target="../tags/tag112.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5.xml"/><Relationship Id="rId1" Type="http://schemas.openxmlformats.org/officeDocument/2006/relationships/tags" Target="../tags/tag114.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image" Target="../media/image88.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89.jpe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79.pn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image" Target="../media/image79.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image" Target="../media/image82.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6.xml"/></Relationships>
</file>

<file path=ppt/slides/_rels/slide141.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image" Target="../media/image90.emf"/><Relationship Id="rId2" Type="http://schemas.openxmlformats.org/officeDocument/2006/relationships/tags" Target="../tags/tag127.xml"/><Relationship Id="rId1" Type="http://schemas.openxmlformats.org/officeDocument/2006/relationships/vmlDrawing" Target="../drawings/vmlDrawing5.vml"/><Relationship Id="rId6" Type="http://schemas.openxmlformats.org/officeDocument/2006/relationships/package" Target="../embeddings/Microsoft_PowerPoint_Slide1.sldx"/><Relationship Id="rId5" Type="http://schemas.openxmlformats.org/officeDocument/2006/relationships/oleObject" Target="../embeddings/oleObject6.bin"/><Relationship Id="rId4"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image" Target="../media/image91.jpe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image" Target="../media/image92.jpe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image" Target="../media/image93.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6.xml"/><Relationship Id="rId1" Type="http://schemas.openxmlformats.org/officeDocument/2006/relationships/tags" Target="../tags/tag135.xml"/><Relationship Id="rId4" Type="http://schemas.openxmlformats.org/officeDocument/2006/relationships/image" Target="../media/image94.jpe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8.xml"/><Relationship Id="rId1" Type="http://schemas.openxmlformats.org/officeDocument/2006/relationships/tags" Target="../tags/tag137.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0.xml"/><Relationship Id="rId1" Type="http://schemas.openxmlformats.org/officeDocument/2006/relationships/tags" Target="../tags/tag139.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2.xml"/><Relationship Id="rId1" Type="http://schemas.openxmlformats.org/officeDocument/2006/relationships/tags" Target="../tags/tag141.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4.xml"/><Relationship Id="rId1" Type="http://schemas.openxmlformats.org/officeDocument/2006/relationships/tags" Target="../tags/tag14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image" Target="../media/image95.pn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7.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image" Target="../media/image96.jpeg"/></Relationships>
</file>

<file path=ppt/slides/_rels/slide153.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1.xml"/><Relationship Id="rId1" Type="http://schemas.openxmlformats.org/officeDocument/2006/relationships/tags" Target="../tags/tag150.xml"/><Relationship Id="rId4" Type="http://schemas.openxmlformats.org/officeDocument/2006/relationships/image" Target="../media/image98.png"/></Relationships>
</file>

<file path=ppt/slides/_rels/slide1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12.xml"/><Relationship Id="rId1" Type="http://schemas.openxmlformats.org/officeDocument/2006/relationships/tags" Target="../tags/tag152.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4.xml"/><Relationship Id="rId1" Type="http://schemas.openxmlformats.org/officeDocument/2006/relationships/tags" Target="../tags/tag153.xml"/><Relationship Id="rId4" Type="http://schemas.openxmlformats.org/officeDocument/2006/relationships/image" Target="../media/image16.jpe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6.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image" Target="../media/image57.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2.jpe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101.jpeg"/><Relationship Id="rId5" Type="http://schemas.openxmlformats.org/officeDocument/2006/relationships/image" Target="../media/image57.png"/><Relationship Id="rId4" Type="http://schemas.openxmlformats.org/officeDocument/2006/relationships/notesSlide" Target="../notesSlides/notesSlide5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3.jpe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2.xml"/><Relationship Id="rId1" Type="http://schemas.openxmlformats.org/officeDocument/2006/relationships/tags" Target="../tags/tag161.xml"/><Relationship Id="rId4" Type="http://schemas.openxmlformats.org/officeDocument/2006/relationships/image" Target="../media/image103.jpe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104.png"/><Relationship Id="rId4" Type="http://schemas.openxmlformats.org/officeDocument/2006/relationships/image" Target="../media/image103.jpe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5.xml"/></Relationships>
</file>

<file path=ppt/slides/_rels/slide16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4"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hyperlink" Target="http://salmon.psy.plym.ac.uk/year1/psy128ethology_experiments/model3.gif"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hyperlink" Target="http://salmon.psy.plym.ac.uk/year1/psy128ethology_experiments/ethexpt.htm" TargetMode="External"/><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4.jpeg"/></Relationships>
</file>

<file path=ppt/slides/_rels/slide170.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4"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4"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73.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4"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image" Target="../media/image107.jpeg"/><Relationship Id="rId4"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10.wmf"/><Relationship Id="rId4" Type="http://schemas.openxmlformats.org/officeDocument/2006/relationships/image" Target="../media/image109.wmf"/></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8.xml"/><Relationship Id="rId1" Type="http://schemas.openxmlformats.org/officeDocument/2006/relationships/tags" Target="../tags/tag187.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90.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5.jpeg"/></Relationships>
</file>

<file path=ppt/slides/_rels/slide1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4.xml"/><Relationship Id="rId1" Type="http://schemas.openxmlformats.org/officeDocument/2006/relationships/tags" Target="../tags/tag194.xml"/></Relationships>
</file>

<file path=ppt/slides/_rels/slide1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tags" Target="../tags/tag19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16.jpeg"/></Relationships>
</file>

<file path=ppt/slides/_rels/slide1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96.xml"/></Relationships>
</file>

<file path=ppt/slides/_rels/slide1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197.xml"/></Relationships>
</file>

<file path=ppt/slides/_rels/slide1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ags" Target="../tags/tag198.xml"/></Relationships>
</file>

<file path=ppt/slides/_rels/slide1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98.pn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199.xml"/></Relationships>
</file>

<file path=ppt/slides/_rels/slide19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201.xml"/><Relationship Id="rId7" Type="http://schemas.openxmlformats.org/officeDocument/2006/relationships/notesSlide" Target="../notesSlides/notesSlide62.xml"/><Relationship Id="rId2" Type="http://schemas.openxmlformats.org/officeDocument/2006/relationships/tags" Target="../tags/tag200.xml"/><Relationship Id="rId1" Type="http://schemas.openxmlformats.org/officeDocument/2006/relationships/vmlDrawing" Target="../drawings/vmlDrawing6.vml"/><Relationship Id="rId6" Type="http://schemas.openxmlformats.org/officeDocument/2006/relationships/slideLayout" Target="../slideLayouts/slideLayout12.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image" Target="../media/image117.png"/></Relationships>
</file>

<file path=ppt/slides/_rels/slide19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205.xml"/><Relationship Id="rId7" Type="http://schemas.openxmlformats.org/officeDocument/2006/relationships/notesSlide" Target="../notesSlides/notesSlide63.xml"/><Relationship Id="rId2" Type="http://schemas.openxmlformats.org/officeDocument/2006/relationships/tags" Target="../tags/tag204.xml"/><Relationship Id="rId1" Type="http://schemas.openxmlformats.org/officeDocument/2006/relationships/vmlDrawing" Target="../drawings/vmlDrawing7.vml"/><Relationship Id="rId6" Type="http://schemas.openxmlformats.org/officeDocument/2006/relationships/slideLayout" Target="../slideLayouts/slideLayout12.xml"/><Relationship Id="rId5" Type="http://schemas.openxmlformats.org/officeDocument/2006/relationships/tags" Target="../tags/tag207.xml"/><Relationship Id="rId4" Type="http://schemas.openxmlformats.org/officeDocument/2006/relationships/tags" Target="../tags/tag206.xml"/><Relationship Id="rId9" Type="http://schemas.openxmlformats.org/officeDocument/2006/relationships/image" Target="../media/image1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17.jpeg"/></Relationships>
</file>

<file path=ppt/slides/_rels/slide20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209.xml"/><Relationship Id="rId7" Type="http://schemas.openxmlformats.org/officeDocument/2006/relationships/notesSlide" Target="../notesSlides/notesSlide64.xml"/><Relationship Id="rId2" Type="http://schemas.openxmlformats.org/officeDocument/2006/relationships/tags" Target="../tags/tag208.xml"/><Relationship Id="rId1" Type="http://schemas.openxmlformats.org/officeDocument/2006/relationships/vmlDrawing" Target="../drawings/vmlDrawing8.vml"/><Relationship Id="rId6" Type="http://schemas.openxmlformats.org/officeDocument/2006/relationships/slideLayout" Target="../slideLayouts/slideLayout12.xml"/><Relationship Id="rId5" Type="http://schemas.openxmlformats.org/officeDocument/2006/relationships/tags" Target="../tags/tag211.xml"/><Relationship Id="rId4" Type="http://schemas.openxmlformats.org/officeDocument/2006/relationships/tags" Target="../tags/tag210.xml"/><Relationship Id="rId9" Type="http://schemas.openxmlformats.org/officeDocument/2006/relationships/image" Target="../media/image119.emf"/></Relationships>
</file>

<file path=ppt/slides/_rels/slide20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213.xml"/><Relationship Id="rId7" Type="http://schemas.openxmlformats.org/officeDocument/2006/relationships/notesSlide" Target="../notesSlides/notesSlide65.xml"/><Relationship Id="rId2" Type="http://schemas.openxmlformats.org/officeDocument/2006/relationships/tags" Target="../tags/tag212.xml"/><Relationship Id="rId1" Type="http://schemas.openxmlformats.org/officeDocument/2006/relationships/vmlDrawing" Target="../drawings/vmlDrawing9.vml"/><Relationship Id="rId6" Type="http://schemas.openxmlformats.org/officeDocument/2006/relationships/slideLayout" Target="../slideLayouts/slideLayout12.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image" Target="../media/image120.png"/></Relationships>
</file>

<file path=ppt/slides/_rels/slide202.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tags" Target="../tags/tag217.xml"/><Relationship Id="rId7" Type="http://schemas.openxmlformats.org/officeDocument/2006/relationships/notesSlide" Target="../notesSlides/notesSlide66.xml"/><Relationship Id="rId2" Type="http://schemas.openxmlformats.org/officeDocument/2006/relationships/tags" Target="../tags/tag216.xml"/><Relationship Id="rId1" Type="http://schemas.openxmlformats.org/officeDocument/2006/relationships/vmlDrawing" Target="../drawings/vmlDrawing10.vml"/><Relationship Id="rId6" Type="http://schemas.openxmlformats.org/officeDocument/2006/relationships/slideLayout" Target="../slideLayouts/slideLayout12.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image" Target="../media/image121.png"/></Relationships>
</file>

<file path=ppt/slides/_rels/slide20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tags" Target="../tags/tag221.xml"/><Relationship Id="rId7" Type="http://schemas.openxmlformats.org/officeDocument/2006/relationships/oleObject" Target="../embeddings/oleObject12.bin"/><Relationship Id="rId2" Type="http://schemas.openxmlformats.org/officeDocument/2006/relationships/tags" Target="../tags/tag220.xml"/><Relationship Id="rId1" Type="http://schemas.openxmlformats.org/officeDocument/2006/relationships/vmlDrawing" Target="../drawings/vmlDrawing11.vml"/><Relationship Id="rId6" Type="http://schemas.openxmlformats.org/officeDocument/2006/relationships/notesSlide" Target="../notesSlides/notesSlide67.xml"/><Relationship Id="rId5" Type="http://schemas.openxmlformats.org/officeDocument/2006/relationships/slideLayout" Target="../slideLayouts/slideLayout12.xml"/><Relationship Id="rId4" Type="http://schemas.openxmlformats.org/officeDocument/2006/relationships/tags" Target="../tags/tag222.xml"/></Relationships>
</file>

<file path=ppt/slides/_rels/slide204.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tags" Target="../tags/tag224.xml"/><Relationship Id="rId7" Type="http://schemas.openxmlformats.org/officeDocument/2006/relationships/notesSlide" Target="../notesSlides/notesSlide68.xml"/><Relationship Id="rId2" Type="http://schemas.openxmlformats.org/officeDocument/2006/relationships/tags" Target="../tags/tag223.xml"/><Relationship Id="rId1" Type="http://schemas.openxmlformats.org/officeDocument/2006/relationships/vmlDrawing" Target="../drawings/vmlDrawing12.vml"/><Relationship Id="rId6" Type="http://schemas.openxmlformats.org/officeDocument/2006/relationships/slideLayout" Target="../slideLayouts/slideLayout12.xml"/><Relationship Id="rId5" Type="http://schemas.openxmlformats.org/officeDocument/2006/relationships/tags" Target="../tags/tag226.xml"/><Relationship Id="rId4" Type="http://schemas.openxmlformats.org/officeDocument/2006/relationships/tags" Target="../tags/tag225.xml"/><Relationship Id="rId9" Type="http://schemas.openxmlformats.org/officeDocument/2006/relationships/image" Target="../media/image123.png"/></Relationships>
</file>

<file path=ppt/slides/_rels/slide20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228.xml"/><Relationship Id="rId7" Type="http://schemas.openxmlformats.org/officeDocument/2006/relationships/notesSlide" Target="../notesSlides/notesSlide69.xml"/><Relationship Id="rId2" Type="http://schemas.openxmlformats.org/officeDocument/2006/relationships/tags" Target="../tags/tag227.xml"/><Relationship Id="rId1" Type="http://schemas.openxmlformats.org/officeDocument/2006/relationships/vmlDrawing" Target="../drawings/vmlDrawing13.vml"/><Relationship Id="rId6" Type="http://schemas.openxmlformats.org/officeDocument/2006/relationships/slideLayout" Target="../slideLayouts/slideLayout12.xml"/><Relationship Id="rId5" Type="http://schemas.openxmlformats.org/officeDocument/2006/relationships/tags" Target="../tags/tag230.xml"/><Relationship Id="rId4" Type="http://schemas.openxmlformats.org/officeDocument/2006/relationships/tags" Target="../tags/tag229.xml"/><Relationship Id="rId9" Type="http://schemas.openxmlformats.org/officeDocument/2006/relationships/image" Target="../media/image124.png"/></Relationships>
</file>

<file path=ppt/slides/_rels/slide206.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tags" Target="../tags/tag232.xml"/><Relationship Id="rId7" Type="http://schemas.openxmlformats.org/officeDocument/2006/relationships/oleObject" Target="../embeddings/oleObject15.bin"/><Relationship Id="rId2" Type="http://schemas.openxmlformats.org/officeDocument/2006/relationships/tags" Target="../tags/tag231.xml"/><Relationship Id="rId1" Type="http://schemas.openxmlformats.org/officeDocument/2006/relationships/vmlDrawing" Target="../drawings/vmlDrawing14.vml"/><Relationship Id="rId6" Type="http://schemas.openxmlformats.org/officeDocument/2006/relationships/notesSlide" Target="../notesSlides/notesSlide70.xml"/><Relationship Id="rId5" Type="http://schemas.openxmlformats.org/officeDocument/2006/relationships/slideLayout" Target="../slideLayouts/slideLayout12.xml"/><Relationship Id="rId4" Type="http://schemas.openxmlformats.org/officeDocument/2006/relationships/tags" Target="../tags/tag233.xml"/></Relationships>
</file>

<file path=ppt/slides/_rels/slide20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235.xml"/><Relationship Id="rId7" Type="http://schemas.openxmlformats.org/officeDocument/2006/relationships/notesSlide" Target="../notesSlides/notesSlide71.xml"/><Relationship Id="rId2" Type="http://schemas.openxmlformats.org/officeDocument/2006/relationships/tags" Target="../tags/tag234.xml"/><Relationship Id="rId1" Type="http://schemas.openxmlformats.org/officeDocument/2006/relationships/vmlDrawing" Target="../drawings/vmlDrawing15.vml"/><Relationship Id="rId6" Type="http://schemas.openxmlformats.org/officeDocument/2006/relationships/slideLayout" Target="../slideLayouts/slideLayout12.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image" Target="../media/image126.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238.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image" Target="../media/image127.png"/><Relationship Id="rId4" Type="http://schemas.openxmlformats.org/officeDocument/2006/relationships/notesSlide" Target="../notesSlides/notesSlide7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8.jpeg"/></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image" Target="../media/image128.png"/><Relationship Id="rId4" Type="http://schemas.openxmlformats.org/officeDocument/2006/relationships/notesSlide" Target="../notesSlides/notesSlide74.xml"/></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notesSlide" Target="../notesSlides/notesSlide75.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image" Target="../media/image131.png"/><Relationship Id="rId4" Type="http://schemas.openxmlformats.org/officeDocument/2006/relationships/notesSlide" Target="../notesSlides/notesSlide76.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8.xml"/><Relationship Id="rId1" Type="http://schemas.openxmlformats.org/officeDocument/2006/relationships/tags" Target="../tags/tag247.xml"/><Relationship Id="rId5" Type="http://schemas.openxmlformats.org/officeDocument/2006/relationships/image" Target="../media/image89.jpeg"/><Relationship Id="rId4" Type="http://schemas.openxmlformats.org/officeDocument/2006/relationships/notesSlide" Target="../notesSlides/notesSlide77.xml"/></Relationships>
</file>

<file path=ppt/slides/_rels/slide214.xml.rels><?xml version="1.0" encoding="UTF-8" standalone="yes"?>
<Relationships xmlns="http://schemas.openxmlformats.org/package/2006/relationships"><Relationship Id="rId2" Type="http://schemas.openxmlformats.org/officeDocument/2006/relationships/hyperlink" Target="http://isc.temple.edu/neuroanatomy/lab/index.htm" TargetMode="Externa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0.xml"/><Relationship Id="rId1" Type="http://schemas.openxmlformats.org/officeDocument/2006/relationships/tags" Target="../tags/tag249.xml"/><Relationship Id="rId4" Type="http://schemas.openxmlformats.org/officeDocument/2006/relationships/notesSlide" Target="../notesSlides/notesSlide78.xml"/></Relationships>
</file>

<file path=ppt/slides/_rels/slide21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2.xml"/><Relationship Id="rId1" Type="http://schemas.openxmlformats.org/officeDocument/2006/relationships/tags" Target="../tags/tag251.xml"/><Relationship Id="rId4" Type="http://schemas.openxmlformats.org/officeDocument/2006/relationships/notesSlide" Target="../notesSlides/notesSlide80.xml"/></Relationships>
</file>

<file path=ppt/slides/_rels/slide2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notesSlide" Target="../notesSlides/notesSlide81.xml"/></Relationships>
</file>

<file path=ppt/slides/_rels/slide2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image" Target="../media/image133.jpeg"/><Relationship Id="rId4" Type="http://schemas.openxmlformats.org/officeDocument/2006/relationships/notesSlide" Target="../notesSlides/notesSlide8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hyperlink" Target="http://en.wikipedia.org/wiki/File:Cn3nucleus.png" TargetMode="Externa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8.xml"/><Relationship Id="rId1" Type="http://schemas.openxmlformats.org/officeDocument/2006/relationships/tags" Target="../tags/tag257.xml"/><Relationship Id="rId5" Type="http://schemas.openxmlformats.org/officeDocument/2006/relationships/image" Target="../media/image89.jpeg"/><Relationship Id="rId4" Type="http://schemas.openxmlformats.org/officeDocument/2006/relationships/notesSlide" Target="../notesSlides/notesSlide8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20.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260.xml"/><Relationship Id="rId7" Type="http://schemas.openxmlformats.org/officeDocument/2006/relationships/notesSlide" Target="../notesSlides/notesSlide84.xml"/><Relationship Id="rId2" Type="http://schemas.openxmlformats.org/officeDocument/2006/relationships/tags" Target="../tags/tag259.xml"/><Relationship Id="rId1" Type="http://schemas.openxmlformats.org/officeDocument/2006/relationships/vmlDrawing" Target="../drawings/vmlDrawing16.vml"/><Relationship Id="rId6" Type="http://schemas.openxmlformats.org/officeDocument/2006/relationships/slideLayout" Target="../slideLayouts/slideLayout12.xml"/><Relationship Id="rId5" Type="http://schemas.openxmlformats.org/officeDocument/2006/relationships/tags" Target="../tags/tag262.xml"/><Relationship Id="rId10" Type="http://schemas.openxmlformats.org/officeDocument/2006/relationships/image" Target="../media/image131.png"/><Relationship Id="rId4" Type="http://schemas.openxmlformats.org/officeDocument/2006/relationships/tags" Target="../tags/tag261.xml"/><Relationship Id="rId9" Type="http://schemas.openxmlformats.org/officeDocument/2006/relationships/image" Target="../media/image137.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tags" Target="../tags/tag264.xml"/><Relationship Id="rId7" Type="http://schemas.openxmlformats.org/officeDocument/2006/relationships/notesSlide" Target="../notesSlides/notesSlide85.xml"/><Relationship Id="rId2" Type="http://schemas.openxmlformats.org/officeDocument/2006/relationships/tags" Target="../tags/tag263.xml"/><Relationship Id="rId1" Type="http://schemas.openxmlformats.org/officeDocument/2006/relationships/vmlDrawing" Target="../drawings/vmlDrawing17.vml"/><Relationship Id="rId6" Type="http://schemas.openxmlformats.org/officeDocument/2006/relationships/slideLayout" Target="../slideLayouts/slideLayout12.xml"/><Relationship Id="rId5" Type="http://schemas.openxmlformats.org/officeDocument/2006/relationships/tags" Target="../tags/tag266.xml"/><Relationship Id="rId10" Type="http://schemas.openxmlformats.org/officeDocument/2006/relationships/image" Target="../media/image70.png"/><Relationship Id="rId4" Type="http://schemas.openxmlformats.org/officeDocument/2006/relationships/tags" Target="../tags/tag265.xml"/><Relationship Id="rId9" Type="http://schemas.openxmlformats.org/officeDocument/2006/relationships/image" Target="../media/image138.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image" Target="../media/image20.jpeg"/></Relationships>
</file>

<file path=ppt/slides/_rels/slide24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268.xml"/><Relationship Id="rId7" Type="http://schemas.openxmlformats.org/officeDocument/2006/relationships/notesSlide" Target="../notesSlides/notesSlide86.xml"/><Relationship Id="rId2" Type="http://schemas.openxmlformats.org/officeDocument/2006/relationships/tags" Target="../tags/tag267.xml"/><Relationship Id="rId1" Type="http://schemas.openxmlformats.org/officeDocument/2006/relationships/vmlDrawing" Target="../drawings/vmlDrawing18.vml"/><Relationship Id="rId6" Type="http://schemas.openxmlformats.org/officeDocument/2006/relationships/slideLayout" Target="../slideLayouts/slideLayout12.xml"/><Relationship Id="rId5" Type="http://schemas.openxmlformats.org/officeDocument/2006/relationships/tags" Target="../tags/tag270.xml"/><Relationship Id="rId10" Type="http://schemas.openxmlformats.org/officeDocument/2006/relationships/image" Target="../media/image89.jpeg"/><Relationship Id="rId4" Type="http://schemas.openxmlformats.org/officeDocument/2006/relationships/tags" Target="../tags/tag269.xml"/><Relationship Id="rId9" Type="http://schemas.openxmlformats.org/officeDocument/2006/relationships/image" Target="../media/image139.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tags" Target="../tags/tag272.xml"/><Relationship Id="rId7" Type="http://schemas.openxmlformats.org/officeDocument/2006/relationships/notesSlide" Target="../notesSlides/notesSlide87.xml"/><Relationship Id="rId2" Type="http://schemas.openxmlformats.org/officeDocument/2006/relationships/tags" Target="../tags/tag271.xml"/><Relationship Id="rId1" Type="http://schemas.openxmlformats.org/officeDocument/2006/relationships/vmlDrawing" Target="../drawings/vmlDrawing19.vml"/><Relationship Id="rId6" Type="http://schemas.openxmlformats.org/officeDocument/2006/relationships/slideLayout" Target="../slideLayouts/slideLayout12.xml"/><Relationship Id="rId5" Type="http://schemas.openxmlformats.org/officeDocument/2006/relationships/tags" Target="../tags/tag274.xml"/><Relationship Id="rId10" Type="http://schemas.openxmlformats.org/officeDocument/2006/relationships/image" Target="../media/image94.jpeg"/><Relationship Id="rId4" Type="http://schemas.openxmlformats.org/officeDocument/2006/relationships/tags" Target="../tags/tag273.xml"/><Relationship Id="rId9" Type="http://schemas.openxmlformats.org/officeDocument/2006/relationships/image" Target="../media/image140.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tags" Target="../tags/tag276.xml"/><Relationship Id="rId7" Type="http://schemas.openxmlformats.org/officeDocument/2006/relationships/notesSlide" Target="../notesSlides/notesSlide88.xml"/><Relationship Id="rId2" Type="http://schemas.openxmlformats.org/officeDocument/2006/relationships/tags" Target="../tags/tag275.xml"/><Relationship Id="rId1" Type="http://schemas.openxmlformats.org/officeDocument/2006/relationships/vmlDrawing" Target="../drawings/vmlDrawing20.vml"/><Relationship Id="rId6" Type="http://schemas.openxmlformats.org/officeDocument/2006/relationships/slideLayout" Target="../slideLayouts/slideLayout12.xml"/><Relationship Id="rId5" Type="http://schemas.openxmlformats.org/officeDocument/2006/relationships/tags" Target="../tags/tag278.xml"/><Relationship Id="rId10" Type="http://schemas.openxmlformats.org/officeDocument/2006/relationships/image" Target="../media/image142.jpeg"/><Relationship Id="rId4" Type="http://schemas.openxmlformats.org/officeDocument/2006/relationships/tags" Target="../tags/tag277.xml"/><Relationship Id="rId9" Type="http://schemas.openxmlformats.org/officeDocument/2006/relationships/image" Target="../media/image141.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8.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30.jpe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5.xml"/><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7.xml"/><Relationship Id="rId1" Type="http://schemas.openxmlformats.org/officeDocument/2006/relationships/tags" Target="../tags/tag36.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9.xml"/><Relationship Id="rId1" Type="http://schemas.openxmlformats.org/officeDocument/2006/relationships/tags" Target="../tags/tag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1.xml"/><Relationship Id="rId1" Type="http://schemas.openxmlformats.org/officeDocument/2006/relationships/tags" Target="../tags/tag40.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5.xml"/><Relationship Id="rId1" Type="http://schemas.openxmlformats.org/officeDocument/2006/relationships/tags" Target="../tags/tag44.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7.xml"/><Relationship Id="rId1" Type="http://schemas.openxmlformats.org/officeDocument/2006/relationships/tags" Target="../tags/tag46.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9.xml"/><Relationship Id="rId1" Type="http://schemas.openxmlformats.org/officeDocument/2006/relationships/tags" Target="../tags/tag4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1.xml"/><Relationship Id="rId1" Type="http://schemas.openxmlformats.org/officeDocument/2006/relationships/tags" Target="../tags/tag5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3.xml"/><Relationship Id="rId1" Type="http://schemas.openxmlformats.org/officeDocument/2006/relationships/tags" Target="../tags/tag5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28600"/>
            <a:ext cx="7772400" cy="1470025"/>
          </a:xfrm>
        </p:spPr>
        <p:txBody>
          <a:bodyPr>
            <a:normAutofit fontScale="90000"/>
          </a:bodyPr>
          <a:lstStyle/>
          <a:p>
            <a:r>
              <a:rPr lang="en-US" dirty="0" err="1" smtClean="0"/>
              <a:t>Neuroanatomy</a:t>
            </a:r>
            <a:r>
              <a:rPr lang="en-US" dirty="0" smtClean="0"/>
              <a:t> Study Guide 2010</a:t>
            </a:r>
            <a:br>
              <a:rPr lang="en-US" dirty="0" smtClean="0"/>
            </a:br>
            <a:r>
              <a:rPr lang="en-US" dirty="0" smtClean="0"/>
              <a:t>Class of 2013</a:t>
            </a:r>
            <a:br>
              <a:rPr lang="en-US" dirty="0" smtClean="0"/>
            </a:br>
            <a:endParaRPr lang="en-US" dirty="0"/>
          </a:p>
        </p:txBody>
      </p:sp>
      <p:sp>
        <p:nvSpPr>
          <p:cNvPr id="5" name="Subtitle 4"/>
          <p:cNvSpPr>
            <a:spLocks noGrp="1"/>
          </p:cNvSpPr>
          <p:nvPr>
            <p:ph type="subTitle" idx="1"/>
          </p:nvPr>
        </p:nvSpPr>
        <p:spPr>
          <a:xfrm>
            <a:off x="0" y="1447800"/>
            <a:ext cx="9144000" cy="5638800"/>
          </a:xfrm>
        </p:spPr>
        <p:txBody>
          <a:bodyPr numCol="2">
            <a:normAutofit fontScale="70000" lnSpcReduction="20000"/>
          </a:bodyPr>
          <a:lstStyle/>
          <a:p>
            <a:r>
              <a:rPr lang="en-US" dirty="0" smtClean="0">
                <a:solidFill>
                  <a:schemeClr val="tx1"/>
                </a:solidFill>
              </a:rPr>
              <a:t>Contributors and Complete </a:t>
            </a:r>
            <a:r>
              <a:rPr lang="en-US" dirty="0" err="1" smtClean="0">
                <a:solidFill>
                  <a:schemeClr val="tx1"/>
                </a:solidFill>
              </a:rPr>
              <a:t>Ballers</a:t>
            </a:r>
            <a:r>
              <a:rPr lang="en-US" dirty="0" smtClean="0">
                <a:solidFill>
                  <a:schemeClr val="tx1"/>
                </a:solidFill>
              </a:rPr>
              <a:t>:</a:t>
            </a:r>
          </a:p>
          <a:p>
            <a:endParaRPr lang="en-US" dirty="0" smtClean="0">
              <a:solidFill>
                <a:schemeClr val="tx1"/>
              </a:solidFill>
            </a:endParaRPr>
          </a:p>
          <a:p>
            <a:r>
              <a:rPr lang="en-US" dirty="0" smtClean="0">
                <a:solidFill>
                  <a:schemeClr val="tx1"/>
                </a:solidFill>
              </a:rPr>
              <a:t>Jason Justison – Editor</a:t>
            </a:r>
          </a:p>
          <a:p>
            <a:r>
              <a:rPr lang="en-US" dirty="0" smtClean="0">
                <a:solidFill>
                  <a:schemeClr val="tx1"/>
                </a:solidFill>
              </a:rPr>
              <a:t>Ryan </a:t>
            </a:r>
            <a:r>
              <a:rPr lang="en-US" dirty="0" err="1" smtClean="0">
                <a:solidFill>
                  <a:schemeClr val="tx1"/>
                </a:solidFill>
              </a:rPr>
              <a:t>Tuman</a:t>
            </a:r>
            <a:r>
              <a:rPr lang="en-US" dirty="0" smtClean="0">
                <a:solidFill>
                  <a:schemeClr val="tx1"/>
                </a:solidFill>
              </a:rPr>
              <a:t>- </a:t>
            </a:r>
            <a:r>
              <a:rPr lang="en-US" dirty="0" err="1" smtClean="0">
                <a:solidFill>
                  <a:schemeClr val="tx1"/>
                </a:solidFill>
              </a:rPr>
              <a:t>Neuro</a:t>
            </a:r>
            <a:r>
              <a:rPr lang="en-US" dirty="0" smtClean="0">
                <a:solidFill>
                  <a:schemeClr val="tx1"/>
                </a:solidFill>
              </a:rPr>
              <a:t> Atlas</a:t>
            </a:r>
          </a:p>
          <a:p>
            <a:r>
              <a:rPr lang="en-US" dirty="0" smtClean="0">
                <a:solidFill>
                  <a:schemeClr val="tx1"/>
                </a:solidFill>
              </a:rPr>
              <a:t>Dominick Crummy</a:t>
            </a:r>
          </a:p>
          <a:p>
            <a:r>
              <a:rPr lang="en-US" dirty="0" smtClean="0">
                <a:solidFill>
                  <a:schemeClr val="tx1"/>
                </a:solidFill>
              </a:rPr>
              <a:t>Eric Turner</a:t>
            </a:r>
          </a:p>
          <a:p>
            <a:r>
              <a:rPr lang="en-US" dirty="0" smtClean="0">
                <a:solidFill>
                  <a:schemeClr val="tx1"/>
                </a:solidFill>
              </a:rPr>
              <a:t>Chris Hill</a:t>
            </a:r>
          </a:p>
          <a:p>
            <a:r>
              <a:rPr lang="en-US" dirty="0" smtClean="0">
                <a:solidFill>
                  <a:schemeClr val="tx1"/>
                </a:solidFill>
              </a:rPr>
              <a:t>Andrew </a:t>
            </a:r>
            <a:r>
              <a:rPr lang="en-US" dirty="0" err="1" smtClean="0">
                <a:solidFill>
                  <a:schemeClr val="tx1"/>
                </a:solidFill>
              </a:rPr>
              <a:t>Poulson</a:t>
            </a:r>
            <a:endParaRPr lang="en-US" dirty="0" smtClean="0">
              <a:solidFill>
                <a:schemeClr val="tx1"/>
              </a:solidFill>
            </a:endParaRPr>
          </a:p>
          <a:p>
            <a:r>
              <a:rPr lang="en-US" dirty="0" smtClean="0">
                <a:solidFill>
                  <a:schemeClr val="tx1"/>
                </a:solidFill>
              </a:rPr>
              <a:t>Sarah </a:t>
            </a:r>
            <a:r>
              <a:rPr lang="en-US" dirty="0" err="1" smtClean="0">
                <a:solidFill>
                  <a:schemeClr val="tx1"/>
                </a:solidFill>
              </a:rPr>
              <a:t>Janowski</a:t>
            </a:r>
            <a:endParaRPr lang="en-US" dirty="0" smtClean="0">
              <a:solidFill>
                <a:schemeClr val="tx1"/>
              </a:solidFill>
            </a:endParaRPr>
          </a:p>
          <a:p>
            <a:r>
              <a:rPr lang="en-US" dirty="0" smtClean="0">
                <a:solidFill>
                  <a:schemeClr val="tx1"/>
                </a:solidFill>
              </a:rPr>
              <a:t>Danielle </a:t>
            </a:r>
            <a:r>
              <a:rPr lang="en-US" dirty="0" err="1" smtClean="0">
                <a:solidFill>
                  <a:schemeClr val="tx1"/>
                </a:solidFill>
              </a:rPr>
              <a:t>Ruht</a:t>
            </a:r>
            <a:endParaRPr lang="en-US" dirty="0" smtClean="0">
              <a:solidFill>
                <a:schemeClr val="tx1"/>
              </a:solidFill>
            </a:endParaRPr>
          </a:p>
          <a:p>
            <a:r>
              <a:rPr lang="en-US" dirty="0" smtClean="0">
                <a:solidFill>
                  <a:schemeClr val="tx1"/>
                </a:solidFill>
              </a:rPr>
              <a:t>Allen Liu</a:t>
            </a:r>
          </a:p>
          <a:p>
            <a:r>
              <a:rPr lang="en-US" dirty="0" smtClean="0">
                <a:solidFill>
                  <a:schemeClr val="tx1"/>
                </a:solidFill>
              </a:rPr>
              <a:t>Nick Christianson</a:t>
            </a: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Matt </a:t>
            </a:r>
            <a:r>
              <a:rPr lang="en-US" dirty="0" err="1" smtClean="0">
                <a:solidFill>
                  <a:schemeClr val="tx1"/>
                </a:solidFill>
              </a:rPr>
              <a:t>Olmes</a:t>
            </a:r>
            <a:endParaRPr lang="en-US" dirty="0" smtClean="0">
              <a:solidFill>
                <a:schemeClr val="tx1"/>
              </a:solidFill>
            </a:endParaRPr>
          </a:p>
          <a:p>
            <a:r>
              <a:rPr lang="en-US" dirty="0" smtClean="0">
                <a:solidFill>
                  <a:schemeClr val="tx1"/>
                </a:solidFill>
              </a:rPr>
              <a:t>Robin Shore</a:t>
            </a:r>
          </a:p>
          <a:p>
            <a:r>
              <a:rPr lang="en-US" dirty="0" smtClean="0">
                <a:solidFill>
                  <a:schemeClr val="tx1"/>
                </a:solidFill>
              </a:rPr>
              <a:t>Richie Rich Miller</a:t>
            </a:r>
          </a:p>
          <a:p>
            <a:r>
              <a:rPr lang="en-US" dirty="0" smtClean="0">
                <a:solidFill>
                  <a:schemeClr val="tx1"/>
                </a:solidFill>
              </a:rPr>
              <a:t>Chris Green</a:t>
            </a:r>
          </a:p>
          <a:p>
            <a:r>
              <a:rPr lang="en-US" dirty="0" smtClean="0">
                <a:solidFill>
                  <a:schemeClr val="tx1"/>
                </a:solidFill>
              </a:rPr>
              <a:t>Bill Noll</a:t>
            </a:r>
          </a:p>
          <a:p>
            <a:r>
              <a:rPr lang="en-US" dirty="0" err="1" smtClean="0">
                <a:solidFill>
                  <a:schemeClr val="tx1"/>
                </a:solidFill>
              </a:rPr>
              <a:t>Jashank</a:t>
            </a:r>
            <a:r>
              <a:rPr lang="en-US" dirty="0" smtClean="0">
                <a:solidFill>
                  <a:schemeClr val="tx1"/>
                </a:solidFill>
              </a:rPr>
              <a:t> </a:t>
            </a:r>
            <a:r>
              <a:rPr lang="en-US" dirty="0" err="1" smtClean="0">
                <a:solidFill>
                  <a:schemeClr val="tx1"/>
                </a:solidFill>
              </a:rPr>
              <a:t>Sampat</a:t>
            </a:r>
            <a:endParaRPr lang="en-US" dirty="0" smtClean="0">
              <a:solidFill>
                <a:schemeClr val="tx1"/>
              </a:solidFill>
            </a:endParaRPr>
          </a:p>
          <a:p>
            <a:r>
              <a:rPr lang="en-US" dirty="0" err="1" smtClean="0">
                <a:solidFill>
                  <a:schemeClr val="tx1"/>
                </a:solidFill>
              </a:rPr>
              <a:t>Hitesh</a:t>
            </a:r>
            <a:r>
              <a:rPr lang="en-US" dirty="0" smtClean="0">
                <a:solidFill>
                  <a:schemeClr val="tx1"/>
                </a:solidFill>
              </a:rPr>
              <a:t> </a:t>
            </a:r>
            <a:r>
              <a:rPr lang="en-US" dirty="0" err="1" smtClean="0">
                <a:solidFill>
                  <a:schemeClr val="tx1"/>
                </a:solidFill>
              </a:rPr>
              <a:t>Sachdeva</a:t>
            </a:r>
            <a:endParaRPr lang="en-US" dirty="0" smtClean="0">
              <a:solidFill>
                <a:schemeClr val="tx1"/>
              </a:solidFill>
            </a:endParaRPr>
          </a:p>
          <a:p>
            <a:r>
              <a:rPr lang="en-US" dirty="0" err="1" smtClean="0">
                <a:solidFill>
                  <a:schemeClr val="tx1"/>
                </a:solidFill>
              </a:rPr>
              <a:t>Steph</a:t>
            </a:r>
            <a:r>
              <a:rPr lang="en-US" dirty="0" smtClean="0">
                <a:solidFill>
                  <a:schemeClr val="tx1"/>
                </a:solidFill>
              </a:rPr>
              <a:t> Boss </a:t>
            </a:r>
            <a:r>
              <a:rPr lang="en-US" dirty="0" err="1" smtClean="0">
                <a:solidFill>
                  <a:schemeClr val="tx1"/>
                </a:solidFill>
              </a:rPr>
              <a:t>Bloss</a:t>
            </a:r>
            <a:endParaRPr lang="en-US" dirty="0" smtClean="0">
              <a:solidFill>
                <a:schemeClr val="tx1"/>
              </a:solidFill>
            </a:endParaRPr>
          </a:p>
          <a:p>
            <a:r>
              <a:rPr lang="en-US" dirty="0" smtClean="0">
                <a:solidFill>
                  <a:schemeClr val="tx1"/>
                </a:solidFill>
              </a:rPr>
              <a:t>Jen Taylor</a:t>
            </a:r>
          </a:p>
          <a:p>
            <a:r>
              <a:rPr lang="en-US" dirty="0" smtClean="0">
                <a:solidFill>
                  <a:schemeClr val="tx1"/>
                </a:solidFill>
              </a:rPr>
              <a:t>Anthony </a:t>
            </a:r>
            <a:r>
              <a:rPr lang="en-US" dirty="0" err="1" smtClean="0">
                <a:solidFill>
                  <a:schemeClr val="tx1"/>
                </a:solidFill>
              </a:rPr>
              <a:t>Gragg</a:t>
            </a:r>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endParaRPr 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 Midbrain.jpg"/>
          <p:cNvPicPr>
            <a:picLocks noChangeAspect="1"/>
          </p:cNvPicPr>
          <p:nvPr/>
        </p:nvPicPr>
        <p:blipFill>
          <a:blip r:embed="rId2"/>
          <a:stretch>
            <a:fillRect/>
          </a:stretch>
        </p:blipFill>
        <p:spPr>
          <a:xfrm>
            <a:off x="0" y="0"/>
            <a:ext cx="8874125" cy="68580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idx="10"/>
          </p:nvPr>
        </p:nvSpPr>
        <p:spPr/>
        <p:txBody>
          <a:bodyPr/>
          <a:lstStyle/>
          <a:p>
            <a:r>
              <a:rPr lang="en-US"/>
              <a:t>3/27/10</a:t>
            </a:r>
          </a:p>
        </p:txBody>
      </p:sp>
      <p:sp>
        <p:nvSpPr>
          <p:cNvPr id="12289" name="Rectangle 1"/>
          <p:cNvSpPr>
            <a:spLocks noGrp="1" noChangeArrowheads="1"/>
          </p:cNvSpPr>
          <p:nvPr>
            <p:ph type="title"/>
          </p:nvPr>
        </p:nvSpPr>
        <p:spPr>
          <a:xfrm>
            <a:off x="457200" y="-225425"/>
            <a:ext cx="8229600" cy="2141538"/>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8. The first order neurons for taste are in all of the following ganglia except: </a:t>
            </a:r>
          </a:p>
        </p:txBody>
      </p:sp>
      <p:sp>
        <p:nvSpPr>
          <p:cNvPr id="12290" name="Rectangle 2"/>
          <p:cNvSpPr>
            <a:spLocks noGrp="1" noChangeArrowheads="1"/>
          </p:cNvSpPr>
          <p:nvPr>
            <p:ph type="body" idx="1"/>
          </p:nvPr>
        </p:nvSpPr>
        <p:spPr>
          <a:xfrm>
            <a:off x="457200" y="1600200"/>
            <a:ext cx="4343400" cy="48514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Geniculate ganglion (7th nerve)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Inferior ganglion of 9th cranial nerve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Inferior ganglion of 10th cranial nerve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**Hypoglossal ganglion</a:t>
            </a:r>
          </a:p>
        </p:txBody>
      </p:sp>
      <p:pic>
        <p:nvPicPr>
          <p:cNvPr id="12291" name="Picture 3"/>
          <p:cNvPicPr>
            <a:picLocks noChangeAspect="1" noChangeArrowheads="1"/>
          </p:cNvPicPr>
          <p:nvPr/>
        </p:nvPicPr>
        <p:blipFill>
          <a:blip r:embed="rId3"/>
          <a:srcRect/>
          <a:stretch>
            <a:fillRect/>
          </a:stretch>
        </p:blipFill>
        <p:spPr bwMode="auto">
          <a:xfrm>
            <a:off x="4343400" y="1924050"/>
            <a:ext cx="4295775" cy="4476750"/>
          </a:xfrm>
          <a:prstGeom prst="rect">
            <a:avLst/>
          </a:prstGeom>
          <a:noFill/>
          <a:ln w="9525">
            <a:noFill/>
            <a:round/>
            <a:headEnd/>
            <a:tailEnd/>
          </a:ln>
          <a:effectLst/>
        </p:spPr>
      </p:pic>
      <p:sp>
        <p:nvSpPr>
          <p:cNvPr id="12292" name="Oval 4"/>
          <p:cNvSpPr>
            <a:spLocks noChangeArrowheads="1"/>
          </p:cNvSpPr>
          <p:nvPr/>
        </p:nvSpPr>
        <p:spPr bwMode="auto">
          <a:xfrm>
            <a:off x="6172200" y="4343400"/>
            <a:ext cx="2057400" cy="2057400"/>
          </a:xfrm>
          <a:prstGeom prst="ellipse">
            <a:avLst/>
          </a:prstGeom>
          <a:noFill/>
          <a:ln w="18360">
            <a:solidFill>
              <a:srgbClr val="000000"/>
            </a:solidFill>
            <a:round/>
            <a:headEnd/>
            <a:tailEnd/>
          </a:ln>
          <a:effectLst/>
        </p:spPr>
        <p:txBody>
          <a:bodyPr wrap="none" anchor="ctr">
            <a:prstTxWarp prst="textNoShape">
              <a:avLst/>
            </a:prstTxWarp>
          </a:bodyPr>
          <a:lstStyle/>
          <a:p>
            <a:endParaRPr lang="en-US"/>
          </a:p>
        </p:txBody>
      </p:sp>
      <p:sp>
        <p:nvSpPr>
          <p:cNvPr id="12293" name="Line 5"/>
          <p:cNvSpPr>
            <a:spLocks noChangeShapeType="1"/>
          </p:cNvSpPr>
          <p:nvPr/>
        </p:nvSpPr>
        <p:spPr bwMode="auto">
          <a:xfrm>
            <a:off x="3429000" y="2286000"/>
            <a:ext cx="3200400" cy="2743200"/>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12294" name="Line 6"/>
          <p:cNvSpPr>
            <a:spLocks noChangeShapeType="1"/>
          </p:cNvSpPr>
          <p:nvPr/>
        </p:nvSpPr>
        <p:spPr bwMode="auto">
          <a:xfrm>
            <a:off x="3886200" y="3657600"/>
            <a:ext cx="2514600" cy="1600200"/>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12295" name="Line 7"/>
          <p:cNvSpPr>
            <a:spLocks noChangeShapeType="1"/>
          </p:cNvSpPr>
          <p:nvPr/>
        </p:nvSpPr>
        <p:spPr bwMode="auto">
          <a:xfrm>
            <a:off x="4114800" y="4800600"/>
            <a:ext cx="2514600" cy="914400"/>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12296" name="Line 8"/>
          <p:cNvSpPr>
            <a:spLocks noChangeShapeType="1"/>
          </p:cNvSpPr>
          <p:nvPr/>
        </p:nvSpPr>
        <p:spPr bwMode="auto">
          <a:xfrm>
            <a:off x="2743200" y="6172200"/>
            <a:ext cx="1143000" cy="1588"/>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
        <p:nvSpPr>
          <p:cNvPr id="12297" name="Text Box 9"/>
          <p:cNvSpPr txBox="1">
            <a:spLocks noChangeArrowheads="1"/>
          </p:cNvSpPr>
          <p:nvPr/>
        </p:nvSpPr>
        <p:spPr bwMode="auto">
          <a:xfrm>
            <a:off x="3886200" y="5715000"/>
            <a:ext cx="685800" cy="658813"/>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FF0000"/>
                </a:solidFill>
                <a:ea typeface="MS Gothic" charset="0"/>
                <a:cs typeface="MS Gothic" charset="0"/>
              </a:rPr>
              <a:t>X</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10"/>
          </p:nvPr>
        </p:nvSpPr>
        <p:spPr/>
        <p:txBody>
          <a:bodyPr/>
          <a:lstStyle/>
          <a:p>
            <a:r>
              <a:rPr lang="en-US"/>
              <a:t>3/27/10</a:t>
            </a:r>
          </a:p>
        </p:txBody>
      </p:sp>
      <p:sp>
        <p:nvSpPr>
          <p:cNvPr id="13313"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9. Olfactory neurons synapse in the:</a:t>
            </a:r>
          </a:p>
        </p:txBody>
      </p:sp>
      <p:sp>
        <p:nvSpPr>
          <p:cNvPr id="13314" name="Rectangle 2"/>
          <p:cNvSpPr>
            <a:spLocks noGrp="1" noChangeArrowheads="1"/>
          </p:cNvSpPr>
          <p:nvPr>
            <p:ph type="body" idx="1"/>
          </p:nvPr>
        </p:nvSpPr>
        <p:spPr>
          <a:xfrm>
            <a:off x="457200" y="1600200"/>
            <a:ext cx="4114800" cy="4525963"/>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**Olfactory bulb</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Olfactory tract</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Olfactory cortex</a:t>
            </a:r>
          </a:p>
        </p:txBody>
      </p:sp>
      <p:pic>
        <p:nvPicPr>
          <p:cNvPr id="13315" name="Picture 3"/>
          <p:cNvPicPr>
            <a:picLocks noChangeAspect="1" noChangeArrowheads="1"/>
          </p:cNvPicPr>
          <p:nvPr/>
        </p:nvPicPr>
        <p:blipFill>
          <a:blip r:embed="rId3"/>
          <a:srcRect/>
          <a:stretch>
            <a:fillRect/>
          </a:stretch>
        </p:blipFill>
        <p:spPr bwMode="auto">
          <a:xfrm>
            <a:off x="4572000" y="3324225"/>
            <a:ext cx="3733800" cy="3076575"/>
          </a:xfrm>
          <a:prstGeom prst="rect">
            <a:avLst/>
          </a:prstGeom>
          <a:noFill/>
          <a:ln w="9525">
            <a:noFill/>
            <a:round/>
            <a:headEnd/>
            <a:tailEnd/>
          </a:ln>
          <a:effectLst/>
        </p:spPr>
      </p:pic>
      <p:sp>
        <p:nvSpPr>
          <p:cNvPr id="13316" name="Line 4"/>
          <p:cNvSpPr>
            <a:spLocks noChangeShapeType="1"/>
          </p:cNvSpPr>
          <p:nvPr/>
        </p:nvSpPr>
        <p:spPr bwMode="auto">
          <a:xfrm>
            <a:off x="3657600" y="2057400"/>
            <a:ext cx="2971800" cy="1828800"/>
          </a:xfrm>
          <a:prstGeom prst="line">
            <a:avLst/>
          </a:prstGeom>
          <a:noFill/>
          <a:ln w="18360">
            <a:solidFill>
              <a:srgbClr val="FF0000"/>
            </a:solidFill>
            <a:round/>
            <a:headEnd/>
            <a:tailEnd type="triangle" w="med" len="med"/>
          </a:ln>
          <a:effectLst/>
        </p:spPr>
        <p:txBody>
          <a:bodyPr>
            <a:prstTxWarp prst="textNoShape">
              <a:avLst/>
            </a:prstTxWarp>
          </a:bodyPr>
          <a:lstStyle/>
          <a:p>
            <a:endParaRPr lang="en-US"/>
          </a:p>
        </p:txBody>
      </p:sp>
      <p:sp>
        <p:nvSpPr>
          <p:cNvPr id="13317" name="Text Box 5"/>
          <p:cNvSpPr txBox="1">
            <a:spLocks noChangeArrowheads="1"/>
          </p:cNvSpPr>
          <p:nvPr/>
        </p:nvSpPr>
        <p:spPr bwMode="auto">
          <a:xfrm>
            <a:off x="2286000" y="4114800"/>
            <a:ext cx="1143000" cy="344488"/>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0000"/>
                </a:solidFill>
                <a:ea typeface="MS Gothic" charset="0"/>
                <a:cs typeface="MS Gothic" charset="0"/>
              </a:rPr>
              <a:t>Synapse</a:t>
            </a:r>
          </a:p>
        </p:txBody>
      </p:sp>
      <p:sp>
        <p:nvSpPr>
          <p:cNvPr id="13318" name="Line 6"/>
          <p:cNvSpPr>
            <a:spLocks noChangeShapeType="1"/>
          </p:cNvSpPr>
          <p:nvPr/>
        </p:nvSpPr>
        <p:spPr bwMode="auto">
          <a:xfrm>
            <a:off x="3429000" y="4343400"/>
            <a:ext cx="2286000" cy="1588"/>
          </a:xfrm>
          <a:prstGeom prst="line">
            <a:avLst/>
          </a:prstGeom>
          <a:noFill/>
          <a:ln w="18360">
            <a:solidFill>
              <a:srgbClr val="FF0000"/>
            </a:solidFill>
            <a:round/>
            <a:headEnd/>
            <a:tailEnd type="triangle" w="med" len="med"/>
          </a:ln>
          <a:effectLst/>
        </p:spPr>
        <p:txBody>
          <a:bodyPr>
            <a:prstTxWarp prst="textNoShape">
              <a:avLst/>
            </a:prstTxWarp>
          </a:bodyPr>
          <a:lstStyle/>
          <a:p>
            <a:endParaRPr lang="en-US"/>
          </a:p>
        </p:txBody>
      </p:sp>
      <p:sp>
        <p:nvSpPr>
          <p:cNvPr id="13319" name="Text Box 7"/>
          <p:cNvSpPr txBox="1">
            <a:spLocks noChangeArrowheads="1"/>
          </p:cNvSpPr>
          <p:nvPr/>
        </p:nvSpPr>
        <p:spPr bwMode="auto">
          <a:xfrm>
            <a:off x="228600" y="4800600"/>
            <a:ext cx="3429000" cy="938213"/>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FF0000"/>
                </a:solidFill>
                <a:ea typeface="MS Gothic" charset="0"/>
                <a:cs typeface="MS Gothic" charset="0"/>
              </a:rPr>
              <a:t>Olfactory bulb</a:t>
            </a:r>
            <a:r>
              <a:rPr lang="en-US" sz="1200">
                <a:solidFill>
                  <a:srgbClr val="FF0000"/>
                </a:solidFill>
                <a:ea typeface="MS Gothic" charset="0"/>
                <a:cs typeface="MS Gothic" charset="0"/>
              </a:rPr>
              <a:t> = the first synapse occurs here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Olfactory tract</a:t>
            </a:r>
            <a:r>
              <a:rPr lang="en-US" sz="1200">
                <a:solidFill>
                  <a:srgbClr val="000000"/>
                </a:solidFill>
                <a:ea typeface="MS Gothic" charset="0"/>
                <a:cs typeface="MS Gothic" charset="0"/>
              </a:rPr>
              <a:t> = carries smells to the brain</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Olfactory cortex</a:t>
            </a:r>
            <a:r>
              <a:rPr lang="en-US" sz="1200">
                <a:solidFill>
                  <a:srgbClr val="000000"/>
                </a:solidFill>
                <a:ea typeface="MS Gothic" charset="0"/>
                <a:cs typeface="MS Gothic" charset="0"/>
              </a:rPr>
              <a:t> = located in the uncus in the 		anterior part of the hippocampal gyrus on 	the medial surface of the temporal lobe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idx="10"/>
          </p:nvPr>
        </p:nvSpPr>
        <p:spPr/>
        <p:txBody>
          <a:bodyPr/>
          <a:lstStyle/>
          <a:p>
            <a:r>
              <a:rPr lang="en-US"/>
              <a:t>3/27/10</a:t>
            </a:r>
          </a:p>
        </p:txBody>
      </p:sp>
      <p:sp>
        <p:nvSpPr>
          <p:cNvPr id="14337"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10. Which sensory modality does not synapse in the thalamus?</a:t>
            </a:r>
          </a:p>
        </p:txBody>
      </p:sp>
      <p:sp>
        <p:nvSpPr>
          <p:cNvPr id="14338" name="Rectangle 2"/>
          <p:cNvSpPr>
            <a:spLocks noGrp="1" noChangeArrowheads="1"/>
          </p:cNvSpPr>
          <p:nvPr>
            <p:ph type="body" idx="1"/>
          </p:nvPr>
        </p:nvSpPr>
        <p:spPr>
          <a:xfrm>
            <a:off x="457200" y="1600200"/>
            <a:ext cx="4114800" cy="29718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Taste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Hearing</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**Smell</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Balance</a:t>
            </a:r>
          </a:p>
        </p:txBody>
      </p:sp>
      <p:pic>
        <p:nvPicPr>
          <p:cNvPr id="14339" name="Picture 3"/>
          <p:cNvPicPr>
            <a:picLocks noChangeAspect="1" noChangeArrowheads="1"/>
          </p:cNvPicPr>
          <p:nvPr/>
        </p:nvPicPr>
        <p:blipFill>
          <a:blip r:embed="rId3"/>
          <a:srcRect/>
          <a:stretch>
            <a:fillRect/>
          </a:stretch>
        </p:blipFill>
        <p:spPr bwMode="auto">
          <a:xfrm>
            <a:off x="5843588" y="1376363"/>
            <a:ext cx="3071812" cy="2281237"/>
          </a:xfrm>
          <a:prstGeom prst="rect">
            <a:avLst/>
          </a:prstGeom>
          <a:noFill/>
          <a:ln w="9525">
            <a:noFill/>
            <a:round/>
            <a:headEnd/>
            <a:tailEnd/>
          </a:ln>
          <a:effectLst/>
        </p:spPr>
      </p:pic>
      <p:sp>
        <p:nvSpPr>
          <p:cNvPr id="14340" name="Line 4"/>
          <p:cNvSpPr>
            <a:spLocks noChangeShapeType="1"/>
          </p:cNvSpPr>
          <p:nvPr/>
        </p:nvSpPr>
        <p:spPr bwMode="auto">
          <a:xfrm flipV="1">
            <a:off x="2057400" y="1824038"/>
            <a:ext cx="4343400" cy="238125"/>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pic>
        <p:nvPicPr>
          <p:cNvPr id="14341" name="Picture 5"/>
          <p:cNvPicPr>
            <a:picLocks noChangeAspect="1" noChangeArrowheads="1"/>
          </p:cNvPicPr>
          <p:nvPr/>
        </p:nvPicPr>
        <p:blipFill>
          <a:blip r:embed="rId4"/>
          <a:srcRect/>
          <a:stretch>
            <a:fillRect/>
          </a:stretch>
        </p:blipFill>
        <p:spPr bwMode="auto">
          <a:xfrm>
            <a:off x="4800600" y="3824288"/>
            <a:ext cx="4133850" cy="2576512"/>
          </a:xfrm>
          <a:prstGeom prst="rect">
            <a:avLst/>
          </a:prstGeom>
          <a:noFill/>
          <a:ln w="9525">
            <a:noFill/>
            <a:round/>
            <a:headEnd/>
            <a:tailEnd/>
          </a:ln>
          <a:effectLst/>
        </p:spPr>
      </p:pic>
      <p:sp>
        <p:nvSpPr>
          <p:cNvPr id="14342" name="Line 6"/>
          <p:cNvSpPr>
            <a:spLocks noChangeShapeType="1"/>
          </p:cNvSpPr>
          <p:nvPr/>
        </p:nvSpPr>
        <p:spPr bwMode="auto">
          <a:xfrm>
            <a:off x="2514600" y="2743200"/>
            <a:ext cx="3657600" cy="2057400"/>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14343" name="Oval 7"/>
          <p:cNvSpPr>
            <a:spLocks noChangeArrowheads="1"/>
          </p:cNvSpPr>
          <p:nvPr/>
        </p:nvSpPr>
        <p:spPr bwMode="auto">
          <a:xfrm>
            <a:off x="5715000" y="4114800"/>
            <a:ext cx="1143000" cy="1143000"/>
          </a:xfrm>
          <a:prstGeom prst="ellipse">
            <a:avLst/>
          </a:prstGeom>
          <a:noFill/>
          <a:ln w="9360">
            <a:solidFill>
              <a:srgbClr val="000000"/>
            </a:solidFill>
            <a:round/>
            <a:headEnd/>
            <a:tailEnd/>
          </a:ln>
          <a:effectLst/>
        </p:spPr>
        <p:txBody>
          <a:bodyPr wrap="none" anchor="ctr">
            <a:prstTxWarp prst="textNoShape">
              <a:avLst/>
            </a:prstTxWarp>
          </a:bodyPr>
          <a:lstStyle/>
          <a:p>
            <a:endParaRPr lang="en-US"/>
          </a:p>
        </p:txBody>
      </p:sp>
      <p:sp>
        <p:nvSpPr>
          <p:cNvPr id="14344" name="Oval 8"/>
          <p:cNvSpPr>
            <a:spLocks noChangeArrowheads="1"/>
          </p:cNvSpPr>
          <p:nvPr/>
        </p:nvSpPr>
        <p:spPr bwMode="auto">
          <a:xfrm>
            <a:off x="6172200" y="1600200"/>
            <a:ext cx="685800" cy="685800"/>
          </a:xfrm>
          <a:prstGeom prst="ellipse">
            <a:avLst/>
          </a:prstGeom>
          <a:noFill/>
          <a:ln w="9360">
            <a:solidFill>
              <a:srgbClr val="000000"/>
            </a:solidFill>
            <a:round/>
            <a:headEnd/>
            <a:tailEnd/>
          </a:ln>
          <a:effectLst/>
        </p:spPr>
        <p:txBody>
          <a:bodyPr wrap="none" anchor="ctr">
            <a:prstTxWarp prst="textNoShape">
              <a:avLst/>
            </a:prstTxWarp>
          </a:bodyPr>
          <a:lstStyle/>
          <a:p>
            <a:endParaRPr lang="en-US"/>
          </a:p>
        </p:txBody>
      </p:sp>
      <p:pic>
        <p:nvPicPr>
          <p:cNvPr id="14345" name="Picture 9"/>
          <p:cNvPicPr>
            <a:picLocks noChangeAspect="1" noChangeArrowheads="1"/>
          </p:cNvPicPr>
          <p:nvPr/>
        </p:nvPicPr>
        <p:blipFill>
          <a:blip r:embed="rId5"/>
          <a:srcRect/>
          <a:stretch>
            <a:fillRect/>
          </a:stretch>
        </p:blipFill>
        <p:spPr bwMode="auto">
          <a:xfrm>
            <a:off x="2057400" y="4343400"/>
            <a:ext cx="2362200" cy="2514600"/>
          </a:xfrm>
          <a:prstGeom prst="rect">
            <a:avLst/>
          </a:prstGeom>
          <a:noFill/>
          <a:ln w="9525">
            <a:noFill/>
            <a:round/>
            <a:headEnd/>
            <a:tailEnd/>
          </a:ln>
          <a:effectLst/>
        </p:spPr>
      </p:pic>
      <p:sp>
        <p:nvSpPr>
          <p:cNvPr id="14346" name="Oval 10"/>
          <p:cNvSpPr>
            <a:spLocks noChangeArrowheads="1"/>
          </p:cNvSpPr>
          <p:nvPr/>
        </p:nvSpPr>
        <p:spPr bwMode="auto">
          <a:xfrm>
            <a:off x="3429000" y="4800600"/>
            <a:ext cx="457200" cy="457200"/>
          </a:xfrm>
          <a:prstGeom prst="ellipse">
            <a:avLst/>
          </a:prstGeom>
          <a:noFill/>
          <a:ln w="9360">
            <a:solidFill>
              <a:srgbClr val="000000"/>
            </a:solidFill>
            <a:round/>
            <a:headEnd/>
            <a:tailEnd/>
          </a:ln>
          <a:effectLst/>
        </p:spPr>
        <p:txBody>
          <a:bodyPr wrap="none" anchor="ctr">
            <a:prstTxWarp prst="textNoShape">
              <a:avLst/>
            </a:prstTxWarp>
          </a:bodyPr>
          <a:lstStyle/>
          <a:p>
            <a:endParaRPr lang="en-US"/>
          </a:p>
        </p:txBody>
      </p:sp>
      <p:sp>
        <p:nvSpPr>
          <p:cNvPr id="14347" name="Line 11"/>
          <p:cNvSpPr>
            <a:spLocks noChangeShapeType="1"/>
          </p:cNvSpPr>
          <p:nvPr/>
        </p:nvSpPr>
        <p:spPr bwMode="auto">
          <a:xfrm>
            <a:off x="2286000" y="4343400"/>
            <a:ext cx="1371600" cy="685800"/>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10"/>
          </p:nvPr>
        </p:nvSpPr>
        <p:spPr/>
        <p:txBody>
          <a:bodyPr/>
          <a:lstStyle/>
          <a:p>
            <a:r>
              <a:rPr lang="en-US"/>
              <a:t>3/27/10</a:t>
            </a:r>
          </a:p>
        </p:txBody>
      </p:sp>
      <p:sp>
        <p:nvSpPr>
          <p:cNvPr id="15361"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1. You would find the 8th cranial nerve at the:</a:t>
            </a:r>
          </a:p>
        </p:txBody>
      </p:sp>
      <p:sp>
        <p:nvSpPr>
          <p:cNvPr id="15362" name="Rectangle 2"/>
          <p:cNvSpPr>
            <a:spLocks noGrp="1" noChangeArrowheads="1"/>
          </p:cNvSpPr>
          <p:nvPr>
            <p:ph type="body" idx="1"/>
          </p:nvPr>
        </p:nvSpPr>
        <p:spPr>
          <a:xfrm>
            <a:off x="457200" y="1600200"/>
            <a:ext cx="4114800" cy="36576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Spinal cord – medulla junction.</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**Pons- medulla junction</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Pons – midbrain junction</a:t>
            </a:r>
          </a:p>
        </p:txBody>
      </p:sp>
      <p:pic>
        <p:nvPicPr>
          <p:cNvPr id="15363" name="Picture 3"/>
          <p:cNvPicPr>
            <a:picLocks noChangeAspect="1" noChangeArrowheads="1"/>
          </p:cNvPicPr>
          <p:nvPr/>
        </p:nvPicPr>
        <p:blipFill>
          <a:blip r:embed="rId3"/>
          <a:srcRect t="10832"/>
          <a:stretch>
            <a:fillRect/>
          </a:stretch>
        </p:blipFill>
        <p:spPr bwMode="auto">
          <a:xfrm>
            <a:off x="3886200" y="2057400"/>
            <a:ext cx="4953000" cy="2971800"/>
          </a:xfrm>
          <a:prstGeom prst="rect">
            <a:avLst/>
          </a:prstGeom>
          <a:noFill/>
          <a:ln w="9525">
            <a:noFill/>
            <a:round/>
            <a:headEnd/>
            <a:tailEnd/>
          </a:ln>
          <a:effectLst/>
        </p:spPr>
      </p:pic>
      <p:sp>
        <p:nvSpPr>
          <p:cNvPr id="15364" name="Oval 4"/>
          <p:cNvSpPr>
            <a:spLocks noChangeArrowheads="1"/>
          </p:cNvSpPr>
          <p:nvPr/>
        </p:nvSpPr>
        <p:spPr bwMode="auto">
          <a:xfrm>
            <a:off x="7315200" y="3886200"/>
            <a:ext cx="1143000" cy="1143000"/>
          </a:xfrm>
          <a:prstGeom prst="ellipse">
            <a:avLst/>
          </a:prstGeom>
          <a:noFill/>
          <a:ln w="18360">
            <a:solidFill>
              <a:srgbClr val="FF0000"/>
            </a:solidFill>
            <a:round/>
            <a:headEnd/>
            <a:tailEnd/>
          </a:ln>
          <a:effectLst/>
        </p:spPr>
        <p:txBody>
          <a:bodyPr wrap="none" anchor="ctr">
            <a:prstTxWarp prst="textNoShape">
              <a:avLst/>
            </a:prstTxWarp>
          </a:bodyPr>
          <a:lstStyle/>
          <a:p>
            <a:endParaRPr lang="en-US"/>
          </a:p>
        </p:txBody>
      </p:sp>
      <p:sp>
        <p:nvSpPr>
          <p:cNvPr id="15365" name="Text Box 5"/>
          <p:cNvSpPr txBox="1">
            <a:spLocks noChangeArrowheads="1"/>
          </p:cNvSpPr>
          <p:nvPr/>
        </p:nvSpPr>
        <p:spPr bwMode="auto">
          <a:xfrm>
            <a:off x="6858000" y="5827713"/>
            <a:ext cx="1828800" cy="344487"/>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0000"/>
                </a:solidFill>
                <a:ea typeface="MS Gothic" charset="0"/>
                <a:cs typeface="MS Gothic" charset="0"/>
              </a:rPr>
              <a:t>CN VII and VIII</a:t>
            </a:r>
          </a:p>
        </p:txBody>
      </p:sp>
      <p:sp>
        <p:nvSpPr>
          <p:cNvPr id="15366" name="Line 6"/>
          <p:cNvSpPr>
            <a:spLocks noChangeShapeType="1"/>
          </p:cNvSpPr>
          <p:nvPr/>
        </p:nvSpPr>
        <p:spPr bwMode="auto">
          <a:xfrm flipV="1">
            <a:off x="7772400" y="4568825"/>
            <a:ext cx="228600" cy="1149350"/>
          </a:xfrm>
          <a:prstGeom prst="line">
            <a:avLst/>
          </a:prstGeom>
          <a:noFill/>
          <a:ln w="9360">
            <a:solidFill>
              <a:srgbClr val="FF0000"/>
            </a:solidFill>
            <a:round/>
            <a:headEnd/>
            <a:tailEnd type="triangle" w="med" len="med"/>
          </a:ln>
          <a:effectLst/>
        </p:spPr>
        <p:txBody>
          <a:bodyPr>
            <a:prstTxWarp prst="textNoShape">
              <a:avLst/>
            </a:prstTxWarp>
          </a:bodyPr>
          <a:lstStyle/>
          <a:p>
            <a:endParaRPr lang="en-US"/>
          </a:p>
        </p:txBody>
      </p:sp>
      <p:sp>
        <p:nvSpPr>
          <p:cNvPr id="15367" name="Text Box 7"/>
          <p:cNvSpPr txBox="1">
            <a:spLocks noChangeArrowheads="1"/>
          </p:cNvSpPr>
          <p:nvPr/>
        </p:nvSpPr>
        <p:spPr bwMode="auto">
          <a:xfrm>
            <a:off x="3886200" y="5257800"/>
            <a:ext cx="2743200" cy="1109663"/>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0000"/>
                </a:solidFill>
                <a:ea typeface="MS Gothic" charset="0"/>
                <a:cs typeface="MS Gothic" charset="0"/>
              </a:rPr>
              <a:t>*This is a picture of the pontomedullary junction. See pg. 384 in the book for a similar figure.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idx="10"/>
          </p:nvPr>
        </p:nvSpPr>
        <p:spPr/>
        <p:txBody>
          <a:bodyPr/>
          <a:lstStyle/>
          <a:p>
            <a:r>
              <a:rPr lang="en-US"/>
              <a:t>3/27/10</a:t>
            </a:r>
          </a:p>
        </p:txBody>
      </p:sp>
      <p:sp>
        <p:nvSpPr>
          <p:cNvPr id="16385"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2. Identify the structure at the arrow.</a:t>
            </a:r>
          </a:p>
        </p:txBody>
      </p:sp>
      <p:pic>
        <p:nvPicPr>
          <p:cNvPr id="16386" name="Picture 2"/>
          <p:cNvPicPr>
            <a:picLocks noChangeAspect="1" noChangeArrowheads="1"/>
          </p:cNvPicPr>
          <p:nvPr/>
        </p:nvPicPr>
        <p:blipFill>
          <a:blip r:embed="rId3"/>
          <a:srcRect/>
          <a:stretch>
            <a:fillRect/>
          </a:stretch>
        </p:blipFill>
        <p:spPr bwMode="auto">
          <a:xfrm>
            <a:off x="4044950" y="2133600"/>
            <a:ext cx="5099050" cy="3622675"/>
          </a:xfrm>
          <a:prstGeom prst="rect">
            <a:avLst/>
          </a:prstGeom>
          <a:noFill/>
          <a:ln w="9525">
            <a:noFill/>
            <a:round/>
            <a:headEnd/>
            <a:tailEnd/>
          </a:ln>
          <a:effectLst/>
        </p:spPr>
      </p:pic>
      <p:sp>
        <p:nvSpPr>
          <p:cNvPr id="16387" name="AutoShape 3"/>
          <p:cNvSpPr>
            <a:spLocks noChangeArrowheads="1"/>
          </p:cNvSpPr>
          <p:nvPr/>
        </p:nvSpPr>
        <p:spPr bwMode="auto">
          <a:xfrm>
            <a:off x="7391400" y="1600200"/>
            <a:ext cx="457200" cy="838200"/>
          </a:xfrm>
          <a:prstGeom prst="downArrow">
            <a:avLst>
              <a:gd name="adj1" fmla="val 50000"/>
              <a:gd name="adj2" fmla="val 45833"/>
            </a:avLst>
          </a:prstGeom>
          <a:solidFill>
            <a:srgbClr val="4F81BD"/>
          </a:solidFill>
          <a:ln w="25560">
            <a:solidFill>
              <a:srgbClr val="3A5F8B"/>
            </a:solidFill>
            <a:round/>
            <a:headEnd/>
            <a:tailEnd/>
          </a:ln>
          <a:effectLst/>
        </p:spPr>
        <p:txBody>
          <a:bodyPr wrap="none" anchor="ctr">
            <a:prstTxWarp prst="textNoShape">
              <a:avLst/>
            </a:prstTxWarp>
          </a:bodyPr>
          <a:lstStyle/>
          <a:p>
            <a:endParaRPr lang="en-US"/>
          </a:p>
        </p:txBody>
      </p:sp>
      <p:sp>
        <p:nvSpPr>
          <p:cNvPr id="16388" name="Rectangle 4"/>
          <p:cNvSpPr>
            <a:spLocks noGrp="1" noChangeArrowheads="1"/>
          </p:cNvSpPr>
          <p:nvPr>
            <p:ph type="body" idx="1"/>
          </p:nvPr>
        </p:nvSpPr>
        <p:spPr>
          <a:xfrm>
            <a:off x="0" y="1524000"/>
            <a:ext cx="4114800" cy="30480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**Inferior colliculus</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Superior colliculus</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Medial geniculate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Lateral geniculate</a:t>
            </a:r>
          </a:p>
        </p:txBody>
      </p:sp>
      <p:sp>
        <p:nvSpPr>
          <p:cNvPr id="16389" name="Text Box 5"/>
          <p:cNvSpPr txBox="1">
            <a:spLocks noChangeArrowheads="1"/>
          </p:cNvSpPr>
          <p:nvPr/>
        </p:nvSpPr>
        <p:spPr bwMode="auto">
          <a:xfrm>
            <a:off x="5029200" y="5715000"/>
            <a:ext cx="3657600" cy="600075"/>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MS Gothic" charset="0"/>
                <a:cs typeface="MS Gothic" charset="0"/>
              </a:rPr>
              <a:t>This picture shows a x-section of the lower part of the midbrain. See pg. 387, figure D-14 in the book</a:t>
            </a:r>
          </a:p>
        </p:txBody>
      </p:sp>
      <p:sp>
        <p:nvSpPr>
          <p:cNvPr id="16390" name="Text Box 6"/>
          <p:cNvSpPr txBox="1">
            <a:spLocks noChangeArrowheads="1"/>
          </p:cNvSpPr>
          <p:nvPr/>
        </p:nvSpPr>
        <p:spPr bwMode="auto">
          <a:xfrm>
            <a:off x="228600" y="4800600"/>
            <a:ext cx="4114800" cy="1108075"/>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FF0000"/>
                </a:solidFill>
                <a:ea typeface="MS Gothic" charset="0"/>
                <a:cs typeface="MS Gothic" charset="0"/>
              </a:rPr>
              <a:t>Inferior colliculus</a:t>
            </a:r>
            <a:r>
              <a:rPr lang="en-US" sz="1200">
                <a:solidFill>
                  <a:srgbClr val="FF0000"/>
                </a:solidFill>
                <a:ea typeface="MS Gothic" charset="0"/>
                <a:cs typeface="MS Gothic" charset="0"/>
              </a:rPr>
              <a:t> = Yep, that's here. Note the trochlear 	nuclei just below the cerebral aqueduct.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Superior colliculus</a:t>
            </a:r>
            <a:r>
              <a:rPr lang="en-US" sz="1200">
                <a:solidFill>
                  <a:srgbClr val="000000"/>
                </a:solidFill>
                <a:ea typeface="MS Gothic" charset="0"/>
                <a:cs typeface="MS Gothic" charset="0"/>
              </a:rPr>
              <a:t> = nope, a little higher in the midbrain</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Medial geniculate</a:t>
            </a:r>
            <a:r>
              <a:rPr lang="en-US" sz="1200">
                <a:solidFill>
                  <a:srgbClr val="000000"/>
                </a:solidFill>
                <a:ea typeface="MS Gothic" charset="0"/>
                <a:cs typeface="MS Gothic" charset="0"/>
              </a:rPr>
              <a:t> = found even higher in the midbrain at 	the pretectal region</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Lateral geniculate</a:t>
            </a:r>
            <a:r>
              <a:rPr lang="en-US" sz="1200">
                <a:solidFill>
                  <a:srgbClr val="000000"/>
                </a:solidFill>
                <a:ea typeface="MS Gothic" charset="0"/>
                <a:cs typeface="MS Gothic" charset="0"/>
              </a:rPr>
              <a:t> = found at the same level as the medial 	geniculate</a:t>
            </a:r>
          </a:p>
        </p:txBody>
      </p:sp>
      <p:sp>
        <p:nvSpPr>
          <p:cNvPr id="16391" name="Text Box 7"/>
          <p:cNvSpPr txBox="1">
            <a:spLocks noChangeArrowheads="1"/>
          </p:cNvSpPr>
          <p:nvPr/>
        </p:nvSpPr>
        <p:spPr bwMode="auto">
          <a:xfrm>
            <a:off x="5486400" y="1371600"/>
            <a:ext cx="914400" cy="684213"/>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ea typeface="MS Gothic" charset="0"/>
                <a:cs typeface="MS Gothic" charset="0"/>
              </a:rPr>
              <a:t>Cerebral</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ea typeface="MS Gothic" charset="0"/>
                <a:cs typeface="MS Gothic" charset="0"/>
              </a:rPr>
              <a:t>aqueduct</a:t>
            </a:r>
          </a:p>
        </p:txBody>
      </p:sp>
      <p:sp>
        <p:nvSpPr>
          <p:cNvPr id="16392" name="Text Box 8"/>
          <p:cNvSpPr txBox="1">
            <a:spLocks noChangeArrowheads="1"/>
          </p:cNvSpPr>
          <p:nvPr/>
        </p:nvSpPr>
        <p:spPr bwMode="auto">
          <a:xfrm>
            <a:off x="4111625" y="2286000"/>
            <a:ext cx="933450" cy="485775"/>
          </a:xfrm>
          <a:prstGeom prst="rect">
            <a:avLst/>
          </a:prstGeom>
          <a:noFill/>
          <a:ln w="9525">
            <a:noFill/>
            <a:round/>
            <a:headEnd/>
            <a:tailEnd/>
          </a:ln>
          <a:effectLst/>
        </p:spPr>
        <p:txBody>
          <a:bodyPr wrap="none"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ea typeface="MS Gothic" charset="0"/>
                <a:cs typeface="MS Gothic" charset="0"/>
              </a:rPr>
              <a:t>Trochlear</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ea typeface="MS Gothic" charset="0"/>
                <a:cs typeface="MS Gothic" charset="0"/>
              </a:rPr>
              <a:t>nucleus</a:t>
            </a:r>
          </a:p>
        </p:txBody>
      </p:sp>
      <p:sp>
        <p:nvSpPr>
          <p:cNvPr id="16393" name="Line 9"/>
          <p:cNvSpPr>
            <a:spLocks noChangeShapeType="1"/>
          </p:cNvSpPr>
          <p:nvPr/>
        </p:nvSpPr>
        <p:spPr bwMode="auto">
          <a:xfrm>
            <a:off x="6172200" y="1828800"/>
            <a:ext cx="457200" cy="91440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6394" name="Line 10"/>
          <p:cNvSpPr>
            <a:spLocks noChangeShapeType="1"/>
          </p:cNvSpPr>
          <p:nvPr/>
        </p:nvSpPr>
        <p:spPr bwMode="auto">
          <a:xfrm>
            <a:off x="5029200" y="2743200"/>
            <a:ext cx="1371600" cy="68580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6395" name="Line 11"/>
          <p:cNvSpPr>
            <a:spLocks noChangeShapeType="1"/>
          </p:cNvSpPr>
          <p:nvPr/>
        </p:nvSpPr>
        <p:spPr bwMode="auto">
          <a:xfrm>
            <a:off x="3886200" y="1828800"/>
            <a:ext cx="2057400" cy="914400"/>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idx="10"/>
          </p:nvPr>
        </p:nvSpPr>
        <p:spPr/>
        <p:txBody>
          <a:bodyPr/>
          <a:lstStyle/>
          <a:p>
            <a:r>
              <a:rPr lang="en-US"/>
              <a:t>3/27/10</a:t>
            </a:r>
          </a:p>
        </p:txBody>
      </p:sp>
      <p:sp>
        <p:nvSpPr>
          <p:cNvPr id="17409"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3. Identify the nucleus at the tip of the pointer.</a:t>
            </a:r>
          </a:p>
        </p:txBody>
      </p:sp>
      <p:sp>
        <p:nvSpPr>
          <p:cNvPr id="17410" name="AutoShape 2"/>
          <p:cNvSpPr>
            <a:spLocks noChangeArrowheads="1"/>
          </p:cNvSpPr>
          <p:nvPr/>
        </p:nvSpPr>
        <p:spPr bwMode="auto">
          <a:xfrm>
            <a:off x="0" y="4406900"/>
            <a:ext cx="2178050" cy="2451100"/>
          </a:xfrm>
          <a:prstGeom prst="roundRect">
            <a:avLst>
              <a:gd name="adj" fmla="val 69"/>
            </a:avLst>
          </a:prstGeom>
          <a:noFill/>
          <a:ln w="9525">
            <a:noFill/>
            <a:round/>
            <a:headEnd/>
            <a:tailEnd/>
          </a:ln>
          <a:effectLst/>
        </p:spPr>
        <p:txBody>
          <a:bodyPr wrap="none" anchor="ctr">
            <a:prstTxWarp prst="textNoShape">
              <a:avLst/>
            </a:prstTxWarp>
          </a:bodyPr>
          <a:lstStyle/>
          <a:p>
            <a:endParaRPr lang="en-US"/>
          </a:p>
        </p:txBody>
      </p:sp>
      <p:pic>
        <p:nvPicPr>
          <p:cNvPr id="17411" name="Picture 3"/>
          <p:cNvPicPr>
            <a:picLocks noChangeAspect="1" noChangeArrowheads="1"/>
          </p:cNvPicPr>
          <p:nvPr/>
        </p:nvPicPr>
        <p:blipFill>
          <a:blip r:embed="rId3"/>
          <a:srcRect/>
          <a:stretch>
            <a:fillRect/>
          </a:stretch>
        </p:blipFill>
        <p:spPr bwMode="auto">
          <a:xfrm>
            <a:off x="4187825" y="1371600"/>
            <a:ext cx="4956175" cy="3840163"/>
          </a:xfrm>
          <a:prstGeom prst="rect">
            <a:avLst/>
          </a:prstGeom>
          <a:noFill/>
          <a:ln w="9525">
            <a:noFill/>
            <a:round/>
            <a:headEnd/>
            <a:tailEnd/>
          </a:ln>
          <a:effectLst/>
        </p:spPr>
      </p:pic>
      <p:sp>
        <p:nvSpPr>
          <p:cNvPr id="17412" name="AutoShape 4"/>
          <p:cNvSpPr>
            <a:spLocks noChangeArrowheads="1"/>
          </p:cNvSpPr>
          <p:nvPr/>
        </p:nvSpPr>
        <p:spPr bwMode="auto">
          <a:xfrm>
            <a:off x="4724400" y="1752600"/>
            <a:ext cx="457200" cy="914400"/>
          </a:xfrm>
          <a:prstGeom prst="downArrow">
            <a:avLst>
              <a:gd name="adj1" fmla="val 50000"/>
              <a:gd name="adj2" fmla="val 50000"/>
            </a:avLst>
          </a:prstGeom>
          <a:solidFill>
            <a:srgbClr val="C0504D"/>
          </a:solidFill>
          <a:ln w="25560">
            <a:solidFill>
              <a:srgbClr val="3A5F8B"/>
            </a:solidFill>
            <a:round/>
            <a:headEnd/>
            <a:tailEnd/>
          </a:ln>
          <a:effectLst/>
        </p:spPr>
        <p:txBody>
          <a:bodyPr wrap="none" anchor="ctr">
            <a:prstTxWarp prst="textNoShape">
              <a:avLst/>
            </a:prstTxWarp>
          </a:bodyPr>
          <a:lstStyle/>
          <a:p>
            <a:endParaRPr lang="en-US"/>
          </a:p>
        </p:txBody>
      </p:sp>
      <p:sp>
        <p:nvSpPr>
          <p:cNvPr id="17413" name="Rectangle 5"/>
          <p:cNvSpPr>
            <a:spLocks noGrp="1" noChangeArrowheads="1"/>
          </p:cNvSpPr>
          <p:nvPr>
            <p:ph type="body" idx="1"/>
          </p:nvPr>
        </p:nvSpPr>
        <p:spPr>
          <a:xfrm>
            <a:off x="457200" y="1600200"/>
            <a:ext cx="2743200" cy="29718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**Cochlear</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Vestibular</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Solitary</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Olive</a:t>
            </a:r>
          </a:p>
        </p:txBody>
      </p:sp>
      <p:grpSp>
        <p:nvGrpSpPr>
          <p:cNvPr id="2" name="Group 6"/>
          <p:cNvGrpSpPr>
            <a:grpSpLocks/>
          </p:cNvGrpSpPr>
          <p:nvPr/>
        </p:nvGrpSpPr>
        <p:grpSpPr bwMode="auto">
          <a:xfrm>
            <a:off x="7747000" y="6096000"/>
            <a:ext cx="1268413" cy="633413"/>
            <a:chOff x="4880" y="3840"/>
            <a:chExt cx="799" cy="399"/>
          </a:xfrm>
        </p:grpSpPr>
        <p:sp>
          <p:nvSpPr>
            <p:cNvPr id="17415" name="AutoShape 7"/>
            <p:cNvSpPr>
              <a:spLocks noChangeArrowheads="1"/>
            </p:cNvSpPr>
            <p:nvPr/>
          </p:nvSpPr>
          <p:spPr bwMode="auto">
            <a:xfrm>
              <a:off x="4880" y="3840"/>
              <a:ext cx="800" cy="400"/>
            </a:xfrm>
            <a:prstGeom prst="cube">
              <a:avLst>
                <a:gd name="adj" fmla="val 25000"/>
              </a:avLst>
            </a:prstGeom>
            <a:solidFill>
              <a:srgbClr val="333333"/>
            </a:solidFill>
            <a:ln w="25560">
              <a:solidFill>
                <a:srgbClr val="000000"/>
              </a:solidFill>
              <a:round/>
              <a:headEnd/>
              <a:tailEnd/>
            </a:ln>
            <a:effectLst/>
          </p:spPr>
          <p:txBody>
            <a:bodyPr wrap="none" anchor="ctr">
              <a:prstTxWarp prst="textNoShape">
                <a:avLst/>
              </a:prstTxWarp>
            </a:bodyPr>
            <a:lstStyle/>
            <a:p>
              <a:endParaRPr lang="en-US"/>
            </a:p>
          </p:txBody>
        </p:sp>
        <p:sp>
          <p:nvSpPr>
            <p:cNvPr id="17416" name="Rectangle 8"/>
            <p:cNvSpPr>
              <a:spLocks noChangeArrowheads="1"/>
            </p:cNvSpPr>
            <p:nvPr/>
          </p:nvSpPr>
          <p:spPr bwMode="auto">
            <a:xfrm>
              <a:off x="4944" y="3968"/>
              <a:ext cx="560" cy="240"/>
            </a:xfrm>
            <a:prstGeom prst="rect">
              <a:avLst/>
            </a:prstGeom>
            <a:solidFill>
              <a:srgbClr val="800000">
                <a:alpha val="50000"/>
              </a:srgbClr>
            </a:solidFill>
            <a:ln w="9360">
              <a:solidFill>
                <a:srgbClr val="000000"/>
              </a:solidFill>
              <a:round/>
              <a:headEnd/>
              <a:tailEnd/>
            </a:ln>
            <a:effectLst/>
          </p:spPr>
          <p:txBody>
            <a:bodyPr lIns="90000" tIns="45000" rIns="90000" bIns="45000">
              <a:prstTxWarp prst="textNoShape">
                <a:avLst/>
              </a:prstTxWarp>
            </a:bodyPr>
            <a:lstStyle/>
            <a:p>
              <a:pPr algn="ctr">
                <a:lnSpc>
                  <a:spcPct val="101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FF0000"/>
                  </a:solidFill>
                  <a:latin typeface="Tahoma" pitchFamily="-111" charset="0"/>
                  <a:ea typeface="Lucida Sans Unicode" pitchFamily="-111" charset="-52"/>
                  <a:cs typeface="Lucida Sans Unicode" pitchFamily="-111" charset="-52"/>
                </a:rPr>
                <a:t>:60</a:t>
              </a:r>
            </a:p>
          </p:txBody>
        </p:sp>
        <p:sp>
          <p:nvSpPr>
            <p:cNvPr id="17417" name="Line 9"/>
            <p:cNvSpPr>
              <a:spLocks noChangeShapeType="1"/>
            </p:cNvSpPr>
            <p:nvPr/>
          </p:nvSpPr>
          <p:spPr bwMode="auto">
            <a:xfrm>
              <a:off x="5080" y="3904"/>
              <a:ext cx="320" cy="1"/>
            </a:xfrm>
            <a:prstGeom prst="line">
              <a:avLst/>
            </a:prstGeom>
            <a:noFill/>
            <a:ln w="38160">
              <a:solidFill>
                <a:srgbClr val="4A7EBB"/>
              </a:solidFill>
              <a:round/>
              <a:headEnd/>
              <a:tailEnd/>
            </a:ln>
            <a:effectLst/>
          </p:spPr>
          <p:txBody>
            <a:bodyPr>
              <a:prstTxWarp prst="textNoShape">
                <a:avLst/>
              </a:prstTxWarp>
            </a:bodyPr>
            <a:lstStyle/>
            <a:p>
              <a:endParaRPr lang="en-US"/>
            </a:p>
          </p:txBody>
        </p:sp>
      </p:grpSp>
      <p:sp>
        <p:nvSpPr>
          <p:cNvPr id="17418" name="Line 10"/>
          <p:cNvSpPr>
            <a:spLocks noChangeShapeType="1"/>
          </p:cNvSpPr>
          <p:nvPr/>
        </p:nvSpPr>
        <p:spPr bwMode="auto">
          <a:xfrm>
            <a:off x="2971800" y="2057400"/>
            <a:ext cx="1828800" cy="685800"/>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
        <p:nvSpPr>
          <p:cNvPr id="17419" name="Line 11"/>
          <p:cNvSpPr>
            <a:spLocks noChangeShapeType="1"/>
          </p:cNvSpPr>
          <p:nvPr/>
        </p:nvSpPr>
        <p:spPr bwMode="auto">
          <a:xfrm>
            <a:off x="2743200" y="2743200"/>
            <a:ext cx="2971800" cy="1588"/>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7420" name="Line 12"/>
          <p:cNvSpPr>
            <a:spLocks noChangeShapeType="1"/>
          </p:cNvSpPr>
          <p:nvPr/>
        </p:nvSpPr>
        <p:spPr bwMode="auto">
          <a:xfrm flipV="1">
            <a:off x="2514600" y="2970213"/>
            <a:ext cx="3429000" cy="460375"/>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7421" name="Line 13"/>
          <p:cNvSpPr>
            <a:spLocks noChangeShapeType="1"/>
          </p:cNvSpPr>
          <p:nvPr/>
        </p:nvSpPr>
        <p:spPr bwMode="auto">
          <a:xfrm>
            <a:off x="2057400" y="4343400"/>
            <a:ext cx="3886200" cy="22860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7422" name="Text Box 14"/>
          <p:cNvSpPr txBox="1">
            <a:spLocks noChangeArrowheads="1"/>
          </p:cNvSpPr>
          <p:nvPr/>
        </p:nvSpPr>
        <p:spPr bwMode="auto">
          <a:xfrm>
            <a:off x="685800" y="5029200"/>
            <a:ext cx="1600200" cy="600075"/>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MS Gothic" charset="0"/>
                <a:cs typeface="MS Gothic" charset="0"/>
              </a:rPr>
              <a:t>See pg. 383, figure D-9</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grpId="0" nodeType="clickEffect" nodePh="1">
                                  <p:stCondLst>
                                    <p:cond delay="0"/>
                                  </p:stCondLst>
                                  <p:endCondLst>
                                    <p:cond evt="begin" delay="0">
                                      <p:tn val="9"/>
                                    </p:cond>
                                  </p:endCondLst>
                                  <p:childTnLst>
                                    <p:set>
                                      <p:cBhvr additive="repl">
                                        <p:cTn id="10"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10"/>
          </p:nvPr>
        </p:nvSpPr>
        <p:spPr/>
        <p:txBody>
          <a:bodyPr/>
          <a:lstStyle/>
          <a:p>
            <a:r>
              <a:rPr lang="en-US"/>
              <a:t>3/27/10</a:t>
            </a:r>
          </a:p>
        </p:txBody>
      </p:sp>
      <p:sp>
        <p:nvSpPr>
          <p:cNvPr id="18433"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4.Identify the nuclear complex at the tip of the pointer.</a:t>
            </a:r>
          </a:p>
        </p:txBody>
      </p:sp>
      <p:pic>
        <p:nvPicPr>
          <p:cNvPr id="18434" name="Picture 2"/>
          <p:cNvPicPr>
            <a:picLocks noChangeAspect="1" noChangeArrowheads="1"/>
          </p:cNvPicPr>
          <p:nvPr/>
        </p:nvPicPr>
        <p:blipFill>
          <a:blip r:embed="rId3"/>
          <a:srcRect/>
          <a:stretch>
            <a:fillRect/>
          </a:stretch>
        </p:blipFill>
        <p:spPr bwMode="auto">
          <a:xfrm>
            <a:off x="4187825" y="2133600"/>
            <a:ext cx="4956175" cy="3840163"/>
          </a:xfrm>
          <a:prstGeom prst="rect">
            <a:avLst/>
          </a:prstGeom>
          <a:noFill/>
          <a:ln w="9525">
            <a:noFill/>
            <a:round/>
            <a:headEnd/>
            <a:tailEnd/>
          </a:ln>
          <a:effectLst/>
        </p:spPr>
      </p:pic>
      <p:sp>
        <p:nvSpPr>
          <p:cNvPr id="18435" name="AutoShape 3"/>
          <p:cNvSpPr>
            <a:spLocks noChangeArrowheads="1"/>
          </p:cNvSpPr>
          <p:nvPr/>
        </p:nvSpPr>
        <p:spPr bwMode="auto">
          <a:xfrm>
            <a:off x="7467600" y="2362200"/>
            <a:ext cx="381000" cy="990600"/>
          </a:xfrm>
          <a:prstGeom prst="downArrow">
            <a:avLst>
              <a:gd name="adj1" fmla="val 50000"/>
              <a:gd name="adj2" fmla="val 65000"/>
            </a:avLst>
          </a:prstGeom>
          <a:solidFill>
            <a:srgbClr val="C0504D"/>
          </a:solidFill>
          <a:ln w="25560">
            <a:solidFill>
              <a:srgbClr val="3A5F8B"/>
            </a:solidFill>
            <a:round/>
            <a:headEnd/>
            <a:tailEnd/>
          </a:ln>
          <a:effectLst/>
        </p:spPr>
        <p:txBody>
          <a:bodyPr wrap="none" anchor="ctr">
            <a:prstTxWarp prst="textNoShape">
              <a:avLst/>
            </a:prstTxWarp>
          </a:bodyPr>
          <a:lstStyle/>
          <a:p>
            <a:endParaRPr lang="en-US"/>
          </a:p>
        </p:txBody>
      </p:sp>
      <p:sp>
        <p:nvSpPr>
          <p:cNvPr id="18436" name="Rectangle 4"/>
          <p:cNvSpPr>
            <a:spLocks noGrp="1" noChangeArrowheads="1"/>
          </p:cNvSpPr>
          <p:nvPr>
            <p:ph type="body" idx="1"/>
          </p:nvPr>
        </p:nvSpPr>
        <p:spPr>
          <a:xfrm>
            <a:off x="457200" y="1600200"/>
            <a:ext cx="4114800" cy="4525963"/>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Cochlear</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**Vestibular</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Spinal nucleus of 5</a:t>
            </a:r>
          </a:p>
        </p:txBody>
      </p:sp>
      <p:sp>
        <p:nvSpPr>
          <p:cNvPr id="18437" name="Line 5"/>
          <p:cNvSpPr>
            <a:spLocks noChangeShapeType="1"/>
          </p:cNvSpPr>
          <p:nvPr/>
        </p:nvSpPr>
        <p:spPr bwMode="auto">
          <a:xfrm>
            <a:off x="3200400" y="2743200"/>
            <a:ext cx="4343400" cy="685800"/>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
        <p:nvSpPr>
          <p:cNvPr id="18438" name="Line 6"/>
          <p:cNvSpPr>
            <a:spLocks noChangeShapeType="1"/>
          </p:cNvSpPr>
          <p:nvPr/>
        </p:nvSpPr>
        <p:spPr bwMode="auto">
          <a:xfrm>
            <a:off x="2514600" y="2057400"/>
            <a:ext cx="2286000" cy="137160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8439" name="Text Box 7"/>
          <p:cNvSpPr txBox="1">
            <a:spLocks noChangeArrowheads="1"/>
          </p:cNvSpPr>
          <p:nvPr/>
        </p:nvSpPr>
        <p:spPr bwMode="auto">
          <a:xfrm>
            <a:off x="457200" y="4114800"/>
            <a:ext cx="3429000" cy="1871663"/>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u="sng">
                <a:solidFill>
                  <a:srgbClr val="000000"/>
                </a:solidFill>
                <a:ea typeface="MS Gothic" charset="0"/>
                <a:cs typeface="MS Gothic" charset="0"/>
              </a:rPr>
              <a:t>Spinal nucleus of V</a:t>
            </a:r>
            <a:r>
              <a:rPr lang="en-US" sz="1400">
                <a:solidFill>
                  <a:srgbClr val="000000"/>
                </a:solidFill>
                <a:ea typeface="MS Gothic" charset="0"/>
                <a:cs typeface="MS Gothic" charset="0"/>
              </a:rPr>
              <a:t> – The picture here is too high up in the medulla to see this nucleus. Descend the medulla into the level of the pyramids and the nuclei will be seen in the outermost 10:00 and 2:00 positions on a cross section. Going back to question 1, cranial pain fibers head downward from the pons to have their first synapse in the spinal nucleus of V.</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idx="10"/>
          </p:nvPr>
        </p:nvSpPr>
        <p:spPr/>
        <p:txBody>
          <a:bodyPr/>
          <a:lstStyle/>
          <a:p>
            <a:r>
              <a:rPr lang="en-US"/>
              <a:t>3/27/10</a:t>
            </a:r>
          </a:p>
        </p:txBody>
      </p:sp>
      <p:sp>
        <p:nvSpPr>
          <p:cNvPr id="19457"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5. Identify the structure at the tip of the pointer.</a:t>
            </a:r>
          </a:p>
        </p:txBody>
      </p:sp>
      <p:pic>
        <p:nvPicPr>
          <p:cNvPr id="19458" name="Picture 2"/>
          <p:cNvPicPr>
            <a:picLocks noChangeAspect="1" noChangeArrowheads="1"/>
          </p:cNvPicPr>
          <p:nvPr/>
        </p:nvPicPr>
        <p:blipFill>
          <a:blip r:embed="rId3"/>
          <a:srcRect/>
          <a:stretch>
            <a:fillRect/>
          </a:stretch>
        </p:blipFill>
        <p:spPr bwMode="auto">
          <a:xfrm>
            <a:off x="5181600" y="1471613"/>
            <a:ext cx="3886200" cy="4619625"/>
          </a:xfrm>
          <a:prstGeom prst="rect">
            <a:avLst/>
          </a:prstGeom>
          <a:noFill/>
          <a:ln w="9525">
            <a:noFill/>
            <a:round/>
            <a:headEnd/>
            <a:tailEnd/>
          </a:ln>
          <a:effectLst/>
        </p:spPr>
      </p:pic>
      <p:sp>
        <p:nvSpPr>
          <p:cNvPr id="19459" name="AutoShape 3"/>
          <p:cNvSpPr>
            <a:spLocks noChangeArrowheads="1"/>
          </p:cNvSpPr>
          <p:nvPr/>
        </p:nvSpPr>
        <p:spPr bwMode="auto">
          <a:xfrm>
            <a:off x="6705600" y="2514600"/>
            <a:ext cx="304800" cy="304800"/>
          </a:xfrm>
          <a:prstGeom prst="rightArrow">
            <a:avLst>
              <a:gd name="adj1" fmla="val 50000"/>
              <a:gd name="adj2" fmla="val 25000"/>
            </a:avLst>
          </a:prstGeom>
          <a:solidFill>
            <a:srgbClr val="C0504D"/>
          </a:solidFill>
          <a:ln w="25560">
            <a:solidFill>
              <a:srgbClr val="3A5F8B"/>
            </a:solidFill>
            <a:round/>
            <a:headEnd/>
            <a:tailEnd/>
          </a:ln>
          <a:effectLst/>
        </p:spPr>
        <p:txBody>
          <a:bodyPr wrap="none" anchor="ctr">
            <a:prstTxWarp prst="textNoShape">
              <a:avLst/>
            </a:prstTxWarp>
          </a:bodyPr>
          <a:lstStyle/>
          <a:p>
            <a:endParaRPr lang="en-US"/>
          </a:p>
        </p:txBody>
      </p:sp>
      <p:sp>
        <p:nvSpPr>
          <p:cNvPr id="19460" name="Rectangle 4"/>
          <p:cNvSpPr>
            <a:spLocks noGrp="1" noChangeArrowheads="1"/>
          </p:cNvSpPr>
          <p:nvPr>
            <p:ph type="body" idx="1"/>
          </p:nvPr>
        </p:nvSpPr>
        <p:spPr>
          <a:xfrm>
            <a:off x="457200" y="1600200"/>
            <a:ext cx="4114800" cy="29718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Optic nerve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Optic tract</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Olfactory nerve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**Olfactory tract</a:t>
            </a:r>
          </a:p>
        </p:txBody>
      </p:sp>
      <p:sp>
        <p:nvSpPr>
          <p:cNvPr id="19461" name="Line 5"/>
          <p:cNvSpPr>
            <a:spLocks noChangeShapeType="1"/>
          </p:cNvSpPr>
          <p:nvPr/>
        </p:nvSpPr>
        <p:spPr bwMode="auto">
          <a:xfrm flipV="1">
            <a:off x="3886200" y="2741613"/>
            <a:ext cx="3657600" cy="1603375"/>
          </a:xfrm>
          <a:prstGeom prst="line">
            <a:avLst/>
          </a:prstGeom>
          <a:noFill/>
          <a:ln w="18360">
            <a:solidFill>
              <a:srgbClr val="FF0000"/>
            </a:solidFill>
            <a:round/>
            <a:headEnd/>
            <a:tailEnd type="triangle" w="med" len="med"/>
          </a:ln>
          <a:effectLst/>
        </p:spPr>
        <p:txBody>
          <a:bodyPr>
            <a:prstTxWarp prst="textNoShape">
              <a:avLst/>
            </a:prstTxWarp>
          </a:bodyPr>
          <a:lstStyle/>
          <a:p>
            <a:endParaRPr lang="en-US"/>
          </a:p>
        </p:txBody>
      </p:sp>
      <p:sp>
        <p:nvSpPr>
          <p:cNvPr id="19462" name="Text Box 6"/>
          <p:cNvSpPr txBox="1">
            <a:spLocks noChangeArrowheads="1"/>
          </p:cNvSpPr>
          <p:nvPr/>
        </p:nvSpPr>
        <p:spPr bwMode="auto">
          <a:xfrm>
            <a:off x="685800" y="5029200"/>
            <a:ext cx="3429000" cy="344488"/>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MS Gothic" charset="0"/>
                <a:cs typeface="MS Gothic" charset="0"/>
              </a:rPr>
              <a:t>See pg. 198, figure 15-5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idx="4294967295"/>
          </p:nvPr>
        </p:nvSpPr>
        <p:spPr>
          <a:xfrm>
            <a:off x="685800" y="2130425"/>
            <a:ext cx="7772400" cy="1470025"/>
          </a:xfrm>
        </p:spPr>
        <p:txBody>
          <a:bodyPr/>
          <a:lstStyle/>
          <a:p>
            <a:r>
              <a:rPr lang="en-US"/>
              <a:t>Quiz #6</a:t>
            </a:r>
          </a:p>
        </p:txBody>
      </p:sp>
      <p:sp>
        <p:nvSpPr>
          <p:cNvPr id="3" name="Subtitle 2"/>
          <p:cNvSpPr>
            <a:spLocks noGrp="1"/>
          </p:cNvSpPr>
          <p:nvPr>
            <p:ph type="subTitle" idx="4294967295"/>
          </p:nvPr>
        </p:nvSpPr>
        <p:spPr>
          <a:xfrm>
            <a:off x="1371600" y="3886200"/>
            <a:ext cx="6400800" cy="1752600"/>
          </a:xfrm>
        </p:spPr>
        <p:txBody>
          <a:bodyPr rtlCol="0">
            <a:normAutofit/>
          </a:bodyPr>
          <a:lstStyle/>
          <a:p>
            <a:pPr marL="0" indent="0" algn="ctr" fontAlgn="auto">
              <a:spcAft>
                <a:spcPts val="0"/>
              </a:spcAft>
              <a:buFont typeface="Arial" pitchFamily="34" charset="0"/>
              <a:buNone/>
              <a:defRPr/>
            </a:pPr>
            <a:endParaRPr lang="en-US" kern="1200">
              <a:solidFill>
                <a:schemeClr val="tx1">
                  <a:tint val="75000"/>
                </a:schemeClr>
              </a:solidFill>
              <a:latin typeface="+mn-lt"/>
              <a:ea typeface="+mn-ea"/>
              <a:cs typeface="+mn-cs"/>
            </a:endParaRPr>
          </a:p>
        </p:txBody>
      </p:sp>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PQuestion"/>
          <p:cNvSpPr>
            <a:spLocks noGrp="1"/>
          </p:cNvSpPr>
          <p:nvPr>
            <p:ph type="title" idx="4294967295"/>
          </p:nvPr>
        </p:nvSpPr>
        <p:spPr/>
        <p:txBody>
          <a:bodyPr/>
          <a:lstStyle/>
          <a:p>
            <a:r>
              <a:rPr lang="en-US" sz="3200"/>
              <a:t>1. The main auditory nucleus in the thalamus that receives auditory input is the: </a:t>
            </a:r>
          </a:p>
        </p:txBody>
      </p:sp>
      <p:sp>
        <p:nvSpPr>
          <p:cNvPr id="15362"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solidFill>
                  <a:srgbClr val="FF0000"/>
                </a:solidFill>
              </a:rPr>
              <a:t>Medial geniculate</a:t>
            </a:r>
            <a:endParaRPr lang="en-US"/>
          </a:p>
          <a:p>
            <a:pPr marL="514350" indent="-514350">
              <a:buFont typeface="Arial" charset="0"/>
              <a:buAutoNum type="arabicPeriod"/>
            </a:pPr>
            <a:r>
              <a:rPr lang="en-US"/>
              <a:t>Lateral geniculate</a:t>
            </a:r>
          </a:p>
          <a:p>
            <a:pPr marL="514350" indent="-514350">
              <a:buFont typeface="Arial" charset="0"/>
              <a:buAutoNum type="arabicPeriod"/>
            </a:pPr>
            <a:r>
              <a:rPr lang="en-US"/>
              <a:t>Ventral posterior nucleus.</a:t>
            </a:r>
          </a:p>
          <a:p>
            <a:pPr marL="514350" indent="-514350">
              <a:buFont typeface="Arial" charset="0"/>
              <a:buAutoNum type="arabicPeriod"/>
            </a:pPr>
            <a:r>
              <a:rPr lang="en-US"/>
              <a:t>Ventral lateral nucleus.</a:t>
            </a:r>
          </a:p>
        </p:txBody>
      </p:sp>
      <p:sp>
        <p:nvSpPr>
          <p:cNvPr id="15363" name="Text Box 2051"/>
          <p:cNvSpPr txBox="1">
            <a:spLocks noChangeArrowheads="1"/>
          </p:cNvSpPr>
          <p:nvPr/>
        </p:nvSpPr>
        <p:spPr bwMode="auto">
          <a:xfrm>
            <a:off x="4419600" y="2362200"/>
            <a:ext cx="4435475" cy="517525"/>
          </a:xfrm>
          <a:prstGeom prst="rect">
            <a:avLst/>
          </a:prstGeom>
          <a:noFill/>
          <a:ln w="9525">
            <a:noFill/>
            <a:miter lim="800000"/>
            <a:headEnd/>
            <a:tailEnd/>
          </a:ln>
          <a:effectLst/>
        </p:spPr>
        <p:txBody>
          <a:bodyPr>
            <a:spAutoFit/>
          </a:bodyPr>
          <a:lstStyle/>
          <a:p>
            <a:r>
              <a:rPr lang="en-US" sz="1400">
                <a:solidFill>
                  <a:schemeClr val="tx1"/>
                </a:solidFill>
              </a:rPr>
              <a:t>The thalamic nucleus for </a:t>
            </a:r>
            <a:r>
              <a:rPr lang="en-US" sz="1400" b="1">
                <a:solidFill>
                  <a:schemeClr val="tx1"/>
                </a:solidFill>
              </a:rPr>
              <a:t>visual info </a:t>
            </a:r>
            <a:r>
              <a:rPr lang="en-US" sz="1400">
                <a:solidFill>
                  <a:schemeClr val="tx1"/>
                </a:solidFill>
              </a:rPr>
              <a:t>coming from the retina.</a:t>
            </a:r>
            <a:r>
              <a:rPr lang="en-US" sz="1400" b="1">
                <a:solidFill>
                  <a:schemeClr val="tx1"/>
                </a:solidFill>
              </a:rPr>
              <a:t> </a:t>
            </a:r>
            <a:endParaRPr lang="en-US" sz="1200">
              <a:solidFill>
                <a:schemeClr val="tx1"/>
              </a:solidFill>
            </a:endParaRPr>
          </a:p>
        </p:txBody>
      </p:sp>
      <p:sp>
        <p:nvSpPr>
          <p:cNvPr id="15365" name="Text Box 2053"/>
          <p:cNvSpPr txBox="1">
            <a:spLocks noChangeArrowheads="1"/>
          </p:cNvSpPr>
          <p:nvPr/>
        </p:nvSpPr>
        <p:spPr bwMode="auto">
          <a:xfrm>
            <a:off x="4251325" y="3059113"/>
            <a:ext cx="4802188" cy="517525"/>
          </a:xfrm>
          <a:prstGeom prst="rect">
            <a:avLst/>
          </a:prstGeom>
          <a:noFill/>
          <a:ln w="9525">
            <a:noFill/>
            <a:miter lim="800000"/>
            <a:headEnd/>
            <a:tailEnd/>
          </a:ln>
          <a:effectLst/>
        </p:spPr>
        <p:txBody>
          <a:bodyPr wrap="none">
            <a:spAutoFit/>
          </a:bodyPr>
          <a:lstStyle/>
          <a:p>
            <a:r>
              <a:rPr lang="en-US" sz="1400">
                <a:solidFill>
                  <a:schemeClr val="tx1"/>
                </a:solidFill>
              </a:rPr>
              <a:t>The thalamic nucleus for </a:t>
            </a:r>
            <a:r>
              <a:rPr lang="en-US" sz="1400" b="1">
                <a:solidFill>
                  <a:schemeClr val="tx1"/>
                </a:solidFill>
              </a:rPr>
              <a:t>sensory info</a:t>
            </a:r>
            <a:r>
              <a:rPr lang="en-US" sz="1400">
                <a:solidFill>
                  <a:schemeClr val="tx1"/>
                </a:solidFill>
              </a:rPr>
              <a:t>, mainly related to </a:t>
            </a:r>
          </a:p>
          <a:p>
            <a:r>
              <a:rPr lang="en-US" sz="1400">
                <a:solidFill>
                  <a:schemeClr val="tx1"/>
                </a:solidFill>
              </a:rPr>
              <a:t>touch, body position, pain, taste, arousal and temperature. </a:t>
            </a:r>
          </a:p>
        </p:txBody>
      </p:sp>
      <p:sp>
        <p:nvSpPr>
          <p:cNvPr id="15366" name="Text Box 2054"/>
          <p:cNvSpPr txBox="1">
            <a:spLocks noChangeArrowheads="1"/>
          </p:cNvSpPr>
          <p:nvPr/>
        </p:nvSpPr>
        <p:spPr bwMode="auto">
          <a:xfrm>
            <a:off x="3717925" y="4049713"/>
            <a:ext cx="5362575" cy="730250"/>
          </a:xfrm>
          <a:prstGeom prst="rect">
            <a:avLst/>
          </a:prstGeom>
          <a:noFill/>
          <a:ln w="9525">
            <a:noFill/>
            <a:miter lim="800000"/>
            <a:headEnd/>
            <a:tailEnd/>
          </a:ln>
          <a:effectLst/>
        </p:spPr>
        <p:txBody>
          <a:bodyPr wrap="none">
            <a:spAutoFit/>
          </a:bodyPr>
          <a:lstStyle/>
          <a:p>
            <a:r>
              <a:rPr lang="en-US" sz="1400">
                <a:solidFill>
                  <a:schemeClr val="tx1"/>
                </a:solidFill>
              </a:rPr>
              <a:t>The thalamic nucleus that receives info from </a:t>
            </a:r>
            <a:r>
              <a:rPr lang="en-US" sz="1400" b="1">
                <a:solidFill>
                  <a:schemeClr val="tx1"/>
                </a:solidFill>
              </a:rPr>
              <a:t>basal ganglia, </a:t>
            </a:r>
          </a:p>
          <a:p>
            <a:r>
              <a:rPr lang="en-US" sz="1400" b="1">
                <a:solidFill>
                  <a:schemeClr val="tx1"/>
                </a:solidFill>
              </a:rPr>
              <a:t>substantia nigra, and cerebellum</a:t>
            </a:r>
            <a:r>
              <a:rPr lang="en-US" sz="1400">
                <a:solidFill>
                  <a:schemeClr val="tx1"/>
                </a:solidFill>
              </a:rPr>
              <a:t> and helps in coordination and </a:t>
            </a:r>
          </a:p>
          <a:p>
            <a:r>
              <a:rPr lang="en-US" sz="1400">
                <a:solidFill>
                  <a:schemeClr val="tx1"/>
                </a:solidFill>
              </a:rPr>
              <a:t>planning of movement.</a:t>
            </a:r>
          </a:p>
        </p:txBody>
      </p:sp>
      <p:sp>
        <p:nvSpPr>
          <p:cNvPr id="15367" name="Text Box 2055"/>
          <p:cNvSpPr txBox="1">
            <a:spLocks noChangeArrowheads="1"/>
          </p:cNvSpPr>
          <p:nvPr/>
        </p:nvSpPr>
        <p:spPr bwMode="auto">
          <a:xfrm>
            <a:off x="381000" y="5334000"/>
            <a:ext cx="8588375" cy="882650"/>
          </a:xfrm>
          <a:prstGeom prst="rect">
            <a:avLst/>
          </a:prstGeom>
          <a:noFill/>
          <a:ln w="9525">
            <a:noFill/>
            <a:miter lim="800000"/>
            <a:headEnd/>
            <a:tailEnd/>
          </a:ln>
          <a:effectLst/>
        </p:spPr>
        <p:txBody>
          <a:bodyPr wrap="none">
            <a:spAutoFit/>
          </a:bodyPr>
          <a:lstStyle/>
          <a:p>
            <a:r>
              <a:rPr lang="en-US" sz="1400">
                <a:solidFill>
                  <a:schemeClr val="tx1"/>
                </a:solidFill>
              </a:rPr>
              <a:t>*Basically, all these nuclei are in the thalamus but they’re each responsible for receiving input from different</a:t>
            </a:r>
          </a:p>
          <a:p>
            <a:r>
              <a:rPr lang="en-US" sz="1400">
                <a:solidFill>
                  <a:schemeClr val="tx1"/>
                </a:solidFill>
              </a:rPr>
              <a:t>places.</a:t>
            </a:r>
          </a:p>
          <a:p>
            <a:endParaRPr lang="en-US" sz="240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Rostral Midbrain.jpg"/>
          <p:cNvPicPr>
            <a:picLocks noChangeAspect="1"/>
          </p:cNvPicPr>
          <p:nvPr/>
        </p:nvPicPr>
        <p:blipFill>
          <a:blip r:embed="rId2"/>
          <a:stretch>
            <a:fillRect/>
          </a:stretch>
        </p:blipFill>
        <p:spPr>
          <a:xfrm>
            <a:off x="0" y="0"/>
            <a:ext cx="8874126" cy="68580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PQuestion"/>
          <p:cNvSpPr>
            <a:spLocks noGrp="1"/>
          </p:cNvSpPr>
          <p:nvPr>
            <p:ph type="title" idx="4294967295"/>
          </p:nvPr>
        </p:nvSpPr>
        <p:spPr/>
        <p:txBody>
          <a:bodyPr>
            <a:normAutofit fontScale="90000"/>
          </a:bodyPr>
          <a:lstStyle/>
          <a:p>
            <a:r>
              <a:rPr lang="en-US" sz="2800"/>
              <a:t>2. A lesion in what nerve would cause a patient to feel a sense of vertigo, falling to one side, nausea, and abnormal, rhythmic eye movements (nystagmus).</a:t>
            </a:r>
          </a:p>
        </p:txBody>
      </p:sp>
      <p:sp>
        <p:nvSpPr>
          <p:cNvPr id="16386"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t>Vagus</a:t>
            </a:r>
          </a:p>
          <a:p>
            <a:pPr marL="514350" indent="-514350">
              <a:buFont typeface="Arial" charset="0"/>
              <a:buAutoNum type="arabicPeriod"/>
            </a:pPr>
            <a:endParaRPr lang="en-US"/>
          </a:p>
          <a:p>
            <a:pPr marL="514350" indent="-514350">
              <a:buFont typeface="Arial" charset="0"/>
              <a:buAutoNum type="arabicPeriod"/>
            </a:pPr>
            <a:r>
              <a:rPr lang="en-US"/>
              <a:t>Glossopharyngeal</a:t>
            </a:r>
          </a:p>
          <a:p>
            <a:pPr marL="514350" indent="-514350">
              <a:buFont typeface="Arial" charset="0"/>
              <a:buAutoNum type="arabicPeriod"/>
            </a:pPr>
            <a:endParaRPr lang="en-US"/>
          </a:p>
          <a:p>
            <a:pPr marL="514350" indent="-514350">
              <a:buFont typeface="Arial" charset="0"/>
              <a:buAutoNum type="arabicPeriod"/>
            </a:pPr>
            <a:r>
              <a:rPr lang="en-US"/>
              <a:t>Trigeminal</a:t>
            </a:r>
          </a:p>
          <a:p>
            <a:pPr marL="514350" indent="-514350">
              <a:buFont typeface="Arial" charset="0"/>
              <a:buAutoNum type="arabicPeriod"/>
            </a:pPr>
            <a:endParaRPr lang="en-US">
              <a:solidFill>
                <a:srgbClr val="FF0000"/>
              </a:solidFill>
            </a:endParaRPr>
          </a:p>
          <a:p>
            <a:pPr marL="514350" indent="-514350">
              <a:buFont typeface="Arial" charset="0"/>
              <a:buAutoNum type="arabicPeriod"/>
            </a:pPr>
            <a:r>
              <a:rPr lang="en-US">
                <a:solidFill>
                  <a:srgbClr val="FF0000"/>
                </a:solidFill>
              </a:rPr>
              <a:t>Vestibulocochlear</a:t>
            </a:r>
            <a:endParaRPr lang="en-US"/>
          </a:p>
        </p:txBody>
      </p:sp>
      <p:sp>
        <p:nvSpPr>
          <p:cNvPr id="16387" name="Text Box 1027"/>
          <p:cNvSpPr txBox="1">
            <a:spLocks noChangeArrowheads="1"/>
          </p:cNvSpPr>
          <p:nvPr/>
        </p:nvSpPr>
        <p:spPr bwMode="auto">
          <a:xfrm>
            <a:off x="2895600" y="3886200"/>
            <a:ext cx="5853113" cy="730250"/>
          </a:xfrm>
          <a:prstGeom prst="rect">
            <a:avLst/>
          </a:prstGeom>
          <a:noFill/>
          <a:ln w="9525">
            <a:noFill/>
            <a:miter lim="800000"/>
            <a:headEnd/>
            <a:tailEnd/>
          </a:ln>
          <a:effectLst/>
        </p:spPr>
        <p:txBody>
          <a:bodyPr wrap="none">
            <a:spAutoFit/>
          </a:bodyPr>
          <a:lstStyle/>
          <a:p>
            <a:r>
              <a:rPr lang="en-US" sz="1400">
                <a:solidFill>
                  <a:schemeClr val="tx1"/>
                </a:solidFill>
              </a:rPr>
              <a:t>A lesion here would affect the </a:t>
            </a:r>
            <a:r>
              <a:rPr lang="en-US" sz="1400" b="1">
                <a:solidFill>
                  <a:schemeClr val="tx1"/>
                </a:solidFill>
              </a:rPr>
              <a:t>muscles of mastication and</a:t>
            </a:r>
          </a:p>
          <a:p>
            <a:r>
              <a:rPr lang="en-US" sz="1400" b="1">
                <a:solidFill>
                  <a:schemeClr val="tx1"/>
                </a:solidFill>
              </a:rPr>
              <a:t>primary sensation to the face</a:t>
            </a:r>
            <a:r>
              <a:rPr lang="en-US" sz="1400">
                <a:solidFill>
                  <a:schemeClr val="tx1"/>
                </a:solidFill>
              </a:rPr>
              <a:t> (remember: the three areas of sensation</a:t>
            </a:r>
          </a:p>
          <a:p>
            <a:r>
              <a:rPr lang="en-US" sz="1400">
                <a:solidFill>
                  <a:schemeClr val="tx1"/>
                </a:solidFill>
              </a:rPr>
              <a:t>provided by V1, V2, and V3 from anatomy). </a:t>
            </a:r>
          </a:p>
        </p:txBody>
      </p:sp>
      <p:sp>
        <p:nvSpPr>
          <p:cNvPr id="16388" name="Text Box 1028"/>
          <p:cNvSpPr txBox="1">
            <a:spLocks noChangeArrowheads="1"/>
          </p:cNvSpPr>
          <p:nvPr/>
        </p:nvSpPr>
        <p:spPr bwMode="auto">
          <a:xfrm>
            <a:off x="2133600" y="1676400"/>
            <a:ext cx="6792913" cy="730250"/>
          </a:xfrm>
          <a:prstGeom prst="rect">
            <a:avLst/>
          </a:prstGeom>
          <a:noFill/>
          <a:ln w="9525">
            <a:noFill/>
            <a:miter lim="800000"/>
            <a:headEnd/>
            <a:tailEnd/>
          </a:ln>
          <a:effectLst/>
        </p:spPr>
        <p:txBody>
          <a:bodyPr wrap="none">
            <a:spAutoFit/>
          </a:bodyPr>
          <a:lstStyle/>
          <a:p>
            <a:r>
              <a:rPr lang="en-US" sz="1400">
                <a:solidFill>
                  <a:schemeClr val="tx1"/>
                </a:solidFill>
              </a:rPr>
              <a:t>A lesion here would result in a loss of </a:t>
            </a:r>
            <a:r>
              <a:rPr lang="en-US" sz="1400" b="1">
                <a:solidFill>
                  <a:schemeClr val="tx1"/>
                </a:solidFill>
              </a:rPr>
              <a:t>gag reflex, hoarseness, and problems with </a:t>
            </a:r>
          </a:p>
          <a:p>
            <a:r>
              <a:rPr lang="en-US" sz="1400" b="1">
                <a:solidFill>
                  <a:schemeClr val="tx1"/>
                </a:solidFill>
              </a:rPr>
              <a:t>swallowing</a:t>
            </a:r>
            <a:r>
              <a:rPr lang="en-US" sz="1400">
                <a:solidFill>
                  <a:schemeClr val="tx1"/>
                </a:solidFill>
              </a:rPr>
              <a:t>. There would be uvula deviation to the side of the lesion and a loss of </a:t>
            </a:r>
          </a:p>
          <a:p>
            <a:r>
              <a:rPr lang="en-US" sz="1400">
                <a:solidFill>
                  <a:schemeClr val="tx1"/>
                </a:solidFill>
              </a:rPr>
              <a:t>taste in epiglottic/palatal portions of the oral cavity. </a:t>
            </a:r>
            <a:r>
              <a:rPr lang="en-US" sz="1200">
                <a:solidFill>
                  <a:schemeClr val="tx1"/>
                </a:solidFill>
              </a:rPr>
              <a:t> </a:t>
            </a:r>
          </a:p>
        </p:txBody>
      </p:sp>
      <p:sp>
        <p:nvSpPr>
          <p:cNvPr id="16389" name="Text Box 1029"/>
          <p:cNvSpPr txBox="1">
            <a:spLocks noChangeArrowheads="1"/>
          </p:cNvSpPr>
          <p:nvPr/>
        </p:nvSpPr>
        <p:spPr bwMode="auto">
          <a:xfrm>
            <a:off x="4114800" y="2743200"/>
            <a:ext cx="5181600" cy="730250"/>
          </a:xfrm>
          <a:prstGeom prst="rect">
            <a:avLst/>
          </a:prstGeom>
          <a:noFill/>
          <a:ln w="9525">
            <a:noFill/>
            <a:miter lim="800000"/>
            <a:headEnd/>
            <a:tailEnd/>
          </a:ln>
          <a:effectLst/>
        </p:spPr>
        <p:txBody>
          <a:bodyPr>
            <a:spAutoFit/>
          </a:bodyPr>
          <a:lstStyle/>
          <a:p>
            <a:r>
              <a:rPr lang="en-US" sz="1400">
                <a:solidFill>
                  <a:schemeClr val="tx1"/>
                </a:solidFill>
              </a:rPr>
              <a:t>A lesion here would result in a </a:t>
            </a:r>
            <a:r>
              <a:rPr lang="en-US" sz="1400" b="1">
                <a:solidFill>
                  <a:schemeClr val="tx1"/>
                </a:solidFill>
              </a:rPr>
              <a:t>loss of taste and sensation</a:t>
            </a:r>
            <a:r>
              <a:rPr lang="en-US" sz="1400">
                <a:solidFill>
                  <a:schemeClr val="tx1"/>
                </a:solidFill>
              </a:rPr>
              <a:t> on the posterior third of the tongue and potential problems with </a:t>
            </a:r>
          </a:p>
          <a:p>
            <a:r>
              <a:rPr lang="en-US" sz="1400">
                <a:solidFill>
                  <a:schemeClr val="tx1"/>
                </a:solidFill>
              </a:rPr>
              <a:t>the parotid gland.</a:t>
            </a:r>
            <a:endParaRPr lang="en-US" sz="2400">
              <a:solidFill>
                <a:schemeClr val="tx1"/>
              </a:solidFill>
            </a:endParaRPr>
          </a:p>
        </p:txBody>
      </p:sp>
      <p:sp>
        <p:nvSpPr>
          <p:cNvPr id="16390" name="Text Box 1030"/>
          <p:cNvSpPr txBox="1">
            <a:spLocks noChangeArrowheads="1"/>
          </p:cNvSpPr>
          <p:nvPr/>
        </p:nvSpPr>
        <p:spPr bwMode="auto">
          <a:xfrm>
            <a:off x="228600" y="5638800"/>
            <a:ext cx="8221663" cy="730250"/>
          </a:xfrm>
          <a:prstGeom prst="rect">
            <a:avLst/>
          </a:prstGeom>
          <a:noFill/>
          <a:ln w="9525">
            <a:noFill/>
            <a:miter lim="800000"/>
            <a:headEnd/>
            <a:tailEnd/>
          </a:ln>
          <a:effectLst/>
        </p:spPr>
        <p:txBody>
          <a:bodyPr wrap="none">
            <a:spAutoFit/>
          </a:bodyPr>
          <a:lstStyle/>
          <a:p>
            <a:r>
              <a:rPr lang="en-US" sz="1400">
                <a:solidFill>
                  <a:schemeClr val="tx1"/>
                </a:solidFill>
              </a:rPr>
              <a:t>*Also worth noting: a lesion to the facial nerve (specifically the chorda tympani) would cause a loss of</a:t>
            </a:r>
          </a:p>
          <a:p>
            <a:r>
              <a:rPr lang="en-US" sz="1400">
                <a:solidFill>
                  <a:schemeClr val="tx1"/>
                </a:solidFill>
              </a:rPr>
              <a:t>taste to the anterior 2/3 of the tongue, problems with muscles of facial expression, the lacrimal glands, </a:t>
            </a:r>
          </a:p>
          <a:p>
            <a:r>
              <a:rPr lang="en-US" sz="1400">
                <a:solidFill>
                  <a:schemeClr val="tx1"/>
                </a:solidFill>
              </a:rPr>
              <a:t>hyperacusis, salivary glands, and a small loss of feeling at the mastoid process. </a:t>
            </a:r>
            <a:endParaRPr lang="en-US" sz="240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rtlCol="0">
            <a:normAutofit fontScale="90000"/>
          </a:bodyPr>
          <a:lstStyle/>
          <a:p>
            <a:pPr fontAlgn="auto">
              <a:spcAft>
                <a:spcPts val="0"/>
              </a:spcAft>
              <a:defRPr/>
            </a:pPr>
            <a:r>
              <a:rPr lang="en-US" kern="1200" dirty="0">
                <a:latin typeface="+mj-lt"/>
                <a:ea typeface="+mj-ea"/>
                <a:cs typeface="+mj-cs"/>
              </a:rPr>
              <a:t>3. The olfactory bipolar neurons synapse:</a:t>
            </a:r>
          </a:p>
        </p:txBody>
      </p:sp>
      <p:sp>
        <p:nvSpPr>
          <p:cNvPr id="17410"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t>In the gustatory nucleus.</a:t>
            </a:r>
          </a:p>
          <a:p>
            <a:pPr marL="514350" indent="-514350">
              <a:buFont typeface="Arial" charset="0"/>
              <a:buAutoNum type="arabicPeriod"/>
            </a:pPr>
            <a:r>
              <a:rPr lang="en-US">
                <a:solidFill>
                  <a:srgbClr val="FF0000"/>
                </a:solidFill>
              </a:rPr>
              <a:t>With mitral cells.</a:t>
            </a:r>
            <a:endParaRPr lang="en-US"/>
          </a:p>
          <a:p>
            <a:pPr marL="514350" indent="-514350">
              <a:buFont typeface="Arial" charset="0"/>
              <a:buAutoNum type="arabicPeriod"/>
            </a:pPr>
            <a:r>
              <a:rPr lang="en-US"/>
              <a:t>In the olfactory cortex.</a:t>
            </a:r>
          </a:p>
          <a:p>
            <a:pPr marL="514350" indent="-514350">
              <a:buFont typeface="Arial" charset="0"/>
              <a:buAutoNum type="arabicPeriod"/>
            </a:pPr>
            <a:r>
              <a:rPr lang="en-US"/>
              <a:t>In the olfactory tract.</a:t>
            </a:r>
          </a:p>
        </p:txBody>
      </p:sp>
      <p:sp>
        <p:nvSpPr>
          <p:cNvPr id="17411" name="Text Box 1027"/>
          <p:cNvSpPr txBox="1">
            <a:spLocks noChangeArrowheads="1"/>
          </p:cNvSpPr>
          <p:nvPr/>
        </p:nvSpPr>
        <p:spPr bwMode="auto">
          <a:xfrm>
            <a:off x="3987800" y="2590800"/>
            <a:ext cx="5156200" cy="942975"/>
          </a:xfrm>
          <a:prstGeom prst="rect">
            <a:avLst/>
          </a:prstGeom>
          <a:noFill/>
          <a:ln w="9525">
            <a:noFill/>
            <a:miter lim="800000"/>
            <a:headEnd/>
            <a:tailEnd/>
          </a:ln>
          <a:effectLst/>
        </p:spPr>
        <p:txBody>
          <a:bodyPr wrap="none">
            <a:spAutoFit/>
          </a:bodyPr>
          <a:lstStyle/>
          <a:p>
            <a:r>
              <a:rPr lang="en-US" sz="1400">
                <a:solidFill>
                  <a:schemeClr val="tx1"/>
                </a:solidFill>
              </a:rPr>
              <a:t>Olfactory neurons synapse in the </a:t>
            </a:r>
            <a:r>
              <a:rPr lang="en-US" sz="1400" b="1">
                <a:solidFill>
                  <a:schemeClr val="tx1"/>
                </a:solidFill>
              </a:rPr>
              <a:t>olfactory bulb</a:t>
            </a:r>
            <a:r>
              <a:rPr lang="en-US" sz="1400">
                <a:solidFill>
                  <a:schemeClr val="tx1"/>
                </a:solidFill>
              </a:rPr>
              <a:t>. The synapse </a:t>
            </a:r>
          </a:p>
          <a:p>
            <a:r>
              <a:rPr lang="en-US" sz="1400">
                <a:solidFill>
                  <a:schemeClr val="tx1"/>
                </a:solidFill>
              </a:rPr>
              <a:t>occurs between olfactory nerve fibers and mitral cells (which </a:t>
            </a:r>
          </a:p>
          <a:p>
            <a:r>
              <a:rPr lang="en-US" sz="1400">
                <a:solidFill>
                  <a:schemeClr val="tx1"/>
                </a:solidFill>
              </a:rPr>
              <a:t>are located in the bulb) whose fibers then go into the olfactory</a:t>
            </a:r>
          </a:p>
          <a:p>
            <a:r>
              <a:rPr lang="en-US" sz="1400">
                <a:solidFill>
                  <a:schemeClr val="tx1"/>
                </a:solidFill>
              </a:rPr>
              <a:t>tract.  </a:t>
            </a:r>
          </a:p>
        </p:txBody>
      </p:sp>
      <p:sp>
        <p:nvSpPr>
          <p:cNvPr id="17412" name="Text Box 1028"/>
          <p:cNvSpPr txBox="1">
            <a:spLocks noChangeArrowheads="1"/>
          </p:cNvSpPr>
          <p:nvPr/>
        </p:nvSpPr>
        <p:spPr bwMode="auto">
          <a:xfrm>
            <a:off x="3581400" y="1676400"/>
            <a:ext cx="5551488" cy="1095375"/>
          </a:xfrm>
          <a:prstGeom prst="rect">
            <a:avLst/>
          </a:prstGeom>
          <a:noFill/>
          <a:ln w="9525">
            <a:noFill/>
            <a:miter lim="800000"/>
            <a:headEnd/>
            <a:tailEnd/>
          </a:ln>
          <a:effectLst/>
        </p:spPr>
        <p:txBody>
          <a:bodyPr wrap="none">
            <a:spAutoFit/>
          </a:bodyPr>
          <a:lstStyle/>
          <a:p>
            <a:r>
              <a:rPr lang="en-US" sz="1400">
                <a:solidFill>
                  <a:schemeClr val="tx1"/>
                </a:solidFill>
              </a:rPr>
              <a:t>The rostral part of the solitary nucleus where the unipolar cells</a:t>
            </a:r>
          </a:p>
          <a:p>
            <a:r>
              <a:rPr lang="en-US" sz="1400" b="1">
                <a:solidFill>
                  <a:schemeClr val="tx1"/>
                </a:solidFill>
              </a:rPr>
              <a:t>carrying taste</a:t>
            </a:r>
            <a:r>
              <a:rPr lang="en-US" sz="1400">
                <a:solidFill>
                  <a:schemeClr val="tx1"/>
                </a:solidFill>
              </a:rPr>
              <a:t> from facial, glossopharyngeal, or vagal nerves meet. </a:t>
            </a:r>
          </a:p>
          <a:p>
            <a:r>
              <a:rPr lang="en-US" sz="1400">
                <a:solidFill>
                  <a:schemeClr val="tx1"/>
                </a:solidFill>
              </a:rPr>
              <a:t>Composed of 2nd order neurons. </a:t>
            </a:r>
          </a:p>
          <a:p>
            <a:r>
              <a:rPr lang="en-US" sz="2400">
                <a:solidFill>
                  <a:schemeClr val="tx1"/>
                </a:solidFill>
              </a:rPr>
              <a:t> </a:t>
            </a:r>
          </a:p>
        </p:txBody>
      </p:sp>
      <p:sp>
        <p:nvSpPr>
          <p:cNvPr id="17413" name="Text Box 1029"/>
          <p:cNvSpPr txBox="1">
            <a:spLocks noChangeArrowheads="1"/>
          </p:cNvSpPr>
          <p:nvPr/>
        </p:nvSpPr>
        <p:spPr bwMode="auto">
          <a:xfrm>
            <a:off x="3048000" y="3733800"/>
            <a:ext cx="5776913" cy="730250"/>
          </a:xfrm>
          <a:prstGeom prst="rect">
            <a:avLst/>
          </a:prstGeom>
          <a:noFill/>
          <a:ln w="9525">
            <a:noFill/>
            <a:miter lim="800000"/>
            <a:headEnd/>
            <a:tailEnd/>
          </a:ln>
          <a:effectLst/>
        </p:spPr>
        <p:txBody>
          <a:bodyPr wrap="none">
            <a:spAutoFit/>
          </a:bodyPr>
          <a:lstStyle/>
          <a:p>
            <a:r>
              <a:rPr lang="en-US" sz="1400">
                <a:solidFill>
                  <a:schemeClr val="tx1"/>
                </a:solidFill>
              </a:rPr>
              <a:t>The primary olfactory cortex is a destination in the uncus for </a:t>
            </a:r>
          </a:p>
          <a:p>
            <a:r>
              <a:rPr lang="en-US" sz="1400">
                <a:solidFill>
                  <a:schemeClr val="tx1"/>
                </a:solidFill>
              </a:rPr>
              <a:t>efferent olfactory fibers coming from the lateral olfactory stria terminae. </a:t>
            </a:r>
          </a:p>
          <a:p>
            <a:r>
              <a:rPr lang="en-US" sz="1400" b="1">
                <a:solidFill>
                  <a:schemeClr val="tx1"/>
                </a:solidFill>
              </a:rPr>
              <a:t>*This exchange occurs without thalamic relay!!*</a:t>
            </a:r>
            <a:endParaRPr lang="en-US" sz="1400">
              <a:solidFill>
                <a:schemeClr val="tx1"/>
              </a:solidFill>
            </a:endParaRPr>
          </a:p>
        </p:txBody>
      </p:sp>
      <p:sp>
        <p:nvSpPr>
          <p:cNvPr id="17414" name="Text Box 1030"/>
          <p:cNvSpPr txBox="1">
            <a:spLocks noChangeArrowheads="1"/>
          </p:cNvSpPr>
          <p:nvPr/>
        </p:nvSpPr>
        <p:spPr bwMode="auto">
          <a:xfrm>
            <a:off x="3657600" y="4772025"/>
            <a:ext cx="5233988" cy="730250"/>
          </a:xfrm>
          <a:prstGeom prst="rect">
            <a:avLst/>
          </a:prstGeom>
          <a:noFill/>
          <a:ln w="9525">
            <a:noFill/>
            <a:miter lim="800000"/>
            <a:headEnd/>
            <a:tailEnd/>
          </a:ln>
          <a:effectLst/>
        </p:spPr>
        <p:txBody>
          <a:bodyPr wrap="none">
            <a:spAutoFit/>
          </a:bodyPr>
          <a:lstStyle/>
          <a:p>
            <a:r>
              <a:rPr lang="en-US" sz="1400">
                <a:solidFill>
                  <a:schemeClr val="tx1"/>
                </a:solidFill>
              </a:rPr>
              <a:t>The route for nerve fibers traveling from the olfactory bulb to the </a:t>
            </a:r>
          </a:p>
          <a:p>
            <a:r>
              <a:rPr lang="en-US" sz="1400">
                <a:solidFill>
                  <a:schemeClr val="tx1"/>
                </a:solidFill>
              </a:rPr>
              <a:t>olfactory trigone. At that point, the route splits into medial and </a:t>
            </a:r>
          </a:p>
          <a:p>
            <a:r>
              <a:rPr lang="en-US" sz="1400">
                <a:solidFill>
                  <a:schemeClr val="tx1"/>
                </a:solidFill>
              </a:rPr>
              <a:t>lateral striae.  </a:t>
            </a:r>
            <a:endParaRPr lang="en-US" sz="240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rtlCol="0">
            <a:normAutofit fontScale="90000"/>
          </a:bodyPr>
          <a:lstStyle/>
          <a:p>
            <a:pPr fontAlgn="auto">
              <a:spcAft>
                <a:spcPts val="0"/>
              </a:spcAft>
              <a:defRPr/>
            </a:pPr>
            <a:r>
              <a:rPr lang="en-US" kern="1200" dirty="0">
                <a:latin typeface="+mj-lt"/>
                <a:ea typeface="+mj-ea"/>
                <a:cs typeface="+mj-cs"/>
              </a:rPr>
              <a:t>4. As you are tasting a glass of wine you know the taste bud cells synapse:</a:t>
            </a:r>
          </a:p>
        </p:txBody>
      </p:sp>
      <p:sp>
        <p:nvSpPr>
          <p:cNvPr id="18434"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dirty="0">
                <a:solidFill>
                  <a:srgbClr val="FF0000"/>
                </a:solidFill>
              </a:rPr>
              <a:t>On neurons from cranial nerves 7, 9 and 10.</a:t>
            </a:r>
          </a:p>
          <a:p>
            <a:pPr marL="514350" indent="-514350">
              <a:buFont typeface="Arial" charset="0"/>
              <a:buAutoNum type="arabicPeriod"/>
            </a:pPr>
            <a:r>
              <a:rPr lang="en-US" dirty="0"/>
              <a:t>In ganglia associated with cranial nerves 7, 9, and 10.</a:t>
            </a:r>
          </a:p>
          <a:p>
            <a:pPr marL="514350" indent="-514350">
              <a:buFont typeface="Arial" charset="0"/>
              <a:buAutoNum type="arabicPeriod"/>
            </a:pPr>
            <a:r>
              <a:rPr lang="en-US" dirty="0"/>
              <a:t>The gustatory nucleus.</a:t>
            </a:r>
          </a:p>
        </p:txBody>
      </p:sp>
      <p:sp>
        <p:nvSpPr>
          <p:cNvPr id="18435" name="Text Box 3"/>
          <p:cNvSpPr txBox="1">
            <a:spLocks noChangeArrowheads="1"/>
          </p:cNvSpPr>
          <p:nvPr/>
        </p:nvSpPr>
        <p:spPr bwMode="auto">
          <a:xfrm>
            <a:off x="3581400" y="2971800"/>
            <a:ext cx="5025735" cy="738664"/>
          </a:xfrm>
          <a:prstGeom prst="rect">
            <a:avLst/>
          </a:prstGeom>
          <a:noFill/>
          <a:ln w="9525">
            <a:noFill/>
            <a:miter lim="800000"/>
            <a:headEnd/>
            <a:tailEnd/>
          </a:ln>
          <a:effectLst/>
        </p:spPr>
        <p:txBody>
          <a:bodyPr wrap="none">
            <a:spAutoFit/>
          </a:bodyPr>
          <a:lstStyle/>
          <a:p>
            <a:r>
              <a:rPr lang="en-US" sz="1400" dirty="0">
                <a:solidFill>
                  <a:schemeClr val="tx1"/>
                </a:solidFill>
              </a:rPr>
              <a:t>The ganglia of nerves 7, 9, and 10 contain first order neurons</a:t>
            </a:r>
          </a:p>
          <a:p>
            <a:r>
              <a:rPr lang="en-US" sz="1400" dirty="0">
                <a:solidFill>
                  <a:schemeClr val="tx1"/>
                </a:solidFill>
              </a:rPr>
              <a:t> that then travel to the solitary tract to </a:t>
            </a:r>
            <a:r>
              <a:rPr lang="en-US" sz="1400" dirty="0" smtClean="0">
                <a:solidFill>
                  <a:schemeClr val="tx1"/>
                </a:solidFill>
              </a:rPr>
              <a:t>synapse </a:t>
            </a:r>
            <a:r>
              <a:rPr lang="en-US" sz="1400" i="1" dirty="0" smtClean="0">
                <a:solidFill>
                  <a:schemeClr val="tx1"/>
                </a:solidFill>
              </a:rPr>
              <a:t>again</a:t>
            </a:r>
            <a:r>
              <a:rPr lang="en-US" sz="1400" dirty="0" smtClean="0">
                <a:solidFill>
                  <a:schemeClr val="tx1"/>
                </a:solidFill>
              </a:rPr>
              <a:t> </a:t>
            </a:r>
            <a:r>
              <a:rPr lang="en-US" sz="1400" dirty="0">
                <a:solidFill>
                  <a:schemeClr val="tx1"/>
                </a:solidFill>
              </a:rPr>
              <a:t>in the</a:t>
            </a:r>
          </a:p>
          <a:p>
            <a:r>
              <a:rPr lang="en-US" sz="1400" dirty="0">
                <a:solidFill>
                  <a:schemeClr val="tx1"/>
                </a:solidFill>
              </a:rPr>
              <a:t>gustatory nucleus. </a:t>
            </a:r>
            <a:endParaRPr lang="en-US" sz="2400" dirty="0">
              <a:solidFill>
                <a:schemeClr val="tx1"/>
              </a:solidFill>
            </a:endParaRPr>
          </a:p>
        </p:txBody>
      </p:sp>
      <p:sp>
        <p:nvSpPr>
          <p:cNvPr id="18436" name="Text Box 4"/>
          <p:cNvSpPr txBox="1">
            <a:spLocks noChangeArrowheads="1"/>
          </p:cNvSpPr>
          <p:nvPr/>
        </p:nvSpPr>
        <p:spPr bwMode="auto">
          <a:xfrm>
            <a:off x="3352800" y="5029200"/>
            <a:ext cx="5783956" cy="1323439"/>
          </a:xfrm>
          <a:prstGeom prst="rect">
            <a:avLst/>
          </a:prstGeom>
          <a:noFill/>
          <a:ln w="9525">
            <a:noFill/>
            <a:miter lim="800000"/>
            <a:headEnd/>
            <a:tailEnd/>
          </a:ln>
          <a:effectLst/>
        </p:spPr>
        <p:txBody>
          <a:bodyPr wrap="none">
            <a:spAutoFit/>
          </a:bodyPr>
          <a:lstStyle/>
          <a:p>
            <a:r>
              <a:rPr lang="en-US" sz="1400" dirty="0">
                <a:solidFill>
                  <a:schemeClr val="tx1"/>
                </a:solidFill>
              </a:rPr>
              <a:t>Located in the solitary nucleus. Receives first-order neurons input from</a:t>
            </a:r>
          </a:p>
          <a:p>
            <a:r>
              <a:rPr lang="en-US" sz="1400" dirty="0">
                <a:solidFill>
                  <a:schemeClr val="tx1"/>
                </a:solidFill>
              </a:rPr>
              <a:t>taste fibers of nerves 7, 9, and 10. Fibers traveling from this nucleus</a:t>
            </a:r>
          </a:p>
          <a:p>
            <a:r>
              <a:rPr lang="en-US" sz="1400" dirty="0">
                <a:solidFill>
                  <a:schemeClr val="tx1"/>
                </a:solidFill>
              </a:rPr>
              <a:t>are second order and are on their way </a:t>
            </a:r>
            <a:r>
              <a:rPr lang="en-US" sz="1400" dirty="0" smtClean="0">
                <a:solidFill>
                  <a:schemeClr val="tx1"/>
                </a:solidFill>
              </a:rPr>
              <a:t>to the</a:t>
            </a:r>
            <a:endParaRPr lang="en-US" sz="1400" dirty="0">
              <a:solidFill>
                <a:schemeClr val="tx1"/>
              </a:solidFill>
            </a:endParaRPr>
          </a:p>
          <a:p>
            <a:r>
              <a:rPr lang="en-US" sz="1400" dirty="0">
                <a:solidFill>
                  <a:schemeClr val="tx1"/>
                </a:solidFill>
              </a:rPr>
              <a:t>the ventral </a:t>
            </a:r>
            <a:r>
              <a:rPr lang="en-US" sz="1400" dirty="0" err="1">
                <a:solidFill>
                  <a:schemeClr val="tx1"/>
                </a:solidFill>
              </a:rPr>
              <a:t>postero</a:t>
            </a:r>
            <a:r>
              <a:rPr lang="en-US" sz="1400" dirty="0">
                <a:solidFill>
                  <a:schemeClr val="tx1"/>
                </a:solidFill>
              </a:rPr>
              <a:t>-medial nucleus.    </a:t>
            </a:r>
          </a:p>
          <a:p>
            <a:r>
              <a:rPr lang="en-US" sz="2400" dirty="0">
                <a:solidFill>
                  <a:schemeClr val="tx1"/>
                </a:solidFill>
              </a:rPr>
              <a:t> </a:t>
            </a:r>
          </a:p>
        </p:txBody>
      </p:sp>
      <p:sp>
        <p:nvSpPr>
          <p:cNvPr id="18437" name="Text Box 5"/>
          <p:cNvSpPr txBox="1">
            <a:spLocks noChangeArrowheads="1"/>
          </p:cNvSpPr>
          <p:nvPr/>
        </p:nvSpPr>
        <p:spPr bwMode="auto">
          <a:xfrm>
            <a:off x="0" y="6218238"/>
            <a:ext cx="8182048" cy="646331"/>
          </a:xfrm>
          <a:prstGeom prst="rect">
            <a:avLst/>
          </a:prstGeom>
          <a:noFill/>
          <a:ln w="9525">
            <a:noFill/>
            <a:miter lim="800000"/>
            <a:headEnd/>
            <a:tailEnd/>
          </a:ln>
          <a:effectLst/>
        </p:spPr>
        <p:txBody>
          <a:bodyPr wrap="none">
            <a:spAutoFit/>
          </a:bodyPr>
          <a:lstStyle/>
          <a:p>
            <a:r>
              <a:rPr lang="en-US" sz="1200" dirty="0">
                <a:solidFill>
                  <a:schemeClr val="tx1"/>
                </a:solidFill>
              </a:rPr>
              <a:t>*This is a tricky question </a:t>
            </a:r>
            <a:r>
              <a:rPr lang="en-US" sz="1200" dirty="0" smtClean="0">
                <a:solidFill>
                  <a:schemeClr val="tx1"/>
                </a:solidFill>
              </a:rPr>
              <a:t>because it’s based solely on a picture from lecture depicting the synapse on neurons. </a:t>
            </a:r>
          </a:p>
          <a:p>
            <a:r>
              <a:rPr lang="en-US" sz="1200" dirty="0" smtClean="0">
                <a:solidFill>
                  <a:schemeClr val="tx1"/>
                </a:solidFill>
              </a:rPr>
              <a:t>It’s </a:t>
            </a:r>
            <a:r>
              <a:rPr lang="en-US" sz="1200" dirty="0">
                <a:solidFill>
                  <a:schemeClr val="tx1"/>
                </a:solidFill>
              </a:rPr>
              <a:t>worth knowing that facial nerve taste (</a:t>
            </a:r>
            <a:r>
              <a:rPr lang="en-US" sz="1200" dirty="0" err="1">
                <a:solidFill>
                  <a:schemeClr val="tx1"/>
                </a:solidFill>
              </a:rPr>
              <a:t>chorda</a:t>
            </a:r>
            <a:r>
              <a:rPr lang="en-US" sz="1200" dirty="0">
                <a:solidFill>
                  <a:schemeClr val="tx1"/>
                </a:solidFill>
              </a:rPr>
              <a:t> tympani) runs through the </a:t>
            </a:r>
            <a:r>
              <a:rPr lang="en-US" sz="1200" b="1" dirty="0" err="1">
                <a:solidFill>
                  <a:schemeClr val="tx1"/>
                </a:solidFill>
              </a:rPr>
              <a:t>geniculate</a:t>
            </a:r>
            <a:r>
              <a:rPr lang="en-US" sz="1200" b="1" dirty="0">
                <a:solidFill>
                  <a:schemeClr val="tx1"/>
                </a:solidFill>
              </a:rPr>
              <a:t> ganglion,</a:t>
            </a:r>
            <a:r>
              <a:rPr lang="en-US" sz="1200" dirty="0">
                <a:solidFill>
                  <a:schemeClr val="tx1"/>
                </a:solidFill>
              </a:rPr>
              <a:t> </a:t>
            </a:r>
          </a:p>
          <a:p>
            <a:r>
              <a:rPr lang="en-US" sz="1200" dirty="0">
                <a:solidFill>
                  <a:schemeClr val="tx1"/>
                </a:solidFill>
              </a:rPr>
              <a:t>the </a:t>
            </a:r>
            <a:r>
              <a:rPr lang="en-US" sz="1200" dirty="0" err="1">
                <a:solidFill>
                  <a:schemeClr val="tx1"/>
                </a:solidFill>
              </a:rPr>
              <a:t>glossopharyngeal</a:t>
            </a:r>
            <a:r>
              <a:rPr lang="en-US" sz="1200" dirty="0">
                <a:solidFill>
                  <a:schemeClr val="tx1"/>
                </a:solidFill>
              </a:rPr>
              <a:t> goes to the </a:t>
            </a:r>
            <a:r>
              <a:rPr lang="en-US" sz="1200" b="1" dirty="0">
                <a:solidFill>
                  <a:schemeClr val="tx1"/>
                </a:solidFill>
              </a:rPr>
              <a:t>inferior </a:t>
            </a:r>
            <a:r>
              <a:rPr lang="en-US" sz="1200" b="1" dirty="0" err="1">
                <a:solidFill>
                  <a:schemeClr val="tx1"/>
                </a:solidFill>
              </a:rPr>
              <a:t>petrosal</a:t>
            </a:r>
            <a:r>
              <a:rPr lang="en-US" sz="1200" b="1" dirty="0">
                <a:solidFill>
                  <a:schemeClr val="tx1"/>
                </a:solidFill>
              </a:rPr>
              <a:t> ganglion</a:t>
            </a:r>
            <a:r>
              <a:rPr lang="en-US" sz="1200" dirty="0">
                <a:solidFill>
                  <a:schemeClr val="tx1"/>
                </a:solidFill>
              </a:rPr>
              <a:t>, and the </a:t>
            </a:r>
            <a:r>
              <a:rPr lang="en-US" sz="1200" dirty="0" err="1">
                <a:solidFill>
                  <a:schemeClr val="tx1"/>
                </a:solidFill>
              </a:rPr>
              <a:t>vagus</a:t>
            </a:r>
            <a:r>
              <a:rPr lang="en-US" sz="1200" dirty="0">
                <a:solidFill>
                  <a:schemeClr val="tx1"/>
                </a:solidFill>
              </a:rPr>
              <a:t> goes to the </a:t>
            </a:r>
            <a:r>
              <a:rPr lang="en-US" sz="1200" b="1" dirty="0">
                <a:solidFill>
                  <a:schemeClr val="tx1"/>
                </a:solidFill>
              </a:rPr>
              <a:t>inferior </a:t>
            </a:r>
            <a:r>
              <a:rPr lang="en-US" sz="1200" b="1" dirty="0" err="1">
                <a:solidFill>
                  <a:schemeClr val="tx1"/>
                </a:solidFill>
              </a:rPr>
              <a:t>nodose</a:t>
            </a:r>
            <a:r>
              <a:rPr lang="en-US" sz="1200" b="1" dirty="0">
                <a:solidFill>
                  <a:schemeClr val="tx1"/>
                </a:solidFill>
              </a:rPr>
              <a:t> ganglion.</a:t>
            </a:r>
            <a:r>
              <a:rPr lang="en-US" sz="1200" dirty="0">
                <a:solidFill>
                  <a:schemeClr val="tx1"/>
                </a:solidFill>
              </a:rPr>
              <a:t>  </a:t>
            </a:r>
            <a:endParaRPr lang="en-US" sz="2400" dirty="0">
              <a:solidFill>
                <a:schemeClr val="tx1"/>
              </a:solidFill>
            </a:endParaRPr>
          </a:p>
        </p:txBody>
      </p:sp>
      <p:sp>
        <p:nvSpPr>
          <p:cNvPr id="18438" name="Text Box 6"/>
          <p:cNvSpPr txBox="1">
            <a:spLocks noChangeArrowheads="1"/>
          </p:cNvSpPr>
          <p:nvPr/>
        </p:nvSpPr>
        <p:spPr bwMode="auto">
          <a:xfrm>
            <a:off x="4572000" y="1724025"/>
            <a:ext cx="4658135" cy="892552"/>
          </a:xfrm>
          <a:prstGeom prst="rect">
            <a:avLst/>
          </a:prstGeom>
          <a:noFill/>
          <a:ln w="9525">
            <a:noFill/>
            <a:miter lim="800000"/>
            <a:headEnd/>
            <a:tailEnd/>
          </a:ln>
          <a:effectLst/>
        </p:spPr>
        <p:txBody>
          <a:bodyPr wrap="none">
            <a:spAutoFit/>
          </a:bodyPr>
          <a:lstStyle/>
          <a:p>
            <a:r>
              <a:rPr lang="en-US" sz="1400" dirty="0" smtClean="0">
                <a:solidFill>
                  <a:schemeClr val="tx1"/>
                </a:solidFill>
              </a:rPr>
              <a:t>ATP-dependent synapse takes place on neurons directly</a:t>
            </a:r>
          </a:p>
          <a:p>
            <a:r>
              <a:rPr lang="en-US" sz="1400" dirty="0">
                <a:solidFill>
                  <a:schemeClr val="tx1"/>
                </a:solidFill>
              </a:rPr>
              <a:t>p</a:t>
            </a:r>
            <a:r>
              <a:rPr lang="en-US" sz="1400" dirty="0" smtClean="0">
                <a:solidFill>
                  <a:schemeClr val="tx1"/>
                </a:solidFill>
              </a:rPr>
              <a:t>osterior to the taste bud. </a:t>
            </a:r>
          </a:p>
          <a:p>
            <a:r>
              <a:rPr lang="en-US" sz="2400" dirty="0" smtClean="0">
                <a:solidFill>
                  <a:schemeClr val="tx1"/>
                </a:solidFill>
              </a:rPr>
              <a:t> </a:t>
            </a:r>
            <a:endParaRPr lang="en-US" sz="1400" dirty="0" smtClean="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0" y="228600"/>
            <a:ext cx="4114800" cy="1524000"/>
          </a:xfrm>
        </p:spPr>
        <p:txBody>
          <a:bodyPr rtlCol="0">
            <a:normAutofit fontScale="90000"/>
          </a:bodyPr>
          <a:lstStyle/>
          <a:p>
            <a:pPr fontAlgn="auto">
              <a:spcAft>
                <a:spcPts val="0"/>
              </a:spcAft>
              <a:defRPr/>
            </a:pPr>
            <a:r>
              <a:rPr lang="en-US" kern="1200" dirty="0">
                <a:latin typeface="+mj-lt"/>
                <a:ea typeface="+mj-ea"/>
                <a:cs typeface="+mj-cs"/>
              </a:rPr>
              <a:t>5. The cells at the tip of the pointer synapse in the:</a:t>
            </a:r>
          </a:p>
        </p:txBody>
      </p:sp>
      <p:sp>
        <p:nvSpPr>
          <p:cNvPr id="19460" name="TPAnswers"/>
          <p:cNvSpPr>
            <a:spLocks noGrp="1"/>
          </p:cNvSpPr>
          <p:nvPr>
            <p:ph type="body" idx="4294967295"/>
            <p:custDataLst>
              <p:tags r:id="rId3"/>
            </p:custDataLst>
          </p:nvPr>
        </p:nvSpPr>
        <p:spPr>
          <a:xfrm>
            <a:off x="457200" y="1905000"/>
            <a:ext cx="3276600" cy="4221163"/>
          </a:xfrm>
        </p:spPr>
        <p:txBody>
          <a:bodyPr/>
          <a:lstStyle/>
          <a:p>
            <a:pPr marL="514350" indent="-514350">
              <a:buFont typeface="Arial" charset="0"/>
              <a:buAutoNum type="arabicPeriod"/>
            </a:pPr>
            <a:r>
              <a:rPr lang="en-US">
                <a:solidFill>
                  <a:srgbClr val="FF0000"/>
                </a:solidFill>
              </a:rPr>
              <a:t>Cochlear nuclei</a:t>
            </a:r>
            <a:endParaRPr lang="en-US"/>
          </a:p>
          <a:p>
            <a:pPr marL="514350" indent="-514350">
              <a:buFont typeface="Arial" charset="0"/>
              <a:buAutoNum type="arabicPeriod"/>
            </a:pPr>
            <a:endParaRPr lang="en-US"/>
          </a:p>
          <a:p>
            <a:pPr marL="514350" indent="-514350">
              <a:buFont typeface="Arial" charset="0"/>
              <a:buAutoNum type="arabicPeriod"/>
            </a:pPr>
            <a:r>
              <a:rPr lang="en-US"/>
              <a:t>Vestibular nuclei</a:t>
            </a:r>
          </a:p>
          <a:p>
            <a:pPr marL="514350" indent="-514350">
              <a:buFont typeface="Arial" charset="0"/>
              <a:buAutoNum type="arabicPeriod"/>
            </a:pPr>
            <a:endParaRPr lang="en-US"/>
          </a:p>
          <a:p>
            <a:pPr marL="514350" indent="-514350">
              <a:buFont typeface="Arial" charset="0"/>
              <a:buAutoNum type="arabicPeriod"/>
            </a:pPr>
            <a:endParaRPr lang="en-US"/>
          </a:p>
          <a:p>
            <a:pPr marL="514350" indent="-514350">
              <a:buFont typeface="Arial" charset="0"/>
              <a:buAutoNum type="arabicPeriod"/>
            </a:pPr>
            <a:endParaRPr lang="en-US"/>
          </a:p>
          <a:p>
            <a:pPr marL="514350" indent="-514350">
              <a:buFont typeface="Arial" charset="0"/>
              <a:buAutoNum type="arabicPeriod"/>
            </a:pPr>
            <a:endParaRPr lang="en-US"/>
          </a:p>
        </p:txBody>
      </p:sp>
      <p:sp>
        <p:nvSpPr>
          <p:cNvPr id="19465" name="Text Box 9"/>
          <p:cNvSpPr txBox="1">
            <a:spLocks noChangeArrowheads="1"/>
          </p:cNvSpPr>
          <p:nvPr/>
        </p:nvSpPr>
        <p:spPr bwMode="auto">
          <a:xfrm>
            <a:off x="60325" y="2373313"/>
            <a:ext cx="3702050" cy="517525"/>
          </a:xfrm>
          <a:prstGeom prst="rect">
            <a:avLst/>
          </a:prstGeom>
          <a:noFill/>
          <a:ln w="9525">
            <a:noFill/>
            <a:miter lim="800000"/>
            <a:headEnd/>
            <a:tailEnd/>
          </a:ln>
          <a:effectLst/>
        </p:spPr>
        <p:txBody>
          <a:bodyPr wrap="none">
            <a:spAutoFit/>
          </a:bodyPr>
          <a:lstStyle/>
          <a:p>
            <a:r>
              <a:rPr lang="en-US" sz="1400">
                <a:solidFill>
                  <a:schemeClr val="tx1"/>
                </a:solidFill>
              </a:rPr>
              <a:t>This is spiral ganglia. It’s part of the auditory</a:t>
            </a:r>
          </a:p>
          <a:p>
            <a:r>
              <a:rPr lang="en-US" sz="1400">
                <a:solidFill>
                  <a:schemeClr val="tx1"/>
                </a:solidFill>
              </a:rPr>
              <a:t>system and synapses in the cochlear nuclei. </a:t>
            </a:r>
            <a:endParaRPr lang="en-US" sz="2400">
              <a:solidFill>
                <a:schemeClr val="tx1"/>
              </a:solidFill>
            </a:endParaRPr>
          </a:p>
        </p:txBody>
      </p:sp>
      <p:sp>
        <p:nvSpPr>
          <p:cNvPr id="19468" name="Text Box 12"/>
          <p:cNvSpPr txBox="1">
            <a:spLocks noChangeArrowheads="1"/>
          </p:cNvSpPr>
          <p:nvPr/>
        </p:nvSpPr>
        <p:spPr bwMode="auto">
          <a:xfrm>
            <a:off x="136525" y="4049713"/>
            <a:ext cx="4048125" cy="882650"/>
          </a:xfrm>
          <a:prstGeom prst="rect">
            <a:avLst/>
          </a:prstGeom>
          <a:noFill/>
          <a:ln w="9525">
            <a:noFill/>
            <a:miter lim="800000"/>
            <a:headEnd/>
            <a:tailEnd/>
          </a:ln>
          <a:effectLst/>
        </p:spPr>
        <p:txBody>
          <a:bodyPr wrap="none">
            <a:spAutoFit/>
          </a:bodyPr>
          <a:lstStyle/>
          <a:p>
            <a:r>
              <a:rPr lang="en-US" sz="1400">
                <a:solidFill>
                  <a:schemeClr val="tx1"/>
                </a:solidFill>
              </a:rPr>
              <a:t>This is where vestibular cells synapse. Cells from</a:t>
            </a:r>
          </a:p>
          <a:p>
            <a:r>
              <a:rPr lang="en-US" sz="1400">
                <a:solidFill>
                  <a:schemeClr val="tx1"/>
                </a:solidFill>
              </a:rPr>
              <a:t>this pic synapse in the vestibular nuclei:</a:t>
            </a:r>
          </a:p>
          <a:p>
            <a:endParaRPr lang="en-US" sz="2400">
              <a:solidFill>
                <a:schemeClr val="tx1"/>
              </a:solidFill>
            </a:endParaRPr>
          </a:p>
        </p:txBody>
      </p:sp>
      <p:pic>
        <p:nvPicPr>
          <p:cNvPr id="19469" name="Picture 11" descr="fig1"/>
          <p:cNvPicPr>
            <a:picLocks noChangeAspect="1" noChangeArrowheads="1"/>
          </p:cNvPicPr>
          <p:nvPr/>
        </p:nvPicPr>
        <p:blipFill>
          <a:blip r:embed="rId5" cstate="print"/>
          <a:srcRect/>
          <a:stretch>
            <a:fillRect/>
          </a:stretch>
        </p:blipFill>
        <p:spPr bwMode="auto">
          <a:xfrm>
            <a:off x="228600" y="4572000"/>
            <a:ext cx="2133600" cy="1606550"/>
          </a:xfrm>
          <a:prstGeom prst="rect">
            <a:avLst/>
          </a:prstGeom>
          <a:noFill/>
          <a:ln w="28575">
            <a:solidFill>
              <a:srgbClr val="000000"/>
            </a:solidFill>
            <a:miter lim="800000"/>
            <a:headEnd/>
            <a:tailEnd/>
          </a:ln>
        </p:spPr>
      </p:pic>
      <p:sp>
        <p:nvSpPr>
          <p:cNvPr id="19471" name="Text Box 15"/>
          <p:cNvSpPr txBox="1">
            <a:spLocks noChangeArrowheads="1"/>
          </p:cNvSpPr>
          <p:nvPr/>
        </p:nvSpPr>
        <p:spPr bwMode="auto">
          <a:xfrm>
            <a:off x="517525" y="6203950"/>
            <a:ext cx="3835400" cy="579438"/>
          </a:xfrm>
          <a:prstGeom prst="rect">
            <a:avLst/>
          </a:prstGeom>
          <a:noFill/>
          <a:ln w="9525">
            <a:noFill/>
            <a:miter lim="800000"/>
            <a:headEnd/>
            <a:tailEnd/>
          </a:ln>
          <a:effectLst/>
        </p:spPr>
        <p:txBody>
          <a:bodyPr wrap="none">
            <a:spAutoFit/>
          </a:bodyPr>
          <a:lstStyle/>
          <a:p>
            <a:pPr>
              <a:buFontTx/>
              <a:buChar char="•"/>
            </a:pPr>
            <a:r>
              <a:rPr lang="en-US" sz="2400">
                <a:solidFill>
                  <a:schemeClr val="tx1"/>
                </a:solidFill>
                <a:latin typeface="Calibri" pitchFamily="34" charset="0"/>
              </a:rPr>
              <a:t> </a:t>
            </a:r>
            <a:r>
              <a:rPr lang="en-US">
                <a:solidFill>
                  <a:schemeClr val="tx1"/>
                </a:solidFill>
                <a:latin typeface="Calibri" pitchFamily="34" charset="0"/>
              </a:rPr>
              <a:t>Geniculate Ganglion</a:t>
            </a:r>
            <a:r>
              <a:rPr lang="en-US" sz="2400">
                <a:solidFill>
                  <a:schemeClr val="tx1"/>
                </a:solidFill>
              </a:rPr>
              <a:t> </a:t>
            </a:r>
          </a:p>
        </p:txBody>
      </p:sp>
      <p:sp>
        <p:nvSpPr>
          <p:cNvPr id="19472" name="Text Box 16"/>
          <p:cNvSpPr txBox="1">
            <a:spLocks noChangeArrowheads="1"/>
          </p:cNvSpPr>
          <p:nvPr/>
        </p:nvSpPr>
        <p:spPr bwMode="auto">
          <a:xfrm>
            <a:off x="4073525" y="6096000"/>
            <a:ext cx="5070475" cy="1004888"/>
          </a:xfrm>
          <a:prstGeom prst="rect">
            <a:avLst/>
          </a:prstGeom>
          <a:noFill/>
          <a:ln w="9525">
            <a:noFill/>
            <a:miter lim="800000"/>
            <a:headEnd/>
            <a:tailEnd/>
          </a:ln>
          <a:effectLst/>
        </p:spPr>
        <p:txBody>
          <a:bodyPr wrap="none">
            <a:spAutoFit/>
          </a:bodyPr>
          <a:lstStyle/>
          <a:p>
            <a:r>
              <a:rPr lang="en-US" sz="1400">
                <a:solidFill>
                  <a:schemeClr val="tx1"/>
                </a:solidFill>
              </a:rPr>
              <a:t>Receives facial nerve fibers that go to the tongue and salivary </a:t>
            </a:r>
          </a:p>
          <a:p>
            <a:r>
              <a:rPr lang="en-US" sz="1400">
                <a:solidFill>
                  <a:schemeClr val="tx1"/>
                </a:solidFill>
              </a:rPr>
              <a:t>glands. </a:t>
            </a:r>
          </a:p>
          <a:p>
            <a:r>
              <a:rPr lang="en-US">
                <a:solidFill>
                  <a:schemeClr val="tx1"/>
                </a:solidFill>
              </a:rPr>
              <a:t> </a:t>
            </a:r>
          </a:p>
        </p:txBody>
      </p:sp>
      <p:sp>
        <p:nvSpPr>
          <p:cNvPr id="19473" name="Text Box 17"/>
          <p:cNvSpPr txBox="1">
            <a:spLocks noChangeArrowheads="1"/>
          </p:cNvSpPr>
          <p:nvPr/>
        </p:nvSpPr>
        <p:spPr bwMode="auto">
          <a:xfrm>
            <a:off x="3124200" y="5562600"/>
            <a:ext cx="5835650" cy="944563"/>
          </a:xfrm>
          <a:prstGeom prst="rect">
            <a:avLst/>
          </a:prstGeom>
          <a:noFill/>
          <a:ln w="9525">
            <a:noFill/>
            <a:miter lim="800000"/>
            <a:headEnd/>
            <a:tailEnd/>
          </a:ln>
          <a:effectLst/>
        </p:spPr>
        <p:txBody>
          <a:bodyPr wrap="none">
            <a:spAutoFit/>
          </a:bodyPr>
          <a:lstStyle/>
          <a:p>
            <a:r>
              <a:rPr lang="en-US" sz="1200">
                <a:solidFill>
                  <a:schemeClr val="tx1"/>
                </a:solidFill>
              </a:rPr>
              <a:t>A: scala vestibuli B: scala media C:scala tympani D: spiral ganglion (same as arrow)</a:t>
            </a:r>
          </a:p>
          <a:p>
            <a:r>
              <a:rPr lang="en-US" sz="1200">
                <a:solidFill>
                  <a:schemeClr val="tx1"/>
                </a:solidFill>
              </a:rPr>
              <a:t>E: body modiolus F: helicotrema</a:t>
            </a:r>
          </a:p>
          <a:p>
            <a:r>
              <a:rPr lang="en-US" sz="1200">
                <a:solidFill>
                  <a:schemeClr val="tx1"/>
                </a:solidFill>
              </a:rPr>
              <a:t> </a:t>
            </a:r>
            <a:r>
              <a:rPr lang="en-US">
                <a:solidFill>
                  <a:schemeClr val="tx1"/>
                </a:solidFill>
              </a:rPr>
              <a:t> </a:t>
            </a:r>
          </a:p>
        </p:txBody>
      </p:sp>
      <p:graphicFrame>
        <p:nvGraphicFramePr>
          <p:cNvPr id="31744" name="Object 0"/>
          <p:cNvGraphicFramePr>
            <a:graphicFrameLocks noChangeAspect="1"/>
          </p:cNvGraphicFramePr>
          <p:nvPr/>
        </p:nvGraphicFramePr>
        <p:xfrm>
          <a:off x="4191000" y="762000"/>
          <a:ext cx="4430713" cy="4876800"/>
        </p:xfrm>
        <a:graphic>
          <a:graphicData uri="http://schemas.openxmlformats.org/presentationml/2006/ole">
            <mc:AlternateContent xmlns:mc="http://schemas.openxmlformats.org/markup-compatibility/2006">
              <mc:Choice xmlns:v="urn:schemas-microsoft-com:vml" Requires="v">
                <p:oleObj spid="_x0000_s186371" name="Bitmap Image" r:id="rId6" imgW="5420482" imgH="4866667" progId="">
                  <p:embed/>
                </p:oleObj>
              </mc:Choice>
              <mc:Fallback>
                <p:oleObj name="Bitmap Image" r:id="rId6" imgW="5420482" imgH="4866667"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762000"/>
                        <a:ext cx="443071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PQuestion"/>
          <p:cNvSpPr>
            <a:spLocks noGrp="1"/>
          </p:cNvSpPr>
          <p:nvPr>
            <p:ph type="title" idx="4294967295"/>
          </p:nvPr>
        </p:nvSpPr>
        <p:spPr/>
        <p:txBody>
          <a:bodyPr/>
          <a:lstStyle/>
          <a:p>
            <a:r>
              <a:rPr lang="en-US"/>
              <a:t>6. The visual pathways:</a:t>
            </a:r>
          </a:p>
        </p:txBody>
      </p:sp>
      <p:sp>
        <p:nvSpPr>
          <p:cNvPr id="20482"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solidFill>
                  <a:srgbClr val="FF0000"/>
                </a:solidFill>
              </a:rPr>
              <a:t>Extend from the front to the back of the head.</a:t>
            </a:r>
            <a:endParaRPr lang="en-US"/>
          </a:p>
          <a:p>
            <a:pPr marL="514350" indent="-514350">
              <a:buFont typeface="Arial" charset="0"/>
              <a:buAutoNum type="arabicPeriod"/>
            </a:pPr>
            <a:r>
              <a:rPr lang="en-US"/>
              <a:t>Are entirely infratentorial.</a:t>
            </a:r>
          </a:p>
          <a:p>
            <a:pPr marL="514350" indent="-514350">
              <a:buFont typeface="Arial" charset="0"/>
              <a:buAutoNum type="arabicPeriod"/>
            </a:pPr>
            <a:r>
              <a:rPr lang="en-US"/>
              <a:t>Are entirely crossed.</a:t>
            </a:r>
          </a:p>
        </p:txBody>
      </p:sp>
      <p:sp>
        <p:nvSpPr>
          <p:cNvPr id="20484" name="Text Box 1028"/>
          <p:cNvSpPr txBox="1">
            <a:spLocks noChangeArrowheads="1"/>
          </p:cNvSpPr>
          <p:nvPr/>
        </p:nvSpPr>
        <p:spPr bwMode="auto">
          <a:xfrm>
            <a:off x="3794125" y="3363913"/>
            <a:ext cx="5189538" cy="517525"/>
          </a:xfrm>
          <a:prstGeom prst="rect">
            <a:avLst/>
          </a:prstGeom>
          <a:noFill/>
          <a:ln w="9525">
            <a:noFill/>
            <a:miter lim="800000"/>
            <a:headEnd/>
            <a:tailEnd/>
          </a:ln>
          <a:effectLst/>
        </p:spPr>
        <p:txBody>
          <a:bodyPr wrap="none">
            <a:spAutoFit/>
          </a:bodyPr>
          <a:lstStyle/>
          <a:p>
            <a:r>
              <a:rPr lang="en-US" sz="1400">
                <a:solidFill>
                  <a:schemeClr val="tx1"/>
                </a:solidFill>
              </a:rPr>
              <a:t>Nope. The visual pathway is entirely </a:t>
            </a:r>
            <a:r>
              <a:rPr lang="en-US" sz="1400" b="1">
                <a:solidFill>
                  <a:schemeClr val="tx1"/>
                </a:solidFill>
              </a:rPr>
              <a:t>supratentorial</a:t>
            </a:r>
            <a:r>
              <a:rPr lang="en-US" sz="1400">
                <a:solidFill>
                  <a:schemeClr val="tx1"/>
                </a:solidFill>
              </a:rPr>
              <a:t> (all of it lies</a:t>
            </a:r>
          </a:p>
          <a:p>
            <a:r>
              <a:rPr lang="en-US" sz="1400">
                <a:solidFill>
                  <a:schemeClr val="tx1"/>
                </a:solidFill>
              </a:rPr>
              <a:t>above the tentorium cerebelli). </a:t>
            </a:r>
            <a:endParaRPr lang="en-US">
              <a:solidFill>
                <a:schemeClr val="tx1"/>
              </a:solidFill>
            </a:endParaRPr>
          </a:p>
        </p:txBody>
      </p:sp>
      <p:sp>
        <p:nvSpPr>
          <p:cNvPr id="20485" name="Text Box 1029"/>
          <p:cNvSpPr txBox="1">
            <a:spLocks noChangeArrowheads="1"/>
          </p:cNvSpPr>
          <p:nvPr/>
        </p:nvSpPr>
        <p:spPr bwMode="auto">
          <a:xfrm>
            <a:off x="4467225" y="4267200"/>
            <a:ext cx="4676775" cy="942975"/>
          </a:xfrm>
          <a:prstGeom prst="rect">
            <a:avLst/>
          </a:prstGeom>
          <a:noFill/>
          <a:ln w="9525">
            <a:noFill/>
            <a:miter lim="800000"/>
            <a:headEnd/>
            <a:tailEnd/>
          </a:ln>
          <a:effectLst/>
        </p:spPr>
        <p:txBody>
          <a:bodyPr wrap="none">
            <a:spAutoFit/>
          </a:bodyPr>
          <a:lstStyle/>
          <a:p>
            <a:r>
              <a:rPr lang="en-US" sz="1400">
                <a:solidFill>
                  <a:schemeClr val="tx1"/>
                </a:solidFill>
              </a:rPr>
              <a:t>Visual information lies in both crossed and uncrossed</a:t>
            </a:r>
          </a:p>
          <a:p>
            <a:r>
              <a:rPr lang="en-US" sz="1400">
                <a:solidFill>
                  <a:schemeClr val="tx1"/>
                </a:solidFill>
              </a:rPr>
              <a:t>pathways. </a:t>
            </a:r>
          </a:p>
          <a:p>
            <a:r>
              <a:rPr lang="en-US" sz="1400">
                <a:solidFill>
                  <a:schemeClr val="tx1"/>
                </a:solidFill>
              </a:rPr>
              <a:t>*Nasal fields are crossed. Temporal fields are uncrossed.</a:t>
            </a:r>
          </a:p>
          <a:p>
            <a:endParaRPr lang="en-US" sz="140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PQuestion"/>
          <p:cNvSpPr>
            <a:spLocks noGrp="1"/>
          </p:cNvSpPr>
          <p:nvPr>
            <p:ph type="title" idx="4294967295"/>
          </p:nvPr>
        </p:nvSpPr>
        <p:spPr>
          <a:xfrm>
            <a:off x="381000" y="0"/>
            <a:ext cx="8229600" cy="914400"/>
          </a:xfrm>
        </p:spPr>
        <p:txBody>
          <a:bodyPr/>
          <a:lstStyle/>
          <a:p>
            <a:r>
              <a:rPr lang="en-US"/>
              <a:t>7. Visual pathways cross in the:</a:t>
            </a:r>
          </a:p>
        </p:txBody>
      </p:sp>
      <p:sp>
        <p:nvSpPr>
          <p:cNvPr id="21506" name="TPAnswers"/>
          <p:cNvSpPr>
            <a:spLocks noGrp="1"/>
          </p:cNvSpPr>
          <p:nvPr>
            <p:ph type="body" idx="4294967295"/>
            <p:custDataLst>
              <p:tags r:id="rId3"/>
            </p:custDataLst>
          </p:nvPr>
        </p:nvSpPr>
        <p:spPr>
          <a:xfrm>
            <a:off x="457200" y="762000"/>
            <a:ext cx="4114800" cy="4525963"/>
          </a:xfrm>
        </p:spPr>
        <p:txBody>
          <a:bodyPr/>
          <a:lstStyle/>
          <a:p>
            <a:pPr marL="514350" indent="-514350">
              <a:buFont typeface="Arial" charset="0"/>
              <a:buAutoNum type="arabicPeriod"/>
            </a:pPr>
            <a:r>
              <a:rPr lang="en-US"/>
              <a:t>Optic nerve.</a:t>
            </a:r>
          </a:p>
          <a:p>
            <a:pPr marL="514350" indent="-514350">
              <a:buFont typeface="Arial" charset="0"/>
              <a:buAutoNum type="arabicPeriod"/>
            </a:pPr>
            <a:r>
              <a:rPr lang="en-US">
                <a:solidFill>
                  <a:srgbClr val="FF0000"/>
                </a:solidFill>
              </a:rPr>
              <a:t>Optic chiasm.</a:t>
            </a:r>
            <a:endParaRPr lang="en-US"/>
          </a:p>
          <a:p>
            <a:pPr marL="514350" indent="-514350">
              <a:buFont typeface="Arial" charset="0"/>
              <a:buAutoNum type="arabicPeriod"/>
            </a:pPr>
            <a:r>
              <a:rPr lang="en-US"/>
              <a:t>Optic radiations.</a:t>
            </a:r>
          </a:p>
          <a:p>
            <a:pPr marL="514350" indent="-514350">
              <a:buFont typeface="Arial" charset="0"/>
              <a:buAutoNum type="arabicPeriod"/>
            </a:pPr>
            <a:r>
              <a:rPr lang="en-US"/>
              <a:t>Lateral geniculate nucleus.</a:t>
            </a:r>
          </a:p>
        </p:txBody>
      </p:sp>
      <p:sp>
        <p:nvSpPr>
          <p:cNvPr id="21507" name="Text Box 1027"/>
          <p:cNvSpPr txBox="1">
            <a:spLocks noChangeArrowheads="1"/>
          </p:cNvSpPr>
          <p:nvPr/>
        </p:nvSpPr>
        <p:spPr bwMode="auto">
          <a:xfrm>
            <a:off x="3276600" y="838200"/>
            <a:ext cx="5583238" cy="304800"/>
          </a:xfrm>
          <a:prstGeom prst="rect">
            <a:avLst/>
          </a:prstGeom>
          <a:noFill/>
          <a:ln w="9525">
            <a:noFill/>
            <a:miter lim="800000"/>
            <a:headEnd/>
            <a:tailEnd/>
          </a:ln>
          <a:effectLst/>
        </p:spPr>
        <p:txBody>
          <a:bodyPr wrap="none">
            <a:spAutoFit/>
          </a:bodyPr>
          <a:lstStyle/>
          <a:p>
            <a:r>
              <a:rPr lang="en-US" sz="1400">
                <a:solidFill>
                  <a:schemeClr val="tx1"/>
                </a:solidFill>
              </a:rPr>
              <a:t>Receives visual info from the retina and carries it to the optic chiasm.</a:t>
            </a:r>
            <a:endParaRPr lang="en-US">
              <a:solidFill>
                <a:schemeClr val="tx1"/>
              </a:solidFill>
            </a:endParaRPr>
          </a:p>
        </p:txBody>
      </p:sp>
      <p:sp>
        <p:nvSpPr>
          <p:cNvPr id="21508" name="Text Box 1028"/>
          <p:cNvSpPr txBox="1">
            <a:spLocks noChangeArrowheads="1"/>
          </p:cNvSpPr>
          <p:nvPr/>
        </p:nvSpPr>
        <p:spPr bwMode="auto">
          <a:xfrm>
            <a:off x="3810000" y="1981200"/>
            <a:ext cx="5108575" cy="517525"/>
          </a:xfrm>
          <a:prstGeom prst="rect">
            <a:avLst/>
          </a:prstGeom>
          <a:noFill/>
          <a:ln w="9525">
            <a:noFill/>
            <a:miter lim="800000"/>
            <a:headEnd/>
            <a:tailEnd/>
          </a:ln>
          <a:effectLst/>
        </p:spPr>
        <p:txBody>
          <a:bodyPr wrap="none">
            <a:spAutoFit/>
          </a:bodyPr>
          <a:lstStyle/>
          <a:p>
            <a:r>
              <a:rPr lang="en-US" sz="1400">
                <a:solidFill>
                  <a:schemeClr val="tx1"/>
                </a:solidFill>
              </a:rPr>
              <a:t>This is the route for visual info going from the lateral geniculate</a:t>
            </a:r>
          </a:p>
          <a:p>
            <a:r>
              <a:rPr lang="en-US" sz="1400">
                <a:solidFill>
                  <a:schemeClr val="tx1"/>
                </a:solidFill>
              </a:rPr>
              <a:t>nucleus to the primary visual cortex. </a:t>
            </a:r>
            <a:endParaRPr lang="en-US" sz="1200">
              <a:solidFill>
                <a:schemeClr val="tx1"/>
              </a:solidFill>
            </a:endParaRPr>
          </a:p>
        </p:txBody>
      </p:sp>
      <p:sp>
        <p:nvSpPr>
          <p:cNvPr id="21509" name="Text Box 1029"/>
          <p:cNvSpPr txBox="1">
            <a:spLocks noChangeArrowheads="1"/>
          </p:cNvSpPr>
          <p:nvPr/>
        </p:nvSpPr>
        <p:spPr bwMode="auto">
          <a:xfrm>
            <a:off x="4114800" y="2514600"/>
            <a:ext cx="4613275" cy="1004888"/>
          </a:xfrm>
          <a:prstGeom prst="rect">
            <a:avLst/>
          </a:prstGeom>
          <a:noFill/>
          <a:ln w="9525">
            <a:noFill/>
            <a:miter lim="800000"/>
            <a:headEnd/>
            <a:tailEnd/>
          </a:ln>
          <a:effectLst/>
        </p:spPr>
        <p:txBody>
          <a:bodyPr wrap="none">
            <a:spAutoFit/>
          </a:bodyPr>
          <a:lstStyle/>
          <a:p>
            <a:r>
              <a:rPr lang="en-US" sz="1400" b="1">
                <a:solidFill>
                  <a:schemeClr val="tx1"/>
                </a:solidFill>
              </a:rPr>
              <a:t>*Where ganglion cells in the visual system synapse. </a:t>
            </a:r>
          </a:p>
          <a:p>
            <a:r>
              <a:rPr lang="en-US" sz="1400" b="1">
                <a:solidFill>
                  <a:schemeClr val="tx1"/>
                </a:solidFill>
              </a:rPr>
              <a:t>KNOW THIS!!!*</a:t>
            </a:r>
          </a:p>
          <a:p>
            <a:r>
              <a:rPr lang="en-US">
                <a:solidFill>
                  <a:schemeClr val="tx1"/>
                </a:solidFill>
              </a:rPr>
              <a:t> </a:t>
            </a:r>
          </a:p>
        </p:txBody>
      </p:sp>
      <p:graphicFrame>
        <p:nvGraphicFramePr>
          <p:cNvPr id="21520" name="Object 1040"/>
          <p:cNvGraphicFramePr>
            <a:graphicFrameLocks noChangeAspect="1"/>
          </p:cNvGraphicFramePr>
          <p:nvPr/>
        </p:nvGraphicFramePr>
        <p:xfrm>
          <a:off x="2667000" y="2992438"/>
          <a:ext cx="6248400" cy="3865562"/>
        </p:xfrm>
        <a:graphic>
          <a:graphicData uri="http://schemas.openxmlformats.org/presentationml/2006/ole">
            <mc:AlternateContent xmlns:mc="http://schemas.openxmlformats.org/markup-compatibility/2006">
              <mc:Choice xmlns:v="urn:schemas-microsoft-com:vml" Requires="v">
                <p:oleObj spid="_x0000_s188419" name="Bitmap Image" r:id="rId5" imgW="8059275" imgH="5638095" progId="">
                  <p:embed/>
                </p:oleObj>
              </mc:Choice>
              <mc:Fallback>
                <p:oleObj name="Bitmap Image" r:id="rId5" imgW="8059275" imgH="563809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992438"/>
                        <a:ext cx="6248400" cy="386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rtlCol="0">
            <a:normAutofit fontScale="90000"/>
          </a:bodyPr>
          <a:lstStyle/>
          <a:p>
            <a:pPr fontAlgn="auto">
              <a:spcAft>
                <a:spcPts val="0"/>
              </a:spcAft>
              <a:defRPr/>
            </a:pPr>
            <a:r>
              <a:rPr lang="en-US" kern="1200" dirty="0">
                <a:latin typeface="+mj-lt"/>
                <a:ea typeface="+mj-ea"/>
                <a:cs typeface="+mj-cs"/>
              </a:rPr>
              <a:t>8. What vitamin may be involved in night blindness?</a:t>
            </a:r>
          </a:p>
        </p:txBody>
      </p:sp>
      <p:sp>
        <p:nvSpPr>
          <p:cNvPr id="22530"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solidFill>
                  <a:srgbClr val="FF0000"/>
                </a:solidFill>
              </a:rPr>
              <a:t>Vitamin A.</a:t>
            </a:r>
            <a:endParaRPr lang="en-US"/>
          </a:p>
          <a:p>
            <a:pPr marL="514350" indent="-514350">
              <a:buFont typeface="Arial" charset="0"/>
              <a:buAutoNum type="arabicPeriod"/>
            </a:pPr>
            <a:r>
              <a:rPr lang="en-US"/>
              <a:t>Vitamin B</a:t>
            </a:r>
          </a:p>
          <a:p>
            <a:pPr marL="514350" indent="-514350">
              <a:buFont typeface="Arial" charset="0"/>
              <a:buAutoNum type="arabicPeriod"/>
            </a:pPr>
            <a:r>
              <a:rPr lang="en-US"/>
              <a:t>Vitamin C</a:t>
            </a:r>
          </a:p>
          <a:p>
            <a:pPr marL="514350" indent="-514350">
              <a:buFont typeface="Arial" charset="0"/>
              <a:buAutoNum type="arabicPeriod"/>
            </a:pPr>
            <a:r>
              <a:rPr lang="en-US"/>
              <a:t>Vitamin D.</a:t>
            </a:r>
          </a:p>
        </p:txBody>
      </p:sp>
      <p:sp>
        <p:nvSpPr>
          <p:cNvPr id="22532" name="Text Box 1028"/>
          <p:cNvSpPr txBox="1">
            <a:spLocks noChangeArrowheads="1"/>
          </p:cNvSpPr>
          <p:nvPr/>
        </p:nvSpPr>
        <p:spPr bwMode="auto">
          <a:xfrm>
            <a:off x="3184525" y="1611313"/>
            <a:ext cx="5424488" cy="730250"/>
          </a:xfrm>
          <a:prstGeom prst="rect">
            <a:avLst/>
          </a:prstGeom>
          <a:noFill/>
          <a:ln w="9525">
            <a:noFill/>
            <a:miter lim="800000"/>
            <a:headEnd/>
            <a:tailEnd/>
          </a:ln>
          <a:effectLst/>
        </p:spPr>
        <p:txBody>
          <a:bodyPr wrap="none">
            <a:spAutoFit/>
          </a:bodyPr>
          <a:lstStyle/>
          <a:p>
            <a:r>
              <a:rPr lang="en-US" sz="1400">
                <a:solidFill>
                  <a:schemeClr val="tx1"/>
                </a:solidFill>
              </a:rPr>
              <a:t>Rhodopsin in the rods depends on Vitamin A to be restored after </a:t>
            </a:r>
          </a:p>
          <a:p>
            <a:r>
              <a:rPr lang="en-US" sz="1400">
                <a:solidFill>
                  <a:schemeClr val="tx1"/>
                </a:solidFill>
              </a:rPr>
              <a:t>absorbing light. Rhodopsin is important in dim vision and therefore,</a:t>
            </a:r>
          </a:p>
          <a:p>
            <a:r>
              <a:rPr lang="en-US" sz="1400">
                <a:solidFill>
                  <a:schemeClr val="tx1"/>
                </a:solidFill>
              </a:rPr>
              <a:t>Vitamin A deficiency can cause night blindness. </a:t>
            </a:r>
            <a:endParaRPr 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rtlCol="0">
            <a:normAutofit fontScale="90000"/>
          </a:bodyPr>
          <a:lstStyle/>
          <a:p>
            <a:pPr fontAlgn="auto">
              <a:spcAft>
                <a:spcPts val="0"/>
              </a:spcAft>
              <a:defRPr/>
            </a:pPr>
            <a:r>
              <a:rPr lang="en-US" kern="1200" dirty="0">
                <a:latin typeface="+mj-lt"/>
                <a:ea typeface="+mj-ea"/>
                <a:cs typeface="+mj-cs"/>
              </a:rPr>
              <a:t>9. Which cranial nerve nucleus is involved in moving the eyes laterally.</a:t>
            </a:r>
          </a:p>
        </p:txBody>
      </p:sp>
      <p:sp>
        <p:nvSpPr>
          <p:cNvPr id="23554"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t>Occulomotor.</a:t>
            </a:r>
          </a:p>
          <a:p>
            <a:pPr marL="514350" indent="-514350">
              <a:buFont typeface="Arial" charset="0"/>
              <a:buAutoNum type="arabicPeriod"/>
            </a:pPr>
            <a:r>
              <a:rPr lang="en-US"/>
              <a:t>Trochlear.</a:t>
            </a:r>
          </a:p>
          <a:p>
            <a:pPr marL="514350" indent="-514350">
              <a:buFont typeface="Arial" charset="0"/>
              <a:buAutoNum type="arabicPeriod"/>
            </a:pPr>
            <a:r>
              <a:rPr lang="en-US">
                <a:solidFill>
                  <a:srgbClr val="FF0000"/>
                </a:solidFill>
              </a:rPr>
              <a:t>Abducens.</a:t>
            </a:r>
            <a:endParaRPr lang="en-US"/>
          </a:p>
        </p:txBody>
      </p:sp>
      <p:sp>
        <p:nvSpPr>
          <p:cNvPr id="23555" name="Text Box 1027"/>
          <p:cNvSpPr txBox="1">
            <a:spLocks noChangeArrowheads="1"/>
          </p:cNvSpPr>
          <p:nvPr/>
        </p:nvSpPr>
        <p:spPr bwMode="auto">
          <a:xfrm>
            <a:off x="2895600" y="2743200"/>
            <a:ext cx="6078538" cy="579438"/>
          </a:xfrm>
          <a:prstGeom prst="rect">
            <a:avLst/>
          </a:prstGeom>
          <a:noFill/>
          <a:ln w="9525">
            <a:noFill/>
            <a:miter lim="800000"/>
            <a:headEnd/>
            <a:tailEnd/>
          </a:ln>
          <a:effectLst/>
        </p:spPr>
        <p:txBody>
          <a:bodyPr wrap="none">
            <a:spAutoFit/>
          </a:bodyPr>
          <a:lstStyle/>
          <a:p>
            <a:r>
              <a:rPr lang="en-US" sz="1400">
                <a:solidFill>
                  <a:schemeClr val="tx1"/>
                </a:solidFill>
              </a:rPr>
              <a:t>Lateral rectus is innervated by the abducens nerve. It moves eye laterally.</a:t>
            </a:r>
            <a:r>
              <a:rPr lang="en-US">
                <a:solidFill>
                  <a:schemeClr val="tx1"/>
                </a:solidFill>
              </a:rPr>
              <a:t> </a:t>
            </a:r>
          </a:p>
        </p:txBody>
      </p:sp>
      <p:sp>
        <p:nvSpPr>
          <p:cNvPr id="23556" name="Text Box 1028"/>
          <p:cNvSpPr txBox="1">
            <a:spLocks noChangeArrowheads="1"/>
          </p:cNvSpPr>
          <p:nvPr/>
        </p:nvSpPr>
        <p:spPr bwMode="auto">
          <a:xfrm>
            <a:off x="2879725" y="2297113"/>
            <a:ext cx="5995988" cy="517525"/>
          </a:xfrm>
          <a:prstGeom prst="rect">
            <a:avLst/>
          </a:prstGeom>
          <a:noFill/>
          <a:ln w="9525">
            <a:noFill/>
            <a:miter lim="800000"/>
            <a:headEnd/>
            <a:tailEnd/>
          </a:ln>
          <a:effectLst/>
        </p:spPr>
        <p:txBody>
          <a:bodyPr wrap="none">
            <a:spAutoFit/>
          </a:bodyPr>
          <a:lstStyle/>
          <a:p>
            <a:r>
              <a:rPr lang="en-US" sz="1400">
                <a:solidFill>
                  <a:schemeClr val="tx1"/>
                </a:solidFill>
              </a:rPr>
              <a:t>Innervates superior oblique, which is responsible for depression, intorsion,</a:t>
            </a:r>
          </a:p>
          <a:p>
            <a:r>
              <a:rPr lang="en-US" sz="1400">
                <a:solidFill>
                  <a:schemeClr val="tx1"/>
                </a:solidFill>
              </a:rPr>
              <a:t>and abduction.  </a:t>
            </a:r>
            <a:endParaRPr lang="en-US">
              <a:solidFill>
                <a:schemeClr val="tx1"/>
              </a:solidFill>
            </a:endParaRPr>
          </a:p>
        </p:txBody>
      </p:sp>
      <p:sp>
        <p:nvSpPr>
          <p:cNvPr id="23557" name="Text Box 1029"/>
          <p:cNvSpPr txBox="1">
            <a:spLocks noChangeArrowheads="1"/>
          </p:cNvSpPr>
          <p:nvPr/>
        </p:nvSpPr>
        <p:spPr bwMode="auto">
          <a:xfrm>
            <a:off x="3276600" y="1371600"/>
            <a:ext cx="5867400" cy="942975"/>
          </a:xfrm>
          <a:prstGeom prst="rect">
            <a:avLst/>
          </a:prstGeom>
          <a:noFill/>
          <a:ln w="9525">
            <a:noFill/>
            <a:miter lim="800000"/>
            <a:headEnd/>
            <a:tailEnd/>
          </a:ln>
          <a:effectLst/>
        </p:spPr>
        <p:txBody>
          <a:bodyPr wrap="none">
            <a:spAutoFit/>
          </a:bodyPr>
          <a:lstStyle/>
          <a:p>
            <a:r>
              <a:rPr lang="en-US" sz="1400">
                <a:solidFill>
                  <a:schemeClr val="tx1"/>
                </a:solidFill>
              </a:rPr>
              <a:t>Innervates all other eye muscles, and therefore can affect intorsion, </a:t>
            </a:r>
          </a:p>
          <a:p>
            <a:r>
              <a:rPr lang="en-US" sz="1400">
                <a:solidFill>
                  <a:schemeClr val="tx1"/>
                </a:solidFill>
              </a:rPr>
              <a:t>extorsion, depression, elevation, abduction, and adduction. </a:t>
            </a:r>
            <a:r>
              <a:rPr lang="en-US" sz="1400" b="1">
                <a:solidFill>
                  <a:schemeClr val="tx1"/>
                </a:solidFill>
              </a:rPr>
              <a:t>*Associated</a:t>
            </a:r>
          </a:p>
          <a:p>
            <a:r>
              <a:rPr lang="en-US" sz="1400" b="1">
                <a:solidFill>
                  <a:schemeClr val="tx1"/>
                </a:solidFill>
              </a:rPr>
              <a:t>with the accommodation reflex and the E.W. nucleus that causes</a:t>
            </a:r>
          </a:p>
          <a:p>
            <a:r>
              <a:rPr lang="en-US" sz="1400" b="1">
                <a:solidFill>
                  <a:schemeClr val="tx1"/>
                </a:solidFill>
              </a:rPr>
              <a:t>pupillary constriction and convergence of the eyes.*</a:t>
            </a:r>
            <a:endParaRPr lang="en-US">
              <a:solidFill>
                <a:schemeClr val="tx1"/>
              </a:solidFill>
            </a:endParaRPr>
          </a:p>
        </p:txBody>
      </p:sp>
      <p:sp>
        <p:nvSpPr>
          <p:cNvPr id="23558" name="Text Box 1030"/>
          <p:cNvSpPr txBox="1">
            <a:spLocks noChangeArrowheads="1"/>
          </p:cNvSpPr>
          <p:nvPr/>
        </p:nvSpPr>
        <p:spPr bwMode="auto">
          <a:xfrm>
            <a:off x="533400" y="3429000"/>
            <a:ext cx="2778125" cy="942975"/>
          </a:xfrm>
          <a:prstGeom prst="rect">
            <a:avLst/>
          </a:prstGeom>
          <a:noFill/>
          <a:ln w="9525">
            <a:noFill/>
            <a:miter lim="800000"/>
            <a:headEnd/>
            <a:tailEnd/>
          </a:ln>
          <a:effectLst/>
        </p:spPr>
        <p:txBody>
          <a:bodyPr wrap="none">
            <a:spAutoFit/>
          </a:bodyPr>
          <a:lstStyle/>
          <a:p>
            <a:r>
              <a:rPr lang="en-US" sz="1400">
                <a:solidFill>
                  <a:schemeClr val="tx1"/>
                </a:solidFill>
              </a:rPr>
              <a:t>*Useful pneumonic: LR6SO4R3. </a:t>
            </a:r>
          </a:p>
          <a:p>
            <a:r>
              <a:rPr lang="en-US" sz="1400">
                <a:solidFill>
                  <a:schemeClr val="tx1"/>
                </a:solidFill>
              </a:rPr>
              <a:t>Lateral rectus-6</a:t>
            </a:r>
          </a:p>
          <a:p>
            <a:r>
              <a:rPr lang="en-US" sz="1400">
                <a:solidFill>
                  <a:schemeClr val="tx1"/>
                </a:solidFill>
              </a:rPr>
              <a:t>Superior oblique-4</a:t>
            </a:r>
          </a:p>
          <a:p>
            <a:r>
              <a:rPr lang="en-US" sz="1400">
                <a:solidFill>
                  <a:schemeClr val="tx1"/>
                </a:solidFill>
              </a:rPr>
              <a:t>Rest-3</a:t>
            </a:r>
            <a:endParaRPr 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rtlCol="0">
            <a:normAutofit fontScale="90000"/>
          </a:bodyPr>
          <a:lstStyle/>
          <a:p>
            <a:pPr fontAlgn="auto">
              <a:spcAft>
                <a:spcPts val="0"/>
              </a:spcAft>
              <a:defRPr/>
            </a:pPr>
            <a:r>
              <a:rPr lang="en-US" kern="1200" dirty="0">
                <a:latin typeface="+mj-lt"/>
                <a:ea typeface="+mj-ea"/>
                <a:cs typeface="+mj-cs"/>
              </a:rPr>
              <a:t>Which cranial nerve is located in the </a:t>
            </a:r>
            <a:r>
              <a:rPr lang="en-US" kern="1200" dirty="0" err="1">
                <a:latin typeface="+mj-lt"/>
                <a:ea typeface="+mj-ea"/>
                <a:cs typeface="+mj-cs"/>
              </a:rPr>
              <a:t>pons</a:t>
            </a:r>
            <a:r>
              <a:rPr lang="en-US" kern="1200" dirty="0">
                <a:latin typeface="+mj-lt"/>
                <a:ea typeface="+mj-ea"/>
                <a:cs typeface="+mj-cs"/>
              </a:rPr>
              <a:t>?</a:t>
            </a:r>
          </a:p>
        </p:txBody>
      </p:sp>
      <p:sp>
        <p:nvSpPr>
          <p:cNvPr id="24578"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t>Occulomotor.</a:t>
            </a:r>
          </a:p>
          <a:p>
            <a:pPr marL="514350" indent="-514350">
              <a:buFont typeface="Arial" charset="0"/>
              <a:buAutoNum type="arabicPeriod"/>
            </a:pPr>
            <a:r>
              <a:rPr lang="en-US"/>
              <a:t>Trochlear</a:t>
            </a:r>
          </a:p>
          <a:p>
            <a:pPr marL="514350" indent="-514350">
              <a:buFont typeface="Arial" charset="0"/>
              <a:buAutoNum type="arabicPeriod"/>
            </a:pPr>
            <a:r>
              <a:rPr lang="en-US">
                <a:solidFill>
                  <a:srgbClr val="FF0000"/>
                </a:solidFill>
              </a:rPr>
              <a:t>Abducens</a:t>
            </a:r>
            <a:endParaRPr lang="en-US"/>
          </a:p>
        </p:txBody>
      </p:sp>
      <p:sp>
        <p:nvSpPr>
          <p:cNvPr id="24579" name="Text Box 1027"/>
          <p:cNvSpPr txBox="1">
            <a:spLocks noChangeArrowheads="1"/>
          </p:cNvSpPr>
          <p:nvPr/>
        </p:nvSpPr>
        <p:spPr bwMode="auto">
          <a:xfrm>
            <a:off x="2667000" y="2819400"/>
            <a:ext cx="5511800" cy="517525"/>
          </a:xfrm>
          <a:prstGeom prst="rect">
            <a:avLst/>
          </a:prstGeom>
          <a:noFill/>
          <a:ln w="9525">
            <a:noFill/>
            <a:miter lim="800000"/>
            <a:headEnd/>
            <a:tailEnd/>
          </a:ln>
          <a:effectLst/>
        </p:spPr>
        <p:txBody>
          <a:bodyPr wrap="none">
            <a:spAutoFit/>
          </a:bodyPr>
          <a:lstStyle/>
          <a:p>
            <a:r>
              <a:rPr lang="en-US" sz="1400">
                <a:solidFill>
                  <a:schemeClr val="tx1"/>
                </a:solidFill>
              </a:rPr>
              <a:t>The </a:t>
            </a:r>
            <a:r>
              <a:rPr lang="en-US" sz="1400" b="1">
                <a:solidFill>
                  <a:schemeClr val="tx1"/>
                </a:solidFill>
              </a:rPr>
              <a:t>pons</a:t>
            </a:r>
            <a:r>
              <a:rPr lang="en-US" sz="1400">
                <a:solidFill>
                  <a:schemeClr val="tx1"/>
                </a:solidFill>
              </a:rPr>
              <a:t> contains the trigeminal (V), abducens (VI), facial (VII) and</a:t>
            </a:r>
          </a:p>
          <a:p>
            <a:r>
              <a:rPr lang="en-US" sz="1400">
                <a:solidFill>
                  <a:schemeClr val="tx1"/>
                </a:solidFill>
              </a:rPr>
              <a:t>vestibulocochlear (VIII) nerves.</a:t>
            </a:r>
            <a:endParaRPr lang="en-US">
              <a:solidFill>
                <a:schemeClr val="tx1"/>
              </a:solidFill>
            </a:endParaRPr>
          </a:p>
        </p:txBody>
      </p:sp>
      <p:sp>
        <p:nvSpPr>
          <p:cNvPr id="24581" name="Text Box 1029"/>
          <p:cNvSpPr txBox="1">
            <a:spLocks noChangeArrowheads="1"/>
          </p:cNvSpPr>
          <p:nvPr/>
        </p:nvSpPr>
        <p:spPr bwMode="auto">
          <a:xfrm>
            <a:off x="3200400" y="2057400"/>
            <a:ext cx="5540375" cy="304800"/>
          </a:xfrm>
          <a:prstGeom prst="rect">
            <a:avLst/>
          </a:prstGeom>
          <a:noFill/>
          <a:ln w="9525">
            <a:noFill/>
            <a:miter lim="800000"/>
            <a:headEnd/>
            <a:tailEnd/>
          </a:ln>
          <a:effectLst/>
        </p:spPr>
        <p:txBody>
          <a:bodyPr wrap="none">
            <a:spAutoFit/>
          </a:bodyPr>
          <a:lstStyle/>
          <a:p>
            <a:r>
              <a:rPr lang="en-US" sz="1400">
                <a:solidFill>
                  <a:schemeClr val="tx1"/>
                </a:solidFill>
              </a:rPr>
              <a:t>Oculomotor (III) and trochlear (IV) nerves are found in the </a:t>
            </a:r>
            <a:r>
              <a:rPr lang="en-US" sz="1400" b="1">
                <a:solidFill>
                  <a:schemeClr val="tx1"/>
                </a:solidFill>
              </a:rPr>
              <a:t>midbrain.</a:t>
            </a:r>
            <a:endParaRPr lang="en-US">
              <a:solidFill>
                <a:schemeClr val="tx1"/>
              </a:solidFill>
            </a:endParaRPr>
          </a:p>
        </p:txBody>
      </p:sp>
      <p:sp>
        <p:nvSpPr>
          <p:cNvPr id="24583" name="Text Box 1031"/>
          <p:cNvSpPr txBox="1">
            <a:spLocks noChangeArrowheads="1"/>
          </p:cNvSpPr>
          <p:nvPr/>
        </p:nvSpPr>
        <p:spPr bwMode="auto">
          <a:xfrm>
            <a:off x="1279525" y="3744913"/>
            <a:ext cx="7650163" cy="517525"/>
          </a:xfrm>
          <a:prstGeom prst="rect">
            <a:avLst/>
          </a:prstGeom>
          <a:noFill/>
          <a:ln w="9525">
            <a:noFill/>
            <a:miter lim="800000"/>
            <a:headEnd/>
            <a:tailEnd/>
          </a:ln>
          <a:effectLst/>
        </p:spPr>
        <p:txBody>
          <a:bodyPr wrap="none">
            <a:spAutoFit/>
          </a:bodyPr>
          <a:lstStyle/>
          <a:p>
            <a:r>
              <a:rPr lang="en-US" sz="1400">
                <a:solidFill>
                  <a:schemeClr val="tx1"/>
                </a:solidFill>
              </a:rPr>
              <a:t>The glossopharyngeal nerve (IX), vagus nerve(X), accessory nerve (XI), and hypoglossal nerve</a:t>
            </a:r>
          </a:p>
          <a:p>
            <a:r>
              <a:rPr lang="en-US" sz="1400">
                <a:solidFill>
                  <a:schemeClr val="tx1"/>
                </a:solidFill>
              </a:rPr>
              <a:t>(XII) are found in the </a:t>
            </a:r>
            <a:r>
              <a:rPr lang="en-US" sz="1400" b="1">
                <a:solidFill>
                  <a:schemeClr val="tx1"/>
                </a:solidFill>
              </a:rPr>
              <a:t>medulla.</a:t>
            </a:r>
            <a:r>
              <a:rPr lang="en-US" sz="1400">
                <a:solidFill>
                  <a:schemeClr val="tx1"/>
                </a:solidFill>
              </a:rPr>
              <a:t> </a:t>
            </a:r>
            <a:endParaRPr 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0" y="0"/>
            <a:ext cx="3124200" cy="1676400"/>
          </a:xfrm>
        </p:spPr>
        <p:txBody>
          <a:bodyPr rtlCol="0">
            <a:normAutofit fontScale="90000"/>
          </a:bodyPr>
          <a:lstStyle/>
          <a:p>
            <a:pPr fontAlgn="auto">
              <a:spcAft>
                <a:spcPts val="0"/>
              </a:spcAft>
              <a:defRPr/>
            </a:pPr>
            <a:r>
              <a:rPr lang="en-US" kern="1200" dirty="0">
                <a:latin typeface="+mj-lt"/>
                <a:ea typeface="+mj-ea"/>
                <a:cs typeface="+mj-cs"/>
              </a:rPr>
              <a:t>1. Identify the layer of rods and cones.</a:t>
            </a:r>
          </a:p>
        </p:txBody>
      </p:sp>
      <p:sp>
        <p:nvSpPr>
          <p:cNvPr id="25607" name="TPAnswers"/>
          <p:cNvSpPr>
            <a:spLocks noGrp="1"/>
          </p:cNvSpPr>
          <p:nvPr>
            <p:ph type="body" idx="4294967295"/>
            <p:custDataLst>
              <p:tags r:id="rId3"/>
            </p:custDataLst>
          </p:nvPr>
        </p:nvSpPr>
        <p:spPr>
          <a:xfrm>
            <a:off x="0" y="1752600"/>
            <a:ext cx="2971800" cy="4373563"/>
          </a:xfrm>
        </p:spPr>
        <p:txBody>
          <a:bodyPr/>
          <a:lstStyle/>
          <a:p>
            <a:pPr marL="514350" indent="-514350">
              <a:buFont typeface="Arial" charset="0"/>
              <a:buAutoNum type="arabicPeriod"/>
            </a:pPr>
            <a:r>
              <a:rPr lang="en-US"/>
              <a:t>A</a:t>
            </a:r>
          </a:p>
          <a:p>
            <a:pPr marL="514350" indent="-514350">
              <a:buFont typeface="Arial" charset="0"/>
              <a:buAutoNum type="arabicPeriod"/>
            </a:pPr>
            <a:r>
              <a:rPr lang="en-US">
                <a:solidFill>
                  <a:srgbClr val="FF0000"/>
                </a:solidFill>
              </a:rPr>
              <a:t>B</a:t>
            </a:r>
            <a:endParaRPr lang="en-US"/>
          </a:p>
          <a:p>
            <a:pPr marL="514350" indent="-514350">
              <a:buFont typeface="Arial" charset="0"/>
              <a:buAutoNum type="arabicPeriod"/>
            </a:pPr>
            <a:r>
              <a:rPr lang="en-US"/>
              <a:t>C</a:t>
            </a:r>
          </a:p>
          <a:p>
            <a:pPr marL="514350" indent="-514350">
              <a:buFont typeface="Arial" charset="0"/>
              <a:buAutoNum type="arabicPeriod"/>
            </a:pPr>
            <a:r>
              <a:rPr lang="en-US"/>
              <a:t>D.</a:t>
            </a:r>
          </a:p>
        </p:txBody>
      </p:sp>
      <p:sp>
        <p:nvSpPr>
          <p:cNvPr id="25608" name="Text Box 1032"/>
          <p:cNvSpPr txBox="1">
            <a:spLocks noChangeArrowheads="1"/>
          </p:cNvSpPr>
          <p:nvPr/>
        </p:nvSpPr>
        <p:spPr bwMode="auto">
          <a:xfrm>
            <a:off x="1143000" y="1905000"/>
            <a:ext cx="765175" cy="304800"/>
          </a:xfrm>
          <a:prstGeom prst="rect">
            <a:avLst/>
          </a:prstGeom>
          <a:noFill/>
          <a:ln w="9525">
            <a:noFill/>
            <a:miter lim="800000"/>
            <a:headEnd/>
            <a:tailEnd/>
          </a:ln>
          <a:effectLst/>
        </p:spPr>
        <p:txBody>
          <a:bodyPr wrap="none">
            <a:spAutoFit/>
          </a:bodyPr>
          <a:lstStyle/>
          <a:p>
            <a:r>
              <a:rPr lang="en-US" sz="1400">
                <a:solidFill>
                  <a:schemeClr val="tx1"/>
                </a:solidFill>
              </a:rPr>
              <a:t>choroid</a:t>
            </a:r>
            <a:endParaRPr lang="en-US">
              <a:solidFill>
                <a:schemeClr val="tx1"/>
              </a:solidFill>
            </a:endParaRPr>
          </a:p>
        </p:txBody>
      </p:sp>
      <p:sp>
        <p:nvSpPr>
          <p:cNvPr id="25609" name="Text Box 1033"/>
          <p:cNvSpPr txBox="1">
            <a:spLocks noChangeArrowheads="1"/>
          </p:cNvSpPr>
          <p:nvPr/>
        </p:nvSpPr>
        <p:spPr bwMode="auto">
          <a:xfrm>
            <a:off x="974725" y="3135313"/>
            <a:ext cx="1355725" cy="304800"/>
          </a:xfrm>
          <a:prstGeom prst="rect">
            <a:avLst/>
          </a:prstGeom>
          <a:noFill/>
          <a:ln w="9525">
            <a:noFill/>
            <a:miter lim="800000"/>
            <a:headEnd/>
            <a:tailEnd/>
          </a:ln>
          <a:effectLst/>
        </p:spPr>
        <p:txBody>
          <a:bodyPr wrap="none">
            <a:spAutoFit/>
          </a:bodyPr>
          <a:lstStyle/>
          <a:p>
            <a:r>
              <a:rPr lang="en-US" sz="1400">
                <a:solidFill>
                  <a:schemeClr val="tx1"/>
                </a:solidFill>
              </a:rPr>
              <a:t>Inner plexiform</a:t>
            </a:r>
            <a:endParaRPr lang="en-US">
              <a:solidFill>
                <a:schemeClr val="tx1"/>
              </a:solidFill>
            </a:endParaRPr>
          </a:p>
        </p:txBody>
      </p:sp>
      <p:sp>
        <p:nvSpPr>
          <p:cNvPr id="25610" name="Text Box 1034"/>
          <p:cNvSpPr txBox="1">
            <a:spLocks noChangeArrowheads="1"/>
          </p:cNvSpPr>
          <p:nvPr/>
        </p:nvSpPr>
        <p:spPr bwMode="auto">
          <a:xfrm>
            <a:off x="1203325" y="3592513"/>
            <a:ext cx="1484313" cy="304800"/>
          </a:xfrm>
          <a:prstGeom prst="rect">
            <a:avLst/>
          </a:prstGeom>
          <a:noFill/>
          <a:ln w="9525">
            <a:noFill/>
            <a:miter lim="800000"/>
            <a:headEnd/>
            <a:tailEnd/>
          </a:ln>
          <a:effectLst/>
        </p:spPr>
        <p:txBody>
          <a:bodyPr wrap="none">
            <a:spAutoFit/>
          </a:bodyPr>
          <a:lstStyle/>
          <a:p>
            <a:r>
              <a:rPr lang="en-US" sz="1400">
                <a:solidFill>
                  <a:schemeClr val="tx1"/>
                </a:solidFill>
              </a:rPr>
              <a:t>Nerve fiber layer</a:t>
            </a:r>
            <a:endParaRPr lang="en-US">
              <a:solidFill>
                <a:schemeClr val="tx1"/>
              </a:solidFill>
            </a:endParaRPr>
          </a:p>
        </p:txBody>
      </p:sp>
      <p:sp>
        <p:nvSpPr>
          <p:cNvPr id="25612" name="Text Box 1036"/>
          <p:cNvSpPr txBox="1">
            <a:spLocks noChangeArrowheads="1"/>
          </p:cNvSpPr>
          <p:nvPr/>
        </p:nvSpPr>
        <p:spPr bwMode="auto">
          <a:xfrm>
            <a:off x="212725" y="4811713"/>
            <a:ext cx="1860550" cy="1855787"/>
          </a:xfrm>
          <a:prstGeom prst="rect">
            <a:avLst/>
          </a:prstGeom>
          <a:noFill/>
          <a:ln w="9525">
            <a:noFill/>
            <a:miter lim="800000"/>
            <a:headEnd/>
            <a:tailEnd/>
          </a:ln>
          <a:effectLst/>
        </p:spPr>
        <p:txBody>
          <a:bodyPr wrap="none">
            <a:spAutoFit/>
          </a:bodyPr>
          <a:lstStyle/>
          <a:p>
            <a:r>
              <a:rPr lang="en-US" sz="1400">
                <a:solidFill>
                  <a:schemeClr val="tx1"/>
                </a:solidFill>
              </a:rPr>
              <a:t>E: Ganglion cell layer</a:t>
            </a:r>
          </a:p>
          <a:p>
            <a:r>
              <a:rPr lang="en-US" sz="1400">
                <a:solidFill>
                  <a:schemeClr val="tx1"/>
                </a:solidFill>
              </a:rPr>
              <a:t>F: Inner nuclear</a:t>
            </a:r>
          </a:p>
          <a:p>
            <a:r>
              <a:rPr lang="en-US" sz="1400">
                <a:solidFill>
                  <a:schemeClr val="tx1"/>
                </a:solidFill>
              </a:rPr>
              <a:t>G: Outer plexiform</a:t>
            </a:r>
          </a:p>
          <a:p>
            <a:r>
              <a:rPr lang="en-US" sz="1400">
                <a:solidFill>
                  <a:schemeClr val="tx1"/>
                </a:solidFill>
              </a:rPr>
              <a:t>H: Outer nuclear</a:t>
            </a:r>
          </a:p>
          <a:p>
            <a:r>
              <a:rPr lang="en-US" sz="1400">
                <a:solidFill>
                  <a:schemeClr val="tx1"/>
                </a:solidFill>
              </a:rPr>
              <a:t>I: melanocyte layer</a:t>
            </a:r>
          </a:p>
          <a:p>
            <a:r>
              <a:rPr lang="en-US" sz="1400">
                <a:solidFill>
                  <a:schemeClr val="tx1"/>
                </a:solidFill>
              </a:rPr>
              <a:t>J: Sclera </a:t>
            </a:r>
          </a:p>
          <a:p>
            <a:endParaRPr lang="en-US">
              <a:solidFill>
                <a:schemeClr val="tx1"/>
              </a:solidFill>
            </a:endParaRPr>
          </a:p>
        </p:txBody>
      </p:sp>
      <p:graphicFrame>
        <p:nvGraphicFramePr>
          <p:cNvPr id="25613" name="Object 1037"/>
          <p:cNvGraphicFramePr>
            <a:graphicFrameLocks noChangeAspect="1"/>
          </p:cNvGraphicFramePr>
          <p:nvPr/>
        </p:nvGraphicFramePr>
        <p:xfrm>
          <a:off x="2667000" y="609600"/>
          <a:ext cx="6172200" cy="5351463"/>
        </p:xfrm>
        <a:graphic>
          <a:graphicData uri="http://schemas.openxmlformats.org/presentationml/2006/ole">
            <mc:AlternateContent xmlns:mc="http://schemas.openxmlformats.org/markup-compatibility/2006">
              <mc:Choice xmlns:v="urn:schemas-microsoft-com:vml" Requires="v">
                <p:oleObj spid="_x0000_s192515" name="Bitmap Image" r:id="rId5" imgW="6657143" imgH="5772956" progId="">
                  <p:embed/>
                </p:oleObj>
              </mc:Choice>
              <mc:Fallback>
                <p:oleObj name="Bitmap Image" r:id="rId5" imgW="6657143" imgH="5772956"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609600"/>
                        <a:ext cx="6172200" cy="535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Thalamus.jpg"/>
          <p:cNvPicPr>
            <a:picLocks noChangeAspect="1"/>
          </p:cNvPicPr>
          <p:nvPr/>
        </p:nvPicPr>
        <p:blipFill>
          <a:blip r:embed="rId2"/>
          <a:stretch>
            <a:fillRect/>
          </a:stretch>
        </p:blipFill>
        <p:spPr>
          <a:xfrm>
            <a:off x="0" y="0"/>
            <a:ext cx="8874126" cy="685800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PQuestion"/>
          <p:cNvSpPr>
            <a:spLocks noGrp="1"/>
          </p:cNvSpPr>
          <p:nvPr>
            <p:ph type="title" idx="4294967295"/>
          </p:nvPr>
        </p:nvSpPr>
        <p:spPr/>
        <p:txBody>
          <a:bodyPr/>
          <a:lstStyle/>
          <a:p>
            <a:r>
              <a:rPr lang="en-US" dirty="0"/>
              <a:t>2. The </a:t>
            </a:r>
            <a:r>
              <a:rPr lang="en-US" dirty="0" smtClean="0"/>
              <a:t>red circle </a:t>
            </a:r>
            <a:r>
              <a:rPr lang="en-US" smtClean="0"/>
              <a:t>is the:</a:t>
            </a:r>
            <a:endParaRPr lang="en-US" dirty="0"/>
          </a:p>
        </p:txBody>
      </p:sp>
      <p:sp>
        <p:nvSpPr>
          <p:cNvPr id="26628"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dirty="0" err="1">
                <a:solidFill>
                  <a:srgbClr val="FF0000"/>
                </a:solidFill>
              </a:rPr>
              <a:t>Abducens</a:t>
            </a:r>
            <a:r>
              <a:rPr lang="en-US" dirty="0">
                <a:solidFill>
                  <a:srgbClr val="FF0000"/>
                </a:solidFill>
              </a:rPr>
              <a:t> nucleus*</a:t>
            </a:r>
            <a:endParaRPr lang="en-US" dirty="0"/>
          </a:p>
          <a:p>
            <a:pPr marL="514350" indent="-514350">
              <a:buFont typeface="Arial" charset="0"/>
              <a:buAutoNum type="arabicPeriod"/>
            </a:pPr>
            <a:r>
              <a:rPr lang="en-US" dirty="0">
                <a:solidFill>
                  <a:srgbClr val="0000FF"/>
                </a:solidFill>
              </a:rPr>
              <a:t>Facial nucleus</a:t>
            </a:r>
            <a:endParaRPr lang="en-US" dirty="0"/>
          </a:p>
          <a:p>
            <a:pPr marL="514350" indent="-514350">
              <a:buFont typeface="Arial" charset="0"/>
              <a:buAutoNum type="arabicPeriod"/>
            </a:pPr>
            <a:r>
              <a:rPr lang="en-US" dirty="0">
                <a:solidFill>
                  <a:srgbClr val="FFFF00"/>
                </a:solidFill>
                <a:effectLst>
                  <a:outerShdw blurRad="38100" dist="38100" dir="2700000" algn="tl">
                    <a:srgbClr val="C0C0C0"/>
                  </a:outerShdw>
                </a:effectLst>
              </a:rPr>
              <a:t>Trigeminal nucleus</a:t>
            </a:r>
            <a:endParaRPr lang="en-US" dirty="0"/>
          </a:p>
          <a:p>
            <a:pPr marL="514350" indent="-514350">
              <a:buFont typeface="Arial" charset="0"/>
              <a:buAutoNum type="arabicPeriod"/>
            </a:pPr>
            <a:r>
              <a:rPr lang="en-US" dirty="0">
                <a:solidFill>
                  <a:srgbClr val="FF6600"/>
                </a:solidFill>
              </a:rPr>
              <a:t>Spinal nucleus of 5</a:t>
            </a:r>
            <a:endParaRPr lang="en-US" dirty="0"/>
          </a:p>
        </p:txBody>
      </p:sp>
      <p:sp>
        <p:nvSpPr>
          <p:cNvPr id="26632" name="Text Box 8"/>
          <p:cNvSpPr txBox="1">
            <a:spLocks noChangeArrowheads="1"/>
          </p:cNvSpPr>
          <p:nvPr/>
        </p:nvSpPr>
        <p:spPr bwMode="auto">
          <a:xfrm>
            <a:off x="5699125" y="5497513"/>
            <a:ext cx="1978025" cy="517525"/>
          </a:xfrm>
          <a:prstGeom prst="rect">
            <a:avLst/>
          </a:prstGeom>
          <a:noFill/>
          <a:ln w="9525">
            <a:noFill/>
            <a:miter lim="800000"/>
            <a:headEnd/>
            <a:tailEnd/>
          </a:ln>
          <a:effectLst/>
        </p:spPr>
        <p:txBody>
          <a:bodyPr wrap="none">
            <a:spAutoFit/>
          </a:bodyPr>
          <a:lstStyle/>
          <a:p>
            <a:r>
              <a:rPr lang="en-US" sz="1400">
                <a:solidFill>
                  <a:srgbClr val="00FF00"/>
                </a:solidFill>
              </a:rPr>
              <a:t>Green</a:t>
            </a:r>
            <a:r>
              <a:rPr lang="en-US" sz="1400">
                <a:solidFill>
                  <a:schemeClr val="tx1"/>
                </a:solidFill>
              </a:rPr>
              <a:t> in this slide</a:t>
            </a:r>
          </a:p>
          <a:p>
            <a:r>
              <a:rPr lang="en-US" sz="1400">
                <a:solidFill>
                  <a:schemeClr val="tx1"/>
                </a:solidFill>
              </a:rPr>
              <a:t>is the vestibular nuclei.</a:t>
            </a:r>
            <a:endParaRPr lang="en-US">
              <a:solidFill>
                <a:schemeClr val="tx1"/>
              </a:solidFill>
            </a:endParaRPr>
          </a:p>
        </p:txBody>
      </p:sp>
      <p:pic>
        <p:nvPicPr>
          <p:cNvPr id="26635" name="Picture 11"/>
          <p:cNvPicPr>
            <a:picLocks noChangeAspect="1" noChangeArrowheads="1"/>
          </p:cNvPicPr>
          <p:nvPr/>
        </p:nvPicPr>
        <p:blipFill>
          <a:blip r:embed="rId4" cstate="print"/>
          <a:srcRect/>
          <a:stretch>
            <a:fillRect/>
          </a:stretch>
        </p:blipFill>
        <p:spPr bwMode="auto">
          <a:xfrm>
            <a:off x="4648200" y="1828800"/>
            <a:ext cx="3905250" cy="2819400"/>
          </a:xfrm>
          <a:prstGeom prst="rect">
            <a:avLst/>
          </a:prstGeom>
          <a:noFill/>
          <a:ln w="9525">
            <a:noFill/>
            <a:miter lim="800000"/>
            <a:headEnd/>
            <a:tailEnd/>
          </a:ln>
        </p:spPr>
      </p:pic>
      <p:sp>
        <p:nvSpPr>
          <p:cNvPr id="8" name="TextBox 7"/>
          <p:cNvSpPr txBox="1"/>
          <p:nvPr/>
        </p:nvSpPr>
        <p:spPr>
          <a:xfrm>
            <a:off x="609600" y="4724400"/>
            <a:ext cx="3276600" cy="523220"/>
          </a:xfrm>
          <a:prstGeom prst="rect">
            <a:avLst/>
          </a:prstGeom>
          <a:noFill/>
        </p:spPr>
        <p:txBody>
          <a:bodyPr wrap="square" rtlCol="0">
            <a:spAutoFit/>
          </a:bodyPr>
          <a:lstStyle/>
          <a:p>
            <a:r>
              <a:rPr lang="en-US" sz="1400" dirty="0" smtClean="0">
                <a:hlinkClick r:id="rId5"/>
              </a:rPr>
              <a:t>http://isc.temple.edu/neuroanatomy/lab/atlas/panfc/</a:t>
            </a:r>
            <a:endParaRPr lang="en-US" sz="1400" dirty="0"/>
          </a:p>
        </p:txBody>
      </p:sp>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PQuestion"/>
          <p:cNvSpPr>
            <a:spLocks noGrp="1"/>
          </p:cNvSpPr>
          <p:nvPr>
            <p:ph type="title" idx="4294967295"/>
          </p:nvPr>
        </p:nvSpPr>
        <p:spPr/>
        <p:txBody>
          <a:bodyPr/>
          <a:lstStyle/>
          <a:p>
            <a:r>
              <a:rPr lang="en-US"/>
              <a:t>3. Identify the lateral geniculate.</a:t>
            </a:r>
          </a:p>
        </p:txBody>
      </p:sp>
      <p:pic>
        <p:nvPicPr>
          <p:cNvPr id="27650" name="Picture 17"/>
          <p:cNvPicPr>
            <a:picLocks noChangeAspect="1" noChangeArrowheads="1"/>
          </p:cNvPicPr>
          <p:nvPr/>
        </p:nvPicPr>
        <p:blipFill>
          <a:blip r:embed="rId4" cstate="print"/>
          <a:srcRect/>
          <a:stretch>
            <a:fillRect/>
          </a:stretch>
        </p:blipFill>
        <p:spPr bwMode="auto">
          <a:xfrm>
            <a:off x="3568700" y="1524000"/>
            <a:ext cx="5575300" cy="4214813"/>
          </a:xfrm>
          <a:prstGeom prst="rect">
            <a:avLst/>
          </a:prstGeom>
          <a:noFill/>
          <a:ln w="9525">
            <a:noFill/>
            <a:miter lim="800000"/>
            <a:headEnd/>
            <a:tailEnd/>
          </a:ln>
        </p:spPr>
      </p:pic>
      <p:sp>
        <p:nvSpPr>
          <p:cNvPr id="27651" name="TextBox 7"/>
          <p:cNvSpPr txBox="1">
            <a:spLocks noChangeArrowheads="1"/>
          </p:cNvSpPr>
          <p:nvPr/>
        </p:nvSpPr>
        <p:spPr bwMode="auto">
          <a:xfrm>
            <a:off x="4953000" y="4572000"/>
            <a:ext cx="465138" cy="646113"/>
          </a:xfrm>
          <a:prstGeom prst="rect">
            <a:avLst/>
          </a:prstGeom>
          <a:noFill/>
          <a:ln w="9525">
            <a:noFill/>
            <a:miter lim="800000"/>
            <a:headEnd/>
            <a:tailEnd/>
          </a:ln>
        </p:spPr>
        <p:txBody>
          <a:bodyPr wrap="none">
            <a:spAutoFit/>
          </a:bodyPr>
          <a:lstStyle/>
          <a:p>
            <a:r>
              <a:rPr lang="en-US" sz="3600" b="1">
                <a:solidFill>
                  <a:srgbClr val="FFFF00"/>
                </a:solidFill>
                <a:latin typeface="Calibri" pitchFamily="34" charset="0"/>
              </a:rPr>
              <a:t>A</a:t>
            </a:r>
          </a:p>
        </p:txBody>
      </p:sp>
      <p:sp>
        <p:nvSpPr>
          <p:cNvPr id="27652" name="TextBox 8"/>
          <p:cNvSpPr txBox="1">
            <a:spLocks noChangeArrowheads="1"/>
          </p:cNvSpPr>
          <p:nvPr/>
        </p:nvSpPr>
        <p:spPr bwMode="auto">
          <a:xfrm>
            <a:off x="6934200" y="1600200"/>
            <a:ext cx="442913" cy="646113"/>
          </a:xfrm>
          <a:prstGeom prst="rect">
            <a:avLst/>
          </a:prstGeom>
          <a:noFill/>
          <a:ln w="9525">
            <a:noFill/>
            <a:miter lim="800000"/>
            <a:headEnd/>
            <a:tailEnd/>
          </a:ln>
        </p:spPr>
        <p:txBody>
          <a:bodyPr wrap="none">
            <a:spAutoFit/>
          </a:bodyPr>
          <a:lstStyle/>
          <a:p>
            <a:r>
              <a:rPr lang="en-US" sz="3600" b="1">
                <a:solidFill>
                  <a:schemeClr val="accent2"/>
                </a:solidFill>
                <a:latin typeface="Calibri" pitchFamily="34" charset="0"/>
              </a:rPr>
              <a:t>B</a:t>
            </a:r>
          </a:p>
        </p:txBody>
      </p:sp>
      <p:sp>
        <p:nvSpPr>
          <p:cNvPr id="27653" name="TextBox 9"/>
          <p:cNvSpPr txBox="1">
            <a:spLocks noChangeArrowheads="1"/>
          </p:cNvSpPr>
          <p:nvPr/>
        </p:nvSpPr>
        <p:spPr bwMode="auto">
          <a:xfrm>
            <a:off x="7924800" y="2209800"/>
            <a:ext cx="428625" cy="646113"/>
          </a:xfrm>
          <a:prstGeom prst="rect">
            <a:avLst/>
          </a:prstGeom>
          <a:noFill/>
          <a:ln w="9525">
            <a:noFill/>
            <a:miter lim="800000"/>
            <a:headEnd/>
            <a:tailEnd/>
          </a:ln>
        </p:spPr>
        <p:txBody>
          <a:bodyPr wrap="none">
            <a:spAutoFit/>
          </a:bodyPr>
          <a:lstStyle/>
          <a:p>
            <a:r>
              <a:rPr lang="en-US" sz="3600" b="1">
                <a:solidFill>
                  <a:schemeClr val="accent2"/>
                </a:solidFill>
                <a:latin typeface="Calibri" pitchFamily="34" charset="0"/>
              </a:rPr>
              <a:t>C</a:t>
            </a:r>
          </a:p>
        </p:txBody>
      </p:sp>
      <p:sp>
        <p:nvSpPr>
          <p:cNvPr id="27654" name="TextBox 10"/>
          <p:cNvSpPr txBox="1">
            <a:spLocks noChangeArrowheads="1"/>
          </p:cNvSpPr>
          <p:nvPr/>
        </p:nvSpPr>
        <p:spPr bwMode="auto">
          <a:xfrm>
            <a:off x="3810000" y="2133600"/>
            <a:ext cx="476250" cy="646113"/>
          </a:xfrm>
          <a:prstGeom prst="rect">
            <a:avLst/>
          </a:prstGeom>
          <a:noFill/>
          <a:ln w="9525">
            <a:noFill/>
            <a:miter lim="800000"/>
            <a:headEnd/>
            <a:tailEnd/>
          </a:ln>
        </p:spPr>
        <p:txBody>
          <a:bodyPr wrap="none">
            <a:spAutoFit/>
          </a:bodyPr>
          <a:lstStyle/>
          <a:p>
            <a:r>
              <a:rPr lang="en-US" sz="3600" b="1">
                <a:solidFill>
                  <a:schemeClr val="accent2"/>
                </a:solidFill>
                <a:latin typeface="Calibri" pitchFamily="34" charset="0"/>
              </a:rPr>
              <a:t>D</a:t>
            </a:r>
          </a:p>
        </p:txBody>
      </p:sp>
      <p:sp>
        <p:nvSpPr>
          <p:cNvPr id="27655"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t>A</a:t>
            </a:r>
          </a:p>
          <a:p>
            <a:pPr marL="514350" indent="-514350">
              <a:buFont typeface="Arial" charset="0"/>
              <a:buAutoNum type="arabicPeriod"/>
            </a:pPr>
            <a:r>
              <a:rPr lang="en-US"/>
              <a:t>B</a:t>
            </a:r>
          </a:p>
          <a:p>
            <a:pPr marL="514350" indent="-514350">
              <a:buFont typeface="Arial" charset="0"/>
              <a:buAutoNum type="arabicPeriod"/>
            </a:pPr>
            <a:r>
              <a:rPr lang="en-US"/>
              <a:t>C</a:t>
            </a:r>
          </a:p>
          <a:p>
            <a:pPr marL="514350" indent="-514350">
              <a:buFont typeface="Arial" charset="0"/>
              <a:buAutoNum type="arabicPeriod"/>
            </a:pPr>
            <a:r>
              <a:rPr lang="en-US">
                <a:solidFill>
                  <a:srgbClr val="FF0000"/>
                </a:solidFill>
              </a:rPr>
              <a:t>D</a:t>
            </a:r>
            <a:endParaRPr lang="en-US"/>
          </a:p>
        </p:txBody>
      </p:sp>
      <p:sp>
        <p:nvSpPr>
          <p:cNvPr id="27657" name="Text Box 9"/>
          <p:cNvSpPr txBox="1">
            <a:spLocks noChangeArrowheads="1"/>
          </p:cNvSpPr>
          <p:nvPr/>
        </p:nvSpPr>
        <p:spPr bwMode="auto">
          <a:xfrm>
            <a:off x="1355725" y="2982913"/>
            <a:ext cx="2224088" cy="304800"/>
          </a:xfrm>
          <a:prstGeom prst="rect">
            <a:avLst/>
          </a:prstGeom>
          <a:noFill/>
          <a:ln w="9525">
            <a:noFill/>
            <a:miter lim="800000"/>
            <a:headEnd/>
            <a:tailEnd/>
          </a:ln>
          <a:effectLst/>
        </p:spPr>
        <p:txBody>
          <a:bodyPr wrap="none">
            <a:spAutoFit/>
          </a:bodyPr>
          <a:lstStyle/>
          <a:p>
            <a:r>
              <a:rPr lang="en-US" sz="1400">
                <a:solidFill>
                  <a:schemeClr val="tx1"/>
                </a:solidFill>
              </a:rPr>
              <a:t>Medial geniculate nucleus</a:t>
            </a:r>
            <a:endParaRPr lang="en-US">
              <a:solidFill>
                <a:schemeClr val="tx1"/>
              </a:solidFill>
            </a:endParaRPr>
          </a:p>
        </p:txBody>
      </p:sp>
      <p:sp>
        <p:nvSpPr>
          <p:cNvPr id="27658" name="Text Box 10"/>
          <p:cNvSpPr txBox="1">
            <a:spLocks noChangeArrowheads="1"/>
          </p:cNvSpPr>
          <p:nvPr/>
        </p:nvSpPr>
        <p:spPr bwMode="auto">
          <a:xfrm>
            <a:off x="1524000" y="2362200"/>
            <a:ext cx="1624013" cy="304800"/>
          </a:xfrm>
          <a:prstGeom prst="rect">
            <a:avLst/>
          </a:prstGeom>
          <a:noFill/>
          <a:ln w="9525">
            <a:noFill/>
            <a:miter lim="800000"/>
            <a:headEnd/>
            <a:tailEnd/>
          </a:ln>
          <a:effectLst/>
        </p:spPr>
        <p:txBody>
          <a:bodyPr wrap="none">
            <a:spAutoFit/>
          </a:bodyPr>
          <a:lstStyle/>
          <a:p>
            <a:r>
              <a:rPr lang="en-US" sz="1400">
                <a:solidFill>
                  <a:schemeClr val="tx1"/>
                </a:solidFill>
              </a:rPr>
              <a:t>Superior colliculus</a:t>
            </a:r>
            <a:endParaRPr lang="en-US"/>
          </a:p>
        </p:txBody>
      </p:sp>
      <p:sp>
        <p:nvSpPr>
          <p:cNvPr id="27659" name="Text Box 11"/>
          <p:cNvSpPr txBox="1">
            <a:spLocks noChangeArrowheads="1"/>
          </p:cNvSpPr>
          <p:nvPr/>
        </p:nvSpPr>
        <p:spPr bwMode="auto">
          <a:xfrm>
            <a:off x="1660525" y="1763713"/>
            <a:ext cx="992188" cy="304800"/>
          </a:xfrm>
          <a:prstGeom prst="rect">
            <a:avLst/>
          </a:prstGeom>
          <a:noFill/>
          <a:ln w="9525">
            <a:noFill/>
            <a:miter lim="800000"/>
            <a:headEnd/>
            <a:tailEnd/>
          </a:ln>
          <a:effectLst/>
        </p:spPr>
        <p:txBody>
          <a:bodyPr wrap="none">
            <a:spAutoFit/>
          </a:bodyPr>
          <a:lstStyle/>
          <a:p>
            <a:r>
              <a:rPr lang="en-US" sz="1400">
                <a:solidFill>
                  <a:schemeClr val="tx1"/>
                </a:solidFill>
              </a:rPr>
              <a:t>Optic tract</a:t>
            </a:r>
            <a:endParaRPr lang="en-US"/>
          </a:p>
        </p:txBody>
      </p:sp>
    </p:spTree>
    <p:custDataLst>
      <p:tags r:id="rId1"/>
    </p:custData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7"/>
          <p:cNvPicPr>
            <a:picLocks noChangeAspect="1" noChangeArrowheads="1"/>
          </p:cNvPicPr>
          <p:nvPr/>
        </p:nvPicPr>
        <p:blipFill>
          <a:blip r:embed="rId4" cstate="print"/>
          <a:srcRect/>
          <a:stretch>
            <a:fillRect/>
          </a:stretch>
        </p:blipFill>
        <p:spPr bwMode="auto">
          <a:xfrm>
            <a:off x="3568700" y="1524000"/>
            <a:ext cx="5575300" cy="4214813"/>
          </a:xfrm>
          <a:prstGeom prst="rect">
            <a:avLst/>
          </a:prstGeom>
          <a:noFill/>
          <a:ln w="9525">
            <a:noFill/>
            <a:miter lim="800000"/>
            <a:headEnd/>
            <a:tailEnd/>
          </a:ln>
        </p:spPr>
      </p:pic>
      <p:sp>
        <p:nvSpPr>
          <p:cNvPr id="28674" name="TPQuestion"/>
          <p:cNvSpPr>
            <a:spLocks noGrp="1"/>
          </p:cNvSpPr>
          <p:nvPr>
            <p:ph type="title" idx="4294967295"/>
          </p:nvPr>
        </p:nvSpPr>
        <p:spPr/>
        <p:txBody>
          <a:bodyPr/>
          <a:lstStyle/>
          <a:p>
            <a:r>
              <a:rPr lang="en-US"/>
              <a:t>4. Identify the superior colliculus.</a:t>
            </a:r>
          </a:p>
        </p:txBody>
      </p:sp>
      <p:sp>
        <p:nvSpPr>
          <p:cNvPr id="28675" name="TextBox 5"/>
          <p:cNvSpPr txBox="1">
            <a:spLocks noChangeArrowheads="1"/>
          </p:cNvSpPr>
          <p:nvPr/>
        </p:nvSpPr>
        <p:spPr bwMode="auto">
          <a:xfrm>
            <a:off x="4953000" y="4572000"/>
            <a:ext cx="465138" cy="646113"/>
          </a:xfrm>
          <a:prstGeom prst="rect">
            <a:avLst/>
          </a:prstGeom>
          <a:noFill/>
          <a:ln w="9525">
            <a:noFill/>
            <a:miter lim="800000"/>
            <a:headEnd/>
            <a:tailEnd/>
          </a:ln>
        </p:spPr>
        <p:txBody>
          <a:bodyPr wrap="none">
            <a:spAutoFit/>
          </a:bodyPr>
          <a:lstStyle/>
          <a:p>
            <a:r>
              <a:rPr lang="en-US" sz="3600" b="1">
                <a:solidFill>
                  <a:srgbClr val="FFFF00"/>
                </a:solidFill>
                <a:latin typeface="Calibri" pitchFamily="34" charset="0"/>
              </a:rPr>
              <a:t>A</a:t>
            </a:r>
          </a:p>
        </p:txBody>
      </p:sp>
      <p:sp>
        <p:nvSpPr>
          <p:cNvPr id="28676" name="TextBox 6"/>
          <p:cNvSpPr txBox="1">
            <a:spLocks noChangeArrowheads="1"/>
          </p:cNvSpPr>
          <p:nvPr/>
        </p:nvSpPr>
        <p:spPr bwMode="auto">
          <a:xfrm>
            <a:off x="6934200" y="1600200"/>
            <a:ext cx="442913" cy="646113"/>
          </a:xfrm>
          <a:prstGeom prst="rect">
            <a:avLst/>
          </a:prstGeom>
          <a:noFill/>
          <a:ln w="9525">
            <a:noFill/>
            <a:miter lim="800000"/>
            <a:headEnd/>
            <a:tailEnd/>
          </a:ln>
        </p:spPr>
        <p:txBody>
          <a:bodyPr wrap="none">
            <a:spAutoFit/>
          </a:bodyPr>
          <a:lstStyle/>
          <a:p>
            <a:r>
              <a:rPr lang="en-US" sz="3600" b="1">
                <a:solidFill>
                  <a:schemeClr val="accent2"/>
                </a:solidFill>
                <a:latin typeface="Calibri" pitchFamily="34" charset="0"/>
              </a:rPr>
              <a:t>B</a:t>
            </a:r>
          </a:p>
        </p:txBody>
      </p:sp>
      <p:sp>
        <p:nvSpPr>
          <p:cNvPr id="28677" name="TextBox 7"/>
          <p:cNvSpPr txBox="1">
            <a:spLocks noChangeArrowheads="1"/>
          </p:cNvSpPr>
          <p:nvPr/>
        </p:nvSpPr>
        <p:spPr bwMode="auto">
          <a:xfrm>
            <a:off x="7924800" y="2209800"/>
            <a:ext cx="428625" cy="646113"/>
          </a:xfrm>
          <a:prstGeom prst="rect">
            <a:avLst/>
          </a:prstGeom>
          <a:noFill/>
          <a:ln w="9525">
            <a:noFill/>
            <a:miter lim="800000"/>
            <a:headEnd/>
            <a:tailEnd/>
          </a:ln>
        </p:spPr>
        <p:txBody>
          <a:bodyPr wrap="none">
            <a:spAutoFit/>
          </a:bodyPr>
          <a:lstStyle/>
          <a:p>
            <a:r>
              <a:rPr lang="en-US" sz="3600" b="1">
                <a:solidFill>
                  <a:schemeClr val="accent2"/>
                </a:solidFill>
                <a:latin typeface="Calibri" pitchFamily="34" charset="0"/>
              </a:rPr>
              <a:t>C</a:t>
            </a:r>
          </a:p>
        </p:txBody>
      </p:sp>
      <p:sp>
        <p:nvSpPr>
          <p:cNvPr id="28678" name="TextBox 8"/>
          <p:cNvSpPr txBox="1">
            <a:spLocks noChangeArrowheads="1"/>
          </p:cNvSpPr>
          <p:nvPr/>
        </p:nvSpPr>
        <p:spPr bwMode="auto">
          <a:xfrm>
            <a:off x="3810000" y="2133600"/>
            <a:ext cx="476250" cy="646113"/>
          </a:xfrm>
          <a:prstGeom prst="rect">
            <a:avLst/>
          </a:prstGeom>
          <a:noFill/>
          <a:ln w="9525">
            <a:noFill/>
            <a:miter lim="800000"/>
            <a:headEnd/>
            <a:tailEnd/>
          </a:ln>
        </p:spPr>
        <p:txBody>
          <a:bodyPr wrap="none">
            <a:spAutoFit/>
          </a:bodyPr>
          <a:lstStyle/>
          <a:p>
            <a:r>
              <a:rPr lang="en-US" sz="3600" b="1">
                <a:solidFill>
                  <a:schemeClr val="accent2"/>
                </a:solidFill>
                <a:latin typeface="Calibri" pitchFamily="34" charset="0"/>
              </a:rPr>
              <a:t>D</a:t>
            </a:r>
          </a:p>
        </p:txBody>
      </p:sp>
      <p:sp>
        <p:nvSpPr>
          <p:cNvPr id="28679"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charset="0"/>
              <a:buAutoNum type="arabicPeriod"/>
            </a:pPr>
            <a:r>
              <a:rPr lang="en-US"/>
              <a:t>A.</a:t>
            </a:r>
          </a:p>
          <a:p>
            <a:pPr marL="514350" indent="-514350">
              <a:buFont typeface="Arial" charset="0"/>
              <a:buAutoNum type="arabicPeriod"/>
            </a:pPr>
            <a:r>
              <a:rPr lang="en-US">
                <a:solidFill>
                  <a:srgbClr val="FF0000"/>
                </a:solidFill>
              </a:rPr>
              <a:t>B.</a:t>
            </a:r>
            <a:endParaRPr lang="en-US"/>
          </a:p>
          <a:p>
            <a:pPr marL="514350" indent="-514350">
              <a:buFont typeface="Arial" charset="0"/>
              <a:buAutoNum type="arabicPeriod"/>
            </a:pPr>
            <a:r>
              <a:rPr lang="en-US"/>
              <a:t>C.</a:t>
            </a:r>
          </a:p>
          <a:p>
            <a:pPr marL="514350" indent="-514350">
              <a:buFont typeface="Arial" charset="0"/>
              <a:buAutoNum type="arabicPeriod"/>
            </a:pPr>
            <a:r>
              <a:rPr lang="en-US"/>
              <a:t>D.</a:t>
            </a:r>
          </a:p>
        </p:txBody>
      </p:sp>
      <p:sp>
        <p:nvSpPr>
          <p:cNvPr id="9" name="TextBox 8"/>
          <p:cNvSpPr txBox="1"/>
          <p:nvPr/>
        </p:nvSpPr>
        <p:spPr>
          <a:xfrm>
            <a:off x="381000" y="4343400"/>
            <a:ext cx="3124200" cy="584775"/>
          </a:xfrm>
          <a:prstGeom prst="rect">
            <a:avLst/>
          </a:prstGeom>
          <a:noFill/>
        </p:spPr>
        <p:txBody>
          <a:bodyPr wrap="square" rtlCol="0">
            <a:spAutoFit/>
          </a:bodyPr>
          <a:lstStyle/>
          <a:p>
            <a:r>
              <a:rPr lang="en-US" sz="1600" dirty="0" smtClean="0">
                <a:solidFill>
                  <a:schemeClr val="tx1"/>
                </a:solidFill>
                <a:hlinkClick r:id="rId5"/>
              </a:rPr>
              <a:t>http://isc.temple.edu/neuroanatomy/lab/atlas/rsccd/</a:t>
            </a:r>
            <a:endParaRPr lang="en-US" sz="16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PQuestion"/>
          <p:cNvSpPr>
            <a:spLocks noGrp="1"/>
          </p:cNvSpPr>
          <p:nvPr>
            <p:ph type="title" idx="4294967295"/>
          </p:nvPr>
        </p:nvSpPr>
        <p:spPr/>
        <p:txBody>
          <a:bodyPr/>
          <a:lstStyle/>
          <a:p>
            <a:r>
              <a:rPr lang="en-US"/>
              <a:t>5. The blue arrow points to the. </a:t>
            </a:r>
          </a:p>
        </p:txBody>
      </p:sp>
      <p:pic>
        <p:nvPicPr>
          <p:cNvPr id="29698" name="Picture 39" descr="1misc"/>
          <p:cNvPicPr>
            <a:picLocks noChangeAspect="1" noChangeArrowheads="1"/>
          </p:cNvPicPr>
          <p:nvPr/>
        </p:nvPicPr>
        <p:blipFill>
          <a:blip r:embed="rId5" cstate="print"/>
          <a:srcRect/>
          <a:stretch>
            <a:fillRect/>
          </a:stretch>
        </p:blipFill>
        <p:spPr bwMode="auto">
          <a:xfrm>
            <a:off x="4338638" y="1143000"/>
            <a:ext cx="4805362" cy="3581400"/>
          </a:xfrm>
          <a:prstGeom prst="rect">
            <a:avLst/>
          </a:prstGeom>
          <a:solidFill>
            <a:schemeClr val="bg1"/>
          </a:solidFill>
          <a:ln w="9525">
            <a:solidFill>
              <a:schemeClr val="bg2"/>
            </a:solidFill>
            <a:miter lim="800000"/>
            <a:headEnd/>
            <a:tailEnd/>
          </a:ln>
        </p:spPr>
      </p:pic>
      <p:sp>
        <p:nvSpPr>
          <p:cNvPr id="6" name="Down Arrow 5"/>
          <p:cNvSpPr/>
          <p:nvPr/>
        </p:nvSpPr>
        <p:spPr>
          <a:xfrm flipV="1">
            <a:off x="7086600" y="4343400"/>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700" name="TPAnswers"/>
          <p:cNvSpPr>
            <a:spLocks noGrp="1"/>
          </p:cNvSpPr>
          <p:nvPr>
            <p:ph type="body" idx="4294967295"/>
            <p:custDataLst>
              <p:tags r:id="rId3"/>
            </p:custDataLst>
          </p:nvPr>
        </p:nvSpPr>
        <p:spPr>
          <a:xfrm>
            <a:off x="457200" y="1600200"/>
            <a:ext cx="4114800" cy="4525963"/>
          </a:xfrm>
        </p:spPr>
        <p:txBody>
          <a:bodyPr/>
          <a:lstStyle/>
          <a:p>
            <a:pPr marL="514350" indent="-514350">
              <a:buFont typeface="Arial" charset="0"/>
              <a:buAutoNum type="arabicPeriod"/>
            </a:pPr>
            <a:r>
              <a:rPr lang="en-US"/>
              <a:t>Optic nerve </a:t>
            </a:r>
            <a:r>
              <a:rPr lang="en-US" sz="1400">
                <a:latin typeface="Arial" charset="0"/>
              </a:rPr>
              <a:t>seen below with green arrows</a:t>
            </a:r>
            <a:endParaRPr lang="en-US">
              <a:latin typeface="Arial" charset="0"/>
            </a:endParaRPr>
          </a:p>
          <a:p>
            <a:pPr marL="514350" indent="-514350">
              <a:buFont typeface="Arial" charset="0"/>
              <a:buAutoNum type="arabicPeriod"/>
            </a:pPr>
            <a:r>
              <a:rPr lang="en-US">
                <a:solidFill>
                  <a:srgbClr val="FF0000"/>
                </a:solidFill>
              </a:rPr>
              <a:t>Optic tract</a:t>
            </a:r>
            <a:endParaRPr lang="en-US"/>
          </a:p>
          <a:p>
            <a:pPr marL="514350" indent="-514350">
              <a:buFont typeface="Arial" charset="0"/>
              <a:buAutoNum type="arabicPeriod"/>
            </a:pPr>
            <a:r>
              <a:rPr lang="en-US"/>
              <a:t>Optic radiations </a:t>
            </a:r>
            <a:r>
              <a:rPr lang="en-US" sz="1400">
                <a:latin typeface="Arial" charset="0"/>
              </a:rPr>
              <a:t>seen below with red arrows</a:t>
            </a:r>
            <a:endParaRPr lang="en-US"/>
          </a:p>
        </p:txBody>
      </p:sp>
      <p:graphicFrame>
        <p:nvGraphicFramePr>
          <p:cNvPr id="29702" name="Object 6"/>
          <p:cNvGraphicFramePr>
            <a:graphicFrameLocks noChangeAspect="1"/>
          </p:cNvGraphicFramePr>
          <p:nvPr/>
        </p:nvGraphicFramePr>
        <p:xfrm>
          <a:off x="6172200" y="4876800"/>
          <a:ext cx="2581275" cy="1728788"/>
        </p:xfrm>
        <a:graphic>
          <a:graphicData uri="http://schemas.openxmlformats.org/presentationml/2006/ole">
            <mc:AlternateContent xmlns:mc="http://schemas.openxmlformats.org/markup-compatibility/2006">
              <mc:Choice xmlns:v="urn:schemas-microsoft-com:vml" Requires="v">
                <p:oleObj spid="_x0000_s196612" name="Bitmap Image" r:id="rId6" imgW="3952381" imgH="2647619" progId="">
                  <p:embed/>
                </p:oleObj>
              </mc:Choice>
              <mc:Fallback>
                <p:oleObj name="Bitmap Image" r:id="rId6" imgW="3952381" imgH="2647619"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876800"/>
                        <a:ext cx="25812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3" name="Object 7"/>
          <p:cNvGraphicFramePr>
            <a:graphicFrameLocks noChangeAspect="1"/>
          </p:cNvGraphicFramePr>
          <p:nvPr/>
        </p:nvGraphicFramePr>
        <p:xfrm>
          <a:off x="2667000" y="4953000"/>
          <a:ext cx="2981325" cy="1685925"/>
        </p:xfrm>
        <a:graphic>
          <a:graphicData uri="http://schemas.openxmlformats.org/presentationml/2006/ole">
            <mc:AlternateContent xmlns:mc="http://schemas.openxmlformats.org/markup-compatibility/2006">
              <mc:Choice xmlns:v="urn:schemas-microsoft-com:vml" Requires="v">
                <p:oleObj spid="_x0000_s196613" name="Bitmap Image" r:id="rId8" imgW="2980952" imgH="1685714" progId="">
                  <p:embed/>
                </p:oleObj>
              </mc:Choice>
              <mc:Fallback>
                <p:oleObj name="Bitmap Image" r:id="rId8" imgW="2980952" imgH="1685714" progId="">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4953000"/>
                        <a:ext cx="29813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#6</a:t>
            </a:r>
            <a:br>
              <a:rPr lang="en-US" dirty="0" smtClean="0"/>
            </a:br>
            <a:r>
              <a:rPr lang="en-US" dirty="0" smtClean="0"/>
              <a:t>another version for comparison</a:t>
            </a:r>
            <a:endParaRPr lang="en-US" dirty="0"/>
          </a:p>
        </p:txBody>
      </p:sp>
    </p:spTree>
    <p:custDataLst>
      <p:tags r:id="rId1"/>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200" dirty="0" smtClean="0"/>
              <a:t>1. The main auditory nucleus in the thalamus that receives auditory input is the: </a:t>
            </a:r>
            <a:endParaRPr lang="en-US" sz="32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Medial </a:t>
            </a:r>
            <a:r>
              <a:rPr lang="en-US" dirty="0" err="1" smtClean="0">
                <a:solidFill>
                  <a:srgbClr val="FF0000"/>
                </a:solidFill>
              </a:rPr>
              <a:t>geniculate</a:t>
            </a:r>
            <a:endParaRPr lang="en-US" dirty="0" smtClean="0">
              <a:solidFill>
                <a:srgbClr val="FF0000"/>
              </a:solidFill>
            </a:endParaRPr>
          </a:p>
          <a:p>
            <a:pPr marL="514350" indent="-514350">
              <a:buFont typeface="Arial" pitchFamily="34" charset="0"/>
              <a:buAutoNum type="arabicPeriod"/>
            </a:pPr>
            <a:r>
              <a:rPr lang="en-US" dirty="0" smtClean="0"/>
              <a:t>Lateral </a:t>
            </a:r>
            <a:r>
              <a:rPr lang="en-US" dirty="0" err="1" smtClean="0"/>
              <a:t>geniculate</a:t>
            </a:r>
            <a:endParaRPr lang="en-US" dirty="0" smtClean="0"/>
          </a:p>
          <a:p>
            <a:pPr marL="514350" indent="-514350">
              <a:buFont typeface="Arial" pitchFamily="34" charset="0"/>
              <a:buAutoNum type="arabicPeriod"/>
            </a:pPr>
            <a:r>
              <a:rPr lang="en-US" dirty="0" smtClean="0"/>
              <a:t>Ventral posterior nucleus</a:t>
            </a:r>
          </a:p>
          <a:p>
            <a:pPr marL="514350" indent="-514350">
              <a:buFont typeface="Arial" pitchFamily="34" charset="0"/>
              <a:buAutoNum type="arabicPeriod"/>
            </a:pPr>
            <a:r>
              <a:rPr lang="en-US" dirty="0" smtClean="0"/>
              <a:t>Ventral lateral nucleus</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4038312" y="1828800"/>
            <a:ext cx="5105688" cy="3886200"/>
          </a:xfrm>
          <a:prstGeom prst="rect">
            <a:avLst/>
          </a:prstGeom>
          <a:noFill/>
          <a:ln w="9525">
            <a:noFill/>
            <a:miter lim="800000"/>
            <a:headEnd/>
            <a:tailEnd/>
          </a:ln>
        </p:spPr>
      </p:pic>
      <p:sp>
        <p:nvSpPr>
          <p:cNvPr id="48" name="Rectangle 47"/>
          <p:cNvSpPr/>
          <p:nvPr/>
        </p:nvSpPr>
        <p:spPr>
          <a:xfrm>
            <a:off x="5181600" y="2667000"/>
            <a:ext cx="1676400" cy="381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0"/>
            <a:ext cx="9144000" cy="1417637"/>
          </a:xfrm>
        </p:spPr>
        <p:txBody>
          <a:bodyPr>
            <a:noAutofit/>
          </a:bodyPr>
          <a:lstStyle/>
          <a:p>
            <a:r>
              <a:rPr lang="en-US" sz="2800" dirty="0" smtClean="0"/>
              <a:t>2. A lesion in what nerve would cause a patient to feel a sense of vertigo, falling to one side, nausea, and abnormal, rhythmic eye movements (</a:t>
            </a:r>
            <a:r>
              <a:rPr lang="en-US" sz="2800" dirty="0" err="1" smtClean="0"/>
              <a:t>nystagmus</a:t>
            </a:r>
            <a:r>
              <a:rPr lang="en-US" sz="2800" dirty="0" smtClean="0"/>
              <a:t>).</a:t>
            </a:r>
            <a:endParaRPr lang="en-US" sz="2800" dirty="0"/>
          </a:p>
        </p:txBody>
      </p:sp>
      <p:sp>
        <p:nvSpPr>
          <p:cNvPr id="3" name="TPAnswers"/>
          <p:cNvSpPr>
            <a:spLocks noGrp="1"/>
          </p:cNvSpPr>
          <p:nvPr>
            <p:ph type="body" idx="1"/>
            <p:custDataLst>
              <p:tags r:id="rId2"/>
            </p:custDataLst>
          </p:nvPr>
        </p:nvSpPr>
        <p:spPr>
          <a:xfrm>
            <a:off x="0" y="990600"/>
            <a:ext cx="9144000" cy="5334000"/>
          </a:xfrm>
        </p:spPr>
        <p:txBody>
          <a:bodyPr>
            <a:noAutofit/>
          </a:bodyPr>
          <a:lstStyle/>
          <a:p>
            <a:pPr marL="514350" indent="-514350">
              <a:buFont typeface="Arial" pitchFamily="34" charset="0"/>
              <a:buAutoNum type="arabicPeriod"/>
            </a:pPr>
            <a:r>
              <a:rPr lang="en-US" sz="3000" dirty="0" err="1" smtClean="0"/>
              <a:t>Vagus</a:t>
            </a:r>
            <a:endParaRPr lang="en-US" sz="3000" dirty="0" smtClean="0"/>
          </a:p>
          <a:p>
            <a:pPr lvl="1">
              <a:buFont typeface="Arial" pitchFamily="34" charset="0"/>
              <a:buChar char="•"/>
            </a:pPr>
            <a:r>
              <a:rPr lang="en-US" sz="1600" dirty="0" smtClean="0"/>
              <a:t>General sensation from skin of central part of auricle, mastoid region and posterior wall of ext </a:t>
            </a:r>
            <a:r>
              <a:rPr lang="en-US" sz="1600" dirty="0" err="1" smtClean="0"/>
              <a:t>aud</a:t>
            </a:r>
            <a:r>
              <a:rPr lang="en-US" sz="1600" dirty="0" smtClean="0"/>
              <a:t> </a:t>
            </a:r>
            <a:r>
              <a:rPr lang="en-US" sz="1600" dirty="0" err="1" smtClean="0"/>
              <a:t>meatus</a:t>
            </a:r>
            <a:r>
              <a:rPr lang="en-US" sz="1600" dirty="0" smtClean="0"/>
              <a:t>, visceral sensation from many organs, taste from the epiglottis, parasympathetic fibers to heart, pulmonary system, esophagus, and the muscle and glands of the G.I., motor to all skeletal muscles of the larynx, pharynx, palate and upper esophagus </a:t>
            </a:r>
            <a:r>
              <a:rPr lang="en-US" sz="1600" u="sng" dirty="0" smtClean="0"/>
              <a:t>except</a:t>
            </a:r>
            <a:r>
              <a:rPr lang="en-US" sz="1600" dirty="0" smtClean="0"/>
              <a:t> the tensor </a:t>
            </a:r>
            <a:r>
              <a:rPr lang="en-US" sz="1600" dirty="0" err="1" smtClean="0"/>
              <a:t>veli</a:t>
            </a:r>
            <a:r>
              <a:rPr lang="en-US" sz="1600" dirty="0" smtClean="0"/>
              <a:t> </a:t>
            </a:r>
            <a:r>
              <a:rPr lang="en-US" sz="1600" dirty="0" err="1" smtClean="0"/>
              <a:t>palatini</a:t>
            </a:r>
            <a:r>
              <a:rPr lang="en-US" sz="1600" dirty="0" smtClean="0"/>
              <a:t> and the </a:t>
            </a:r>
            <a:r>
              <a:rPr lang="en-US" sz="1600" dirty="0" err="1" smtClean="0"/>
              <a:t>stylopharyngeus</a:t>
            </a:r>
            <a:r>
              <a:rPr lang="en-US" sz="1600" dirty="0" smtClean="0"/>
              <a:t> muscles</a:t>
            </a:r>
          </a:p>
          <a:p>
            <a:r>
              <a:rPr lang="en-US" sz="3000" dirty="0" err="1" smtClean="0"/>
              <a:t>Glossopharyngeal</a:t>
            </a:r>
            <a:endParaRPr lang="en-US" sz="3000" dirty="0" smtClean="0"/>
          </a:p>
          <a:p>
            <a:pPr marL="914400" lvl="1" indent="-514350">
              <a:buFont typeface="Arial" pitchFamily="34" charset="0"/>
              <a:buChar char="•"/>
            </a:pPr>
            <a:r>
              <a:rPr lang="en-US" sz="1600" dirty="0" smtClean="0"/>
              <a:t>The </a:t>
            </a:r>
            <a:r>
              <a:rPr lang="en-US" sz="1600" dirty="0" err="1" smtClean="0"/>
              <a:t>glossopharyngeal</a:t>
            </a:r>
            <a:r>
              <a:rPr lang="en-US" sz="1600" dirty="0" smtClean="0"/>
              <a:t> nerve is responsible for motor to the </a:t>
            </a:r>
            <a:r>
              <a:rPr lang="en-US" sz="1600" dirty="0" err="1" smtClean="0"/>
              <a:t>stylopharyngeus</a:t>
            </a:r>
            <a:r>
              <a:rPr lang="en-US" sz="1600" dirty="0" smtClean="0"/>
              <a:t> muscle, parotid gland secretion, visceral sensation from the inner ear/parotid gland/pharynx/post 1/3 of the tongue/carotid body and sinus, and general sensation from skin of central part of auricle/mastoid region/ post wall of ext auditory </a:t>
            </a:r>
            <a:r>
              <a:rPr lang="en-US" sz="1600" dirty="0" err="1" smtClean="0"/>
              <a:t>meatus</a:t>
            </a:r>
            <a:endParaRPr lang="en-US" sz="1600" dirty="0" smtClean="0"/>
          </a:p>
          <a:p>
            <a:pPr marL="514350" indent="-514350">
              <a:buFont typeface="Arial" pitchFamily="34" charset="0"/>
              <a:buAutoNum type="arabicPeriod"/>
            </a:pPr>
            <a:r>
              <a:rPr lang="en-US" sz="3000" dirty="0" smtClean="0"/>
              <a:t>Trigeminal</a:t>
            </a:r>
            <a:endParaRPr lang="en-US" sz="3000" dirty="0"/>
          </a:p>
          <a:p>
            <a:pPr marL="914400" lvl="1" indent="-514350">
              <a:buFont typeface="Arial" pitchFamily="34" charset="0"/>
              <a:buChar char="•"/>
            </a:pPr>
            <a:r>
              <a:rPr lang="en-US" sz="1600" dirty="0" smtClean="0"/>
              <a:t>Lesions of the trigeminal would cause deficiencies in touch/ </a:t>
            </a:r>
            <a:r>
              <a:rPr lang="en-US" sz="1600" dirty="0" err="1" smtClean="0"/>
              <a:t>proprioception</a:t>
            </a:r>
            <a:r>
              <a:rPr lang="en-US" sz="1600" dirty="0"/>
              <a:t> </a:t>
            </a:r>
            <a:r>
              <a:rPr lang="en-US" sz="1600" dirty="0" smtClean="0"/>
              <a:t>and  pain/temperature in the head</a:t>
            </a:r>
          </a:p>
          <a:p>
            <a:pPr marL="514350" indent="-514350">
              <a:buFont typeface="Arial" pitchFamily="34" charset="0"/>
              <a:buAutoNum type="arabicPeriod"/>
            </a:pPr>
            <a:r>
              <a:rPr lang="en-US" sz="3000" dirty="0" err="1" smtClean="0">
                <a:solidFill>
                  <a:srgbClr val="FF0000"/>
                </a:solidFill>
              </a:rPr>
              <a:t>Vestibulocochlear</a:t>
            </a:r>
            <a:endParaRPr lang="en-US" sz="3000" dirty="0" smtClean="0">
              <a:solidFill>
                <a:srgbClr val="FF0000"/>
              </a:solidFill>
            </a:endParaRPr>
          </a:p>
          <a:p>
            <a:pPr lvl="1">
              <a:buFont typeface="Arial" pitchFamily="34" charset="0"/>
              <a:buChar char="•"/>
            </a:pPr>
            <a:r>
              <a:rPr lang="en-US" sz="1600" dirty="0" smtClean="0">
                <a:solidFill>
                  <a:srgbClr val="FF0000"/>
                </a:solidFill>
              </a:rPr>
              <a:t>Lesions of inner ear, nerve or nuclei =</a:t>
            </a:r>
            <a:r>
              <a:rPr lang="en-US" sz="1600" dirty="0">
                <a:solidFill>
                  <a:srgbClr val="FF0000"/>
                </a:solidFill>
              </a:rPr>
              <a:t> </a:t>
            </a:r>
            <a:r>
              <a:rPr lang="en-US" sz="1600" dirty="0" smtClean="0">
                <a:solidFill>
                  <a:srgbClr val="FF0000"/>
                </a:solidFill>
              </a:rPr>
              <a:t>functional imbalance one side is more ‘active’ than the other.</a:t>
            </a:r>
          </a:p>
          <a:p>
            <a:pPr lvl="1">
              <a:buFont typeface="Arial" pitchFamily="34" charset="0"/>
              <a:buChar char="•"/>
            </a:pPr>
            <a:r>
              <a:rPr lang="en-US" sz="1600" dirty="0" smtClean="0">
                <a:solidFill>
                  <a:srgbClr val="FF0000"/>
                </a:solidFill>
              </a:rPr>
              <a:t>Results in patient feeling a sense of vertigo, falling to one side, nausea, abnormal, rhythmic eye movements (</a:t>
            </a:r>
            <a:r>
              <a:rPr lang="en-US" sz="1600" dirty="0" err="1" smtClean="0">
                <a:solidFill>
                  <a:srgbClr val="FF0000"/>
                </a:solidFill>
              </a:rPr>
              <a:t>nystagmus</a:t>
            </a:r>
            <a:r>
              <a:rPr lang="en-US" sz="1600" dirty="0" smtClean="0">
                <a:solidFill>
                  <a:srgbClr val="FF0000"/>
                </a:solidFill>
              </a:rPr>
              <a:t>).</a:t>
            </a:r>
          </a:p>
          <a:p>
            <a:pPr marL="914400" lvl="1" indent="-514350">
              <a:buFont typeface="Arial" pitchFamily="34" charset="0"/>
              <a:buAutoNum type="arabicPeriod"/>
            </a:pPr>
            <a:endParaRPr lang="en-US"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3. The olfactory bipolar neurons synapse:</a:t>
            </a:r>
            <a:endParaRPr lang="en-US" dirty="0"/>
          </a:p>
        </p:txBody>
      </p:sp>
      <p:sp>
        <p:nvSpPr>
          <p:cNvPr id="3" name="TPAnswers"/>
          <p:cNvSpPr>
            <a:spLocks noGrp="1"/>
          </p:cNvSpPr>
          <p:nvPr>
            <p:ph type="body" idx="1"/>
            <p:custDataLst>
              <p:tags r:id="rId2"/>
            </p:custDataLst>
          </p:nvPr>
        </p:nvSpPr>
        <p:spPr>
          <a:xfrm>
            <a:off x="0" y="1600200"/>
            <a:ext cx="9144000" cy="5257800"/>
          </a:xfrm>
        </p:spPr>
        <p:txBody>
          <a:bodyPr>
            <a:noAutofit/>
          </a:bodyPr>
          <a:lstStyle/>
          <a:p>
            <a:pPr marL="514350" indent="-514350">
              <a:buFont typeface="Arial" pitchFamily="34" charset="0"/>
              <a:buAutoNum type="arabicPeriod"/>
            </a:pPr>
            <a:r>
              <a:rPr lang="en-US" dirty="0" smtClean="0"/>
              <a:t>In the gustatory nucleus.</a:t>
            </a:r>
          </a:p>
          <a:p>
            <a:pPr marL="514350" indent="-514350">
              <a:buFont typeface="Arial" pitchFamily="34" charset="0"/>
              <a:buAutoNum type="arabicPeriod"/>
            </a:pPr>
            <a:r>
              <a:rPr lang="en-US" dirty="0" smtClean="0">
                <a:solidFill>
                  <a:srgbClr val="FF0000"/>
                </a:solidFill>
              </a:rPr>
              <a:t>With mitral cells.</a:t>
            </a:r>
          </a:p>
          <a:p>
            <a:pPr marL="514350" indent="-514350">
              <a:buFont typeface="Arial" pitchFamily="34" charset="0"/>
              <a:buAutoNum type="arabicPeriod"/>
            </a:pPr>
            <a:r>
              <a:rPr lang="en-US" dirty="0" smtClean="0"/>
              <a:t>In the olfactory cortex.</a:t>
            </a:r>
          </a:p>
          <a:p>
            <a:pPr marL="514350" indent="-514350">
              <a:buFont typeface="Arial" pitchFamily="34" charset="0"/>
              <a:buAutoNum type="arabicPeriod"/>
            </a:pPr>
            <a:r>
              <a:rPr lang="en-US" dirty="0" smtClean="0"/>
              <a:t>In the olfactory tract.</a:t>
            </a:r>
            <a:endParaRPr lang="en-US" dirty="0"/>
          </a:p>
        </p:txBody>
      </p:sp>
      <p:pic>
        <p:nvPicPr>
          <p:cNvPr id="3074" name="Picture 2"/>
          <p:cNvPicPr>
            <a:picLocks noChangeAspect="1" noChangeArrowheads="1"/>
          </p:cNvPicPr>
          <p:nvPr/>
        </p:nvPicPr>
        <p:blipFill>
          <a:blip r:embed="rId4" cstate="print"/>
          <a:srcRect/>
          <a:stretch>
            <a:fillRect/>
          </a:stretch>
        </p:blipFill>
        <p:spPr bwMode="auto">
          <a:xfrm>
            <a:off x="4724400" y="2209800"/>
            <a:ext cx="4419600" cy="3962400"/>
          </a:xfrm>
          <a:prstGeom prst="rect">
            <a:avLst/>
          </a:prstGeom>
          <a:noFill/>
          <a:ln w="9525">
            <a:noFill/>
            <a:miter lim="800000"/>
            <a:headEnd/>
            <a:tailEnd/>
          </a:ln>
        </p:spPr>
      </p:pic>
      <p:sp>
        <p:nvSpPr>
          <p:cNvPr id="5" name="TextBox 4"/>
          <p:cNvSpPr txBox="1"/>
          <p:nvPr/>
        </p:nvSpPr>
        <p:spPr>
          <a:xfrm>
            <a:off x="6248400" y="2819400"/>
            <a:ext cx="1295400" cy="307777"/>
          </a:xfrm>
          <a:prstGeom prst="rect">
            <a:avLst/>
          </a:prstGeom>
          <a:noFill/>
        </p:spPr>
        <p:txBody>
          <a:bodyPr wrap="square" rtlCol="0">
            <a:spAutoFit/>
          </a:bodyPr>
          <a:lstStyle/>
          <a:p>
            <a:r>
              <a:rPr lang="en-US" sz="1400" dirty="0" smtClean="0">
                <a:solidFill>
                  <a:srgbClr val="FF0000"/>
                </a:solidFill>
              </a:rPr>
              <a:t>Mitral cell</a:t>
            </a:r>
            <a:endParaRPr lang="en-US" sz="1400" dirty="0">
              <a:solidFill>
                <a:srgbClr val="FF0000"/>
              </a:solidFill>
            </a:endParaRPr>
          </a:p>
        </p:txBody>
      </p:sp>
      <p:cxnSp>
        <p:nvCxnSpPr>
          <p:cNvPr id="12" name="Straight Arrow Connector 11"/>
          <p:cNvCxnSpPr>
            <a:endCxn id="5" idx="1"/>
          </p:cNvCxnSpPr>
          <p:nvPr/>
        </p:nvCxnSpPr>
        <p:spPr>
          <a:xfrm>
            <a:off x="6019800" y="2819400"/>
            <a:ext cx="228600" cy="15388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6096000" y="5715000"/>
            <a:ext cx="992579" cy="307777"/>
          </a:xfrm>
          <a:prstGeom prst="rect">
            <a:avLst/>
          </a:prstGeom>
          <a:noFill/>
        </p:spPr>
        <p:txBody>
          <a:bodyPr wrap="none" rtlCol="0">
            <a:spAutoFit/>
          </a:bodyPr>
          <a:lstStyle/>
          <a:p>
            <a:r>
              <a:rPr lang="en-US" sz="1400" dirty="0" smtClean="0"/>
              <a:t>Bipolar cell</a:t>
            </a:r>
            <a:endParaRPr lang="en-US" sz="1400" dirty="0"/>
          </a:p>
        </p:txBody>
      </p:sp>
      <p:cxnSp>
        <p:nvCxnSpPr>
          <p:cNvPr id="15" name="Straight Arrow Connector 14"/>
          <p:cNvCxnSpPr>
            <a:endCxn id="13" idx="1"/>
          </p:cNvCxnSpPr>
          <p:nvPr/>
        </p:nvCxnSpPr>
        <p:spPr>
          <a:xfrm>
            <a:off x="5867400" y="5715000"/>
            <a:ext cx="228600" cy="15388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5867400" y="2590800"/>
            <a:ext cx="1828800" cy="5334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4. As you are tasting a glass of wine you know the taste bud cells synapse:</a:t>
            </a:r>
            <a:endParaRPr lang="en-US" dirty="0"/>
          </a:p>
        </p:txBody>
      </p:sp>
      <p:sp>
        <p:nvSpPr>
          <p:cNvPr id="3" name="TPAnswers"/>
          <p:cNvSpPr>
            <a:spLocks noGrp="1"/>
          </p:cNvSpPr>
          <p:nvPr>
            <p:ph type="body" idx="1"/>
            <p:custDataLst>
              <p:tags r:id="rId2"/>
            </p:custDataLst>
          </p:nvPr>
        </p:nvSpPr>
        <p:spPr>
          <a:xfrm>
            <a:off x="0" y="1752600"/>
            <a:ext cx="9144000" cy="5105400"/>
          </a:xfrm>
        </p:spPr>
        <p:txBody>
          <a:bodyPr>
            <a:noAutofit/>
          </a:bodyPr>
          <a:lstStyle/>
          <a:p>
            <a:pPr marL="514350" indent="-514350">
              <a:buFont typeface="Arial" pitchFamily="34" charset="0"/>
              <a:buAutoNum type="arabicPeriod"/>
            </a:pPr>
            <a:r>
              <a:rPr lang="en-US" dirty="0" smtClean="0">
                <a:solidFill>
                  <a:srgbClr val="FF0000"/>
                </a:solidFill>
              </a:rPr>
              <a:t>On neurons from cranial nerves 7, 9 and 10</a:t>
            </a:r>
          </a:p>
          <a:p>
            <a:pPr marL="914400" lvl="1" indent="-514350">
              <a:buFont typeface="Arial" pitchFamily="34" charset="0"/>
              <a:buChar char="•"/>
            </a:pPr>
            <a:r>
              <a:rPr lang="en-US" sz="1600" dirty="0" smtClean="0">
                <a:solidFill>
                  <a:srgbClr val="FF0000"/>
                </a:solidFill>
              </a:rPr>
              <a:t>primary afferents for taste are in CN 7, 9 and 10 which taste buds synapse on </a:t>
            </a:r>
          </a:p>
          <a:p>
            <a:pPr marL="514350" indent="-514350">
              <a:buFont typeface="Arial" pitchFamily="34" charset="0"/>
              <a:buAutoNum type="arabicPeriod"/>
            </a:pPr>
            <a:r>
              <a:rPr lang="en-US" dirty="0" smtClean="0"/>
              <a:t>In ganglia associated with cranial nerves 7, 9, and 10</a:t>
            </a:r>
          </a:p>
          <a:p>
            <a:pPr marL="914400" lvl="1" indent="-514350">
              <a:buFont typeface="Arial" pitchFamily="34" charset="0"/>
              <a:buChar char="•"/>
            </a:pPr>
            <a:r>
              <a:rPr lang="en-US" sz="1600" dirty="0" smtClean="0"/>
              <a:t>nuclei are located at ganglia</a:t>
            </a:r>
          </a:p>
          <a:p>
            <a:pPr marL="514350" indent="-514350">
              <a:buFont typeface="Arial" pitchFamily="34" charset="0"/>
              <a:buAutoNum type="arabicPeriod"/>
            </a:pPr>
            <a:r>
              <a:rPr lang="en-US" dirty="0" smtClean="0"/>
              <a:t>The gustatory nucleus (solitary nucleus)</a:t>
            </a:r>
          </a:p>
          <a:p>
            <a:pPr marL="914400" lvl="1" indent="-514350">
              <a:buFont typeface="Arial" pitchFamily="34" charset="0"/>
              <a:buChar char="•"/>
            </a:pPr>
            <a:r>
              <a:rPr lang="en-US" sz="1600" dirty="0" smtClean="0"/>
              <a:t>Primary afferents from CN 7, 9 and 10 synapse on second order neurons in the </a:t>
            </a:r>
            <a:r>
              <a:rPr lang="en-US" sz="1600" dirty="0" err="1" smtClean="0"/>
              <a:t>rostral</a:t>
            </a:r>
            <a:r>
              <a:rPr lang="en-US" sz="1600" dirty="0" smtClean="0"/>
              <a:t> part of the solitary nucleus</a:t>
            </a:r>
            <a:endParaRPr lang="en-US" sz="1600" dirty="0"/>
          </a:p>
        </p:txBody>
      </p:sp>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228600"/>
            <a:ext cx="4114800" cy="1524000"/>
          </a:xfrm>
        </p:spPr>
        <p:txBody>
          <a:bodyPr>
            <a:normAutofit fontScale="90000"/>
          </a:bodyPr>
          <a:lstStyle/>
          <a:p>
            <a:r>
              <a:rPr lang="en-US" dirty="0" smtClean="0"/>
              <a:t>5. The cells at the tip of the pointer synapse in the:</a:t>
            </a:r>
            <a:endParaRPr lang="en-US" dirty="0"/>
          </a:p>
        </p:txBody>
      </p:sp>
      <p:pic>
        <p:nvPicPr>
          <p:cNvPr id="5" name="Picture 17" descr="fig1"/>
          <p:cNvPicPr>
            <a:picLocks noChangeAspect="1" noChangeArrowheads="1"/>
          </p:cNvPicPr>
          <p:nvPr/>
        </p:nvPicPr>
        <p:blipFill>
          <a:blip r:embed="rId4" cstate="print"/>
          <a:srcRect/>
          <a:stretch>
            <a:fillRect/>
          </a:stretch>
        </p:blipFill>
        <p:spPr bwMode="auto">
          <a:xfrm>
            <a:off x="6638925" y="0"/>
            <a:ext cx="2505075" cy="3384466"/>
          </a:xfrm>
          <a:prstGeom prst="rect">
            <a:avLst/>
          </a:prstGeom>
          <a:noFill/>
          <a:ln w="28575">
            <a:solidFill>
              <a:srgbClr val="000000"/>
            </a:solidFill>
            <a:miter lim="800000"/>
            <a:headEnd/>
            <a:tailEnd/>
          </a:ln>
        </p:spPr>
      </p:pic>
      <p:sp>
        <p:nvSpPr>
          <p:cNvPr id="10" name="Down Arrow 9"/>
          <p:cNvSpPr/>
          <p:nvPr/>
        </p:nvSpPr>
        <p:spPr>
          <a:xfrm>
            <a:off x="8001000" y="114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457200" y="1905000"/>
            <a:ext cx="3276600" cy="4221163"/>
          </a:xfrm>
        </p:spPr>
        <p:txBody>
          <a:bodyPr>
            <a:noAutofit/>
          </a:bodyPr>
          <a:lstStyle/>
          <a:p>
            <a:pPr marL="514350" indent="-514350">
              <a:buFont typeface="Arial" pitchFamily="34" charset="0"/>
              <a:buAutoNum type="arabicPeriod"/>
            </a:pPr>
            <a:r>
              <a:rPr lang="en-US" dirty="0" smtClean="0">
                <a:solidFill>
                  <a:srgbClr val="FF0000"/>
                </a:solidFill>
              </a:rPr>
              <a:t>Cochlear nuclei</a:t>
            </a:r>
          </a:p>
          <a:p>
            <a:pPr marL="914400" lvl="1" indent="-514350">
              <a:buFont typeface="Arial" pitchFamily="34" charset="0"/>
              <a:buChar char="•"/>
            </a:pPr>
            <a:r>
              <a:rPr lang="en-US" sz="1600" dirty="0" smtClean="0">
                <a:solidFill>
                  <a:srgbClr val="FF0000"/>
                </a:solidFill>
              </a:rPr>
              <a:t>spiral ganglia goes to the cochlear nuclei</a:t>
            </a:r>
          </a:p>
          <a:p>
            <a:pPr marL="514350" indent="-514350">
              <a:buFont typeface="Arial" pitchFamily="34" charset="0"/>
              <a:buAutoNum type="arabicPeriod"/>
            </a:pPr>
            <a:r>
              <a:rPr lang="en-US" dirty="0" smtClean="0"/>
              <a:t>Vestibular nuclei</a:t>
            </a:r>
          </a:p>
          <a:p>
            <a:pPr marL="514350" indent="-514350">
              <a:buFont typeface="Arial" pitchFamily="34" charset="0"/>
              <a:buAutoNum type="arabicPeriod"/>
            </a:pPr>
            <a:r>
              <a:rPr lang="en-US" dirty="0" err="1" smtClean="0"/>
              <a:t>Geniculate</a:t>
            </a:r>
            <a:r>
              <a:rPr lang="en-US" dirty="0" smtClean="0"/>
              <a:t> ganglion.</a:t>
            </a:r>
            <a:endParaRPr lang="en-US" dirty="0"/>
          </a:p>
        </p:txBody>
      </p:sp>
      <p:pic>
        <p:nvPicPr>
          <p:cNvPr id="6" name="Picture 2" descr="http://thepointeedition.lww.com/FullTextService/CT%7b06b9ee1beed59419b91c90fdc10a7c43460e39dd1a38674050c0ffbe7a433941a9985f96951b0fb588528a7061b1cd14%7d/DA3C12FF2.gif"/>
          <p:cNvPicPr>
            <a:picLocks noChangeAspect="1" noChangeArrowheads="1"/>
          </p:cNvPicPr>
          <p:nvPr/>
        </p:nvPicPr>
        <p:blipFill>
          <a:blip r:embed="rId5" cstate="print"/>
          <a:srcRect/>
          <a:stretch>
            <a:fillRect/>
          </a:stretch>
        </p:blipFill>
        <p:spPr bwMode="auto">
          <a:xfrm>
            <a:off x="3185063" y="2743200"/>
            <a:ext cx="5958937" cy="4114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Brain Lateral View.jpg"/>
          <p:cNvPicPr>
            <a:picLocks noChangeAspect="1"/>
          </p:cNvPicPr>
          <p:nvPr/>
        </p:nvPicPr>
        <p:blipFill>
          <a:blip r:embed="rId2"/>
          <a:stretch>
            <a:fillRect/>
          </a:stretch>
        </p:blipFill>
        <p:spPr>
          <a:xfrm>
            <a:off x="0" y="0"/>
            <a:ext cx="8874126" cy="6858000"/>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6. The visual pathways:</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Extend from the front to the back of the head.</a:t>
            </a:r>
          </a:p>
          <a:p>
            <a:pPr marL="514350" indent="-514350">
              <a:buFont typeface="Arial" pitchFamily="34" charset="0"/>
              <a:buAutoNum type="arabicPeriod"/>
            </a:pPr>
            <a:r>
              <a:rPr lang="en-US" dirty="0" smtClean="0"/>
              <a:t>Are entirely </a:t>
            </a:r>
            <a:r>
              <a:rPr lang="en-US" dirty="0" err="1" smtClean="0"/>
              <a:t>infratentorial</a:t>
            </a:r>
            <a:r>
              <a:rPr lang="en-US" dirty="0" smtClean="0"/>
              <a:t>.</a:t>
            </a:r>
          </a:p>
          <a:p>
            <a:pPr marL="514350" indent="-514350">
              <a:buFont typeface="Arial" pitchFamily="34" charset="0"/>
              <a:buAutoNum type="arabicPeriod"/>
            </a:pPr>
            <a:r>
              <a:rPr lang="en-US" dirty="0" smtClean="0"/>
              <a:t>Are entirely crossed.</a:t>
            </a:r>
            <a:endParaRPr lang="en-US" dirty="0"/>
          </a:p>
        </p:txBody>
      </p:sp>
    </p:spTree>
    <p:custDataLst>
      <p:tags r:id="rId1"/>
    </p:custData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7. Visual pathways cross in the:</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Optic nerve.</a:t>
            </a:r>
          </a:p>
          <a:p>
            <a:pPr marL="514350" indent="-514350">
              <a:buFont typeface="Arial" pitchFamily="34" charset="0"/>
              <a:buAutoNum type="arabicPeriod"/>
            </a:pPr>
            <a:r>
              <a:rPr lang="en-US" dirty="0" smtClean="0">
                <a:solidFill>
                  <a:srgbClr val="FF0000"/>
                </a:solidFill>
              </a:rPr>
              <a:t>Optic chiasm.</a:t>
            </a:r>
          </a:p>
          <a:p>
            <a:pPr marL="514350" indent="-514350">
              <a:buFont typeface="Arial" pitchFamily="34" charset="0"/>
              <a:buAutoNum type="arabicPeriod"/>
            </a:pPr>
            <a:r>
              <a:rPr lang="en-US" dirty="0" smtClean="0"/>
              <a:t>Optic radiations.</a:t>
            </a:r>
          </a:p>
          <a:p>
            <a:pPr marL="514350" indent="-514350">
              <a:buFont typeface="Arial" pitchFamily="34" charset="0"/>
              <a:buAutoNum type="arabicPeriod"/>
            </a:pPr>
            <a:r>
              <a:rPr lang="en-US" dirty="0" smtClean="0"/>
              <a:t>Lateral </a:t>
            </a:r>
            <a:r>
              <a:rPr lang="en-US" dirty="0" err="1" smtClean="0"/>
              <a:t>geniculate</a:t>
            </a:r>
            <a:r>
              <a:rPr lang="en-US" dirty="0" smtClean="0"/>
              <a:t> nucleus.</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4045744" y="1524000"/>
            <a:ext cx="5098256" cy="3962400"/>
          </a:xfrm>
          <a:prstGeom prst="rect">
            <a:avLst/>
          </a:prstGeom>
          <a:noFill/>
          <a:ln w="9525">
            <a:noFill/>
            <a:miter lim="800000"/>
            <a:headEnd/>
            <a:tailEnd/>
          </a:ln>
        </p:spPr>
      </p:pic>
      <p:sp>
        <p:nvSpPr>
          <p:cNvPr id="5" name="TextBox 4"/>
          <p:cNvSpPr txBox="1"/>
          <p:nvPr/>
        </p:nvSpPr>
        <p:spPr>
          <a:xfrm>
            <a:off x="0" y="5943600"/>
            <a:ext cx="8783879" cy="646331"/>
          </a:xfrm>
          <a:prstGeom prst="rect">
            <a:avLst/>
          </a:prstGeom>
          <a:noFill/>
        </p:spPr>
        <p:txBody>
          <a:bodyPr wrap="none" rtlCol="0">
            <a:spAutoFit/>
          </a:bodyPr>
          <a:lstStyle/>
          <a:p>
            <a:r>
              <a:rPr lang="en-US" dirty="0" smtClean="0"/>
              <a:t>Visual Pathway: optic nerve </a:t>
            </a:r>
            <a:r>
              <a:rPr lang="en-US" dirty="0" smtClean="0">
                <a:sym typeface="Wingdings" pitchFamily="2" charset="2"/>
              </a:rPr>
              <a:t> optic chiasm  optic tract  lateral </a:t>
            </a:r>
            <a:r>
              <a:rPr lang="en-US" dirty="0" err="1" smtClean="0">
                <a:sym typeface="Wingdings" pitchFamily="2" charset="2"/>
              </a:rPr>
              <a:t>geniculate</a:t>
            </a:r>
            <a:r>
              <a:rPr lang="en-US" dirty="0" smtClean="0">
                <a:sym typeface="Wingdings" pitchFamily="2" charset="2"/>
              </a:rPr>
              <a:t> (thalamus) </a:t>
            </a:r>
          </a:p>
          <a:p>
            <a:r>
              <a:rPr lang="en-US" dirty="0">
                <a:sym typeface="Wingdings" pitchFamily="2" charset="2"/>
              </a:rPr>
              <a:t>	</a:t>
            </a:r>
            <a:r>
              <a:rPr lang="en-US" dirty="0" smtClean="0">
                <a:sym typeface="Wingdings" pitchFamily="2" charset="2"/>
              </a:rPr>
              <a:t>optic radiations  visual cortex</a:t>
            </a:r>
            <a:endParaRPr lang="en-US" dirty="0"/>
          </a:p>
        </p:txBody>
      </p:sp>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8. What vitamin may be involved in night blindness?</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Vitamin A</a:t>
            </a:r>
          </a:p>
          <a:p>
            <a:pPr marL="514350" indent="-514350">
              <a:buFont typeface="Arial" pitchFamily="34" charset="0"/>
              <a:buAutoNum type="arabicPeriod"/>
            </a:pPr>
            <a:r>
              <a:rPr lang="en-US" dirty="0" smtClean="0"/>
              <a:t>Vitamin B</a:t>
            </a:r>
          </a:p>
          <a:p>
            <a:pPr marL="514350" indent="-514350">
              <a:buFont typeface="Arial" pitchFamily="34" charset="0"/>
              <a:buAutoNum type="arabicPeriod"/>
            </a:pPr>
            <a:r>
              <a:rPr lang="en-US" dirty="0" smtClean="0"/>
              <a:t>Vitamin C</a:t>
            </a:r>
          </a:p>
          <a:p>
            <a:pPr marL="514350" indent="-514350">
              <a:buFont typeface="Arial" pitchFamily="34" charset="0"/>
              <a:buAutoNum type="arabicPeriod"/>
            </a:pPr>
            <a:r>
              <a:rPr lang="en-US" dirty="0" smtClean="0"/>
              <a:t>Vitamin D</a:t>
            </a:r>
          </a:p>
        </p:txBody>
      </p:sp>
    </p:spTree>
    <p:custDataLst>
      <p:tags r:id="rId1"/>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9. Which cranial nerve nucleus is involved in moving the eyes laterally.</a:t>
            </a:r>
            <a:endParaRPr lang="en-US" dirty="0"/>
          </a:p>
        </p:txBody>
      </p:sp>
      <p:sp>
        <p:nvSpPr>
          <p:cNvPr id="3" name="TPAnswers"/>
          <p:cNvSpPr>
            <a:spLocks noGrp="1"/>
          </p:cNvSpPr>
          <p:nvPr>
            <p:ph type="body" idx="1"/>
            <p:custDataLst>
              <p:tags r:id="rId2"/>
            </p:custDataLst>
          </p:nvPr>
        </p:nvSpPr>
        <p:spPr>
          <a:xfrm>
            <a:off x="0" y="1905000"/>
            <a:ext cx="9144000" cy="4953000"/>
          </a:xfrm>
        </p:spPr>
        <p:txBody>
          <a:bodyPr>
            <a:noAutofit/>
          </a:bodyPr>
          <a:lstStyle/>
          <a:p>
            <a:pPr marL="514350" indent="-514350">
              <a:buFont typeface="Arial" pitchFamily="34" charset="0"/>
              <a:buAutoNum type="arabicPeriod"/>
            </a:pPr>
            <a:r>
              <a:rPr lang="en-US" dirty="0" err="1" smtClean="0"/>
              <a:t>Occulomotor</a:t>
            </a:r>
            <a:endParaRPr lang="en-US" dirty="0" smtClean="0"/>
          </a:p>
          <a:p>
            <a:pPr marL="914400" lvl="1" indent="-514350">
              <a:buFont typeface="Arial" pitchFamily="34" charset="0"/>
              <a:buChar char="•"/>
            </a:pPr>
            <a:r>
              <a:rPr lang="en-US" sz="1600" dirty="0" smtClean="0"/>
              <a:t>Innervates inferior and medial rectus, inferior oblique and </a:t>
            </a:r>
            <a:r>
              <a:rPr lang="en-US" sz="1600" dirty="0" err="1" smtClean="0"/>
              <a:t>levator</a:t>
            </a:r>
            <a:r>
              <a:rPr lang="en-US" sz="1600" dirty="0" smtClean="0"/>
              <a:t> </a:t>
            </a:r>
            <a:r>
              <a:rPr lang="en-US" sz="1600" dirty="0" err="1" smtClean="0"/>
              <a:t>palpebrae</a:t>
            </a:r>
            <a:r>
              <a:rPr lang="en-US" sz="1600" dirty="0" smtClean="0"/>
              <a:t> </a:t>
            </a:r>
            <a:r>
              <a:rPr lang="en-US" sz="1600" dirty="0" err="1" smtClean="0"/>
              <a:t>superioris</a:t>
            </a:r>
            <a:endParaRPr lang="en-US" sz="1600" dirty="0" smtClean="0"/>
          </a:p>
          <a:p>
            <a:pPr marL="514350" indent="-514350">
              <a:buFont typeface="Arial" pitchFamily="34" charset="0"/>
              <a:buAutoNum type="arabicPeriod"/>
            </a:pPr>
            <a:r>
              <a:rPr lang="en-US" dirty="0" err="1" smtClean="0"/>
              <a:t>Trochlear</a:t>
            </a:r>
            <a:endParaRPr lang="en-US" dirty="0" smtClean="0"/>
          </a:p>
          <a:p>
            <a:pPr marL="914400" lvl="1" indent="-514350">
              <a:buFont typeface="Arial" pitchFamily="34" charset="0"/>
              <a:buChar char="•"/>
            </a:pPr>
            <a:r>
              <a:rPr lang="en-US" sz="1600" dirty="0" smtClean="0"/>
              <a:t>Innervates superior oblique</a:t>
            </a:r>
          </a:p>
          <a:p>
            <a:pPr marL="514350" indent="-514350">
              <a:buFont typeface="Arial" pitchFamily="34" charset="0"/>
              <a:buAutoNum type="arabicPeriod"/>
            </a:pPr>
            <a:r>
              <a:rPr lang="en-US" dirty="0" err="1" smtClean="0">
                <a:solidFill>
                  <a:srgbClr val="FF0000"/>
                </a:solidFill>
              </a:rPr>
              <a:t>Abducens</a:t>
            </a:r>
            <a:endParaRPr lang="en-US" dirty="0" smtClean="0">
              <a:solidFill>
                <a:srgbClr val="FF0000"/>
              </a:solidFill>
            </a:endParaRPr>
          </a:p>
          <a:p>
            <a:pPr marL="914400" lvl="1" indent="-514350">
              <a:buFont typeface="Arial" pitchFamily="34" charset="0"/>
              <a:buChar char="•"/>
            </a:pPr>
            <a:r>
              <a:rPr lang="en-US" sz="1600" dirty="0" smtClean="0">
                <a:solidFill>
                  <a:srgbClr val="FF0000"/>
                </a:solidFill>
              </a:rPr>
              <a:t>Innervates lateral rectus</a:t>
            </a:r>
            <a:endParaRPr lang="en-US" sz="1600"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Which cranial nerve is located in the </a:t>
            </a:r>
            <a:r>
              <a:rPr lang="en-US" dirty="0" err="1" smtClean="0"/>
              <a:t>pons</a:t>
            </a:r>
            <a:r>
              <a:rPr lang="en-US" dirty="0"/>
              <a:t>?</a:t>
            </a:r>
          </a:p>
        </p:txBody>
      </p:sp>
      <p:sp>
        <p:nvSpPr>
          <p:cNvPr id="3" name="TPAnswers"/>
          <p:cNvSpPr>
            <a:spLocks noGrp="1"/>
          </p:cNvSpPr>
          <p:nvPr>
            <p:ph type="body" idx="1"/>
            <p:custDataLst>
              <p:tags r:id="rId2"/>
            </p:custDataLst>
          </p:nvPr>
        </p:nvSpPr>
        <p:spPr>
          <a:xfrm>
            <a:off x="381000" y="1600200"/>
            <a:ext cx="8763000" cy="5257800"/>
          </a:xfrm>
        </p:spPr>
        <p:txBody>
          <a:bodyPr>
            <a:noAutofit/>
          </a:bodyPr>
          <a:lstStyle/>
          <a:p>
            <a:pPr marL="514350" indent="-514350">
              <a:buFont typeface="Arial" pitchFamily="34" charset="0"/>
              <a:buAutoNum type="arabicPeriod"/>
            </a:pPr>
            <a:r>
              <a:rPr lang="en-US" dirty="0" err="1" smtClean="0"/>
              <a:t>Oculomotor</a:t>
            </a:r>
            <a:endParaRPr lang="en-US" dirty="0"/>
          </a:p>
          <a:p>
            <a:pPr marL="914400" lvl="1" indent="-514350">
              <a:buFont typeface="Arial" pitchFamily="34" charset="0"/>
              <a:buChar char="•"/>
            </a:pPr>
            <a:r>
              <a:rPr lang="en-US" sz="1600" dirty="0" smtClean="0"/>
              <a:t>Comes from midbrain</a:t>
            </a:r>
          </a:p>
          <a:p>
            <a:pPr marL="514350" indent="-514350">
              <a:buFont typeface="Arial" pitchFamily="34" charset="0"/>
              <a:buAutoNum type="arabicPeriod"/>
            </a:pPr>
            <a:r>
              <a:rPr lang="en-US" dirty="0" err="1" smtClean="0"/>
              <a:t>Trochlear</a:t>
            </a:r>
            <a:endParaRPr lang="en-US" dirty="0" smtClean="0"/>
          </a:p>
          <a:p>
            <a:pPr marL="914400" lvl="1" indent="-514350">
              <a:buFont typeface="Arial" pitchFamily="34" charset="0"/>
              <a:buChar char="•"/>
            </a:pPr>
            <a:r>
              <a:rPr lang="en-US" sz="1600" dirty="0" smtClean="0"/>
              <a:t>Comes from midbrain</a:t>
            </a:r>
          </a:p>
          <a:p>
            <a:pPr marL="514350" indent="-514350">
              <a:buFont typeface="Arial" pitchFamily="34" charset="0"/>
              <a:buAutoNum type="arabicPeriod"/>
            </a:pPr>
            <a:r>
              <a:rPr lang="en-US" dirty="0" err="1" smtClean="0">
                <a:solidFill>
                  <a:srgbClr val="FF0000"/>
                </a:solidFill>
              </a:rPr>
              <a:t>Abducens</a:t>
            </a:r>
            <a:endParaRPr lang="en-US" dirty="0" smtClean="0">
              <a:solidFill>
                <a:srgbClr val="FF0000"/>
              </a:solidFill>
            </a:endParaRPr>
          </a:p>
          <a:p>
            <a:pPr marL="914400" lvl="1" indent="-514350">
              <a:buFont typeface="Arial" pitchFamily="34" charset="0"/>
              <a:buChar char="•"/>
            </a:pPr>
            <a:r>
              <a:rPr lang="en-US" sz="1600" dirty="0" smtClean="0">
                <a:solidFill>
                  <a:srgbClr val="FF0000"/>
                </a:solidFill>
              </a:rPr>
              <a:t>Comes from </a:t>
            </a:r>
            <a:r>
              <a:rPr lang="en-US" sz="1600" dirty="0" err="1" smtClean="0">
                <a:solidFill>
                  <a:srgbClr val="FF0000"/>
                </a:solidFill>
              </a:rPr>
              <a:t>pons</a:t>
            </a:r>
            <a:r>
              <a:rPr lang="en-US" sz="1600" dirty="0" smtClean="0">
                <a:solidFill>
                  <a:srgbClr val="FF0000"/>
                </a:solidFill>
              </a:rPr>
              <a:t> with trigeminal, facial, </a:t>
            </a:r>
            <a:r>
              <a:rPr lang="en-US" sz="1600" dirty="0" err="1" smtClean="0">
                <a:solidFill>
                  <a:srgbClr val="FF0000"/>
                </a:solidFill>
              </a:rPr>
              <a:t>vestibulocochlear</a:t>
            </a:r>
            <a:endParaRPr lang="en-US" sz="1600"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0"/>
            <a:ext cx="3124200" cy="1676400"/>
          </a:xfrm>
        </p:spPr>
        <p:txBody>
          <a:bodyPr>
            <a:normAutofit fontScale="90000"/>
          </a:bodyPr>
          <a:lstStyle/>
          <a:p>
            <a:r>
              <a:rPr lang="en-US" dirty="0" smtClean="0"/>
              <a:t>1. Identify the layer of rods and cones.</a:t>
            </a:r>
            <a:endParaRPr lang="en-US" dirty="0"/>
          </a:p>
        </p:txBody>
      </p:sp>
      <p:pic>
        <p:nvPicPr>
          <p:cNvPr id="5" name="Picture 31" descr="20x view retina"/>
          <p:cNvPicPr>
            <a:picLocks noChangeAspect="1" noChangeArrowheads="1"/>
          </p:cNvPicPr>
          <p:nvPr/>
        </p:nvPicPr>
        <p:blipFill>
          <a:blip r:embed="rId4" cstate="print"/>
          <a:srcRect/>
          <a:stretch>
            <a:fillRect/>
          </a:stretch>
        </p:blipFill>
        <p:spPr bwMode="auto">
          <a:xfrm>
            <a:off x="3079750" y="0"/>
            <a:ext cx="6064250" cy="6553200"/>
          </a:xfrm>
          <a:prstGeom prst="rect">
            <a:avLst/>
          </a:prstGeom>
          <a:noFill/>
          <a:ln w="9525">
            <a:noFill/>
            <a:miter lim="800000"/>
            <a:headEnd/>
            <a:tailEnd/>
          </a:ln>
        </p:spPr>
      </p:pic>
      <p:sp>
        <p:nvSpPr>
          <p:cNvPr id="6" name="TextBox 5"/>
          <p:cNvSpPr txBox="1"/>
          <p:nvPr/>
        </p:nvSpPr>
        <p:spPr>
          <a:xfrm>
            <a:off x="4953000" y="5029200"/>
            <a:ext cx="465192" cy="646331"/>
          </a:xfrm>
          <a:prstGeom prst="rect">
            <a:avLst/>
          </a:prstGeom>
          <a:noFill/>
        </p:spPr>
        <p:txBody>
          <a:bodyPr wrap="none" rtlCol="0">
            <a:spAutoFit/>
          </a:bodyPr>
          <a:lstStyle/>
          <a:p>
            <a:r>
              <a:rPr lang="en-US" sz="3600" b="1" dirty="0" smtClean="0">
                <a:solidFill>
                  <a:srgbClr val="FFFF00"/>
                </a:solidFill>
              </a:rPr>
              <a:t>A</a:t>
            </a:r>
            <a:endParaRPr lang="en-US" sz="3600" b="1" dirty="0">
              <a:solidFill>
                <a:srgbClr val="FFFF00"/>
              </a:solidFill>
            </a:endParaRPr>
          </a:p>
        </p:txBody>
      </p:sp>
      <p:sp>
        <p:nvSpPr>
          <p:cNvPr id="7" name="TextBox 6"/>
          <p:cNvSpPr txBox="1"/>
          <p:nvPr/>
        </p:nvSpPr>
        <p:spPr>
          <a:xfrm>
            <a:off x="5410200" y="4038600"/>
            <a:ext cx="442750" cy="646331"/>
          </a:xfrm>
          <a:prstGeom prst="rect">
            <a:avLst/>
          </a:prstGeom>
          <a:noFill/>
        </p:spPr>
        <p:txBody>
          <a:bodyPr wrap="none" rtlCol="0">
            <a:spAutoFit/>
          </a:bodyPr>
          <a:lstStyle/>
          <a:p>
            <a:r>
              <a:rPr lang="en-US" sz="3600" b="1" dirty="0" smtClean="0">
                <a:solidFill>
                  <a:srgbClr val="FFFF00"/>
                </a:solidFill>
              </a:rPr>
              <a:t>B</a:t>
            </a:r>
            <a:endParaRPr lang="en-US" sz="3600" b="1" dirty="0">
              <a:solidFill>
                <a:srgbClr val="FFFF00"/>
              </a:solidFill>
            </a:endParaRPr>
          </a:p>
        </p:txBody>
      </p:sp>
      <p:sp>
        <p:nvSpPr>
          <p:cNvPr id="8" name="TextBox 7"/>
          <p:cNvSpPr txBox="1"/>
          <p:nvPr/>
        </p:nvSpPr>
        <p:spPr>
          <a:xfrm>
            <a:off x="5334000" y="1905000"/>
            <a:ext cx="428322" cy="646331"/>
          </a:xfrm>
          <a:prstGeom prst="rect">
            <a:avLst/>
          </a:prstGeom>
          <a:noFill/>
        </p:spPr>
        <p:txBody>
          <a:bodyPr wrap="none" rtlCol="0">
            <a:spAutoFit/>
          </a:bodyPr>
          <a:lstStyle/>
          <a:p>
            <a:r>
              <a:rPr lang="en-US" sz="3600" b="1" dirty="0" smtClean="0">
                <a:solidFill>
                  <a:srgbClr val="FFFF00"/>
                </a:solidFill>
              </a:rPr>
              <a:t>C</a:t>
            </a:r>
            <a:endParaRPr lang="en-US" sz="3600" b="1" dirty="0">
              <a:solidFill>
                <a:srgbClr val="FFFF00"/>
              </a:solidFill>
            </a:endParaRPr>
          </a:p>
        </p:txBody>
      </p:sp>
      <p:sp>
        <p:nvSpPr>
          <p:cNvPr id="9" name="TextBox 8"/>
          <p:cNvSpPr txBox="1"/>
          <p:nvPr/>
        </p:nvSpPr>
        <p:spPr>
          <a:xfrm>
            <a:off x="6019800" y="762000"/>
            <a:ext cx="476412" cy="646331"/>
          </a:xfrm>
          <a:prstGeom prst="rect">
            <a:avLst/>
          </a:prstGeom>
          <a:noFill/>
        </p:spPr>
        <p:txBody>
          <a:bodyPr wrap="none" rtlCol="0">
            <a:spAutoFit/>
          </a:bodyPr>
          <a:lstStyle/>
          <a:p>
            <a:r>
              <a:rPr lang="en-US" sz="3600" b="1" dirty="0" smtClean="0">
                <a:solidFill>
                  <a:srgbClr val="FFFF00"/>
                </a:solidFill>
              </a:rPr>
              <a:t>D</a:t>
            </a:r>
            <a:endParaRPr lang="en-US" sz="3600" b="1" dirty="0">
              <a:solidFill>
                <a:srgbClr val="FFFF00"/>
              </a:solidFill>
            </a:endParaRPr>
          </a:p>
        </p:txBody>
      </p:sp>
      <p:sp>
        <p:nvSpPr>
          <p:cNvPr id="3" name="TPAnswers"/>
          <p:cNvSpPr>
            <a:spLocks noGrp="1"/>
          </p:cNvSpPr>
          <p:nvPr>
            <p:ph type="body" idx="1"/>
            <p:custDataLst>
              <p:tags r:id="rId2"/>
            </p:custDataLst>
          </p:nvPr>
        </p:nvSpPr>
        <p:spPr>
          <a:xfrm>
            <a:off x="0" y="1752600"/>
            <a:ext cx="2971800" cy="4373563"/>
          </a:xfrm>
        </p:spPr>
        <p:txBody>
          <a:bodyPr>
            <a:noAutofit/>
          </a:bodyPr>
          <a:lstStyle/>
          <a:p>
            <a:pPr marL="514350" indent="-514350">
              <a:buFont typeface="Arial" pitchFamily="34" charset="0"/>
              <a:buAutoNum type="arabicPeriod"/>
            </a:pPr>
            <a:r>
              <a:rPr lang="en-US" dirty="0" smtClean="0"/>
              <a:t>A- choroid</a:t>
            </a:r>
          </a:p>
          <a:p>
            <a:pPr marL="514350" indent="-514350">
              <a:buFont typeface="Arial" pitchFamily="34" charset="0"/>
              <a:buAutoNum type="arabicPeriod"/>
            </a:pPr>
            <a:r>
              <a:rPr lang="en-US" dirty="0" smtClean="0">
                <a:solidFill>
                  <a:srgbClr val="FF0000"/>
                </a:solidFill>
              </a:rPr>
              <a:t>B</a:t>
            </a:r>
          </a:p>
          <a:p>
            <a:pPr marL="514350" indent="-514350">
              <a:buFont typeface="Arial" pitchFamily="34" charset="0"/>
              <a:buAutoNum type="arabicPeriod"/>
            </a:pPr>
            <a:r>
              <a:rPr lang="en-US" dirty="0" smtClean="0"/>
              <a:t>C- internal </a:t>
            </a:r>
            <a:r>
              <a:rPr lang="en-US" dirty="0" err="1" smtClean="0"/>
              <a:t>plexiform</a:t>
            </a:r>
            <a:r>
              <a:rPr lang="en-US" dirty="0" smtClean="0"/>
              <a:t> layer</a:t>
            </a:r>
          </a:p>
          <a:p>
            <a:pPr marL="514350" indent="-514350">
              <a:buFont typeface="Arial" pitchFamily="34" charset="0"/>
              <a:buAutoNum type="arabicPeriod"/>
            </a:pPr>
            <a:r>
              <a:rPr lang="en-US" dirty="0" smtClean="0"/>
              <a:t>D- sclera</a:t>
            </a:r>
            <a:endParaRPr lang="en-US" dirty="0"/>
          </a:p>
        </p:txBody>
      </p:sp>
    </p:spTree>
    <p:custDataLst>
      <p:tags r:id="rId1"/>
    </p:custData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2. The arrow points to:</a:t>
            </a:r>
            <a:endParaRPr lang="en-US" dirty="0"/>
          </a:p>
        </p:txBody>
      </p:sp>
      <p:pic>
        <p:nvPicPr>
          <p:cNvPr id="5" name="Picture 24" descr="pons2a"/>
          <p:cNvPicPr>
            <a:picLocks noChangeAspect="1" noChangeArrowheads="1"/>
          </p:cNvPicPr>
          <p:nvPr/>
        </p:nvPicPr>
        <p:blipFill>
          <a:blip r:embed="rId4" cstate="print"/>
          <a:srcRect b="2089"/>
          <a:stretch>
            <a:fillRect/>
          </a:stretch>
        </p:blipFill>
        <p:spPr bwMode="auto">
          <a:xfrm>
            <a:off x="5532437" y="1447800"/>
            <a:ext cx="3611563" cy="3794125"/>
          </a:xfrm>
          <a:prstGeom prst="rect">
            <a:avLst/>
          </a:prstGeom>
          <a:noFill/>
          <a:ln w="9525">
            <a:noFill/>
            <a:miter lim="800000"/>
            <a:headEnd/>
            <a:tailEnd/>
          </a:ln>
        </p:spPr>
      </p:pic>
      <p:sp>
        <p:nvSpPr>
          <p:cNvPr id="6" name="Down Arrow 5"/>
          <p:cNvSpPr/>
          <p:nvPr/>
        </p:nvSpPr>
        <p:spPr>
          <a:xfrm>
            <a:off x="6477000" y="2362200"/>
            <a:ext cx="457200" cy="4572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solidFill>
                  <a:srgbClr val="FF0000"/>
                </a:solidFill>
              </a:rPr>
              <a:t>Abducens</a:t>
            </a:r>
            <a:r>
              <a:rPr lang="en-US" dirty="0" smtClean="0">
                <a:solidFill>
                  <a:srgbClr val="FF0000"/>
                </a:solidFill>
              </a:rPr>
              <a:t> nucleus</a:t>
            </a:r>
          </a:p>
          <a:p>
            <a:pPr marL="514350" indent="-514350">
              <a:buFont typeface="Arial" pitchFamily="34" charset="0"/>
              <a:buAutoNum type="arabicPeriod"/>
            </a:pPr>
            <a:r>
              <a:rPr lang="en-US" dirty="0" smtClean="0"/>
              <a:t>Facial nucleus</a:t>
            </a:r>
          </a:p>
          <a:p>
            <a:pPr marL="514350" indent="-514350">
              <a:buFont typeface="Arial" pitchFamily="34" charset="0"/>
              <a:buAutoNum type="arabicPeriod"/>
            </a:pPr>
            <a:r>
              <a:rPr lang="en-US" dirty="0" smtClean="0"/>
              <a:t>Trigeminal nucleus</a:t>
            </a:r>
          </a:p>
          <a:p>
            <a:pPr marL="514350" indent="-514350">
              <a:buFont typeface="Arial" pitchFamily="34" charset="0"/>
              <a:buAutoNum type="arabicPeriod"/>
            </a:pPr>
            <a:r>
              <a:rPr lang="en-US" dirty="0" smtClean="0"/>
              <a:t>Spinal nucleus of 5</a:t>
            </a:r>
            <a:endParaRPr lang="en-US" dirty="0"/>
          </a:p>
        </p:txBody>
      </p:sp>
      <p:sp>
        <p:nvSpPr>
          <p:cNvPr id="7" name="Oval 6"/>
          <p:cNvSpPr/>
          <p:nvPr/>
        </p:nvSpPr>
        <p:spPr>
          <a:xfrm>
            <a:off x="6019800" y="2819400"/>
            <a:ext cx="228600" cy="2286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Arrow Connector 8"/>
          <p:cNvCxnSpPr/>
          <p:nvPr/>
        </p:nvCxnSpPr>
        <p:spPr>
          <a:xfrm flipV="1">
            <a:off x="4114800" y="2895600"/>
            <a:ext cx="1981200" cy="2286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3" name="Oval 12"/>
          <p:cNvSpPr/>
          <p:nvPr/>
        </p:nvSpPr>
        <p:spPr>
          <a:xfrm>
            <a:off x="6172200" y="3200400"/>
            <a:ext cx="304800" cy="22860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5" name="Straight Arrow Connector 14"/>
          <p:cNvCxnSpPr/>
          <p:nvPr/>
        </p:nvCxnSpPr>
        <p:spPr>
          <a:xfrm>
            <a:off x="3429000" y="2514600"/>
            <a:ext cx="2819400" cy="8382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3. Identify the lateral </a:t>
            </a:r>
            <a:r>
              <a:rPr lang="en-US" dirty="0" err="1" smtClean="0"/>
              <a:t>geniculate</a:t>
            </a:r>
            <a:r>
              <a:rPr lang="en-US" dirty="0" smtClean="0"/>
              <a:t>.</a:t>
            </a:r>
            <a:endParaRPr lang="en-US" dirty="0"/>
          </a:p>
        </p:txBody>
      </p:sp>
      <p:pic>
        <p:nvPicPr>
          <p:cNvPr id="6" name="Picture 17"/>
          <p:cNvPicPr>
            <a:picLocks noChangeAspect="1" noChangeArrowheads="1"/>
          </p:cNvPicPr>
          <p:nvPr/>
        </p:nvPicPr>
        <p:blipFill>
          <a:blip r:embed="rId4" cstate="print"/>
          <a:srcRect/>
          <a:stretch>
            <a:fillRect/>
          </a:stretch>
        </p:blipFill>
        <p:spPr bwMode="auto">
          <a:xfrm>
            <a:off x="4572000" y="3401661"/>
            <a:ext cx="4572000" cy="3456339"/>
          </a:xfrm>
          <a:prstGeom prst="rect">
            <a:avLst/>
          </a:prstGeom>
          <a:noFill/>
          <a:ln w="9525">
            <a:noFill/>
            <a:miter lim="800000"/>
            <a:headEnd/>
            <a:tailEnd/>
          </a:ln>
        </p:spPr>
      </p:pic>
      <p:sp>
        <p:nvSpPr>
          <p:cNvPr id="8" name="TextBox 7"/>
          <p:cNvSpPr txBox="1"/>
          <p:nvPr/>
        </p:nvSpPr>
        <p:spPr>
          <a:xfrm>
            <a:off x="5029200" y="5029200"/>
            <a:ext cx="406042" cy="646331"/>
          </a:xfrm>
          <a:prstGeom prst="rect">
            <a:avLst/>
          </a:prstGeom>
          <a:noFill/>
        </p:spPr>
        <p:txBody>
          <a:bodyPr wrap="square" rtlCol="0">
            <a:spAutoFit/>
          </a:bodyPr>
          <a:lstStyle/>
          <a:p>
            <a:r>
              <a:rPr lang="en-US" sz="3600" b="1" dirty="0" smtClean="0">
                <a:solidFill>
                  <a:srgbClr val="FFFF00"/>
                </a:solidFill>
              </a:rPr>
              <a:t>A</a:t>
            </a:r>
            <a:endParaRPr lang="en-US" sz="3600" b="1" dirty="0">
              <a:solidFill>
                <a:srgbClr val="FFFF00"/>
              </a:solidFill>
            </a:endParaRPr>
          </a:p>
        </p:txBody>
      </p:sp>
      <p:sp>
        <p:nvSpPr>
          <p:cNvPr id="9" name="TextBox 8"/>
          <p:cNvSpPr txBox="1"/>
          <p:nvPr/>
        </p:nvSpPr>
        <p:spPr>
          <a:xfrm>
            <a:off x="7239000" y="3352800"/>
            <a:ext cx="363075" cy="646331"/>
          </a:xfrm>
          <a:prstGeom prst="rect">
            <a:avLst/>
          </a:prstGeom>
          <a:noFill/>
        </p:spPr>
        <p:txBody>
          <a:bodyPr wrap="square" rtlCol="0">
            <a:spAutoFit/>
          </a:bodyPr>
          <a:lstStyle/>
          <a:p>
            <a:r>
              <a:rPr lang="en-US" sz="3600" b="1" dirty="0" smtClean="0">
                <a:solidFill>
                  <a:schemeClr val="accent2"/>
                </a:solidFill>
              </a:rPr>
              <a:t>B</a:t>
            </a:r>
            <a:endParaRPr lang="en-US" sz="3600" b="1" dirty="0">
              <a:solidFill>
                <a:schemeClr val="accent2"/>
              </a:solidFill>
            </a:endParaRPr>
          </a:p>
        </p:txBody>
      </p:sp>
      <p:sp>
        <p:nvSpPr>
          <p:cNvPr id="10" name="TextBox 9"/>
          <p:cNvSpPr txBox="1"/>
          <p:nvPr/>
        </p:nvSpPr>
        <p:spPr>
          <a:xfrm>
            <a:off x="8088964" y="3939323"/>
            <a:ext cx="351244" cy="646331"/>
          </a:xfrm>
          <a:prstGeom prst="rect">
            <a:avLst/>
          </a:prstGeom>
          <a:noFill/>
        </p:spPr>
        <p:txBody>
          <a:bodyPr wrap="square" rtlCol="0">
            <a:spAutoFit/>
          </a:bodyPr>
          <a:lstStyle/>
          <a:p>
            <a:r>
              <a:rPr lang="en-US" sz="3600" b="1" dirty="0" smtClean="0">
                <a:solidFill>
                  <a:schemeClr val="accent2"/>
                </a:solidFill>
              </a:rPr>
              <a:t>C</a:t>
            </a:r>
            <a:endParaRPr lang="en-US" sz="3600" b="1" dirty="0">
              <a:solidFill>
                <a:schemeClr val="accent2"/>
              </a:solidFill>
            </a:endParaRPr>
          </a:p>
        </p:txBody>
      </p:sp>
      <p:sp>
        <p:nvSpPr>
          <p:cNvPr id="11" name="TextBox 10"/>
          <p:cNvSpPr txBox="1"/>
          <p:nvPr/>
        </p:nvSpPr>
        <p:spPr>
          <a:xfrm>
            <a:off x="4724400" y="3886200"/>
            <a:ext cx="1285868" cy="646331"/>
          </a:xfrm>
          <a:prstGeom prst="rect">
            <a:avLst/>
          </a:prstGeom>
          <a:noFill/>
        </p:spPr>
        <p:txBody>
          <a:bodyPr wrap="square" rtlCol="0">
            <a:spAutoFit/>
          </a:bodyPr>
          <a:lstStyle/>
          <a:p>
            <a:r>
              <a:rPr lang="en-US" sz="3600" b="1" dirty="0" smtClean="0">
                <a:solidFill>
                  <a:schemeClr val="accent2"/>
                </a:solidFill>
              </a:rPr>
              <a:t>D</a:t>
            </a:r>
            <a:endParaRPr lang="en-US" sz="3600" b="1" dirty="0">
              <a:solidFill>
                <a:schemeClr val="accent2"/>
              </a:solidFill>
            </a:endParaRPr>
          </a:p>
        </p:txBody>
      </p:sp>
      <p:sp>
        <p:nvSpPr>
          <p:cNvPr id="3" name="TPAnswers"/>
          <p:cNvSpPr>
            <a:spLocks noGrp="1"/>
          </p:cNvSpPr>
          <p:nvPr>
            <p:ph type="body" idx="1"/>
            <p:custDataLst>
              <p:tags r:id="rId2"/>
            </p:custDataLst>
          </p:nvPr>
        </p:nvSpPr>
        <p:spPr>
          <a:xfrm>
            <a:off x="457200" y="1600200"/>
            <a:ext cx="5181600" cy="4525963"/>
          </a:xfrm>
        </p:spPr>
        <p:txBody>
          <a:bodyPr>
            <a:noAutofit/>
          </a:bodyPr>
          <a:lstStyle/>
          <a:p>
            <a:pPr marL="514350" indent="-514350">
              <a:buFont typeface="Arial" pitchFamily="34" charset="0"/>
              <a:buAutoNum type="arabicPeriod"/>
            </a:pPr>
            <a:r>
              <a:rPr lang="en-US" dirty="0" smtClean="0"/>
              <a:t>A- optic tract</a:t>
            </a:r>
          </a:p>
          <a:p>
            <a:pPr marL="514350" indent="-514350">
              <a:buFont typeface="Arial" pitchFamily="34" charset="0"/>
              <a:buAutoNum type="arabicPeriod"/>
            </a:pPr>
            <a:r>
              <a:rPr lang="en-US" dirty="0" smtClean="0"/>
              <a:t>B- superior </a:t>
            </a:r>
            <a:r>
              <a:rPr lang="en-US" dirty="0" err="1" smtClean="0"/>
              <a:t>colliculus</a:t>
            </a:r>
            <a:endParaRPr lang="en-US" dirty="0" smtClean="0"/>
          </a:p>
          <a:p>
            <a:pPr marL="514350" indent="-514350">
              <a:buFont typeface="Arial" pitchFamily="34" charset="0"/>
              <a:buAutoNum type="arabicPeriod"/>
            </a:pPr>
            <a:r>
              <a:rPr lang="en-US" dirty="0" smtClean="0"/>
              <a:t>C- medial </a:t>
            </a:r>
            <a:r>
              <a:rPr lang="en-US" dirty="0" err="1" smtClean="0"/>
              <a:t>geniculate</a:t>
            </a:r>
            <a:endParaRPr lang="en-US" dirty="0" smtClean="0"/>
          </a:p>
          <a:p>
            <a:pPr marL="514350" indent="-514350">
              <a:buFont typeface="Arial" pitchFamily="34" charset="0"/>
              <a:buAutoNum type="arabicPeriod"/>
            </a:pPr>
            <a:r>
              <a:rPr lang="en-US" dirty="0" smtClean="0">
                <a:solidFill>
                  <a:srgbClr val="FF0000"/>
                </a:solidFill>
              </a:rPr>
              <a:t>D- lateral </a:t>
            </a:r>
            <a:r>
              <a:rPr lang="en-US" dirty="0" err="1" smtClean="0">
                <a:solidFill>
                  <a:srgbClr val="FF0000"/>
                </a:solidFill>
              </a:rPr>
              <a:t>geniculate</a:t>
            </a:r>
            <a:endParaRPr lang="en-US"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7"/>
          <p:cNvPicPr>
            <a:picLocks noChangeAspect="1" noChangeArrowheads="1"/>
          </p:cNvPicPr>
          <p:nvPr/>
        </p:nvPicPr>
        <p:blipFill>
          <a:blip r:embed="rId4" cstate="print"/>
          <a:srcRect/>
          <a:stretch>
            <a:fillRect/>
          </a:stretch>
        </p:blipFill>
        <p:spPr bwMode="auto">
          <a:xfrm>
            <a:off x="3568700" y="1524000"/>
            <a:ext cx="5575300" cy="4214813"/>
          </a:xfrm>
          <a:prstGeom prst="rect">
            <a:avLst/>
          </a:prstGeom>
          <a:noFill/>
          <a:ln w="9525">
            <a:noFill/>
            <a:miter lim="800000"/>
            <a:headEnd/>
            <a:tailEnd/>
          </a:ln>
        </p:spPr>
      </p:pic>
      <p:sp>
        <p:nvSpPr>
          <p:cNvPr id="2" name="TPQuestion"/>
          <p:cNvSpPr>
            <a:spLocks noGrp="1"/>
          </p:cNvSpPr>
          <p:nvPr>
            <p:ph type="title"/>
          </p:nvPr>
        </p:nvSpPr>
        <p:spPr>
          <a:xfrm>
            <a:off x="457200" y="274637"/>
            <a:ext cx="8229600" cy="1143000"/>
          </a:xfrm>
        </p:spPr>
        <p:txBody>
          <a:bodyPr/>
          <a:lstStyle/>
          <a:p>
            <a:r>
              <a:rPr lang="en-US" dirty="0" smtClean="0"/>
              <a:t>4. Identify the superior </a:t>
            </a:r>
            <a:r>
              <a:rPr lang="en-US" dirty="0" err="1" smtClean="0"/>
              <a:t>colliculus</a:t>
            </a:r>
            <a:r>
              <a:rPr lang="en-US" dirty="0" smtClean="0"/>
              <a:t>.</a:t>
            </a:r>
            <a:endParaRPr lang="en-US" dirty="0"/>
          </a:p>
        </p:txBody>
      </p:sp>
      <p:sp>
        <p:nvSpPr>
          <p:cNvPr id="6" name="TextBox 5"/>
          <p:cNvSpPr txBox="1"/>
          <p:nvPr/>
        </p:nvSpPr>
        <p:spPr>
          <a:xfrm>
            <a:off x="4953000" y="4572000"/>
            <a:ext cx="465192" cy="646331"/>
          </a:xfrm>
          <a:prstGeom prst="rect">
            <a:avLst/>
          </a:prstGeom>
          <a:noFill/>
        </p:spPr>
        <p:txBody>
          <a:bodyPr wrap="none" rtlCol="0">
            <a:spAutoFit/>
          </a:bodyPr>
          <a:lstStyle/>
          <a:p>
            <a:r>
              <a:rPr lang="en-US" sz="3600" b="1" dirty="0" smtClean="0">
                <a:solidFill>
                  <a:srgbClr val="FFFF00"/>
                </a:solidFill>
              </a:rPr>
              <a:t>A</a:t>
            </a:r>
            <a:endParaRPr lang="en-US" sz="3600" b="1" dirty="0">
              <a:solidFill>
                <a:srgbClr val="FFFF00"/>
              </a:solidFill>
            </a:endParaRPr>
          </a:p>
        </p:txBody>
      </p:sp>
      <p:sp>
        <p:nvSpPr>
          <p:cNvPr id="7" name="TextBox 6"/>
          <p:cNvSpPr txBox="1"/>
          <p:nvPr/>
        </p:nvSpPr>
        <p:spPr>
          <a:xfrm>
            <a:off x="6934200" y="1600200"/>
            <a:ext cx="442750" cy="646331"/>
          </a:xfrm>
          <a:prstGeom prst="rect">
            <a:avLst/>
          </a:prstGeom>
          <a:noFill/>
        </p:spPr>
        <p:txBody>
          <a:bodyPr wrap="none" rtlCol="0">
            <a:spAutoFit/>
          </a:bodyPr>
          <a:lstStyle/>
          <a:p>
            <a:r>
              <a:rPr lang="en-US" sz="3600" b="1" dirty="0" smtClean="0">
                <a:solidFill>
                  <a:schemeClr val="accent2"/>
                </a:solidFill>
              </a:rPr>
              <a:t>B</a:t>
            </a:r>
            <a:endParaRPr lang="en-US" sz="3600" b="1" dirty="0">
              <a:solidFill>
                <a:schemeClr val="accent2"/>
              </a:solidFill>
            </a:endParaRPr>
          </a:p>
        </p:txBody>
      </p:sp>
      <p:sp>
        <p:nvSpPr>
          <p:cNvPr id="8" name="TextBox 7"/>
          <p:cNvSpPr txBox="1"/>
          <p:nvPr/>
        </p:nvSpPr>
        <p:spPr>
          <a:xfrm>
            <a:off x="7924800" y="2209800"/>
            <a:ext cx="428322" cy="646331"/>
          </a:xfrm>
          <a:prstGeom prst="rect">
            <a:avLst/>
          </a:prstGeom>
          <a:noFill/>
        </p:spPr>
        <p:txBody>
          <a:bodyPr wrap="none" rtlCol="0">
            <a:spAutoFit/>
          </a:bodyPr>
          <a:lstStyle/>
          <a:p>
            <a:r>
              <a:rPr lang="en-US" sz="3600" b="1" dirty="0" smtClean="0">
                <a:solidFill>
                  <a:schemeClr val="accent2"/>
                </a:solidFill>
              </a:rPr>
              <a:t>C</a:t>
            </a:r>
            <a:endParaRPr lang="en-US" sz="3600" b="1" dirty="0">
              <a:solidFill>
                <a:schemeClr val="accent2"/>
              </a:solidFill>
            </a:endParaRPr>
          </a:p>
        </p:txBody>
      </p:sp>
      <p:sp>
        <p:nvSpPr>
          <p:cNvPr id="9" name="TextBox 8"/>
          <p:cNvSpPr txBox="1"/>
          <p:nvPr/>
        </p:nvSpPr>
        <p:spPr>
          <a:xfrm>
            <a:off x="3810000" y="2133600"/>
            <a:ext cx="476412" cy="646331"/>
          </a:xfrm>
          <a:prstGeom prst="rect">
            <a:avLst/>
          </a:prstGeom>
          <a:noFill/>
        </p:spPr>
        <p:txBody>
          <a:bodyPr wrap="none" rtlCol="0">
            <a:spAutoFit/>
          </a:bodyPr>
          <a:lstStyle/>
          <a:p>
            <a:r>
              <a:rPr lang="en-US" sz="3600" b="1" dirty="0" smtClean="0">
                <a:solidFill>
                  <a:schemeClr val="accent2"/>
                </a:solidFill>
              </a:rPr>
              <a:t>D</a:t>
            </a:r>
            <a:endParaRPr lang="en-US" sz="3600" b="1" dirty="0">
              <a:solidFill>
                <a:schemeClr val="accent2"/>
              </a:solidFill>
            </a:endParaRPr>
          </a:p>
        </p:txBody>
      </p:sp>
      <p:sp>
        <p:nvSpPr>
          <p:cNvPr id="3" name="TPAnswers"/>
          <p:cNvSpPr>
            <a:spLocks noGrp="1"/>
          </p:cNvSpPr>
          <p:nvPr>
            <p:ph type="body" idx="1"/>
            <p:custDataLst>
              <p:tags r:id="rId2"/>
            </p:custDataLst>
          </p:nvPr>
        </p:nvSpPr>
        <p:spPr>
          <a:xfrm>
            <a:off x="457200" y="2209800"/>
            <a:ext cx="4876800" cy="3916363"/>
          </a:xfrm>
        </p:spPr>
        <p:txBody>
          <a:bodyPr>
            <a:noAutofit/>
          </a:bodyPr>
          <a:lstStyle/>
          <a:p>
            <a:pPr marL="514350" indent="-514350">
              <a:buFont typeface="Arial" pitchFamily="34" charset="0"/>
              <a:buAutoNum type="arabicPeriod"/>
            </a:pPr>
            <a:r>
              <a:rPr lang="en-US" dirty="0" smtClean="0"/>
              <a:t>A- optic tract</a:t>
            </a:r>
          </a:p>
          <a:p>
            <a:pPr marL="514350" indent="-514350">
              <a:buFont typeface="Arial" pitchFamily="34" charset="0"/>
              <a:buAutoNum type="arabicPeriod"/>
            </a:pPr>
            <a:r>
              <a:rPr lang="en-US" dirty="0" smtClean="0">
                <a:solidFill>
                  <a:srgbClr val="FF0000"/>
                </a:solidFill>
              </a:rPr>
              <a:t>B- superior </a:t>
            </a:r>
            <a:r>
              <a:rPr lang="en-US" dirty="0" err="1" smtClean="0">
                <a:solidFill>
                  <a:srgbClr val="FF0000"/>
                </a:solidFill>
              </a:rPr>
              <a:t>colliculus</a:t>
            </a:r>
            <a:endParaRPr lang="en-US" dirty="0" smtClean="0">
              <a:solidFill>
                <a:srgbClr val="FF0000"/>
              </a:solidFill>
            </a:endParaRPr>
          </a:p>
          <a:p>
            <a:pPr marL="514350" indent="-514350">
              <a:buFont typeface="Arial" pitchFamily="34" charset="0"/>
              <a:buAutoNum type="arabicPeriod"/>
            </a:pPr>
            <a:r>
              <a:rPr lang="en-US" dirty="0" smtClean="0"/>
              <a:t>C- medial </a:t>
            </a:r>
            <a:r>
              <a:rPr lang="en-US" dirty="0" err="1" smtClean="0"/>
              <a:t>geniculate</a:t>
            </a:r>
            <a:endParaRPr lang="en-US" dirty="0" smtClean="0"/>
          </a:p>
          <a:p>
            <a:pPr marL="514350" indent="-514350">
              <a:buFont typeface="Arial" pitchFamily="34" charset="0"/>
              <a:buAutoNum type="arabicPeriod"/>
            </a:pPr>
            <a:r>
              <a:rPr lang="en-US" dirty="0" smtClean="0"/>
              <a:t>D- lateral </a:t>
            </a:r>
            <a:r>
              <a:rPr lang="en-US" dirty="0" err="1" smtClean="0"/>
              <a:t>geniculate</a:t>
            </a:r>
            <a:endParaRPr lang="en-US" dirty="0"/>
          </a:p>
        </p:txBody>
      </p:sp>
    </p:spTree>
    <p:custDataLst>
      <p:tags r:id="rId1"/>
    </p:custData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5. The arrow points to the. </a:t>
            </a:r>
            <a:endParaRPr lang="en-US" dirty="0"/>
          </a:p>
        </p:txBody>
      </p:sp>
      <p:pic>
        <p:nvPicPr>
          <p:cNvPr id="5" name="Picture 39" descr="1misc"/>
          <p:cNvPicPr>
            <a:picLocks noChangeAspect="1" noChangeArrowheads="1"/>
          </p:cNvPicPr>
          <p:nvPr/>
        </p:nvPicPr>
        <p:blipFill>
          <a:blip r:embed="rId4" cstate="print"/>
          <a:srcRect/>
          <a:stretch>
            <a:fillRect/>
          </a:stretch>
        </p:blipFill>
        <p:spPr bwMode="auto">
          <a:xfrm>
            <a:off x="4338977" y="1143000"/>
            <a:ext cx="4805023" cy="3581400"/>
          </a:xfrm>
          <a:prstGeom prst="rect">
            <a:avLst/>
          </a:prstGeom>
          <a:solidFill>
            <a:schemeClr val="bg1"/>
          </a:solidFill>
          <a:ln w="9525">
            <a:solidFill>
              <a:schemeClr val="bg2"/>
            </a:solidFill>
            <a:miter lim="800000"/>
            <a:headEnd/>
            <a:tailEnd/>
          </a:ln>
        </p:spPr>
      </p:pic>
      <p:sp>
        <p:nvSpPr>
          <p:cNvPr id="6" name="Down Arrow 5"/>
          <p:cNvSpPr/>
          <p:nvPr/>
        </p:nvSpPr>
        <p:spPr>
          <a:xfrm flipV="1">
            <a:off x="7086600" y="4343400"/>
            <a:ext cx="4572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Optic nerve</a:t>
            </a:r>
          </a:p>
          <a:p>
            <a:pPr marL="514350" indent="-514350">
              <a:buFont typeface="Arial" pitchFamily="34" charset="0"/>
              <a:buAutoNum type="arabicPeriod"/>
            </a:pPr>
            <a:r>
              <a:rPr lang="en-US" dirty="0" smtClean="0">
                <a:solidFill>
                  <a:srgbClr val="FF0000"/>
                </a:solidFill>
              </a:rPr>
              <a:t>Optic tract</a:t>
            </a:r>
          </a:p>
          <a:p>
            <a:pPr marL="514350" indent="-514350">
              <a:buFont typeface="Arial" pitchFamily="34" charset="0"/>
              <a:buAutoNum type="arabicPeriod"/>
            </a:pPr>
            <a:r>
              <a:rPr lang="en-US" dirty="0" smtClean="0"/>
              <a:t>Optic radiations</a:t>
            </a:r>
            <a:endParaRPr lang="en-US" dirty="0"/>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Brain Medial View.jpg"/>
          <p:cNvPicPr>
            <a:picLocks noChangeAspect="1"/>
          </p:cNvPicPr>
          <p:nvPr/>
        </p:nvPicPr>
        <p:blipFill>
          <a:blip r:embed="rId2"/>
          <a:stretch>
            <a:fillRect/>
          </a:stretch>
        </p:blipFill>
        <p:spPr>
          <a:xfrm>
            <a:off x="0" y="0"/>
            <a:ext cx="8874126" cy="685800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#7a</a:t>
            </a:r>
            <a:endParaRPr lang="en-US" dirty="0"/>
          </a:p>
        </p:txBody>
      </p:sp>
      <p:sp>
        <p:nvSpPr>
          <p:cNvPr id="4" name="Subtitle 3"/>
          <p:cNvSpPr>
            <a:spLocks noGrp="1"/>
          </p:cNvSpPr>
          <p:nvPr>
            <p:ph type="subTitle" idx="1"/>
          </p:nvPr>
        </p:nvSpPr>
        <p:spPr/>
        <p:txBody>
          <a:bodyPr>
            <a:normAutofit fontScale="40000" lnSpcReduction="20000"/>
          </a:bodyPr>
          <a:lstStyle/>
          <a:p>
            <a:r>
              <a:rPr lang="en-US" dirty="0" smtClean="0"/>
              <a:t>1. 3</a:t>
            </a:r>
            <a:br>
              <a:rPr lang="en-US" dirty="0" smtClean="0"/>
            </a:br>
            <a:r>
              <a:rPr lang="en-US" dirty="0" smtClean="0"/>
              <a:t>2. (optic tract)</a:t>
            </a:r>
            <a:br>
              <a:rPr lang="en-US" dirty="0" smtClean="0"/>
            </a:br>
            <a:r>
              <a:rPr lang="en-US" dirty="0" smtClean="0"/>
              <a:t>3. (where)</a:t>
            </a:r>
            <a:br>
              <a:rPr lang="en-US" dirty="0" smtClean="0"/>
            </a:br>
            <a:r>
              <a:rPr lang="en-US" dirty="0" smtClean="0"/>
              <a:t>4. 1</a:t>
            </a:r>
            <a:br>
              <a:rPr lang="en-US" dirty="0" smtClean="0"/>
            </a:br>
            <a:r>
              <a:rPr lang="en-US" dirty="0" smtClean="0"/>
              <a:t>5. 2</a:t>
            </a:r>
            <a:br>
              <a:rPr lang="en-US" dirty="0" smtClean="0"/>
            </a:br>
            <a:r>
              <a:rPr lang="en-US" dirty="0" smtClean="0"/>
              <a:t>6. 3</a:t>
            </a:r>
            <a:br>
              <a:rPr lang="en-US" dirty="0" smtClean="0"/>
            </a:br>
            <a:r>
              <a:rPr lang="en-US" dirty="0" smtClean="0"/>
              <a:t>7. 1</a:t>
            </a:r>
            <a:br>
              <a:rPr lang="en-US" dirty="0" smtClean="0"/>
            </a:br>
            <a:r>
              <a:rPr lang="en-US" dirty="0" smtClean="0"/>
              <a:t>8. 2</a:t>
            </a:r>
            <a:br>
              <a:rPr lang="en-US" dirty="0" smtClean="0"/>
            </a:br>
            <a:r>
              <a:rPr lang="en-US" dirty="0" smtClean="0"/>
              <a:t>9. 3</a:t>
            </a:r>
            <a:br>
              <a:rPr lang="en-US" dirty="0" smtClean="0"/>
            </a:br>
            <a:r>
              <a:rPr lang="en-US" dirty="0" smtClean="0"/>
              <a:t>10. 4</a:t>
            </a:r>
            <a:endParaRPr lang="en-US" dirty="0"/>
          </a:p>
        </p:txBody>
      </p:sp>
    </p:spTree>
    <p:custDataLst>
      <p:tags r:id="rId1"/>
    </p:custData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 Synapses in the visual pathway can occur in all of the following EXCEPT:</a:t>
            </a:r>
            <a:endParaRPr lang="en-US" dirty="0"/>
          </a:p>
        </p:txBody>
      </p:sp>
      <p:sp>
        <p:nvSpPr>
          <p:cNvPr id="3" name="TPAnswers"/>
          <p:cNvSpPr>
            <a:spLocks noGrp="1"/>
          </p:cNvSpPr>
          <p:nvPr>
            <p:ph type="body" idx="1"/>
            <p:custDataLst>
              <p:tags r:id="rId3"/>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Lateral </a:t>
            </a:r>
            <a:r>
              <a:rPr lang="en-US" dirty="0" err="1" smtClean="0"/>
              <a:t>geniculate</a:t>
            </a:r>
            <a:r>
              <a:rPr lang="en-US" dirty="0" smtClean="0"/>
              <a:t>.</a:t>
            </a:r>
          </a:p>
          <a:p>
            <a:pPr marL="514350" indent="-514350">
              <a:buFont typeface="Arial" pitchFamily="34" charset="0"/>
              <a:buAutoNum type="arabicPeriod"/>
            </a:pPr>
            <a:r>
              <a:rPr lang="en-US" dirty="0" smtClean="0"/>
              <a:t>Retina</a:t>
            </a:r>
          </a:p>
          <a:p>
            <a:pPr marL="514350" indent="-514350">
              <a:buFont typeface="Arial" pitchFamily="34" charset="0"/>
              <a:buAutoNum type="arabicPeriod"/>
            </a:pPr>
            <a:r>
              <a:rPr lang="en-US" dirty="0" smtClean="0"/>
              <a:t>Optic radiations.</a:t>
            </a:r>
          </a:p>
          <a:p>
            <a:pPr marL="514350" indent="-514350">
              <a:buFont typeface="Arial" pitchFamily="34" charset="0"/>
              <a:buAutoNum type="arabicPeriod"/>
            </a:pPr>
            <a:r>
              <a:rPr lang="en-US" dirty="0" smtClean="0"/>
              <a:t>Primary visual cortex.</a:t>
            </a:r>
            <a:endParaRPr lang="en-US" dirty="0"/>
          </a:p>
        </p:txBody>
      </p:sp>
      <p:sp>
        <p:nvSpPr>
          <p:cNvPr id="153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361" name="Object 1"/>
          <p:cNvGraphicFramePr>
            <a:graphicFrameLocks noChangeAspect="1"/>
          </p:cNvGraphicFramePr>
          <p:nvPr/>
        </p:nvGraphicFramePr>
        <p:xfrm>
          <a:off x="4191000" y="1600200"/>
          <a:ext cx="4572000" cy="3421063"/>
        </p:xfrm>
        <a:graphic>
          <a:graphicData uri="http://schemas.openxmlformats.org/presentationml/2006/ole">
            <mc:AlternateContent xmlns:mc="http://schemas.openxmlformats.org/markup-compatibility/2006">
              <mc:Choice xmlns:v="urn:schemas-microsoft-com:vml" Requires="v">
                <p:oleObj spid="_x0000_s215043" name="Slide" r:id="rId6" imgW="4572000" imgH="3416300" progId="">
                  <p:embed/>
                </p:oleObj>
              </mc:Choice>
              <mc:Fallback>
                <p:oleObj name="Slide" r:id="rId6" imgW="4572000" imgH="34163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1600200"/>
                        <a:ext cx="4572000" cy="3421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ubtitle 2"/>
          <p:cNvSpPr txBox="1">
            <a:spLocks/>
          </p:cNvSpPr>
          <p:nvPr/>
        </p:nvSpPr>
        <p:spPr>
          <a:xfrm>
            <a:off x="381000" y="49530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The visual pathway:</a:t>
            </a:r>
            <a:r>
              <a:rPr kumimoji="0" lang="en-US" sz="1200" b="0" i="0" u="none" strike="noStrike" kern="1200" cap="none" spc="0" normalizeH="0" noProof="0" dirty="0" smtClean="0">
                <a:ln>
                  <a:noFill/>
                </a:ln>
                <a:solidFill>
                  <a:schemeClr val="tx1"/>
                </a:solidFill>
                <a:effectLst/>
                <a:uLnTx/>
                <a:uFillTx/>
                <a:latin typeface="+mn-lt"/>
                <a:ea typeface="+mn-ea"/>
                <a:cs typeface="+mn-cs"/>
              </a:rPr>
              <a:t> First-order neurons starts from the rods and cones to the bipolar cells </a:t>
            </a:r>
            <a:r>
              <a:rPr lang="en-US" sz="1200" noProof="0" dirty="0" smtClean="0">
                <a:sym typeface="Wingdings" pitchFamily="2" charset="2"/>
              </a:rPr>
              <a:t> synapses on retinal ganglion cells (second order neuron)  continues toward optic disc where they become </a:t>
            </a:r>
            <a:r>
              <a:rPr lang="en-US" sz="1200" noProof="0" dirty="0" err="1" smtClean="0">
                <a:sym typeface="Wingdings" pitchFamily="2" charset="2"/>
              </a:rPr>
              <a:t>myelinated</a:t>
            </a:r>
            <a:r>
              <a:rPr lang="en-US" sz="1200" noProof="0" dirty="0" smtClean="0">
                <a:sym typeface="Wingdings" pitchFamily="2" charset="2"/>
              </a:rPr>
              <a:t> and out of optic nerve, continues as optic tract and synapses on the lateral </a:t>
            </a:r>
            <a:r>
              <a:rPr lang="en-US" sz="1200" noProof="0" dirty="0" err="1" smtClean="0">
                <a:sym typeface="Wingdings" pitchFamily="2" charset="2"/>
              </a:rPr>
              <a:t>geniculate</a:t>
            </a:r>
            <a:r>
              <a:rPr lang="en-US" sz="1200" noProof="0" dirty="0" smtClean="0">
                <a:sym typeface="Wingdings" pitchFamily="2" charset="2"/>
              </a:rPr>
              <a:t> nucleus (tertiary visual path neurons)  give rise to optic radiation that eventually ends up in the primary visual cortex.</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dirty="0" smtClean="0">
              <a:ln>
                <a:noFill/>
              </a:ln>
              <a:solidFill>
                <a:schemeClr val="tx1"/>
              </a:solidFill>
              <a:effectLst/>
              <a:uLnTx/>
              <a:uFillTx/>
              <a:latin typeface="+mn-lt"/>
              <a:ea typeface="+mn-ea"/>
              <a:cs typeface="+mn-cs"/>
              <a:sym typeface="Wingdings" pitchFamily="2" charset="2"/>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noProof="0" dirty="0" smtClean="0">
                <a:sym typeface="Wingdings" pitchFamily="2" charset="2"/>
              </a:rPr>
              <a:t>Answers is 3 Optic Radiations. Tertiary neurons after leaving lateral </a:t>
            </a:r>
            <a:r>
              <a:rPr lang="en-US" sz="1200" noProof="0" dirty="0" err="1" smtClean="0">
                <a:sym typeface="Wingdings" pitchFamily="2" charset="2"/>
              </a:rPr>
              <a:t>geniculate</a:t>
            </a:r>
            <a:r>
              <a:rPr lang="en-US" sz="1200" noProof="0" dirty="0" smtClean="0">
                <a:sym typeface="Wingdings" pitchFamily="2" charset="2"/>
              </a:rPr>
              <a:t> nucleus goes straight to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2"/>
    </p:custData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2. The arrow points to the:</a:t>
            </a:r>
            <a:endParaRPr lang="en-US" dirty="0"/>
          </a:p>
        </p:txBody>
      </p:sp>
      <p:pic>
        <p:nvPicPr>
          <p:cNvPr id="5" name="Picture 25" descr="Visual paths dissection"/>
          <p:cNvPicPr>
            <a:picLocks noChangeAspect="1" noChangeArrowheads="1"/>
          </p:cNvPicPr>
          <p:nvPr/>
        </p:nvPicPr>
        <p:blipFill>
          <a:blip r:embed="rId4" cstate="print"/>
          <a:srcRect/>
          <a:stretch>
            <a:fillRect/>
          </a:stretch>
        </p:blipFill>
        <p:spPr bwMode="auto">
          <a:xfrm>
            <a:off x="4800601" y="1115592"/>
            <a:ext cx="4343400" cy="5742408"/>
          </a:xfrm>
          <a:prstGeom prst="rect">
            <a:avLst/>
          </a:prstGeom>
          <a:noFill/>
          <a:ln w="38100" cmpd="dbl">
            <a:solidFill>
              <a:srgbClr val="FF6600"/>
            </a:solidFill>
            <a:miter lim="800000"/>
            <a:headEnd/>
            <a:tailEnd/>
          </a:ln>
        </p:spPr>
      </p:pic>
      <p:sp>
        <p:nvSpPr>
          <p:cNvPr id="6" name="Right Arrow 5"/>
          <p:cNvSpPr/>
          <p:nvPr/>
        </p:nvSpPr>
        <p:spPr>
          <a:xfrm>
            <a:off x="6019800" y="3200400"/>
            <a:ext cx="6096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Optic nerve.</a:t>
            </a:r>
          </a:p>
          <a:p>
            <a:pPr marL="514350" indent="-514350">
              <a:buFont typeface="Arial" pitchFamily="34" charset="0"/>
              <a:buAutoNum type="arabicPeriod"/>
            </a:pPr>
            <a:r>
              <a:rPr lang="en-US" dirty="0" smtClean="0"/>
              <a:t>Optic tract</a:t>
            </a:r>
          </a:p>
          <a:p>
            <a:pPr marL="514350" indent="-514350">
              <a:buFont typeface="Arial" pitchFamily="34" charset="0"/>
              <a:buAutoNum type="arabicPeriod"/>
            </a:pPr>
            <a:r>
              <a:rPr lang="en-US" dirty="0" smtClean="0"/>
              <a:t>Olfactory tract.</a:t>
            </a:r>
          </a:p>
          <a:p>
            <a:pPr marL="514350" indent="-514350">
              <a:buFont typeface="Arial" pitchFamily="34" charset="0"/>
              <a:buAutoNum type="arabicPeriod"/>
            </a:pPr>
            <a:r>
              <a:rPr lang="en-US" dirty="0" smtClean="0"/>
              <a:t>Optic radiations</a:t>
            </a:r>
            <a:endParaRPr lang="en-US" dirty="0"/>
          </a:p>
        </p:txBody>
      </p:sp>
      <p:sp>
        <p:nvSpPr>
          <p:cNvPr id="7" name="Subtitle 2"/>
          <p:cNvSpPr txBox="1">
            <a:spLocks/>
          </p:cNvSpPr>
          <p:nvPr/>
        </p:nvSpPr>
        <p:spPr>
          <a:xfrm>
            <a:off x="381000" y="4419600"/>
            <a:ext cx="4343400" cy="2286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dirty="0" smtClean="0"/>
              <a:t>Visual system goes from </a:t>
            </a:r>
          </a:p>
          <a:p>
            <a:pPr marL="800100" lvl="1" indent="-342900">
              <a:spcBef>
                <a:spcPct val="20000"/>
              </a:spcBef>
              <a:buFont typeface="Arial" pitchFamily="34" charset="0"/>
              <a:buChar char="•"/>
            </a:pPr>
            <a:r>
              <a:rPr lang="en-US" sz="1200" dirty="0" smtClean="0"/>
              <a:t>Optic nerve </a:t>
            </a:r>
            <a:r>
              <a:rPr lang="en-US" sz="1200" dirty="0" smtClean="0">
                <a:sym typeface="Wingdings" pitchFamily="2" charset="2"/>
              </a:rPr>
              <a:t> optic chiasm  optic tract  lateral </a:t>
            </a:r>
            <a:r>
              <a:rPr lang="en-US" sz="1200" dirty="0" err="1" smtClean="0">
                <a:sym typeface="Wingdings" pitchFamily="2" charset="2"/>
              </a:rPr>
              <a:t>geniculate</a:t>
            </a:r>
            <a:r>
              <a:rPr lang="en-US" sz="1200" dirty="0" smtClean="0">
                <a:sym typeface="Wingdings" pitchFamily="2" charset="2"/>
              </a:rPr>
              <a:t> nucleus  optic radiations  visual cortex</a:t>
            </a:r>
          </a:p>
          <a:p>
            <a:pPr marL="800100" lvl="1" indent="-342900">
              <a:spcBef>
                <a:spcPct val="20000"/>
              </a:spcBef>
              <a:buFont typeface="Arial" pitchFamily="34" charset="0"/>
              <a:buChar cha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a:p>
            <a:pPr marL="800100" lvl="1" indent="-342900">
              <a:spcBef>
                <a:spcPct val="20000"/>
              </a:spcBef>
              <a:buFont typeface="Arial" pitchFamily="34" charset="0"/>
              <a:buChar char="•"/>
            </a:pPr>
            <a:r>
              <a:rPr lang="en-US" sz="1200" dirty="0" smtClean="0">
                <a:sym typeface="Wingdings" pitchFamily="2" charset="2"/>
              </a:rPr>
              <a:t>The arrow points to the optic tract which is before lateral </a:t>
            </a:r>
            <a:r>
              <a:rPr lang="en-US" sz="1200" dirty="0" err="1" smtClean="0">
                <a:sym typeface="Wingdings" pitchFamily="2" charset="2"/>
              </a:rPr>
              <a:t>geniculate</a:t>
            </a:r>
            <a:r>
              <a:rPr lang="en-US" sz="1200" dirty="0" smtClean="0">
                <a:sym typeface="Wingdings" pitchFamily="2" charset="2"/>
              </a:rPr>
              <a:t> nucleus and after the optic chiasm.</a:t>
            </a:r>
          </a:p>
          <a:p>
            <a:pPr marL="800100" lvl="1" indent="-342900">
              <a:spcBef>
                <a:spcPct val="20000"/>
              </a:spcBef>
              <a:buFont typeface="Arial" pitchFamily="34" charset="0"/>
              <a:buChar char="•"/>
            </a:pPr>
            <a:endParaRPr lang="en-US" sz="1200" dirty="0" smtClean="0">
              <a:sym typeface="Wingdings" pitchFamily="2" charset="2"/>
            </a:endParaRPr>
          </a:p>
          <a:p>
            <a:pPr marL="342900" indent="-342900">
              <a:spcBef>
                <a:spcPct val="20000"/>
              </a:spcBef>
              <a:buFont typeface="Arial" pitchFamily="34" charset="0"/>
              <a:buChar char="•"/>
            </a:pPr>
            <a:r>
              <a:rPr lang="en-US" sz="1200" dirty="0" smtClean="0">
                <a:sym typeface="Wingdings" pitchFamily="2" charset="2"/>
              </a:rPr>
              <a:t>Answer is 2. Optic tract</a:t>
            </a:r>
          </a:p>
        </p:txBody>
      </p:sp>
    </p:spTree>
    <p:custDataLst>
      <p:tags r:id="rId1"/>
    </p:custData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3. The purple arrow indicates the:</a:t>
            </a:r>
            <a:endParaRPr lang="en-US" dirty="0"/>
          </a:p>
        </p:txBody>
      </p:sp>
      <p:pic>
        <p:nvPicPr>
          <p:cNvPr id="5" name="Picture 5" descr="Visual"/>
          <p:cNvPicPr>
            <a:picLocks noChangeAspect="1" noChangeArrowheads="1"/>
          </p:cNvPicPr>
          <p:nvPr/>
        </p:nvPicPr>
        <p:blipFill>
          <a:blip r:embed="rId4" cstate="print"/>
          <a:srcRect/>
          <a:stretch>
            <a:fillRect/>
          </a:stretch>
        </p:blipFill>
        <p:spPr bwMode="auto">
          <a:xfrm>
            <a:off x="4022135" y="1600200"/>
            <a:ext cx="5121865" cy="4343400"/>
          </a:xfrm>
          <a:prstGeom prst="rect">
            <a:avLst/>
          </a:prstGeom>
          <a:noFill/>
          <a:ln w="9525">
            <a:noFill/>
            <a:miter lim="800000"/>
            <a:headEnd/>
            <a:tailEnd/>
          </a:ln>
        </p:spPr>
      </p:pic>
      <p:sp>
        <p:nvSpPr>
          <p:cNvPr id="6" name="Rectangle 5"/>
          <p:cNvSpPr/>
          <p:nvPr/>
        </p:nvSpPr>
        <p:spPr>
          <a:xfrm>
            <a:off x="7162800" y="1676400"/>
            <a:ext cx="1981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81800" y="4876800"/>
            <a:ext cx="2209800"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0" y="1600200"/>
            <a:ext cx="4114800" cy="4525963"/>
          </a:xfrm>
        </p:spPr>
        <p:txBody>
          <a:bodyPr>
            <a:noAutofit/>
          </a:bodyPr>
          <a:lstStyle/>
          <a:p>
            <a:pPr marL="514350" indent="-514350">
              <a:buFont typeface="Arial" pitchFamily="34" charset="0"/>
              <a:buAutoNum type="arabicPeriod"/>
            </a:pPr>
            <a:r>
              <a:rPr lang="en-US" dirty="0" smtClean="0"/>
              <a:t>What pathway.</a:t>
            </a:r>
          </a:p>
          <a:p>
            <a:pPr marL="514350" indent="-514350">
              <a:buFont typeface="Arial" pitchFamily="34" charset="0"/>
              <a:buAutoNum type="arabicPeriod"/>
            </a:pPr>
            <a:r>
              <a:rPr lang="en-US" dirty="0" smtClean="0"/>
              <a:t>The area for object identification.</a:t>
            </a:r>
          </a:p>
          <a:p>
            <a:pPr marL="514350" indent="-514350">
              <a:buFont typeface="Arial" pitchFamily="34" charset="0"/>
              <a:buAutoNum type="arabicPeriod"/>
            </a:pPr>
            <a:r>
              <a:rPr lang="en-US" dirty="0" smtClean="0"/>
              <a:t>The wher</a:t>
            </a:r>
            <a:r>
              <a:rPr lang="en-US" dirty="0"/>
              <a:t>e</a:t>
            </a:r>
            <a:r>
              <a:rPr lang="en-US" dirty="0" smtClean="0"/>
              <a:t> pathway.</a:t>
            </a:r>
          </a:p>
          <a:p>
            <a:pPr marL="514350" indent="-514350">
              <a:buFont typeface="Arial" pitchFamily="34" charset="0"/>
              <a:buAutoNum type="arabicPeriod"/>
            </a:pPr>
            <a:r>
              <a:rPr lang="en-US" dirty="0" smtClean="0"/>
              <a:t>Primary visual cortex.</a:t>
            </a:r>
            <a:endParaRPr lang="en-US" dirty="0"/>
          </a:p>
        </p:txBody>
      </p:sp>
      <p:sp>
        <p:nvSpPr>
          <p:cNvPr id="8" name="Subtitle 2"/>
          <p:cNvSpPr txBox="1">
            <a:spLocks/>
          </p:cNvSpPr>
          <p:nvPr/>
        </p:nvSpPr>
        <p:spPr>
          <a:xfrm>
            <a:off x="381000" y="4953000"/>
            <a:ext cx="45720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The purple pathway goes to the parietal lobe which give you the “where” pathway.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dirty="0" smtClean="0"/>
              <a:t>The green pathway goes to the temporal lobe which gives you the “what” pathway.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12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The answer is 3. The where pathway</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600" dirty="0" smtClean="0"/>
              <a:t>4. Parasympathetic </a:t>
            </a:r>
            <a:r>
              <a:rPr lang="en-US" sz="3600" dirty="0" err="1" smtClean="0"/>
              <a:t>preganglionic</a:t>
            </a:r>
            <a:r>
              <a:rPr lang="en-US" sz="3600" dirty="0" smtClean="0"/>
              <a:t> fibers to the </a:t>
            </a:r>
            <a:r>
              <a:rPr lang="en-US" sz="3600" dirty="0" err="1" smtClean="0"/>
              <a:t>ciliary</a:t>
            </a:r>
            <a:r>
              <a:rPr lang="en-US" sz="3600" dirty="0" smtClean="0"/>
              <a:t> ganglion travel with cranial nerve:</a:t>
            </a:r>
            <a:endParaRPr lang="en-US" sz="36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Three</a:t>
            </a:r>
          </a:p>
          <a:p>
            <a:pPr marL="514350" indent="-514350">
              <a:buFont typeface="Arial" pitchFamily="34" charset="0"/>
              <a:buAutoNum type="arabicPeriod"/>
            </a:pPr>
            <a:r>
              <a:rPr lang="en-US" dirty="0" smtClean="0"/>
              <a:t>Four</a:t>
            </a:r>
          </a:p>
          <a:p>
            <a:pPr marL="514350" indent="-514350">
              <a:buFont typeface="Arial" pitchFamily="34" charset="0"/>
              <a:buAutoNum type="arabicPeriod"/>
            </a:pPr>
            <a:r>
              <a:rPr lang="en-US" dirty="0" smtClean="0"/>
              <a:t>Five</a:t>
            </a:r>
          </a:p>
          <a:p>
            <a:pPr marL="514350" indent="-514350">
              <a:buFont typeface="Arial" pitchFamily="34" charset="0"/>
              <a:buAutoNum type="arabicPeriod"/>
            </a:pPr>
            <a:r>
              <a:rPr lang="en-US" dirty="0" smtClean="0"/>
              <a:t>Six</a:t>
            </a:r>
          </a:p>
        </p:txBody>
      </p:sp>
      <p:sp>
        <p:nvSpPr>
          <p:cNvPr id="4" name="Subtitle 2"/>
          <p:cNvSpPr txBox="1">
            <a:spLocks/>
          </p:cNvSpPr>
          <p:nvPr/>
        </p:nvSpPr>
        <p:spPr>
          <a:xfrm>
            <a:off x="381000" y="49530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The parasympathetic fibers arises</a:t>
            </a:r>
            <a:r>
              <a:rPr kumimoji="0" lang="en-US" sz="1200" b="0" i="0" u="none" strike="noStrike" kern="1200" cap="none" spc="0" normalizeH="0" noProof="0" dirty="0" smtClean="0">
                <a:ln>
                  <a:noFill/>
                </a:ln>
                <a:solidFill>
                  <a:schemeClr val="tx1"/>
                </a:solidFill>
                <a:effectLst/>
                <a:uLnTx/>
                <a:uFillTx/>
                <a:latin typeface="+mn-lt"/>
                <a:ea typeface="+mn-ea"/>
                <a:cs typeface="+mn-cs"/>
              </a:rPr>
              <a:t> from the cranial sacral network which all have long </a:t>
            </a:r>
            <a:r>
              <a:rPr kumimoji="0" lang="en-US" sz="1200" b="0" i="0" u="none" strike="noStrike" kern="1200" cap="none" spc="0" normalizeH="0" noProof="0" dirty="0" err="1" smtClean="0">
                <a:ln>
                  <a:noFill/>
                </a:ln>
                <a:solidFill>
                  <a:schemeClr val="tx1"/>
                </a:solidFill>
                <a:effectLst/>
                <a:uLnTx/>
                <a:uFillTx/>
                <a:latin typeface="+mn-lt"/>
                <a:ea typeface="+mn-ea"/>
                <a:cs typeface="+mn-cs"/>
              </a:rPr>
              <a:t>preganglion</a:t>
            </a:r>
            <a:r>
              <a:rPr lang="en-US" sz="1200" dirty="0" err="1" smtClean="0"/>
              <a:t>ic</a:t>
            </a:r>
            <a:r>
              <a:rPr lang="en-US" sz="1200" dirty="0" smtClean="0"/>
              <a:t> fibers until synapsing </a:t>
            </a:r>
            <a:r>
              <a:rPr kumimoji="0" lang="en-US" sz="1200" b="0" i="0" u="none" strike="noStrike" kern="1200" cap="none" spc="0" normalizeH="0" noProof="0" dirty="0" smtClean="0">
                <a:ln>
                  <a:noFill/>
                </a:ln>
                <a:solidFill>
                  <a:schemeClr val="tx1"/>
                </a:solidFill>
                <a:effectLst/>
                <a:uLnTx/>
                <a:uFillTx/>
                <a:latin typeface="+mn-lt"/>
                <a:ea typeface="+mn-ea"/>
                <a:cs typeface="+mn-cs"/>
              </a:rPr>
              <a:t> on or near the organ itself.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noProof="0" dirty="0" smtClean="0"/>
              <a:t>From the chart, </a:t>
            </a:r>
            <a:r>
              <a:rPr lang="en-US" sz="1200" noProof="0" dirty="0" err="1" smtClean="0"/>
              <a:t>occulomotor</a:t>
            </a:r>
            <a:r>
              <a:rPr lang="en-US" sz="1200" noProof="0" dirty="0" smtClean="0"/>
              <a:t> Nerve innervates the </a:t>
            </a:r>
            <a:r>
              <a:rPr lang="en-US" sz="1200" noProof="0" dirty="0" err="1" smtClean="0"/>
              <a:t>ciliary</a:t>
            </a:r>
            <a:r>
              <a:rPr lang="en-US" sz="1200" noProof="0" dirty="0" smtClean="0"/>
              <a:t> ganglion.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1200" noProof="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dirty="0" smtClean="0">
                <a:ln>
                  <a:noFill/>
                </a:ln>
                <a:solidFill>
                  <a:schemeClr val="tx1"/>
                </a:solidFill>
                <a:effectLst/>
                <a:uLnTx/>
                <a:uFillTx/>
                <a:latin typeface="+mn-lt"/>
                <a:ea typeface="+mn-ea"/>
                <a:cs typeface="+mn-cs"/>
              </a:rPr>
              <a:t>The answer is 1. Three</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12289" name="Picture 1"/>
          <p:cNvPicPr>
            <a:picLocks noChangeAspect="1" noChangeArrowheads="1"/>
          </p:cNvPicPr>
          <p:nvPr/>
        </p:nvPicPr>
        <p:blipFill>
          <a:blip r:embed="rId4" cstate="print"/>
          <a:srcRect/>
          <a:stretch>
            <a:fillRect/>
          </a:stretch>
        </p:blipFill>
        <p:spPr bwMode="auto">
          <a:xfrm>
            <a:off x="2209800" y="1676400"/>
            <a:ext cx="6781800" cy="26955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5. The arrow points to the:</a:t>
            </a:r>
            <a:endParaRPr lang="en-US" dirty="0"/>
          </a:p>
        </p:txBody>
      </p:sp>
      <p:pic>
        <p:nvPicPr>
          <p:cNvPr id="5" name="Picture 59" descr="mid1a"/>
          <p:cNvPicPr>
            <a:picLocks noChangeAspect="1" noChangeArrowheads="1"/>
          </p:cNvPicPr>
          <p:nvPr/>
        </p:nvPicPr>
        <p:blipFill>
          <a:blip r:embed="rId4" cstate="print"/>
          <a:srcRect l="1428" t="586" r="2975" b="4013"/>
          <a:stretch>
            <a:fillRect/>
          </a:stretch>
        </p:blipFill>
        <p:spPr bwMode="auto">
          <a:xfrm>
            <a:off x="4044950" y="1447800"/>
            <a:ext cx="5099050" cy="3622675"/>
          </a:xfrm>
          <a:prstGeom prst="rect">
            <a:avLst/>
          </a:prstGeom>
          <a:noFill/>
          <a:ln w="9525">
            <a:noFill/>
            <a:miter lim="800000"/>
            <a:headEnd/>
            <a:tailEnd/>
          </a:ln>
        </p:spPr>
      </p:pic>
      <p:sp>
        <p:nvSpPr>
          <p:cNvPr id="6" name="Down Arrow 5"/>
          <p:cNvSpPr/>
          <p:nvPr/>
        </p:nvSpPr>
        <p:spPr>
          <a:xfrm>
            <a:off x="6400800" y="2362200"/>
            <a:ext cx="228600" cy="304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0" y="1600200"/>
            <a:ext cx="4572000" cy="4525963"/>
          </a:xfrm>
        </p:spPr>
        <p:txBody>
          <a:bodyPr>
            <a:noAutofit/>
          </a:bodyPr>
          <a:lstStyle/>
          <a:p>
            <a:pPr marL="514350" indent="-514350">
              <a:buFont typeface="Arial" pitchFamily="34" charset="0"/>
              <a:buAutoNum type="arabicPeriod"/>
            </a:pPr>
            <a:r>
              <a:rPr lang="en-US" dirty="0" err="1" smtClean="0"/>
              <a:t>Oculomotor</a:t>
            </a:r>
            <a:r>
              <a:rPr lang="en-US" dirty="0" smtClean="0"/>
              <a:t> nucleus.</a:t>
            </a:r>
          </a:p>
          <a:p>
            <a:pPr marL="514350" indent="-514350">
              <a:buFont typeface="Arial" pitchFamily="34" charset="0"/>
              <a:buAutoNum type="arabicPeriod"/>
            </a:pPr>
            <a:r>
              <a:rPr lang="en-US" dirty="0" err="1" smtClean="0"/>
              <a:t>Trochlear</a:t>
            </a:r>
            <a:r>
              <a:rPr lang="en-US" dirty="0" smtClean="0"/>
              <a:t> nucleus.</a:t>
            </a:r>
          </a:p>
          <a:p>
            <a:pPr marL="514350" indent="-514350">
              <a:buFont typeface="Arial" pitchFamily="34" charset="0"/>
              <a:buAutoNum type="arabicPeriod"/>
            </a:pPr>
            <a:r>
              <a:rPr lang="en-US" dirty="0" err="1" smtClean="0"/>
              <a:t>Abducens</a:t>
            </a:r>
            <a:r>
              <a:rPr lang="en-US" dirty="0" smtClean="0"/>
              <a:t> nucleus.</a:t>
            </a:r>
          </a:p>
          <a:p>
            <a:pPr marL="514350" indent="-514350">
              <a:buFont typeface="Arial" pitchFamily="34" charset="0"/>
              <a:buAutoNum type="arabicPeriod"/>
            </a:pPr>
            <a:r>
              <a:rPr lang="en-US" dirty="0" smtClean="0"/>
              <a:t>PPRF</a:t>
            </a:r>
            <a:endParaRPr lang="en-US" dirty="0"/>
          </a:p>
        </p:txBody>
      </p:sp>
      <p:sp>
        <p:nvSpPr>
          <p:cNvPr id="7" name="Subtitle 2"/>
          <p:cNvSpPr txBox="1">
            <a:spLocks/>
          </p:cNvSpPr>
          <p:nvPr/>
        </p:nvSpPr>
        <p:spPr>
          <a:xfrm>
            <a:off x="381000" y="49530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The section is at</a:t>
            </a:r>
            <a:r>
              <a:rPr kumimoji="0" lang="en-US" sz="1200" b="0" i="0" u="none" strike="noStrike" kern="1200" cap="none" spc="0" normalizeH="0" noProof="0" dirty="0" smtClean="0">
                <a:ln>
                  <a:noFill/>
                </a:ln>
                <a:solidFill>
                  <a:schemeClr val="tx1"/>
                </a:solidFill>
                <a:effectLst/>
                <a:uLnTx/>
                <a:uFillTx/>
                <a:latin typeface="+mn-lt"/>
                <a:ea typeface="+mn-ea"/>
                <a:cs typeface="+mn-cs"/>
              </a:rPr>
              <a:t> low midbrain. Look up the </a:t>
            </a:r>
            <a:r>
              <a:rPr kumimoji="0" lang="en-US" sz="1200" b="0" i="0" u="none" strike="noStrike" kern="1200" cap="none" spc="0" normalizeH="0" noProof="0" dirty="0" err="1" smtClean="0">
                <a:ln>
                  <a:noFill/>
                </a:ln>
                <a:solidFill>
                  <a:schemeClr val="tx1"/>
                </a:solidFill>
                <a:effectLst/>
                <a:uLnTx/>
                <a:uFillTx/>
                <a:latin typeface="+mn-lt"/>
                <a:ea typeface="+mn-ea"/>
                <a:cs typeface="+mn-cs"/>
              </a:rPr>
              <a:t>Neuroatlas</a:t>
            </a:r>
            <a:r>
              <a:rPr kumimoji="0" lang="en-US" sz="1200" b="0" i="0" u="none" strike="noStrike" kern="1200" cap="none" spc="0" normalizeH="0" noProof="0" dirty="0" smtClean="0">
                <a:ln>
                  <a:noFill/>
                </a:ln>
                <a:solidFill>
                  <a:schemeClr val="tx1"/>
                </a:solidFill>
                <a:effectLst/>
                <a:uLnTx/>
                <a:uFillTx/>
                <a:latin typeface="+mn-lt"/>
                <a:ea typeface="+mn-ea"/>
                <a:cs typeface="+mn-cs"/>
              </a:rPr>
              <a:t> organized by Ryan </a:t>
            </a:r>
            <a:r>
              <a:rPr kumimoji="0" lang="en-US" sz="1200" b="0" i="0" u="none" strike="noStrike" kern="1200" cap="none" spc="0" normalizeH="0" noProof="0" dirty="0" err="1" smtClean="0">
                <a:ln>
                  <a:noFill/>
                </a:ln>
                <a:solidFill>
                  <a:schemeClr val="tx1"/>
                </a:solidFill>
                <a:effectLst/>
                <a:uLnTx/>
                <a:uFillTx/>
                <a:latin typeface="+mn-lt"/>
                <a:ea typeface="+mn-ea"/>
                <a:cs typeface="+mn-cs"/>
              </a:rPr>
              <a:t>Tuman</a:t>
            </a:r>
            <a:r>
              <a:rPr kumimoji="0" lang="en-US" sz="1200" b="0" i="0" u="none" strike="noStrike" kern="1200" cap="none" spc="0" normalizeH="0" noProof="0" dirty="0" smtClean="0">
                <a:ln>
                  <a:noFill/>
                </a:ln>
                <a:solidFill>
                  <a:schemeClr val="tx1"/>
                </a:solidFill>
                <a:effectLst/>
                <a:uLnTx/>
                <a:uFillTx/>
                <a:latin typeface="+mn-lt"/>
                <a:ea typeface="+mn-ea"/>
                <a:cs typeface="+mn-cs"/>
              </a:rPr>
              <a:t>. It is very clear. </a:t>
            </a:r>
          </a:p>
          <a:p>
            <a:pPr marL="800100" lvl="1" indent="-342900">
              <a:spcBef>
                <a:spcPct val="20000"/>
              </a:spcBef>
              <a:buFont typeface="Arial" pitchFamily="34" charset="0"/>
              <a:buChar char="•"/>
            </a:pPr>
            <a:r>
              <a:rPr lang="en-US" sz="1200" baseline="0" dirty="0" smtClean="0"/>
              <a:t>The</a:t>
            </a:r>
            <a:r>
              <a:rPr lang="en-US" sz="1200" dirty="0" smtClean="0"/>
              <a:t> arrow is pointing at the </a:t>
            </a:r>
            <a:r>
              <a:rPr lang="en-US" sz="1200" dirty="0" err="1" smtClean="0"/>
              <a:t>trochlear</a:t>
            </a:r>
            <a:r>
              <a:rPr lang="en-US" sz="1200" dirty="0" smtClean="0"/>
              <a:t> nucleus </a:t>
            </a:r>
          </a:p>
          <a:p>
            <a:pPr marL="800100" lvl="1" indent="-342900">
              <a:spcBef>
                <a:spcPct val="20000"/>
              </a:spcBef>
              <a:buFont typeface="Arial" pitchFamily="34" charset="0"/>
              <a:buChar cha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800100" lvl="1" indent="-342900">
              <a:spcBef>
                <a:spcPct val="20000"/>
              </a:spcBef>
              <a:buFont typeface="Arial" pitchFamily="34" charset="0"/>
              <a:buChar char="•"/>
            </a:pPr>
            <a:endParaRPr lang="en-US" sz="1200" dirty="0" smtClean="0"/>
          </a:p>
          <a:p>
            <a:pPr marL="342900" indent="-342900">
              <a:spcBef>
                <a:spcPct val="20000"/>
              </a:spcBef>
              <a:buFont typeface="Arial" pitchFamily="34" charset="0"/>
              <a:buChar cha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Answer</a:t>
            </a:r>
            <a:r>
              <a:rPr kumimoji="0" lang="en-US" sz="1200" b="0" i="0" u="none" strike="noStrike" kern="1200" cap="none" spc="0" normalizeH="0" noProof="0" dirty="0" smtClean="0">
                <a:ln>
                  <a:noFill/>
                </a:ln>
                <a:solidFill>
                  <a:schemeClr val="tx1"/>
                </a:solidFill>
                <a:effectLst/>
                <a:uLnTx/>
                <a:uFillTx/>
                <a:latin typeface="+mn-lt"/>
                <a:ea typeface="+mn-ea"/>
                <a:cs typeface="+mn-cs"/>
              </a:rPr>
              <a:t> is 2. </a:t>
            </a:r>
            <a:r>
              <a:rPr kumimoji="0" lang="en-US" sz="1200" b="0" i="0" u="none" strike="noStrike" kern="1200" cap="none" spc="0" normalizeH="0" noProof="0" dirty="0" err="1" smtClean="0">
                <a:ln>
                  <a:noFill/>
                </a:ln>
                <a:solidFill>
                  <a:schemeClr val="tx1"/>
                </a:solidFill>
                <a:effectLst/>
                <a:uLnTx/>
                <a:uFillTx/>
                <a:latin typeface="+mn-lt"/>
                <a:ea typeface="+mn-ea"/>
                <a:cs typeface="+mn-cs"/>
              </a:rPr>
              <a:t>Trochlear</a:t>
            </a:r>
            <a:r>
              <a:rPr kumimoji="0" lang="en-US" sz="1200" b="0" i="0" u="none" strike="noStrike" kern="1200" cap="none" spc="0" normalizeH="0" noProof="0" dirty="0" smtClean="0">
                <a:ln>
                  <a:noFill/>
                </a:ln>
                <a:solidFill>
                  <a:schemeClr val="tx1"/>
                </a:solidFill>
                <a:effectLst/>
                <a:uLnTx/>
                <a:uFillTx/>
                <a:latin typeface="+mn-lt"/>
                <a:ea typeface="+mn-ea"/>
                <a:cs typeface="+mn-cs"/>
              </a:rPr>
              <a:t> nucleus</a:t>
            </a:r>
          </a:p>
          <a:p>
            <a:pPr marL="342900" indent="-342900">
              <a:spcBef>
                <a:spcPct val="20000"/>
              </a:spcBef>
              <a:buFont typeface="Arial" pitchFamily="34" charset="0"/>
              <a:buChar cha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6. Commissural fibers connect:</a:t>
            </a:r>
            <a:endParaRPr lang="en-US" dirty="0"/>
          </a:p>
        </p:txBody>
      </p:sp>
      <p:sp>
        <p:nvSpPr>
          <p:cNvPr id="3" name="TPAnswers"/>
          <p:cNvSpPr>
            <a:spLocks noGrp="1"/>
          </p:cNvSpPr>
          <p:nvPr>
            <p:ph type="body" idx="1"/>
            <p:custDataLst>
              <p:tags r:id="rId2"/>
            </p:custDataLst>
          </p:nvPr>
        </p:nvSpPr>
        <p:spPr>
          <a:xfrm>
            <a:off x="152400" y="1600200"/>
            <a:ext cx="4572000" cy="4525963"/>
          </a:xfrm>
        </p:spPr>
        <p:txBody>
          <a:bodyPr>
            <a:noAutofit/>
          </a:bodyPr>
          <a:lstStyle/>
          <a:p>
            <a:pPr marL="514350" indent="-514350">
              <a:buFont typeface="Arial" pitchFamily="34" charset="0"/>
              <a:buAutoNum type="arabicPeriod"/>
            </a:pPr>
            <a:r>
              <a:rPr lang="en-US" dirty="0" err="1" smtClean="0"/>
              <a:t>Gyrus</a:t>
            </a:r>
            <a:r>
              <a:rPr lang="en-US" dirty="0" smtClean="0"/>
              <a:t> to </a:t>
            </a:r>
            <a:r>
              <a:rPr lang="en-US" dirty="0" err="1" smtClean="0"/>
              <a:t>gyrus</a:t>
            </a:r>
            <a:r>
              <a:rPr lang="en-US" dirty="0" smtClean="0"/>
              <a:t>.</a:t>
            </a:r>
          </a:p>
          <a:p>
            <a:pPr marL="514350" indent="-514350">
              <a:buFont typeface="Arial" pitchFamily="34" charset="0"/>
              <a:buAutoNum type="arabicPeriod"/>
            </a:pPr>
            <a:r>
              <a:rPr lang="en-US" dirty="0" smtClean="0"/>
              <a:t>Cells within a </a:t>
            </a:r>
            <a:r>
              <a:rPr lang="en-US" dirty="0" err="1" smtClean="0"/>
              <a:t>gyrus</a:t>
            </a:r>
            <a:r>
              <a:rPr lang="en-US" dirty="0" smtClean="0"/>
              <a:t>.</a:t>
            </a:r>
          </a:p>
          <a:p>
            <a:pPr marL="514350" indent="-514350">
              <a:buFont typeface="Arial" pitchFamily="34" charset="0"/>
              <a:buAutoNum type="arabicPeriod"/>
            </a:pPr>
            <a:r>
              <a:rPr lang="en-US" dirty="0" smtClean="0"/>
              <a:t>Homologous areas between the two cerebral hemispheres.</a:t>
            </a:r>
          </a:p>
          <a:p>
            <a:pPr marL="514350" indent="-514350">
              <a:buFont typeface="Arial" pitchFamily="34" charset="0"/>
              <a:buAutoNum type="arabicPeriod"/>
            </a:pPr>
            <a:r>
              <a:rPr lang="en-US" dirty="0" smtClean="0"/>
              <a:t>The cortex to </a:t>
            </a:r>
            <a:r>
              <a:rPr lang="en-US" dirty="0" err="1" smtClean="0"/>
              <a:t>subcortical</a:t>
            </a:r>
            <a:r>
              <a:rPr lang="en-US" dirty="0" smtClean="0"/>
              <a:t> nuclei.</a:t>
            </a:r>
            <a:endParaRPr lang="en-US" dirty="0"/>
          </a:p>
        </p:txBody>
      </p:sp>
      <p:sp>
        <p:nvSpPr>
          <p:cNvPr id="4" name="Subtitle 2"/>
          <p:cNvSpPr txBox="1">
            <a:spLocks/>
          </p:cNvSpPr>
          <p:nvPr/>
        </p:nvSpPr>
        <p:spPr>
          <a:xfrm>
            <a:off x="3124200" y="5334000"/>
            <a:ext cx="6019800" cy="1524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Commissural means</a:t>
            </a:r>
            <a:r>
              <a:rPr kumimoji="0" lang="en-US" sz="1200" b="0" i="0" u="none" strike="noStrike" kern="1200" cap="none" spc="0" normalizeH="0" noProof="0" dirty="0" smtClean="0">
                <a:ln>
                  <a:noFill/>
                </a:ln>
                <a:solidFill>
                  <a:schemeClr val="tx1"/>
                </a:solidFill>
                <a:effectLst/>
                <a:uLnTx/>
                <a:uFillTx/>
                <a:latin typeface="+mn-lt"/>
                <a:ea typeface="+mn-ea"/>
                <a:cs typeface="+mn-cs"/>
              </a:rPr>
              <a:t> connecting two sides of the hemispheres.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baseline="0" dirty="0" err="1" smtClean="0"/>
              <a:t>Gyrus</a:t>
            </a:r>
            <a:r>
              <a:rPr lang="en-US" sz="1200" dirty="0" smtClean="0"/>
              <a:t> to </a:t>
            </a:r>
            <a:r>
              <a:rPr lang="en-US" sz="1200" dirty="0" err="1" smtClean="0"/>
              <a:t>Gyrus</a:t>
            </a:r>
            <a:r>
              <a:rPr lang="en-US" sz="1200" dirty="0" smtClean="0"/>
              <a:t> is </a:t>
            </a:r>
            <a:r>
              <a:rPr lang="en-US" sz="1200" dirty="0" err="1" smtClean="0"/>
              <a:t>arcuate</a:t>
            </a:r>
            <a:r>
              <a:rPr lang="en-US" sz="1200" dirty="0" smtClean="0"/>
              <a:t> loop</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Cells</a:t>
            </a:r>
            <a:r>
              <a:rPr kumimoji="0" lang="en-US" sz="1200" b="0" i="0" u="none" strike="noStrike" kern="1200" cap="none" spc="0" normalizeH="0" noProof="0" dirty="0" smtClean="0">
                <a:ln>
                  <a:noFill/>
                </a:ln>
                <a:solidFill>
                  <a:schemeClr val="tx1"/>
                </a:solidFill>
                <a:effectLst/>
                <a:uLnTx/>
                <a:uFillTx/>
                <a:latin typeface="+mn-lt"/>
                <a:ea typeface="+mn-ea"/>
                <a:cs typeface="+mn-cs"/>
              </a:rPr>
              <a:t> within a </a:t>
            </a:r>
            <a:r>
              <a:rPr kumimoji="0" lang="en-US" sz="1200" b="0" i="0" u="none" strike="noStrike" kern="1200" cap="none" spc="0" normalizeH="0" noProof="0" dirty="0" err="1" smtClean="0">
                <a:ln>
                  <a:noFill/>
                </a:ln>
                <a:solidFill>
                  <a:schemeClr val="tx1"/>
                </a:solidFill>
                <a:effectLst/>
                <a:uLnTx/>
                <a:uFillTx/>
                <a:latin typeface="+mn-lt"/>
                <a:ea typeface="+mn-ea"/>
                <a:cs typeface="+mn-cs"/>
              </a:rPr>
              <a:t>gyrus</a:t>
            </a:r>
            <a:r>
              <a:rPr kumimoji="0" lang="en-US" sz="1200" b="0" i="0" u="none" strike="noStrike" kern="1200" cap="none" spc="0" normalizeH="0" noProof="0" dirty="0" smtClean="0">
                <a:ln>
                  <a:noFill/>
                </a:ln>
                <a:solidFill>
                  <a:schemeClr val="tx1"/>
                </a:solidFill>
                <a:effectLst/>
                <a:uLnTx/>
                <a:uFillTx/>
                <a:latin typeface="+mn-lt"/>
                <a:ea typeface="+mn-ea"/>
                <a:cs typeface="+mn-cs"/>
              </a:rPr>
              <a:t>… dendrites?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baseline="0" dirty="0" smtClean="0"/>
              <a:t>Cortex</a:t>
            </a:r>
            <a:r>
              <a:rPr lang="en-US" sz="1200" dirty="0" smtClean="0"/>
              <a:t> to </a:t>
            </a:r>
            <a:r>
              <a:rPr lang="en-US" sz="1200" dirty="0" err="1" smtClean="0"/>
              <a:t>subcortical</a:t>
            </a:r>
            <a:r>
              <a:rPr lang="en-US" sz="1200" dirty="0" smtClean="0"/>
              <a:t> nuclei is via cortical columns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dirty="0" smtClean="0"/>
              <a:t>The answer is 3. </a:t>
            </a:r>
            <a:r>
              <a:rPr lang="en-US" sz="1200" dirty="0" err="1" smtClean="0"/>
              <a:t>Homologus</a:t>
            </a:r>
            <a:r>
              <a:rPr lang="en-US" sz="1200" dirty="0" smtClean="0"/>
              <a:t> areas between the two cerebral hemispheres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200" dirty="0" smtClean="0"/>
              <a:t>7. The inability to produce purposeful movements even though there is no paralysis is:</a:t>
            </a:r>
            <a:endParaRPr lang="en-US" sz="32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t>Apraxia</a:t>
            </a:r>
            <a:r>
              <a:rPr lang="en-US" dirty="0" smtClean="0"/>
              <a:t>.</a:t>
            </a:r>
          </a:p>
          <a:p>
            <a:pPr marL="514350" indent="-514350">
              <a:buFont typeface="Arial" pitchFamily="34" charset="0"/>
              <a:buAutoNum type="arabicPeriod"/>
            </a:pPr>
            <a:r>
              <a:rPr lang="en-US" dirty="0" smtClean="0"/>
              <a:t>Aphasia.</a:t>
            </a:r>
          </a:p>
          <a:p>
            <a:pPr marL="514350" indent="-514350">
              <a:buFont typeface="Arial" pitchFamily="34" charset="0"/>
              <a:buAutoNum type="arabicPeriod"/>
            </a:pPr>
            <a:r>
              <a:rPr lang="en-US" dirty="0" err="1" smtClean="0"/>
              <a:t>Agnosia</a:t>
            </a:r>
            <a:r>
              <a:rPr lang="en-US" dirty="0" smtClean="0"/>
              <a:t>.</a:t>
            </a:r>
            <a:endParaRPr lang="en-US" dirty="0"/>
          </a:p>
        </p:txBody>
      </p:sp>
      <p:sp>
        <p:nvSpPr>
          <p:cNvPr id="4" name="Subtitle 2"/>
          <p:cNvSpPr txBox="1">
            <a:spLocks/>
          </p:cNvSpPr>
          <p:nvPr/>
        </p:nvSpPr>
        <p:spPr>
          <a:xfrm>
            <a:off x="381000" y="49530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sngStrike" kern="1200" cap="none" spc="0" normalizeH="0" baseline="0" noProof="0" dirty="0" smtClean="0">
                <a:ln>
                  <a:noFill/>
                </a:ln>
                <a:solidFill>
                  <a:schemeClr val="tx1"/>
                </a:solidFill>
                <a:effectLst/>
                <a:uLnTx/>
                <a:uFillTx/>
                <a:latin typeface="+mn-lt"/>
                <a:ea typeface="+mn-ea"/>
                <a:cs typeface="+mn-cs"/>
              </a:rPr>
              <a:t>From the book:  </a:t>
            </a:r>
            <a:r>
              <a:rPr kumimoji="0" lang="en-US" sz="1200" b="0" i="0" u="none" kern="1200" cap="none" spc="0" normalizeH="0" baseline="0" noProof="0" dirty="0" smtClean="0">
                <a:ln>
                  <a:noFill/>
                </a:ln>
                <a:solidFill>
                  <a:schemeClr val="tx1"/>
                </a:solidFill>
                <a:effectLst/>
                <a:uLnTx/>
                <a:uFillTx/>
                <a:latin typeface="+mn-lt"/>
                <a:ea typeface="+mn-ea"/>
                <a:cs typeface="+mn-cs"/>
              </a:rPr>
              <a:t>From </a:t>
            </a:r>
            <a:r>
              <a:rPr kumimoji="0" lang="en-US" sz="1200" b="0" i="0" u="none" kern="1200" cap="none" spc="0" normalizeH="0" baseline="0" noProof="0" dirty="0" err="1" smtClean="0">
                <a:ln>
                  <a:noFill/>
                </a:ln>
                <a:solidFill>
                  <a:schemeClr val="tx1"/>
                </a:solidFill>
                <a:effectLst/>
                <a:uLnTx/>
                <a:uFillTx/>
                <a:latin typeface="+mn-lt"/>
                <a:ea typeface="+mn-ea"/>
                <a:cs typeface="+mn-cs"/>
              </a:rPr>
              <a:t>wikipedia</a:t>
            </a:r>
            <a:r>
              <a:rPr kumimoji="0" lang="en-US" sz="1200" b="0" i="0" u="none" kern="1200" cap="none" spc="0" normalizeH="0" baseline="0" noProof="0" dirty="0" smtClean="0">
                <a:ln>
                  <a:noFill/>
                </a:ln>
                <a:solidFill>
                  <a:schemeClr val="tx1"/>
                </a:solidFill>
                <a:effectLst/>
                <a:uLnTx/>
                <a:uFillTx/>
                <a:latin typeface="+mn-lt"/>
                <a:ea typeface="+mn-ea"/>
                <a:cs typeface="+mn-cs"/>
              </a:rPr>
              <a:t>:</a:t>
            </a:r>
            <a:endParaRPr kumimoji="0" lang="en-US" sz="1200" b="0" i="0" u="none" strike="sng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err="1" smtClean="0"/>
              <a:t>Apraxia</a:t>
            </a:r>
            <a:r>
              <a:rPr lang="en-US" sz="1200" dirty="0" smtClean="0"/>
              <a:t>: characterized by loss of the ability to execute or carry out learned purposeful movements, despite having the desire and the physical ability to perform the movements</a:t>
            </a:r>
          </a:p>
          <a:p>
            <a:pPr marL="342900" lvl="0" indent="-342900">
              <a:spcBef>
                <a:spcPct val="20000"/>
              </a:spcBef>
              <a:buFont typeface="Arial" pitchFamily="34" charset="0"/>
              <a:buChar cha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Aphasia: </a:t>
            </a:r>
            <a:r>
              <a:rPr lang="en-US" sz="1200" dirty="0" smtClean="0"/>
              <a:t>acquired language disorder in which there is an impairment of any language modality</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err="1" smtClean="0"/>
              <a:t>Agnosia</a:t>
            </a:r>
            <a:r>
              <a:rPr lang="en-US" sz="1200" dirty="0" smtClean="0"/>
              <a:t>: loss of ability to recognize objects, persons, sounds, shapes, or smells while the specific sense is not defective nor is there any significant memory loss</a:t>
            </a:r>
          </a:p>
          <a:p>
            <a:pPr marL="342900" lvl="0" indent="-342900">
              <a:spcBef>
                <a:spcPct val="20000"/>
              </a:spcBef>
              <a:buFont typeface="Arial" pitchFamily="34" charset="0"/>
              <a:buChar cha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smtClean="0"/>
              <a:t>Answer is: 1. </a:t>
            </a:r>
            <a:r>
              <a:rPr lang="en-US" sz="1200" dirty="0" err="1" smtClean="0"/>
              <a:t>apraxia</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a:bodyPr>
          <a:lstStyle/>
          <a:p>
            <a:r>
              <a:rPr lang="en-US" sz="3600" dirty="0" smtClean="0"/>
              <a:t>8. The inability to communicate would be:</a:t>
            </a:r>
            <a:endParaRPr lang="en-US" sz="36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t>Apraxia</a:t>
            </a:r>
            <a:endParaRPr lang="en-US" dirty="0" smtClean="0"/>
          </a:p>
          <a:p>
            <a:pPr marL="514350" indent="-514350">
              <a:buFont typeface="Arial" pitchFamily="34" charset="0"/>
              <a:buAutoNum type="arabicPeriod"/>
            </a:pPr>
            <a:r>
              <a:rPr lang="en-US" dirty="0" smtClean="0"/>
              <a:t>Aphasia.</a:t>
            </a:r>
          </a:p>
          <a:p>
            <a:pPr marL="514350" indent="-514350">
              <a:buFont typeface="Arial" pitchFamily="34" charset="0"/>
              <a:buAutoNum type="arabicPeriod"/>
            </a:pPr>
            <a:r>
              <a:rPr lang="en-US" dirty="0" err="1" smtClean="0"/>
              <a:t>Agnosia</a:t>
            </a:r>
            <a:endParaRPr lang="en-US" dirty="0"/>
          </a:p>
        </p:txBody>
      </p:sp>
      <p:sp>
        <p:nvSpPr>
          <p:cNvPr id="4" name="Subtitle 2"/>
          <p:cNvSpPr txBox="1">
            <a:spLocks/>
          </p:cNvSpPr>
          <p:nvPr/>
        </p:nvSpPr>
        <p:spPr>
          <a:xfrm>
            <a:off x="381000" y="49530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sngStrike" kern="1200" cap="none" spc="0" normalizeH="0" baseline="0" noProof="0" dirty="0" smtClean="0">
                <a:ln>
                  <a:noFill/>
                </a:ln>
                <a:solidFill>
                  <a:schemeClr val="tx1"/>
                </a:solidFill>
                <a:effectLst/>
                <a:uLnTx/>
                <a:uFillTx/>
                <a:latin typeface="+mn-lt"/>
                <a:ea typeface="+mn-ea"/>
                <a:cs typeface="+mn-cs"/>
              </a:rPr>
              <a:t>From the book:  </a:t>
            </a:r>
            <a:r>
              <a:rPr kumimoji="0" lang="en-US" sz="1200" b="0" i="0" u="none" kern="1200" cap="none" spc="0" normalizeH="0" baseline="0" noProof="0" dirty="0" smtClean="0">
                <a:ln>
                  <a:noFill/>
                </a:ln>
                <a:solidFill>
                  <a:schemeClr val="tx1"/>
                </a:solidFill>
                <a:effectLst/>
                <a:uLnTx/>
                <a:uFillTx/>
                <a:latin typeface="+mn-lt"/>
                <a:ea typeface="+mn-ea"/>
                <a:cs typeface="+mn-cs"/>
              </a:rPr>
              <a:t>From </a:t>
            </a:r>
            <a:r>
              <a:rPr kumimoji="0" lang="en-US" sz="1200" b="0" i="0" u="none" kern="1200" cap="none" spc="0" normalizeH="0" baseline="0" noProof="0" dirty="0" err="1" smtClean="0">
                <a:ln>
                  <a:noFill/>
                </a:ln>
                <a:solidFill>
                  <a:schemeClr val="tx1"/>
                </a:solidFill>
                <a:effectLst/>
                <a:uLnTx/>
                <a:uFillTx/>
                <a:latin typeface="+mn-lt"/>
                <a:ea typeface="+mn-ea"/>
                <a:cs typeface="+mn-cs"/>
              </a:rPr>
              <a:t>wikipedia</a:t>
            </a:r>
            <a:r>
              <a:rPr kumimoji="0" lang="en-US" sz="1200" b="0" i="0" u="none" kern="1200" cap="none" spc="0" normalizeH="0" baseline="0" noProof="0" dirty="0" smtClean="0">
                <a:ln>
                  <a:noFill/>
                </a:ln>
                <a:solidFill>
                  <a:schemeClr val="tx1"/>
                </a:solidFill>
                <a:effectLst/>
                <a:uLnTx/>
                <a:uFillTx/>
                <a:latin typeface="+mn-lt"/>
                <a:ea typeface="+mn-ea"/>
                <a:cs typeface="+mn-cs"/>
              </a:rPr>
              <a:t>:</a:t>
            </a:r>
            <a:endParaRPr kumimoji="0" lang="en-US" sz="1200" b="0" i="0" u="none" strike="sng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err="1" smtClean="0"/>
              <a:t>Apraxia</a:t>
            </a:r>
            <a:r>
              <a:rPr lang="en-US" sz="1200" dirty="0" smtClean="0"/>
              <a:t>: characterized by loss of the ability to execute or carry out learned purposeful movements, despite having the desire and the physical ability to perform the movements</a:t>
            </a:r>
          </a:p>
          <a:p>
            <a:pPr marL="342900" lvl="0" indent="-342900">
              <a:spcBef>
                <a:spcPct val="20000"/>
              </a:spcBef>
              <a:buFont typeface="Arial" pitchFamily="34" charset="0"/>
              <a:buChar cha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Aphasia: </a:t>
            </a:r>
            <a:r>
              <a:rPr lang="en-US" sz="1200" dirty="0" smtClean="0"/>
              <a:t>acquired language disorder in which there is an impairment of any language modality</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err="1" smtClean="0"/>
              <a:t>Agnosia</a:t>
            </a:r>
            <a:r>
              <a:rPr lang="en-US" sz="1200" dirty="0" smtClean="0"/>
              <a:t>: loss of ability to recognize objects, persons, sounds, shapes, or smells while the specific sense is not defective nor is there any significant memory loss</a:t>
            </a:r>
          </a:p>
          <a:p>
            <a:pPr marL="342900" lvl="0" indent="-342900">
              <a:spcBef>
                <a:spcPct val="20000"/>
              </a:spcBef>
              <a:buFont typeface="Arial" pitchFamily="34" charset="0"/>
              <a:buChar cha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smtClean="0"/>
              <a:t>Answer is: 2. aphasia</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9. The inability to recognize sensory stimuli is:</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t>Apraxia</a:t>
            </a:r>
            <a:endParaRPr lang="en-US" dirty="0" smtClean="0"/>
          </a:p>
          <a:p>
            <a:pPr marL="514350" indent="-514350">
              <a:buFont typeface="Arial" pitchFamily="34" charset="0"/>
              <a:buAutoNum type="arabicPeriod"/>
            </a:pPr>
            <a:r>
              <a:rPr lang="en-US" dirty="0" smtClean="0"/>
              <a:t>Aphasia</a:t>
            </a:r>
          </a:p>
          <a:p>
            <a:pPr marL="514350" indent="-514350">
              <a:buFont typeface="Arial" pitchFamily="34" charset="0"/>
              <a:buAutoNum type="arabicPeriod"/>
            </a:pPr>
            <a:r>
              <a:rPr lang="en-US" dirty="0" err="1" smtClean="0"/>
              <a:t>Agnosia</a:t>
            </a:r>
            <a:endParaRPr lang="en-US" dirty="0" smtClean="0"/>
          </a:p>
        </p:txBody>
      </p:sp>
      <p:sp>
        <p:nvSpPr>
          <p:cNvPr id="4" name="Subtitle 2"/>
          <p:cNvSpPr txBox="1">
            <a:spLocks/>
          </p:cNvSpPr>
          <p:nvPr/>
        </p:nvSpPr>
        <p:spPr>
          <a:xfrm>
            <a:off x="381000" y="4953000"/>
            <a:ext cx="6400800" cy="1752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sngStrike" kern="1200" cap="none" spc="0" normalizeH="0" baseline="0" noProof="0" dirty="0" smtClean="0">
                <a:ln>
                  <a:noFill/>
                </a:ln>
                <a:solidFill>
                  <a:schemeClr val="tx1"/>
                </a:solidFill>
                <a:effectLst/>
                <a:uLnTx/>
                <a:uFillTx/>
                <a:latin typeface="+mn-lt"/>
                <a:ea typeface="+mn-ea"/>
                <a:cs typeface="+mn-cs"/>
              </a:rPr>
              <a:t>From the book:  </a:t>
            </a:r>
            <a:r>
              <a:rPr kumimoji="0" lang="en-US" sz="1200" b="0" i="0" u="none" kern="1200" cap="none" spc="0" normalizeH="0" baseline="0" noProof="0" dirty="0" smtClean="0">
                <a:ln>
                  <a:noFill/>
                </a:ln>
                <a:solidFill>
                  <a:schemeClr val="tx1"/>
                </a:solidFill>
                <a:effectLst/>
                <a:uLnTx/>
                <a:uFillTx/>
                <a:latin typeface="+mn-lt"/>
                <a:ea typeface="+mn-ea"/>
                <a:cs typeface="+mn-cs"/>
              </a:rPr>
              <a:t>From </a:t>
            </a:r>
            <a:r>
              <a:rPr kumimoji="0" lang="en-US" sz="1200" b="0" i="0" u="none" kern="1200" cap="none" spc="0" normalizeH="0" baseline="0" noProof="0" dirty="0" err="1" smtClean="0">
                <a:ln>
                  <a:noFill/>
                </a:ln>
                <a:solidFill>
                  <a:schemeClr val="tx1"/>
                </a:solidFill>
                <a:effectLst/>
                <a:uLnTx/>
                <a:uFillTx/>
                <a:latin typeface="+mn-lt"/>
                <a:ea typeface="+mn-ea"/>
                <a:cs typeface="+mn-cs"/>
              </a:rPr>
              <a:t>wikipedia</a:t>
            </a:r>
            <a:r>
              <a:rPr kumimoji="0" lang="en-US" sz="1200" b="0" i="0" u="none" kern="1200" cap="none" spc="0" normalizeH="0" baseline="0" noProof="0" dirty="0" smtClean="0">
                <a:ln>
                  <a:noFill/>
                </a:ln>
                <a:solidFill>
                  <a:schemeClr val="tx1"/>
                </a:solidFill>
                <a:effectLst/>
                <a:uLnTx/>
                <a:uFillTx/>
                <a:latin typeface="+mn-lt"/>
                <a:ea typeface="+mn-ea"/>
                <a:cs typeface="+mn-cs"/>
              </a:rPr>
              <a:t>:</a:t>
            </a:r>
            <a:endParaRPr kumimoji="0" lang="en-US" sz="1200" b="0" i="0" u="none" strike="sng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err="1" smtClean="0"/>
              <a:t>Apraxia</a:t>
            </a:r>
            <a:r>
              <a:rPr lang="en-US" sz="1200" dirty="0" smtClean="0"/>
              <a:t>: characterized by loss of the ability to execute or carry out learned purposeful movements, despite having the desire and the physical ability to perform the movements</a:t>
            </a:r>
          </a:p>
          <a:p>
            <a:pPr marL="342900" lvl="0" indent="-342900">
              <a:spcBef>
                <a:spcPct val="20000"/>
              </a:spcBef>
              <a:buFont typeface="Arial" pitchFamily="34" charset="0"/>
              <a:buChar cha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Aphasia: </a:t>
            </a:r>
            <a:r>
              <a:rPr lang="en-US" sz="1200" dirty="0" smtClean="0"/>
              <a:t>acquired language disorder in which there is an impairment of any language modality</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err="1" smtClean="0"/>
              <a:t>Agnosia</a:t>
            </a:r>
            <a:r>
              <a:rPr lang="en-US" sz="1200" dirty="0" smtClean="0"/>
              <a:t>: loss of ability to recognize objects, persons, sounds, shapes, or smells while the specific sense is not defective nor is there any significant memory loss</a:t>
            </a:r>
          </a:p>
          <a:p>
            <a:pPr marL="342900" lvl="0" indent="-342900">
              <a:spcBef>
                <a:spcPct val="20000"/>
              </a:spcBef>
              <a:buFont typeface="Arial" pitchFamily="34" charset="0"/>
              <a:buChar cha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en-US" sz="1200" dirty="0" smtClean="0"/>
              <a:t>Answer is: 3. </a:t>
            </a:r>
            <a:r>
              <a:rPr lang="en-US" sz="1200" dirty="0" err="1" smtClean="0"/>
              <a:t>agnosia</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#1</a:t>
            </a:r>
            <a:endParaRPr lang="en-US" dirty="0"/>
          </a:p>
        </p:txBody>
      </p:sp>
      <p:sp>
        <p:nvSpPr>
          <p:cNvPr id="3" name="Subtitle 2"/>
          <p:cNvSpPr>
            <a:spLocks noGrp="1"/>
          </p:cNvSpPr>
          <p:nvPr>
            <p:ph type="subTitle" idx="1"/>
          </p:nvPr>
        </p:nvSpPr>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10. How many cell layers are there in the </a:t>
            </a:r>
            <a:r>
              <a:rPr lang="en-US" dirty="0" err="1" smtClean="0"/>
              <a:t>neocortex</a:t>
            </a:r>
            <a:r>
              <a:rPr lang="en-US" dirty="0" smtClean="0"/>
              <a:t>?</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3</a:t>
            </a:r>
          </a:p>
          <a:p>
            <a:pPr marL="514350" indent="-514350">
              <a:buFont typeface="Arial" pitchFamily="34" charset="0"/>
              <a:buAutoNum type="arabicPeriod"/>
            </a:pPr>
            <a:r>
              <a:rPr lang="en-US" dirty="0" smtClean="0"/>
              <a:t>4</a:t>
            </a:r>
          </a:p>
          <a:p>
            <a:pPr marL="514350" indent="-514350">
              <a:buFont typeface="Arial" pitchFamily="34" charset="0"/>
              <a:buAutoNum type="arabicPeriod"/>
            </a:pPr>
            <a:r>
              <a:rPr lang="en-US" dirty="0" smtClean="0"/>
              <a:t>5</a:t>
            </a:r>
          </a:p>
          <a:p>
            <a:pPr marL="514350" indent="-514350">
              <a:buFont typeface="Arial" pitchFamily="34" charset="0"/>
              <a:buAutoNum type="arabicPeriod"/>
            </a:pPr>
            <a:r>
              <a:rPr lang="en-US" dirty="0" smtClean="0"/>
              <a:t>6</a:t>
            </a:r>
            <a:endParaRPr lang="en-US" dirty="0"/>
          </a:p>
        </p:txBody>
      </p:sp>
      <p:sp>
        <p:nvSpPr>
          <p:cNvPr id="4" name="Subtitle 2"/>
          <p:cNvSpPr txBox="1">
            <a:spLocks/>
          </p:cNvSpPr>
          <p:nvPr/>
        </p:nvSpPr>
        <p:spPr>
          <a:xfrm>
            <a:off x="381000" y="5715000"/>
            <a:ext cx="6400800" cy="9906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Page</a:t>
            </a:r>
            <a:r>
              <a:rPr kumimoji="0" lang="en-US" sz="1200" b="0" i="0" u="none" strike="noStrike" kern="1200" cap="none" spc="0" normalizeH="0" noProof="0" dirty="0" smtClean="0">
                <a:ln>
                  <a:noFill/>
                </a:ln>
                <a:solidFill>
                  <a:schemeClr val="tx1"/>
                </a:solidFill>
                <a:effectLst/>
                <a:uLnTx/>
                <a:uFillTx/>
                <a:latin typeface="+mn-lt"/>
                <a:ea typeface="+mn-ea"/>
                <a:cs typeface="+mn-cs"/>
              </a:rPr>
              <a:t> 203 of the book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baseline="0" dirty="0" smtClean="0"/>
              <a:t>I count 6</a:t>
            </a:r>
            <a:r>
              <a:rPr lang="en-US" sz="1200" dirty="0" smtClean="0"/>
              <a:t> layers, how about you? 6? Ok. 6.</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Primary input is 4</a:t>
            </a:r>
            <a:r>
              <a:rPr kumimoji="0" lang="en-US" sz="1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layer. Primary output is 5</a:t>
            </a:r>
            <a:r>
              <a:rPr kumimoji="0" lang="en-US" sz="1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and 6</a:t>
            </a:r>
            <a:r>
              <a:rPr kumimoji="0" lang="en-US" sz="1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layer. Layers</a:t>
            </a:r>
            <a:r>
              <a:rPr kumimoji="0" lang="en-US" sz="1200" b="0" i="0" u="none" strike="noStrike" kern="1200" cap="none" spc="0" normalizeH="0" noProof="0" dirty="0" smtClean="0">
                <a:ln>
                  <a:noFill/>
                </a:ln>
                <a:solidFill>
                  <a:schemeClr val="tx1"/>
                </a:solidFill>
                <a:effectLst/>
                <a:uLnTx/>
                <a:uFillTx/>
                <a:latin typeface="+mn-lt"/>
                <a:ea typeface="+mn-ea"/>
                <a:cs typeface="+mn-cs"/>
              </a:rPr>
              <a:t> 1,2,and 3 are communications between other cortical columns.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200" dirty="0" smtClean="0"/>
              <a:t>Answer is 4. 6 layers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1" descr="FC2E6DB0"/>
          <p:cNvPicPr>
            <a:picLocks noChangeAspect="1" noChangeArrowheads="1"/>
          </p:cNvPicPr>
          <p:nvPr/>
        </p:nvPicPr>
        <p:blipFill>
          <a:blip r:embed="rId4" cstate="print"/>
          <a:srcRect/>
          <a:stretch>
            <a:fillRect/>
          </a:stretch>
        </p:blipFill>
        <p:spPr bwMode="auto">
          <a:xfrm>
            <a:off x="2668249" y="1524000"/>
            <a:ext cx="6475751" cy="4114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#7b</a:t>
            </a:r>
            <a:endParaRPr lang="en-US" dirty="0"/>
          </a:p>
        </p:txBody>
      </p:sp>
      <p:sp>
        <p:nvSpPr>
          <p:cNvPr id="3" name="Subtitle 2"/>
          <p:cNvSpPr>
            <a:spLocks noGrp="1"/>
          </p:cNvSpPr>
          <p:nvPr>
            <p:ph type="subTitle" idx="1"/>
          </p:nvPr>
        </p:nvSpPr>
        <p:spPr/>
        <p:txBody>
          <a:bodyPr/>
          <a:lstStyle/>
          <a:p>
            <a:r>
              <a:rPr lang="en-US" dirty="0" smtClean="0"/>
              <a:t>Nick “</a:t>
            </a:r>
            <a:r>
              <a:rPr lang="en-US" dirty="0" err="1" smtClean="0"/>
              <a:t>Swapmeet</a:t>
            </a:r>
            <a:r>
              <a:rPr lang="en-US" dirty="0" smtClean="0"/>
              <a:t>” Christianson</a:t>
            </a:r>
            <a:endParaRPr lang="en-US" dirty="0"/>
          </a:p>
        </p:txBody>
      </p:sp>
    </p:spTree>
    <p:custDataLst>
      <p:tags r:id="rId1"/>
    </p:custData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1. The area in blue is:</a:t>
            </a:r>
            <a:endParaRPr lang="en-US" dirty="0"/>
          </a:p>
        </p:txBody>
      </p:sp>
      <p:pic>
        <p:nvPicPr>
          <p:cNvPr id="5" name="Picture 11" descr="lata"/>
          <p:cNvPicPr>
            <a:picLocks noChangeAspect="1" noChangeArrowheads="1"/>
          </p:cNvPicPr>
          <p:nvPr/>
        </p:nvPicPr>
        <p:blipFill>
          <a:blip r:embed="rId4" cstate="print"/>
          <a:srcRect r="6120"/>
          <a:stretch>
            <a:fillRect/>
          </a:stretch>
        </p:blipFill>
        <p:spPr bwMode="auto">
          <a:xfrm>
            <a:off x="4638675" y="1219200"/>
            <a:ext cx="4505325" cy="3600450"/>
          </a:xfrm>
          <a:prstGeom prst="rect">
            <a:avLst/>
          </a:prstGeom>
          <a:noFill/>
          <a:ln w="9525">
            <a:noFill/>
            <a:miter lim="800000"/>
            <a:headEnd/>
            <a:tailEnd/>
          </a:ln>
        </p:spPr>
      </p:pic>
      <p:sp>
        <p:nvSpPr>
          <p:cNvPr id="6" name="Freeform 17"/>
          <p:cNvSpPr>
            <a:spLocks/>
          </p:cNvSpPr>
          <p:nvPr/>
        </p:nvSpPr>
        <p:spPr bwMode="auto">
          <a:xfrm>
            <a:off x="6332538" y="2992438"/>
            <a:ext cx="1143000" cy="752475"/>
          </a:xfrm>
          <a:custGeom>
            <a:avLst/>
            <a:gdLst>
              <a:gd name="T0" fmla="*/ 2147483647 w 720"/>
              <a:gd name="T1" fmla="*/ 2147483647 h 474"/>
              <a:gd name="T2" fmla="*/ 2147483647 w 720"/>
              <a:gd name="T3" fmla="*/ 2147483647 h 474"/>
              <a:gd name="T4" fmla="*/ 2147483647 w 720"/>
              <a:gd name="T5" fmla="*/ 2147483647 h 474"/>
              <a:gd name="T6" fmla="*/ 2147483647 w 720"/>
              <a:gd name="T7" fmla="*/ 2147483647 h 474"/>
              <a:gd name="T8" fmla="*/ 2147483647 w 720"/>
              <a:gd name="T9" fmla="*/ 2147483647 h 474"/>
              <a:gd name="T10" fmla="*/ 2147483647 w 720"/>
              <a:gd name="T11" fmla="*/ 2147483647 h 474"/>
              <a:gd name="T12" fmla="*/ 2147483647 w 720"/>
              <a:gd name="T13" fmla="*/ 2147483647 h 474"/>
              <a:gd name="T14" fmla="*/ 2147483647 w 720"/>
              <a:gd name="T15" fmla="*/ 2147483647 h 474"/>
              <a:gd name="T16" fmla="*/ 2147483647 w 720"/>
              <a:gd name="T17" fmla="*/ 2147483647 h 474"/>
              <a:gd name="T18" fmla="*/ 2147483647 w 720"/>
              <a:gd name="T19" fmla="*/ 2147483647 h 474"/>
              <a:gd name="T20" fmla="*/ 2147483647 w 720"/>
              <a:gd name="T21" fmla="*/ 2147483647 h 474"/>
              <a:gd name="T22" fmla="*/ 2147483647 w 720"/>
              <a:gd name="T23" fmla="*/ 2147483647 h 474"/>
              <a:gd name="T24" fmla="*/ 2147483647 w 720"/>
              <a:gd name="T25" fmla="*/ 2147483647 h 4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0"/>
              <a:gd name="T40" fmla="*/ 0 h 474"/>
              <a:gd name="T41" fmla="*/ 720 w 720"/>
              <a:gd name="T42" fmla="*/ 474 h 4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0" h="474">
                <a:moveTo>
                  <a:pt x="133" y="187"/>
                </a:moveTo>
                <a:cubicBezTo>
                  <a:pt x="111" y="201"/>
                  <a:pt x="72" y="239"/>
                  <a:pt x="52" y="271"/>
                </a:cubicBezTo>
                <a:cubicBezTo>
                  <a:pt x="32" y="303"/>
                  <a:pt x="0" y="346"/>
                  <a:pt x="10" y="378"/>
                </a:cubicBezTo>
                <a:cubicBezTo>
                  <a:pt x="20" y="410"/>
                  <a:pt x="68" y="460"/>
                  <a:pt x="111" y="467"/>
                </a:cubicBezTo>
                <a:cubicBezTo>
                  <a:pt x="154" y="474"/>
                  <a:pt x="208" y="446"/>
                  <a:pt x="271" y="419"/>
                </a:cubicBezTo>
                <a:cubicBezTo>
                  <a:pt x="334" y="392"/>
                  <a:pt x="428" y="337"/>
                  <a:pt x="490" y="307"/>
                </a:cubicBezTo>
                <a:cubicBezTo>
                  <a:pt x="552" y="277"/>
                  <a:pt x="606" y="264"/>
                  <a:pt x="644" y="236"/>
                </a:cubicBezTo>
                <a:cubicBezTo>
                  <a:pt x="682" y="208"/>
                  <a:pt x="712" y="178"/>
                  <a:pt x="716" y="141"/>
                </a:cubicBezTo>
                <a:cubicBezTo>
                  <a:pt x="720" y="104"/>
                  <a:pt x="711" y="32"/>
                  <a:pt x="668" y="16"/>
                </a:cubicBezTo>
                <a:cubicBezTo>
                  <a:pt x="625" y="0"/>
                  <a:pt x="512" y="32"/>
                  <a:pt x="455" y="46"/>
                </a:cubicBezTo>
                <a:cubicBezTo>
                  <a:pt x="398" y="60"/>
                  <a:pt x="369" y="75"/>
                  <a:pt x="324" y="99"/>
                </a:cubicBezTo>
                <a:cubicBezTo>
                  <a:pt x="279" y="123"/>
                  <a:pt x="220" y="171"/>
                  <a:pt x="188" y="188"/>
                </a:cubicBezTo>
                <a:cubicBezTo>
                  <a:pt x="156" y="205"/>
                  <a:pt x="155" y="173"/>
                  <a:pt x="133" y="187"/>
                </a:cubicBezTo>
                <a:close/>
              </a:path>
            </a:pathLst>
          </a:custGeom>
          <a:noFill/>
          <a:ln w="19050">
            <a:solidFill>
              <a:srgbClr val="0000FF"/>
            </a:solidFill>
            <a:round/>
            <a:headEnd/>
            <a:tailEnd/>
          </a:ln>
        </p:spPr>
        <p:txBody>
          <a:bodyPr wrap="none" anchor="ctr"/>
          <a:lstStyle/>
          <a:p>
            <a:endParaRPr lang="en-US"/>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t>Broca’s</a:t>
            </a:r>
            <a:r>
              <a:rPr lang="en-US" dirty="0" smtClean="0"/>
              <a:t> area</a:t>
            </a:r>
          </a:p>
          <a:p>
            <a:pPr marL="514350" indent="-514350">
              <a:buFont typeface="Arial" pitchFamily="34" charset="0"/>
              <a:buAutoNum type="arabicPeriod"/>
            </a:pPr>
            <a:r>
              <a:rPr lang="en-US" dirty="0" err="1" smtClean="0"/>
              <a:t>Wernicke’s</a:t>
            </a:r>
            <a:r>
              <a:rPr lang="en-US" dirty="0" smtClean="0"/>
              <a:t> area</a:t>
            </a:r>
          </a:p>
          <a:p>
            <a:pPr marL="514350" indent="-514350">
              <a:buFont typeface="Arial" pitchFamily="34" charset="0"/>
              <a:buAutoNum type="arabicPeriod"/>
            </a:pPr>
            <a:r>
              <a:rPr lang="en-US" dirty="0" err="1" smtClean="0"/>
              <a:t>Somatosensory</a:t>
            </a:r>
            <a:r>
              <a:rPr lang="en-US" dirty="0" smtClean="0"/>
              <a:t> cortex</a:t>
            </a:r>
          </a:p>
          <a:p>
            <a:pPr marL="514350" indent="-514350">
              <a:buFont typeface="Arial" pitchFamily="34" charset="0"/>
              <a:buAutoNum type="arabicPeriod"/>
            </a:pPr>
            <a:r>
              <a:rPr lang="en-US" dirty="0" smtClean="0"/>
              <a:t>Primary Auditory cortex</a:t>
            </a:r>
            <a:endParaRPr lang="en-US" dirty="0"/>
          </a:p>
        </p:txBody>
      </p:sp>
    </p:spTree>
    <p:custDataLst>
      <p:tags r:id="rId1"/>
    </p:custData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ids.hallym.ac.kr/d/kns/tutor/medical/01premed2/chapter45/brainlanga.gif"/>
          <p:cNvPicPr>
            <a:picLocks noChangeAspect="1" noChangeArrowheads="1"/>
          </p:cNvPicPr>
          <p:nvPr/>
        </p:nvPicPr>
        <p:blipFill>
          <a:blip r:embed="rId2" cstate="print"/>
          <a:srcRect/>
          <a:stretch>
            <a:fillRect/>
          </a:stretch>
        </p:blipFill>
        <p:spPr bwMode="auto">
          <a:xfrm>
            <a:off x="2057400" y="304800"/>
            <a:ext cx="4714875" cy="3171826"/>
          </a:xfrm>
          <a:prstGeom prst="rect">
            <a:avLst/>
          </a:prstGeom>
          <a:noFill/>
        </p:spPr>
      </p:pic>
      <p:sp>
        <p:nvSpPr>
          <p:cNvPr id="6" name="Rectangle 5"/>
          <p:cNvSpPr/>
          <p:nvPr/>
        </p:nvSpPr>
        <p:spPr>
          <a:xfrm>
            <a:off x="1219200" y="4038600"/>
            <a:ext cx="4572000" cy="2554545"/>
          </a:xfrm>
          <a:prstGeom prst="rect">
            <a:avLst/>
          </a:prstGeom>
        </p:spPr>
        <p:txBody>
          <a:bodyPr>
            <a:spAutoFit/>
          </a:bodyPr>
          <a:lstStyle/>
          <a:p>
            <a:pPr marL="514350" indent="-514350">
              <a:buFont typeface="Arial" pitchFamily="34" charset="0"/>
              <a:buAutoNum type="arabicPeriod"/>
            </a:pPr>
            <a:r>
              <a:rPr lang="en-US" sz="3200" dirty="0" err="1" smtClean="0"/>
              <a:t>Broca’s</a:t>
            </a:r>
            <a:r>
              <a:rPr lang="en-US" sz="3200" dirty="0" smtClean="0"/>
              <a:t> area</a:t>
            </a:r>
          </a:p>
          <a:p>
            <a:pPr marL="514350" indent="-514350">
              <a:buFont typeface="Arial" pitchFamily="34" charset="0"/>
              <a:buAutoNum type="arabicPeriod"/>
            </a:pPr>
            <a:r>
              <a:rPr lang="en-US" sz="3200" dirty="0" err="1" smtClean="0"/>
              <a:t>Wernicke’s</a:t>
            </a:r>
            <a:r>
              <a:rPr lang="en-US" sz="3200" dirty="0" smtClean="0"/>
              <a:t> area</a:t>
            </a:r>
          </a:p>
          <a:p>
            <a:pPr marL="514350" indent="-514350">
              <a:buFont typeface="Arial" pitchFamily="34" charset="0"/>
              <a:buAutoNum type="arabicPeriod"/>
            </a:pPr>
            <a:r>
              <a:rPr lang="en-US" sz="3200" dirty="0" err="1" smtClean="0"/>
              <a:t>Somatosensory</a:t>
            </a:r>
            <a:r>
              <a:rPr lang="en-US" sz="3200" dirty="0" smtClean="0"/>
              <a:t> cortex</a:t>
            </a:r>
          </a:p>
          <a:p>
            <a:pPr marL="514350" indent="-514350">
              <a:buFont typeface="Arial" pitchFamily="34" charset="0"/>
              <a:buAutoNum type="arabicPeriod"/>
            </a:pPr>
            <a:r>
              <a:rPr lang="en-US" sz="3200" b="1" dirty="0" smtClean="0"/>
              <a:t>Primary Auditory cortex</a:t>
            </a:r>
            <a:endParaRPr lang="en-US" sz="3200" b="1"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600" dirty="0" smtClean="0">
                <a:latin typeface="Arial" pitchFamily="34" charset="0"/>
                <a:cs typeface="Arial" pitchFamily="34" charset="0"/>
              </a:rPr>
              <a:t>2. The area </a:t>
            </a:r>
            <a:r>
              <a:rPr kumimoji="0" lang="en-US" sz="3600" b="0" i="0" u="none" strike="noStrike" cap="none" normalizeH="0" baseline="0" dirty="0" smtClean="0">
                <a:ln>
                  <a:noFill/>
                </a:ln>
                <a:solidFill>
                  <a:schemeClr val="tx1"/>
                </a:solidFill>
                <a:effectLst/>
                <a:latin typeface="Arial" charset="0"/>
                <a:ea typeface="ＭＳ Ｐゴシック" pitchFamily="68" charset="-128"/>
                <a:cs typeface="Times New Roman" pitchFamily="68" charset="0"/>
              </a:rPr>
              <a:t>important for detection of motion and </a:t>
            </a:r>
            <a:r>
              <a:rPr kumimoji="0" lang="en-US" sz="3600" i="0" u="none" strike="noStrike" cap="none" normalizeH="0" baseline="0" dirty="0" smtClean="0">
                <a:ln>
                  <a:noFill/>
                </a:ln>
                <a:solidFill>
                  <a:schemeClr val="tx1"/>
                </a:solidFill>
                <a:effectLst/>
                <a:latin typeface="Arial" charset="0"/>
                <a:ea typeface="ＭＳ Ｐゴシック" pitchFamily="68" charset="-128"/>
                <a:cs typeface="Times New Roman" pitchFamily="68" charset="0"/>
              </a:rPr>
              <a:t>location</a:t>
            </a:r>
            <a:r>
              <a:rPr kumimoji="0" lang="en-US" sz="3600" b="0" i="0" u="none" strike="noStrike" cap="none" normalizeH="0" baseline="0" dirty="0" smtClean="0">
                <a:ln>
                  <a:noFill/>
                </a:ln>
                <a:solidFill>
                  <a:schemeClr val="tx1"/>
                </a:solidFill>
                <a:effectLst/>
                <a:latin typeface="Arial" charset="0"/>
                <a:ea typeface="ＭＳ Ｐゴシック" pitchFamily="68" charset="-128"/>
                <a:cs typeface="Times New Roman" pitchFamily="68" charset="0"/>
              </a:rPr>
              <a:t>.</a:t>
            </a:r>
            <a:endParaRPr lang="en-US" sz="36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1</a:t>
            </a:r>
          </a:p>
          <a:p>
            <a:pPr marL="514350" indent="-514350">
              <a:buFont typeface="Arial" pitchFamily="34" charset="0"/>
              <a:buAutoNum type="arabicPeriod"/>
            </a:pPr>
            <a:r>
              <a:rPr lang="en-US" dirty="0" smtClean="0"/>
              <a:t>2</a:t>
            </a:r>
          </a:p>
          <a:p>
            <a:pPr marL="514350" indent="-514350">
              <a:buFont typeface="Arial" pitchFamily="34" charset="0"/>
              <a:buAutoNum type="arabicPeriod"/>
            </a:pPr>
            <a:r>
              <a:rPr lang="en-US" dirty="0" smtClean="0"/>
              <a:t>3</a:t>
            </a:r>
          </a:p>
          <a:p>
            <a:pPr marL="514350" indent="-514350">
              <a:buFont typeface="Arial" pitchFamily="34" charset="0"/>
              <a:buAutoNum type="arabicPeriod"/>
            </a:pPr>
            <a:r>
              <a:rPr lang="en-US" dirty="0"/>
              <a:t>4</a:t>
            </a:r>
          </a:p>
        </p:txBody>
      </p:sp>
      <p:pic>
        <p:nvPicPr>
          <p:cNvPr id="7" name="Picture 3"/>
          <p:cNvPicPr>
            <a:picLocks noChangeAspect="1" noChangeArrowheads="1"/>
          </p:cNvPicPr>
          <p:nvPr/>
        </p:nvPicPr>
        <p:blipFill>
          <a:blip r:embed="rId4" cstate="print"/>
          <a:srcRect/>
          <a:stretch>
            <a:fillRect/>
          </a:stretch>
        </p:blipFill>
        <p:spPr bwMode="auto">
          <a:xfrm>
            <a:off x="4724400" y="1752600"/>
            <a:ext cx="3773487" cy="2868612"/>
          </a:xfrm>
          <a:prstGeom prst="rect">
            <a:avLst/>
          </a:prstGeom>
          <a:noFill/>
          <a:ln w="9525">
            <a:noFill/>
            <a:miter lim="800000"/>
            <a:headEnd/>
            <a:tailEnd/>
          </a:ln>
        </p:spPr>
      </p:pic>
      <p:sp>
        <p:nvSpPr>
          <p:cNvPr id="9" name="TextBox 8"/>
          <p:cNvSpPr txBox="1"/>
          <p:nvPr/>
        </p:nvSpPr>
        <p:spPr>
          <a:xfrm>
            <a:off x="7543800" y="2209800"/>
            <a:ext cx="393056" cy="584775"/>
          </a:xfrm>
          <a:prstGeom prst="rect">
            <a:avLst/>
          </a:prstGeom>
          <a:noFill/>
        </p:spPr>
        <p:txBody>
          <a:bodyPr wrap="none" rtlCol="0">
            <a:spAutoFit/>
          </a:bodyPr>
          <a:lstStyle/>
          <a:p>
            <a:r>
              <a:rPr lang="en-US" sz="3200" b="1" dirty="0" smtClean="0">
                <a:solidFill>
                  <a:srgbClr val="FFFF00"/>
                </a:solidFill>
              </a:rPr>
              <a:t>1</a:t>
            </a:r>
            <a:endParaRPr lang="en-US" sz="3200" b="1" dirty="0">
              <a:solidFill>
                <a:srgbClr val="FFFF00"/>
              </a:solidFill>
            </a:endParaRPr>
          </a:p>
        </p:txBody>
      </p:sp>
      <p:sp>
        <p:nvSpPr>
          <p:cNvPr id="10" name="TextBox 9"/>
          <p:cNvSpPr txBox="1"/>
          <p:nvPr/>
        </p:nvSpPr>
        <p:spPr>
          <a:xfrm>
            <a:off x="4953000" y="3048000"/>
            <a:ext cx="393056" cy="584775"/>
          </a:xfrm>
          <a:prstGeom prst="rect">
            <a:avLst/>
          </a:prstGeom>
          <a:noFill/>
        </p:spPr>
        <p:txBody>
          <a:bodyPr wrap="none" rtlCol="0">
            <a:spAutoFit/>
          </a:bodyPr>
          <a:lstStyle/>
          <a:p>
            <a:r>
              <a:rPr lang="en-US" sz="3200" b="1" dirty="0" smtClean="0">
                <a:solidFill>
                  <a:srgbClr val="FFFF00"/>
                </a:solidFill>
              </a:rPr>
              <a:t>4</a:t>
            </a:r>
            <a:endParaRPr lang="en-US" sz="3200" b="1" dirty="0">
              <a:solidFill>
                <a:srgbClr val="FFFF00"/>
              </a:solidFill>
            </a:endParaRPr>
          </a:p>
        </p:txBody>
      </p:sp>
      <p:sp>
        <p:nvSpPr>
          <p:cNvPr id="11" name="TextBox 10"/>
          <p:cNvSpPr txBox="1"/>
          <p:nvPr/>
        </p:nvSpPr>
        <p:spPr>
          <a:xfrm>
            <a:off x="5867400" y="2057400"/>
            <a:ext cx="393056" cy="584775"/>
          </a:xfrm>
          <a:prstGeom prst="rect">
            <a:avLst/>
          </a:prstGeom>
          <a:noFill/>
        </p:spPr>
        <p:txBody>
          <a:bodyPr wrap="none" rtlCol="0">
            <a:spAutoFit/>
          </a:bodyPr>
          <a:lstStyle/>
          <a:p>
            <a:r>
              <a:rPr lang="en-US" sz="3200" b="1" dirty="0" smtClean="0">
                <a:solidFill>
                  <a:srgbClr val="FFFF00"/>
                </a:solidFill>
              </a:rPr>
              <a:t>3</a:t>
            </a:r>
            <a:endParaRPr lang="en-US" sz="3200" b="1" dirty="0">
              <a:solidFill>
                <a:srgbClr val="FFFF00"/>
              </a:solidFill>
            </a:endParaRPr>
          </a:p>
        </p:txBody>
      </p:sp>
      <p:sp>
        <p:nvSpPr>
          <p:cNvPr id="12" name="TextBox 11"/>
          <p:cNvSpPr txBox="1"/>
          <p:nvPr/>
        </p:nvSpPr>
        <p:spPr>
          <a:xfrm>
            <a:off x="6400800" y="3505200"/>
            <a:ext cx="393056" cy="584775"/>
          </a:xfrm>
          <a:prstGeom prst="rect">
            <a:avLst/>
          </a:prstGeom>
          <a:noFill/>
        </p:spPr>
        <p:txBody>
          <a:bodyPr wrap="none" rtlCol="0">
            <a:spAutoFit/>
          </a:bodyPr>
          <a:lstStyle/>
          <a:p>
            <a:r>
              <a:rPr lang="en-US" sz="3200" b="1" dirty="0" smtClean="0">
                <a:solidFill>
                  <a:srgbClr val="FFFF00"/>
                </a:solidFill>
              </a:rPr>
              <a:t>2</a:t>
            </a:r>
            <a:endParaRPr lang="en-US" sz="3200" b="1" dirty="0">
              <a:solidFill>
                <a:srgbClr val="FFFF00"/>
              </a:solidFill>
            </a:endParaRPr>
          </a:p>
        </p:txBody>
      </p:sp>
    </p:spTree>
    <p:custDataLst>
      <p:tags r:id="rId1"/>
    </p:custData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PQuestion"/>
          <p:cNvSpPr>
            <a:spLocks noGrp="1"/>
          </p:cNvSpPr>
          <p:nvPr>
            <p:ph type="title"/>
          </p:nvPr>
        </p:nvSpPr>
        <p:spPr>
          <a:xfrm>
            <a:off x="533400" y="228600"/>
            <a:ext cx="4038600" cy="1143000"/>
          </a:xfrm>
        </p:spPr>
        <p:txBody>
          <a:bodyPr>
            <a:noAutofit/>
          </a:bodyPr>
          <a:lstStyle/>
          <a:p>
            <a:r>
              <a:rPr lang="en-US" sz="3600" dirty="0" smtClean="0">
                <a:latin typeface="Arial" pitchFamily="34" charset="0"/>
                <a:cs typeface="Arial" pitchFamily="34" charset="0"/>
              </a:rPr>
              <a:t>2. </a:t>
            </a:r>
            <a:r>
              <a:rPr lang="en-US" sz="2000" dirty="0" smtClean="0">
                <a:latin typeface="Arial" pitchFamily="34" charset="0"/>
                <a:cs typeface="Arial" pitchFamily="34" charset="0"/>
              </a:rPr>
              <a:t>The area </a:t>
            </a:r>
            <a:r>
              <a:rPr kumimoji="0" lang="en-US" sz="2000" b="0" i="0" u="none" strike="noStrike" cap="none" normalizeH="0" baseline="0" dirty="0" smtClean="0">
                <a:ln>
                  <a:noFill/>
                </a:ln>
                <a:solidFill>
                  <a:schemeClr val="tx1"/>
                </a:solidFill>
                <a:effectLst/>
                <a:latin typeface="Arial" charset="0"/>
                <a:ea typeface="ＭＳ Ｐゴシック" pitchFamily="68" charset="-128"/>
                <a:cs typeface="Times New Roman" pitchFamily="68" charset="0"/>
              </a:rPr>
              <a:t>important for detection of motion and </a:t>
            </a:r>
            <a:r>
              <a:rPr kumimoji="0" lang="en-US" sz="2000" i="0" u="none" strike="noStrike" cap="none" normalizeH="0" baseline="0" dirty="0" smtClean="0">
                <a:ln>
                  <a:noFill/>
                </a:ln>
                <a:solidFill>
                  <a:schemeClr val="tx1"/>
                </a:solidFill>
                <a:effectLst/>
                <a:latin typeface="Arial" charset="0"/>
                <a:ea typeface="ＭＳ Ｐゴシック" pitchFamily="68" charset="-128"/>
                <a:cs typeface="Times New Roman" pitchFamily="68" charset="0"/>
              </a:rPr>
              <a:t>location</a:t>
            </a:r>
            <a:r>
              <a:rPr kumimoji="0" lang="en-US" sz="2000" b="0" i="0" u="none" strike="noStrike" cap="none" normalizeH="0" baseline="0" dirty="0" smtClean="0">
                <a:ln>
                  <a:noFill/>
                </a:ln>
                <a:solidFill>
                  <a:schemeClr val="tx1"/>
                </a:solidFill>
                <a:effectLst/>
                <a:latin typeface="Arial" charset="0"/>
                <a:ea typeface="ＭＳ Ｐゴシック" pitchFamily="68" charset="-128"/>
                <a:cs typeface="Times New Roman" pitchFamily="68" charset="0"/>
              </a:rPr>
              <a:t>.</a:t>
            </a:r>
            <a:endParaRPr lang="en-US" sz="2000" dirty="0"/>
          </a:p>
        </p:txBody>
      </p:sp>
      <p:sp>
        <p:nvSpPr>
          <p:cNvPr id="5" name="TPAnswers"/>
          <p:cNvSpPr>
            <a:spLocks noGrp="1"/>
          </p:cNvSpPr>
          <p:nvPr>
            <p:ph type="body" idx="1"/>
            <p:custDataLst>
              <p:tags r:id="rId1"/>
            </p:custDataLst>
          </p:nvPr>
        </p:nvSpPr>
        <p:spPr>
          <a:xfrm>
            <a:off x="533400" y="1249363"/>
            <a:ext cx="4114800" cy="2438400"/>
          </a:xfrm>
        </p:spPr>
        <p:txBody>
          <a:bodyPr>
            <a:noAutofit/>
          </a:bodyPr>
          <a:lstStyle/>
          <a:p>
            <a:pPr marL="514350" indent="-514350">
              <a:buFont typeface="Arial" pitchFamily="34" charset="0"/>
              <a:buAutoNum type="arabicPeriod"/>
            </a:pPr>
            <a:r>
              <a:rPr lang="en-US" b="1" dirty="0" smtClean="0"/>
              <a:t>1 &lt;-</a:t>
            </a:r>
          </a:p>
          <a:p>
            <a:pPr marL="514350" indent="-514350">
              <a:buFont typeface="Arial" pitchFamily="34" charset="0"/>
              <a:buAutoNum type="arabicPeriod"/>
            </a:pPr>
            <a:r>
              <a:rPr lang="en-US" dirty="0" smtClean="0"/>
              <a:t>2</a:t>
            </a:r>
          </a:p>
          <a:p>
            <a:pPr marL="514350" indent="-514350">
              <a:buFont typeface="Arial" pitchFamily="34" charset="0"/>
              <a:buAutoNum type="arabicPeriod"/>
            </a:pPr>
            <a:r>
              <a:rPr lang="en-US" dirty="0" smtClean="0"/>
              <a:t>3</a:t>
            </a:r>
          </a:p>
          <a:p>
            <a:pPr marL="514350" indent="-514350">
              <a:buFont typeface="Arial" pitchFamily="34" charset="0"/>
              <a:buAutoNum type="arabicPeriod"/>
            </a:pPr>
            <a:r>
              <a:rPr lang="en-US" dirty="0"/>
              <a:t>4</a:t>
            </a:r>
          </a:p>
        </p:txBody>
      </p:sp>
      <p:pic>
        <p:nvPicPr>
          <p:cNvPr id="6" name="Picture 3"/>
          <p:cNvPicPr>
            <a:picLocks noChangeAspect="1" noChangeArrowheads="1"/>
          </p:cNvPicPr>
          <p:nvPr/>
        </p:nvPicPr>
        <p:blipFill>
          <a:blip r:embed="rId3" cstate="print"/>
          <a:srcRect/>
          <a:stretch>
            <a:fillRect/>
          </a:stretch>
        </p:blipFill>
        <p:spPr bwMode="auto">
          <a:xfrm>
            <a:off x="4724400" y="560388"/>
            <a:ext cx="3773487" cy="2868612"/>
          </a:xfrm>
          <a:prstGeom prst="rect">
            <a:avLst/>
          </a:prstGeom>
          <a:noFill/>
          <a:ln w="9525">
            <a:noFill/>
            <a:miter lim="800000"/>
            <a:headEnd/>
            <a:tailEnd/>
          </a:ln>
        </p:spPr>
      </p:pic>
      <p:sp>
        <p:nvSpPr>
          <p:cNvPr id="7" name="TextBox 6"/>
          <p:cNvSpPr txBox="1"/>
          <p:nvPr/>
        </p:nvSpPr>
        <p:spPr>
          <a:xfrm>
            <a:off x="7467600" y="1550988"/>
            <a:ext cx="393056" cy="584775"/>
          </a:xfrm>
          <a:prstGeom prst="rect">
            <a:avLst/>
          </a:prstGeom>
          <a:noFill/>
        </p:spPr>
        <p:txBody>
          <a:bodyPr wrap="none" rtlCol="0">
            <a:spAutoFit/>
          </a:bodyPr>
          <a:lstStyle/>
          <a:p>
            <a:r>
              <a:rPr lang="en-US" sz="3200" b="1" dirty="0" smtClean="0">
                <a:solidFill>
                  <a:srgbClr val="FFFF00"/>
                </a:solidFill>
              </a:rPr>
              <a:t>1</a:t>
            </a:r>
            <a:endParaRPr lang="en-US" sz="3200" b="1" dirty="0">
              <a:solidFill>
                <a:srgbClr val="FFFF00"/>
              </a:solidFill>
            </a:endParaRPr>
          </a:p>
        </p:txBody>
      </p:sp>
      <p:sp>
        <p:nvSpPr>
          <p:cNvPr id="8" name="TextBox 7"/>
          <p:cNvSpPr txBox="1"/>
          <p:nvPr/>
        </p:nvSpPr>
        <p:spPr>
          <a:xfrm>
            <a:off x="4953000" y="1931988"/>
            <a:ext cx="393056" cy="584775"/>
          </a:xfrm>
          <a:prstGeom prst="rect">
            <a:avLst/>
          </a:prstGeom>
          <a:noFill/>
        </p:spPr>
        <p:txBody>
          <a:bodyPr wrap="none" rtlCol="0">
            <a:spAutoFit/>
          </a:bodyPr>
          <a:lstStyle/>
          <a:p>
            <a:r>
              <a:rPr lang="en-US" sz="3200" b="1" dirty="0" smtClean="0">
                <a:solidFill>
                  <a:srgbClr val="FFFF00"/>
                </a:solidFill>
              </a:rPr>
              <a:t>4</a:t>
            </a:r>
            <a:endParaRPr lang="en-US" sz="3200" b="1" dirty="0">
              <a:solidFill>
                <a:srgbClr val="FFFF00"/>
              </a:solidFill>
            </a:endParaRPr>
          </a:p>
        </p:txBody>
      </p:sp>
      <p:sp>
        <p:nvSpPr>
          <p:cNvPr id="9" name="TextBox 8"/>
          <p:cNvSpPr txBox="1"/>
          <p:nvPr/>
        </p:nvSpPr>
        <p:spPr>
          <a:xfrm>
            <a:off x="5867400" y="941388"/>
            <a:ext cx="393056" cy="584775"/>
          </a:xfrm>
          <a:prstGeom prst="rect">
            <a:avLst/>
          </a:prstGeom>
          <a:noFill/>
        </p:spPr>
        <p:txBody>
          <a:bodyPr wrap="none" rtlCol="0">
            <a:spAutoFit/>
          </a:bodyPr>
          <a:lstStyle/>
          <a:p>
            <a:r>
              <a:rPr lang="en-US" sz="3200" b="1" dirty="0" smtClean="0">
                <a:solidFill>
                  <a:srgbClr val="FFFF00"/>
                </a:solidFill>
              </a:rPr>
              <a:t>3</a:t>
            </a:r>
            <a:endParaRPr lang="en-US" sz="3200" b="1" dirty="0">
              <a:solidFill>
                <a:srgbClr val="FFFF00"/>
              </a:solidFill>
            </a:endParaRPr>
          </a:p>
        </p:txBody>
      </p:sp>
      <p:sp>
        <p:nvSpPr>
          <p:cNvPr id="10" name="TextBox 9"/>
          <p:cNvSpPr txBox="1"/>
          <p:nvPr/>
        </p:nvSpPr>
        <p:spPr>
          <a:xfrm>
            <a:off x="6400800" y="2389188"/>
            <a:ext cx="393056" cy="584775"/>
          </a:xfrm>
          <a:prstGeom prst="rect">
            <a:avLst/>
          </a:prstGeom>
          <a:noFill/>
        </p:spPr>
        <p:txBody>
          <a:bodyPr wrap="none" rtlCol="0">
            <a:spAutoFit/>
          </a:bodyPr>
          <a:lstStyle/>
          <a:p>
            <a:r>
              <a:rPr lang="en-US" sz="3200" b="1" dirty="0" smtClean="0">
                <a:solidFill>
                  <a:srgbClr val="FFFF00"/>
                </a:solidFill>
              </a:rPr>
              <a:t>2</a:t>
            </a:r>
            <a:endParaRPr lang="en-US" sz="3200" b="1" dirty="0">
              <a:solidFill>
                <a:srgbClr val="FFFF00"/>
              </a:solidFill>
            </a:endParaRPr>
          </a:p>
        </p:txBody>
      </p:sp>
      <p:sp>
        <p:nvSpPr>
          <p:cNvPr id="11" name="TextBox 10"/>
          <p:cNvSpPr txBox="1"/>
          <p:nvPr/>
        </p:nvSpPr>
        <p:spPr>
          <a:xfrm>
            <a:off x="609600" y="3733800"/>
            <a:ext cx="7924800" cy="2031325"/>
          </a:xfrm>
          <a:prstGeom prst="rect">
            <a:avLst/>
          </a:prstGeom>
          <a:noFill/>
        </p:spPr>
        <p:txBody>
          <a:bodyPr wrap="square" rtlCol="0">
            <a:spAutoFit/>
          </a:bodyPr>
          <a:lstStyle/>
          <a:p>
            <a:r>
              <a:rPr lang="en-US" dirty="0" smtClean="0"/>
              <a:t>In this area you will find the Primary Visual Cortex, the </a:t>
            </a:r>
            <a:r>
              <a:rPr lang="en-US" dirty="0" err="1" smtClean="0"/>
              <a:t>Extrastriate</a:t>
            </a:r>
            <a:r>
              <a:rPr lang="en-US" dirty="0" smtClean="0"/>
              <a:t> Cortex (a.k.a. the Secondary or Associate Cortex) and tertiary/higher order visual cortices. From these cortices to the posterior parietal lobe (dorsally) you will find the Spatial Vision </a:t>
            </a:r>
            <a:r>
              <a:rPr lang="en-US" dirty="0" err="1" smtClean="0"/>
              <a:t>Pwy</a:t>
            </a:r>
            <a:r>
              <a:rPr lang="en-US" dirty="0" smtClean="0"/>
              <a:t> (the “where” </a:t>
            </a:r>
            <a:r>
              <a:rPr lang="en-US" dirty="0" err="1" smtClean="0"/>
              <a:t>pwy</a:t>
            </a:r>
            <a:r>
              <a:rPr lang="en-US" dirty="0" smtClean="0"/>
              <a:t> – spatial vision) and from these cortices to the temporal lobe (ventrally) you will find the Object Recognition </a:t>
            </a:r>
            <a:r>
              <a:rPr lang="en-US" dirty="0" err="1" smtClean="0"/>
              <a:t>Pwy</a:t>
            </a:r>
            <a:r>
              <a:rPr lang="en-US" dirty="0" smtClean="0"/>
              <a:t> (the “what” </a:t>
            </a:r>
            <a:r>
              <a:rPr lang="en-US" dirty="0" err="1" smtClean="0"/>
              <a:t>pwy</a:t>
            </a:r>
            <a:r>
              <a:rPr lang="en-US" dirty="0" smtClean="0"/>
              <a:t> – form, color and object vision). But you’re so smart that I bet you knew that already, big shot.</a:t>
            </a: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3. The arrow points to the:</a:t>
            </a:r>
            <a:endParaRPr lang="en-US" dirty="0"/>
          </a:p>
        </p:txBody>
      </p:sp>
      <p:pic>
        <p:nvPicPr>
          <p:cNvPr id="5" name="Picture 5" descr="midsaga"/>
          <p:cNvPicPr>
            <a:picLocks noChangeAspect="1" noChangeArrowheads="1"/>
          </p:cNvPicPr>
          <p:nvPr/>
        </p:nvPicPr>
        <p:blipFill>
          <a:blip r:embed="rId4" cstate="print"/>
          <a:srcRect/>
          <a:stretch>
            <a:fillRect/>
          </a:stretch>
        </p:blipFill>
        <p:spPr bwMode="auto">
          <a:xfrm>
            <a:off x="3962400" y="1828800"/>
            <a:ext cx="5181600" cy="3900291"/>
          </a:xfrm>
          <a:prstGeom prst="rect">
            <a:avLst/>
          </a:prstGeom>
          <a:noFill/>
          <a:ln w="9525">
            <a:noFill/>
            <a:miter lim="800000"/>
            <a:headEnd/>
            <a:tailEnd/>
          </a:ln>
        </p:spPr>
      </p:pic>
      <p:sp>
        <p:nvSpPr>
          <p:cNvPr id="6" name="Down Arrow 5"/>
          <p:cNvSpPr/>
          <p:nvPr/>
        </p:nvSpPr>
        <p:spPr>
          <a:xfrm>
            <a:off x="6858000" y="25908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0" y="1524000"/>
            <a:ext cx="3962400" cy="4525963"/>
          </a:xfrm>
        </p:spPr>
        <p:txBody>
          <a:bodyPr>
            <a:noAutofit/>
          </a:bodyPr>
          <a:lstStyle/>
          <a:p>
            <a:pPr marL="514350" indent="-514350">
              <a:buFont typeface="Arial" pitchFamily="34" charset="0"/>
              <a:buAutoNum type="arabicPeriod"/>
            </a:pPr>
            <a:r>
              <a:rPr lang="en-US" dirty="0" err="1" smtClean="0"/>
              <a:t>Cingulate</a:t>
            </a:r>
            <a:r>
              <a:rPr lang="en-US" dirty="0" smtClean="0"/>
              <a:t> </a:t>
            </a:r>
            <a:r>
              <a:rPr lang="en-US" dirty="0" err="1" smtClean="0"/>
              <a:t>gyrus</a:t>
            </a:r>
            <a:r>
              <a:rPr lang="en-US" dirty="0" smtClean="0"/>
              <a:t>.</a:t>
            </a:r>
          </a:p>
          <a:p>
            <a:pPr marL="514350" indent="-514350">
              <a:buFont typeface="Arial" pitchFamily="34" charset="0"/>
              <a:buAutoNum type="arabicPeriod"/>
            </a:pPr>
            <a:r>
              <a:rPr lang="en-US" dirty="0" err="1" smtClean="0"/>
              <a:t>Cuneate</a:t>
            </a:r>
            <a:r>
              <a:rPr lang="en-US" dirty="0" smtClean="0"/>
              <a:t> </a:t>
            </a:r>
            <a:r>
              <a:rPr lang="en-US" dirty="0" err="1" smtClean="0"/>
              <a:t>gyrus</a:t>
            </a:r>
            <a:r>
              <a:rPr lang="en-US" dirty="0" smtClean="0"/>
              <a:t>.</a:t>
            </a:r>
          </a:p>
          <a:p>
            <a:pPr marL="514350" indent="-514350">
              <a:buFont typeface="Arial" pitchFamily="34" charset="0"/>
              <a:buAutoNum type="arabicPeriod"/>
            </a:pPr>
            <a:r>
              <a:rPr lang="en-US" dirty="0" smtClean="0"/>
              <a:t>Lateral  frontal </a:t>
            </a:r>
            <a:r>
              <a:rPr lang="en-US" dirty="0" err="1" smtClean="0"/>
              <a:t>gyrus</a:t>
            </a:r>
            <a:r>
              <a:rPr lang="en-US" dirty="0" smtClean="0"/>
              <a:t>.</a:t>
            </a:r>
          </a:p>
          <a:p>
            <a:pPr marL="514350" indent="-514350">
              <a:buFont typeface="Arial" pitchFamily="34" charset="0"/>
              <a:buAutoNum type="arabicPeriod"/>
            </a:pPr>
            <a:r>
              <a:rPr lang="en-US" dirty="0" err="1" smtClean="0"/>
              <a:t>Orbitofrontal</a:t>
            </a:r>
            <a:r>
              <a:rPr lang="en-US" dirty="0" smtClean="0"/>
              <a:t> cortex</a:t>
            </a:r>
            <a:endParaRPr lang="en-US" dirty="0"/>
          </a:p>
        </p:txBody>
      </p:sp>
    </p:spTree>
    <p:custDataLst>
      <p:tags r:id="rId1"/>
    </p:custData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28600" y="152400"/>
            <a:ext cx="3352800" cy="487363"/>
          </a:xfrm>
        </p:spPr>
        <p:txBody>
          <a:bodyPr>
            <a:normAutofit fontScale="90000"/>
          </a:bodyPr>
          <a:lstStyle/>
          <a:p>
            <a:r>
              <a:rPr lang="en-US" sz="2400" dirty="0" smtClean="0"/>
              <a:t>3. The arrow points to the:</a:t>
            </a:r>
            <a:endParaRPr lang="en-US" sz="2400" dirty="0"/>
          </a:p>
        </p:txBody>
      </p:sp>
      <p:pic>
        <p:nvPicPr>
          <p:cNvPr id="5" name="Picture 5" descr="midsaga"/>
          <p:cNvPicPr>
            <a:picLocks noChangeAspect="1" noChangeArrowheads="1"/>
          </p:cNvPicPr>
          <p:nvPr/>
        </p:nvPicPr>
        <p:blipFill>
          <a:blip r:embed="rId4" cstate="print"/>
          <a:srcRect/>
          <a:stretch>
            <a:fillRect/>
          </a:stretch>
        </p:blipFill>
        <p:spPr bwMode="auto">
          <a:xfrm>
            <a:off x="3810000" y="152400"/>
            <a:ext cx="5181600" cy="3900291"/>
          </a:xfrm>
          <a:prstGeom prst="rect">
            <a:avLst/>
          </a:prstGeom>
          <a:noFill/>
          <a:ln w="9525">
            <a:noFill/>
            <a:miter lim="800000"/>
            <a:headEnd/>
            <a:tailEnd/>
          </a:ln>
        </p:spPr>
      </p:pic>
      <p:sp>
        <p:nvSpPr>
          <p:cNvPr id="6" name="Down Arrow 5"/>
          <p:cNvSpPr/>
          <p:nvPr/>
        </p:nvSpPr>
        <p:spPr>
          <a:xfrm>
            <a:off x="6705600" y="928491"/>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304800" y="533400"/>
            <a:ext cx="3962400" cy="1981200"/>
          </a:xfrm>
        </p:spPr>
        <p:txBody>
          <a:bodyPr>
            <a:noAutofit/>
          </a:bodyPr>
          <a:lstStyle/>
          <a:p>
            <a:pPr marL="514350" indent="-514350">
              <a:buFont typeface="Arial" pitchFamily="34" charset="0"/>
              <a:buAutoNum type="arabicPeriod"/>
            </a:pPr>
            <a:r>
              <a:rPr lang="en-US" sz="2400" b="1" dirty="0" err="1" smtClean="0"/>
              <a:t>Cingulate</a:t>
            </a:r>
            <a:r>
              <a:rPr lang="en-US" sz="2400" b="1" dirty="0" smtClean="0"/>
              <a:t> </a:t>
            </a:r>
            <a:r>
              <a:rPr lang="en-US" sz="2400" b="1" dirty="0" err="1" smtClean="0"/>
              <a:t>gyrus</a:t>
            </a:r>
            <a:r>
              <a:rPr lang="en-US" sz="2400" b="1" dirty="0" smtClean="0"/>
              <a:t>.</a:t>
            </a:r>
          </a:p>
          <a:p>
            <a:pPr marL="514350" indent="-514350">
              <a:buFont typeface="Arial" pitchFamily="34" charset="0"/>
              <a:buAutoNum type="arabicPeriod"/>
            </a:pPr>
            <a:r>
              <a:rPr lang="en-US" sz="2400" dirty="0" err="1" smtClean="0"/>
              <a:t>Cuneate</a:t>
            </a:r>
            <a:r>
              <a:rPr lang="en-US" sz="2400" dirty="0" smtClean="0"/>
              <a:t> </a:t>
            </a:r>
            <a:r>
              <a:rPr lang="en-US" sz="2400" dirty="0" err="1" smtClean="0"/>
              <a:t>gyrus</a:t>
            </a:r>
            <a:r>
              <a:rPr lang="en-US" sz="2400" dirty="0" smtClean="0"/>
              <a:t>.</a:t>
            </a:r>
          </a:p>
          <a:p>
            <a:pPr marL="514350" indent="-514350">
              <a:buFont typeface="Arial" pitchFamily="34" charset="0"/>
              <a:buAutoNum type="arabicPeriod"/>
            </a:pPr>
            <a:r>
              <a:rPr lang="en-US" sz="2400" dirty="0" smtClean="0"/>
              <a:t>Lateral  frontal </a:t>
            </a:r>
            <a:r>
              <a:rPr lang="en-US" sz="2400" dirty="0" err="1" smtClean="0"/>
              <a:t>gyrus</a:t>
            </a:r>
            <a:r>
              <a:rPr lang="en-US" sz="2400" dirty="0" smtClean="0"/>
              <a:t>.</a:t>
            </a:r>
          </a:p>
          <a:p>
            <a:pPr marL="514350" indent="-514350">
              <a:buFont typeface="Arial" pitchFamily="34" charset="0"/>
              <a:buAutoNum type="arabicPeriod"/>
            </a:pPr>
            <a:r>
              <a:rPr lang="en-US" sz="2400" dirty="0" err="1" smtClean="0"/>
              <a:t>Orbitofrontal</a:t>
            </a:r>
            <a:r>
              <a:rPr lang="en-US" sz="2400" dirty="0" smtClean="0"/>
              <a:t> cortex</a:t>
            </a:r>
            <a:endParaRPr lang="en-US" sz="2400" dirty="0"/>
          </a:p>
        </p:txBody>
      </p:sp>
      <p:pic>
        <p:nvPicPr>
          <p:cNvPr id="31748" name="Picture 4" descr="File:Medial surface of cerebral cortex - gyri.png"/>
          <p:cNvPicPr>
            <a:picLocks noChangeAspect="1" noChangeArrowheads="1"/>
          </p:cNvPicPr>
          <p:nvPr/>
        </p:nvPicPr>
        <p:blipFill>
          <a:blip r:embed="rId5" cstate="print"/>
          <a:srcRect/>
          <a:stretch>
            <a:fillRect/>
          </a:stretch>
        </p:blipFill>
        <p:spPr bwMode="auto">
          <a:xfrm>
            <a:off x="4767886" y="4084637"/>
            <a:ext cx="4376114" cy="2773363"/>
          </a:xfrm>
          <a:prstGeom prst="rect">
            <a:avLst/>
          </a:prstGeom>
          <a:noFill/>
        </p:spPr>
      </p:pic>
      <p:pic>
        <p:nvPicPr>
          <p:cNvPr id="31746" name="Picture 2" descr="http://upload.wikimedia.org/wikipedia/commons/d/dc/Gray727_cingulate_gyrus.png"/>
          <p:cNvPicPr>
            <a:picLocks noChangeAspect="1" noChangeArrowheads="1"/>
          </p:cNvPicPr>
          <p:nvPr/>
        </p:nvPicPr>
        <p:blipFill>
          <a:blip r:embed="rId6" cstate="print"/>
          <a:srcRect/>
          <a:stretch>
            <a:fillRect/>
          </a:stretch>
        </p:blipFill>
        <p:spPr bwMode="auto">
          <a:xfrm>
            <a:off x="0" y="3124200"/>
            <a:ext cx="5192983" cy="3032125"/>
          </a:xfrm>
          <a:prstGeom prst="rect">
            <a:avLst/>
          </a:prstGeom>
          <a:noFill/>
        </p:spPr>
      </p:pic>
      <p:sp>
        <p:nvSpPr>
          <p:cNvPr id="8" name="TextBox 7"/>
          <p:cNvSpPr txBox="1"/>
          <p:nvPr/>
        </p:nvSpPr>
        <p:spPr>
          <a:xfrm>
            <a:off x="304800" y="2286000"/>
            <a:ext cx="3276600" cy="923330"/>
          </a:xfrm>
          <a:prstGeom prst="rect">
            <a:avLst/>
          </a:prstGeom>
          <a:noFill/>
        </p:spPr>
        <p:txBody>
          <a:bodyPr wrap="square" rtlCol="0">
            <a:spAutoFit/>
          </a:bodyPr>
          <a:lstStyle/>
          <a:p>
            <a:r>
              <a:rPr lang="en-US" dirty="0" smtClean="0"/>
              <a:t>Lateral frontal can not be seen with this medial view of the brain</a:t>
            </a:r>
            <a:endParaRPr lang="en-US" dirty="0"/>
          </a:p>
        </p:txBody>
      </p:sp>
    </p:spTree>
    <p:custDataLst>
      <p:tags r:id="rId1"/>
    </p:custData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4. The area in red is the</a:t>
            </a:r>
            <a:endParaRPr lang="en-US" dirty="0"/>
          </a:p>
        </p:txBody>
      </p:sp>
      <p:pic>
        <p:nvPicPr>
          <p:cNvPr id="5" name="Picture 10"/>
          <p:cNvPicPr>
            <a:picLocks noChangeAspect="1" noChangeArrowheads="1"/>
          </p:cNvPicPr>
          <p:nvPr/>
        </p:nvPicPr>
        <p:blipFill>
          <a:blip r:embed="rId4" cstate="print"/>
          <a:srcRect/>
          <a:stretch>
            <a:fillRect/>
          </a:stretch>
        </p:blipFill>
        <p:spPr bwMode="auto">
          <a:xfrm>
            <a:off x="3800475" y="1143000"/>
            <a:ext cx="5343525" cy="4681538"/>
          </a:xfrm>
          <a:prstGeom prst="rect">
            <a:avLst/>
          </a:prstGeom>
          <a:noFill/>
          <a:ln w="9525">
            <a:noFill/>
            <a:miter lim="800000"/>
            <a:headEnd/>
            <a:tailEnd/>
          </a:ln>
        </p:spPr>
      </p:pic>
      <p:sp>
        <p:nvSpPr>
          <p:cNvPr id="6" name="Freeform 24"/>
          <p:cNvSpPr>
            <a:spLocks/>
          </p:cNvSpPr>
          <p:nvPr/>
        </p:nvSpPr>
        <p:spPr bwMode="auto">
          <a:xfrm>
            <a:off x="6153150" y="1154113"/>
            <a:ext cx="1231900" cy="1374775"/>
          </a:xfrm>
          <a:custGeom>
            <a:avLst/>
            <a:gdLst>
              <a:gd name="T0" fmla="*/ 2147483647 w 776"/>
              <a:gd name="T1" fmla="*/ 2147483647 h 866"/>
              <a:gd name="T2" fmla="*/ 2147483647 w 776"/>
              <a:gd name="T3" fmla="*/ 2147483647 h 866"/>
              <a:gd name="T4" fmla="*/ 2147483647 w 776"/>
              <a:gd name="T5" fmla="*/ 2147483647 h 866"/>
              <a:gd name="T6" fmla="*/ 2147483647 w 776"/>
              <a:gd name="T7" fmla="*/ 2147483647 h 866"/>
              <a:gd name="T8" fmla="*/ 2147483647 w 776"/>
              <a:gd name="T9" fmla="*/ 2147483647 h 866"/>
              <a:gd name="T10" fmla="*/ 2147483647 w 776"/>
              <a:gd name="T11" fmla="*/ 2147483647 h 866"/>
              <a:gd name="T12" fmla="*/ 2147483647 w 776"/>
              <a:gd name="T13" fmla="*/ 2147483647 h 866"/>
              <a:gd name="T14" fmla="*/ 2147483647 w 776"/>
              <a:gd name="T15" fmla="*/ 2147483647 h 866"/>
              <a:gd name="T16" fmla="*/ 2147483647 w 776"/>
              <a:gd name="T17" fmla="*/ 2147483647 h 866"/>
              <a:gd name="T18" fmla="*/ 2147483647 w 776"/>
              <a:gd name="T19" fmla="*/ 2147483647 h 866"/>
              <a:gd name="T20" fmla="*/ 2147483647 w 776"/>
              <a:gd name="T21" fmla="*/ 2147483647 h 866"/>
              <a:gd name="T22" fmla="*/ 2147483647 w 776"/>
              <a:gd name="T23" fmla="*/ 2147483647 h 866"/>
              <a:gd name="T24" fmla="*/ 2147483647 w 776"/>
              <a:gd name="T25" fmla="*/ 2147483647 h 866"/>
              <a:gd name="T26" fmla="*/ 2147483647 w 776"/>
              <a:gd name="T27" fmla="*/ 2147483647 h 866"/>
              <a:gd name="T28" fmla="*/ 2147483647 w 776"/>
              <a:gd name="T29" fmla="*/ 2147483647 h 866"/>
              <a:gd name="T30" fmla="*/ 2147483647 w 776"/>
              <a:gd name="T31" fmla="*/ 2147483647 h 866"/>
              <a:gd name="T32" fmla="*/ 2147483647 w 776"/>
              <a:gd name="T33" fmla="*/ 2147483647 h 866"/>
              <a:gd name="T34" fmla="*/ 2147483647 w 776"/>
              <a:gd name="T35" fmla="*/ 2147483647 h 866"/>
              <a:gd name="T36" fmla="*/ 2147483647 w 776"/>
              <a:gd name="T37" fmla="*/ 2147483647 h 866"/>
              <a:gd name="T38" fmla="*/ 2147483647 w 776"/>
              <a:gd name="T39" fmla="*/ 2147483647 h 866"/>
              <a:gd name="T40" fmla="*/ 2147483647 w 776"/>
              <a:gd name="T41" fmla="*/ 2147483647 h 866"/>
              <a:gd name="T42" fmla="*/ 2147483647 w 776"/>
              <a:gd name="T43" fmla="*/ 2147483647 h 866"/>
              <a:gd name="T44" fmla="*/ 2147483647 w 776"/>
              <a:gd name="T45" fmla="*/ 2147483647 h 866"/>
              <a:gd name="T46" fmla="*/ 2147483647 w 776"/>
              <a:gd name="T47" fmla="*/ 2147483647 h 866"/>
              <a:gd name="T48" fmla="*/ 2147483647 w 776"/>
              <a:gd name="T49" fmla="*/ 2147483647 h 866"/>
              <a:gd name="T50" fmla="*/ 2147483647 w 776"/>
              <a:gd name="T51" fmla="*/ 2147483647 h 866"/>
              <a:gd name="T52" fmla="*/ 2147483647 w 776"/>
              <a:gd name="T53" fmla="*/ 2147483647 h 866"/>
              <a:gd name="T54" fmla="*/ 2147483647 w 776"/>
              <a:gd name="T55" fmla="*/ 2147483647 h 866"/>
              <a:gd name="T56" fmla="*/ 2147483647 w 776"/>
              <a:gd name="T57" fmla="*/ 2147483647 h 866"/>
              <a:gd name="T58" fmla="*/ 2147483647 w 776"/>
              <a:gd name="T59" fmla="*/ 2147483647 h 866"/>
              <a:gd name="T60" fmla="*/ 2147483647 w 776"/>
              <a:gd name="T61" fmla="*/ 2147483647 h 866"/>
              <a:gd name="T62" fmla="*/ 2147483647 w 776"/>
              <a:gd name="T63" fmla="*/ 2147483647 h 866"/>
              <a:gd name="T64" fmla="*/ 2147483647 w 776"/>
              <a:gd name="T65" fmla="*/ 2147483647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6"/>
              <a:gd name="T100" fmla="*/ 0 h 866"/>
              <a:gd name="T101" fmla="*/ 776 w 776"/>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6" h="866">
                <a:moveTo>
                  <a:pt x="6" y="41"/>
                </a:moveTo>
                <a:lnTo>
                  <a:pt x="6" y="21"/>
                </a:lnTo>
                <a:cubicBezTo>
                  <a:pt x="11" y="15"/>
                  <a:pt x="17" y="6"/>
                  <a:pt x="38" y="3"/>
                </a:cubicBezTo>
                <a:cubicBezTo>
                  <a:pt x="59" y="0"/>
                  <a:pt x="105" y="2"/>
                  <a:pt x="130" y="3"/>
                </a:cubicBezTo>
                <a:cubicBezTo>
                  <a:pt x="155" y="4"/>
                  <a:pt x="171" y="9"/>
                  <a:pt x="186" y="11"/>
                </a:cubicBezTo>
                <a:cubicBezTo>
                  <a:pt x="201" y="13"/>
                  <a:pt x="198" y="18"/>
                  <a:pt x="220" y="17"/>
                </a:cubicBezTo>
                <a:cubicBezTo>
                  <a:pt x="242" y="16"/>
                  <a:pt x="291" y="6"/>
                  <a:pt x="318" y="7"/>
                </a:cubicBezTo>
                <a:cubicBezTo>
                  <a:pt x="345" y="8"/>
                  <a:pt x="367" y="19"/>
                  <a:pt x="384" y="23"/>
                </a:cubicBezTo>
                <a:cubicBezTo>
                  <a:pt x="401" y="27"/>
                  <a:pt x="398" y="34"/>
                  <a:pt x="418" y="33"/>
                </a:cubicBezTo>
                <a:cubicBezTo>
                  <a:pt x="438" y="32"/>
                  <a:pt x="476" y="19"/>
                  <a:pt x="502" y="19"/>
                </a:cubicBezTo>
                <a:cubicBezTo>
                  <a:pt x="528" y="19"/>
                  <a:pt x="547" y="21"/>
                  <a:pt x="576" y="31"/>
                </a:cubicBezTo>
                <a:cubicBezTo>
                  <a:pt x="605" y="41"/>
                  <a:pt x="655" y="63"/>
                  <a:pt x="676" y="77"/>
                </a:cubicBezTo>
                <a:cubicBezTo>
                  <a:pt x="697" y="91"/>
                  <a:pt x="687" y="86"/>
                  <a:pt x="700" y="115"/>
                </a:cubicBezTo>
                <a:cubicBezTo>
                  <a:pt x="713" y="144"/>
                  <a:pt x="742" y="215"/>
                  <a:pt x="754" y="253"/>
                </a:cubicBezTo>
                <a:cubicBezTo>
                  <a:pt x="766" y="291"/>
                  <a:pt x="772" y="299"/>
                  <a:pt x="774" y="341"/>
                </a:cubicBezTo>
                <a:cubicBezTo>
                  <a:pt x="776" y="383"/>
                  <a:pt x="770" y="451"/>
                  <a:pt x="766" y="507"/>
                </a:cubicBezTo>
                <a:cubicBezTo>
                  <a:pt x="762" y="563"/>
                  <a:pt x="773" y="619"/>
                  <a:pt x="752" y="675"/>
                </a:cubicBezTo>
                <a:cubicBezTo>
                  <a:pt x="731" y="731"/>
                  <a:pt x="663" y="820"/>
                  <a:pt x="642" y="843"/>
                </a:cubicBezTo>
                <a:cubicBezTo>
                  <a:pt x="621" y="866"/>
                  <a:pt x="629" y="831"/>
                  <a:pt x="626" y="811"/>
                </a:cubicBezTo>
                <a:cubicBezTo>
                  <a:pt x="623" y="791"/>
                  <a:pt x="631" y="756"/>
                  <a:pt x="624" y="725"/>
                </a:cubicBezTo>
                <a:cubicBezTo>
                  <a:pt x="617" y="694"/>
                  <a:pt x="604" y="663"/>
                  <a:pt x="584" y="627"/>
                </a:cubicBezTo>
                <a:cubicBezTo>
                  <a:pt x="564" y="591"/>
                  <a:pt x="542" y="543"/>
                  <a:pt x="504" y="511"/>
                </a:cubicBezTo>
                <a:cubicBezTo>
                  <a:pt x="466" y="479"/>
                  <a:pt x="384" y="450"/>
                  <a:pt x="356" y="437"/>
                </a:cubicBezTo>
                <a:cubicBezTo>
                  <a:pt x="328" y="424"/>
                  <a:pt x="347" y="444"/>
                  <a:pt x="338" y="431"/>
                </a:cubicBezTo>
                <a:cubicBezTo>
                  <a:pt x="329" y="418"/>
                  <a:pt x="316" y="386"/>
                  <a:pt x="300" y="361"/>
                </a:cubicBezTo>
                <a:cubicBezTo>
                  <a:pt x="284" y="336"/>
                  <a:pt x="262" y="306"/>
                  <a:pt x="244" y="281"/>
                </a:cubicBezTo>
                <a:cubicBezTo>
                  <a:pt x="226" y="256"/>
                  <a:pt x="217" y="232"/>
                  <a:pt x="194" y="213"/>
                </a:cubicBezTo>
                <a:cubicBezTo>
                  <a:pt x="171" y="194"/>
                  <a:pt x="134" y="179"/>
                  <a:pt x="106" y="169"/>
                </a:cubicBezTo>
                <a:cubicBezTo>
                  <a:pt x="78" y="159"/>
                  <a:pt x="45" y="159"/>
                  <a:pt x="28" y="155"/>
                </a:cubicBezTo>
                <a:cubicBezTo>
                  <a:pt x="11" y="151"/>
                  <a:pt x="0" y="152"/>
                  <a:pt x="2" y="143"/>
                </a:cubicBezTo>
                <a:cubicBezTo>
                  <a:pt x="4" y="134"/>
                  <a:pt x="36" y="115"/>
                  <a:pt x="40" y="101"/>
                </a:cubicBezTo>
                <a:cubicBezTo>
                  <a:pt x="44" y="87"/>
                  <a:pt x="30" y="68"/>
                  <a:pt x="24" y="57"/>
                </a:cubicBezTo>
                <a:cubicBezTo>
                  <a:pt x="18" y="46"/>
                  <a:pt x="12" y="41"/>
                  <a:pt x="6" y="41"/>
                </a:cubicBezTo>
                <a:close/>
              </a:path>
            </a:pathLst>
          </a:custGeom>
          <a:noFill/>
          <a:ln w="38100">
            <a:solidFill>
              <a:srgbClr val="FF0000"/>
            </a:solidFill>
            <a:round/>
            <a:headEnd/>
            <a:tailEnd/>
          </a:ln>
          <a:effectLst>
            <a:prstShdw prst="shdw17" dist="17961" dir="13500000">
              <a:schemeClr val="tx1">
                <a:alpha val="74997"/>
              </a:schemeClr>
            </a:prstShdw>
          </a:effectLst>
        </p:spPr>
        <p:txBody>
          <a:bodyPr wrap="none" anchor="ctr"/>
          <a:lstStyle/>
          <a:p>
            <a:endParaRPr lang="en-US"/>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Motor cortex</a:t>
            </a:r>
          </a:p>
          <a:p>
            <a:pPr marL="514350" indent="-514350">
              <a:buFont typeface="Arial" pitchFamily="34" charset="0"/>
              <a:buAutoNum type="arabicPeriod"/>
            </a:pPr>
            <a:r>
              <a:rPr lang="en-US" dirty="0" err="1" smtClean="0"/>
              <a:t>Premotor</a:t>
            </a:r>
            <a:r>
              <a:rPr lang="en-US" dirty="0" smtClean="0"/>
              <a:t> cortex</a:t>
            </a:r>
          </a:p>
          <a:p>
            <a:pPr marL="514350" indent="-514350">
              <a:buFont typeface="Arial" pitchFamily="34" charset="0"/>
              <a:buAutoNum type="arabicPeriod"/>
            </a:pPr>
            <a:r>
              <a:rPr lang="en-US" dirty="0" smtClean="0"/>
              <a:t>Supplementary motor cortex</a:t>
            </a:r>
            <a:endParaRPr lang="en-US" dirty="0"/>
          </a:p>
        </p:txBody>
      </p:sp>
    </p:spTree>
    <p:custDataLst>
      <p:tags r:id="rId1"/>
    </p:custData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76200" y="-228600"/>
            <a:ext cx="3429000" cy="990600"/>
          </a:xfrm>
        </p:spPr>
        <p:txBody>
          <a:bodyPr>
            <a:normAutofit/>
          </a:bodyPr>
          <a:lstStyle/>
          <a:p>
            <a:r>
              <a:rPr lang="en-US" sz="2400" dirty="0" smtClean="0"/>
              <a:t>4. The area in red is the</a:t>
            </a:r>
            <a:endParaRPr lang="en-US" sz="2400" dirty="0"/>
          </a:p>
        </p:txBody>
      </p:sp>
      <p:pic>
        <p:nvPicPr>
          <p:cNvPr id="5" name="Picture 10"/>
          <p:cNvPicPr>
            <a:picLocks noChangeAspect="1" noChangeArrowheads="1"/>
          </p:cNvPicPr>
          <p:nvPr/>
        </p:nvPicPr>
        <p:blipFill>
          <a:blip r:embed="rId5" cstate="print"/>
          <a:srcRect/>
          <a:stretch>
            <a:fillRect/>
          </a:stretch>
        </p:blipFill>
        <p:spPr bwMode="auto">
          <a:xfrm>
            <a:off x="3800475" y="0"/>
            <a:ext cx="5343525" cy="4681538"/>
          </a:xfrm>
          <a:prstGeom prst="rect">
            <a:avLst/>
          </a:prstGeom>
          <a:noFill/>
          <a:ln w="9525">
            <a:noFill/>
            <a:miter lim="800000"/>
            <a:headEnd/>
            <a:tailEnd/>
          </a:ln>
        </p:spPr>
      </p:pic>
      <p:sp>
        <p:nvSpPr>
          <p:cNvPr id="6" name="Freeform 24"/>
          <p:cNvSpPr>
            <a:spLocks/>
          </p:cNvSpPr>
          <p:nvPr/>
        </p:nvSpPr>
        <p:spPr bwMode="auto">
          <a:xfrm>
            <a:off x="6153150" y="11113"/>
            <a:ext cx="1231900" cy="1374775"/>
          </a:xfrm>
          <a:custGeom>
            <a:avLst/>
            <a:gdLst>
              <a:gd name="T0" fmla="*/ 2147483647 w 776"/>
              <a:gd name="T1" fmla="*/ 2147483647 h 866"/>
              <a:gd name="T2" fmla="*/ 2147483647 w 776"/>
              <a:gd name="T3" fmla="*/ 2147483647 h 866"/>
              <a:gd name="T4" fmla="*/ 2147483647 w 776"/>
              <a:gd name="T5" fmla="*/ 2147483647 h 866"/>
              <a:gd name="T6" fmla="*/ 2147483647 w 776"/>
              <a:gd name="T7" fmla="*/ 2147483647 h 866"/>
              <a:gd name="T8" fmla="*/ 2147483647 w 776"/>
              <a:gd name="T9" fmla="*/ 2147483647 h 866"/>
              <a:gd name="T10" fmla="*/ 2147483647 w 776"/>
              <a:gd name="T11" fmla="*/ 2147483647 h 866"/>
              <a:gd name="T12" fmla="*/ 2147483647 w 776"/>
              <a:gd name="T13" fmla="*/ 2147483647 h 866"/>
              <a:gd name="T14" fmla="*/ 2147483647 w 776"/>
              <a:gd name="T15" fmla="*/ 2147483647 h 866"/>
              <a:gd name="T16" fmla="*/ 2147483647 w 776"/>
              <a:gd name="T17" fmla="*/ 2147483647 h 866"/>
              <a:gd name="T18" fmla="*/ 2147483647 w 776"/>
              <a:gd name="T19" fmla="*/ 2147483647 h 866"/>
              <a:gd name="T20" fmla="*/ 2147483647 w 776"/>
              <a:gd name="T21" fmla="*/ 2147483647 h 866"/>
              <a:gd name="T22" fmla="*/ 2147483647 w 776"/>
              <a:gd name="T23" fmla="*/ 2147483647 h 866"/>
              <a:gd name="T24" fmla="*/ 2147483647 w 776"/>
              <a:gd name="T25" fmla="*/ 2147483647 h 866"/>
              <a:gd name="T26" fmla="*/ 2147483647 w 776"/>
              <a:gd name="T27" fmla="*/ 2147483647 h 866"/>
              <a:gd name="T28" fmla="*/ 2147483647 w 776"/>
              <a:gd name="T29" fmla="*/ 2147483647 h 866"/>
              <a:gd name="T30" fmla="*/ 2147483647 w 776"/>
              <a:gd name="T31" fmla="*/ 2147483647 h 866"/>
              <a:gd name="T32" fmla="*/ 2147483647 w 776"/>
              <a:gd name="T33" fmla="*/ 2147483647 h 866"/>
              <a:gd name="T34" fmla="*/ 2147483647 w 776"/>
              <a:gd name="T35" fmla="*/ 2147483647 h 866"/>
              <a:gd name="T36" fmla="*/ 2147483647 w 776"/>
              <a:gd name="T37" fmla="*/ 2147483647 h 866"/>
              <a:gd name="T38" fmla="*/ 2147483647 w 776"/>
              <a:gd name="T39" fmla="*/ 2147483647 h 866"/>
              <a:gd name="T40" fmla="*/ 2147483647 w 776"/>
              <a:gd name="T41" fmla="*/ 2147483647 h 866"/>
              <a:gd name="T42" fmla="*/ 2147483647 w 776"/>
              <a:gd name="T43" fmla="*/ 2147483647 h 866"/>
              <a:gd name="T44" fmla="*/ 2147483647 w 776"/>
              <a:gd name="T45" fmla="*/ 2147483647 h 866"/>
              <a:gd name="T46" fmla="*/ 2147483647 w 776"/>
              <a:gd name="T47" fmla="*/ 2147483647 h 866"/>
              <a:gd name="T48" fmla="*/ 2147483647 w 776"/>
              <a:gd name="T49" fmla="*/ 2147483647 h 866"/>
              <a:gd name="T50" fmla="*/ 2147483647 w 776"/>
              <a:gd name="T51" fmla="*/ 2147483647 h 866"/>
              <a:gd name="T52" fmla="*/ 2147483647 w 776"/>
              <a:gd name="T53" fmla="*/ 2147483647 h 866"/>
              <a:gd name="T54" fmla="*/ 2147483647 w 776"/>
              <a:gd name="T55" fmla="*/ 2147483647 h 866"/>
              <a:gd name="T56" fmla="*/ 2147483647 w 776"/>
              <a:gd name="T57" fmla="*/ 2147483647 h 866"/>
              <a:gd name="T58" fmla="*/ 2147483647 w 776"/>
              <a:gd name="T59" fmla="*/ 2147483647 h 866"/>
              <a:gd name="T60" fmla="*/ 2147483647 w 776"/>
              <a:gd name="T61" fmla="*/ 2147483647 h 866"/>
              <a:gd name="T62" fmla="*/ 2147483647 w 776"/>
              <a:gd name="T63" fmla="*/ 2147483647 h 866"/>
              <a:gd name="T64" fmla="*/ 2147483647 w 776"/>
              <a:gd name="T65" fmla="*/ 2147483647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6"/>
              <a:gd name="T100" fmla="*/ 0 h 866"/>
              <a:gd name="T101" fmla="*/ 776 w 776"/>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6" h="866">
                <a:moveTo>
                  <a:pt x="6" y="41"/>
                </a:moveTo>
                <a:lnTo>
                  <a:pt x="6" y="21"/>
                </a:lnTo>
                <a:cubicBezTo>
                  <a:pt x="11" y="15"/>
                  <a:pt x="17" y="6"/>
                  <a:pt x="38" y="3"/>
                </a:cubicBezTo>
                <a:cubicBezTo>
                  <a:pt x="59" y="0"/>
                  <a:pt x="105" y="2"/>
                  <a:pt x="130" y="3"/>
                </a:cubicBezTo>
                <a:cubicBezTo>
                  <a:pt x="155" y="4"/>
                  <a:pt x="171" y="9"/>
                  <a:pt x="186" y="11"/>
                </a:cubicBezTo>
                <a:cubicBezTo>
                  <a:pt x="201" y="13"/>
                  <a:pt x="198" y="18"/>
                  <a:pt x="220" y="17"/>
                </a:cubicBezTo>
                <a:cubicBezTo>
                  <a:pt x="242" y="16"/>
                  <a:pt x="291" y="6"/>
                  <a:pt x="318" y="7"/>
                </a:cubicBezTo>
                <a:cubicBezTo>
                  <a:pt x="345" y="8"/>
                  <a:pt x="367" y="19"/>
                  <a:pt x="384" y="23"/>
                </a:cubicBezTo>
                <a:cubicBezTo>
                  <a:pt x="401" y="27"/>
                  <a:pt x="398" y="34"/>
                  <a:pt x="418" y="33"/>
                </a:cubicBezTo>
                <a:cubicBezTo>
                  <a:pt x="438" y="32"/>
                  <a:pt x="476" y="19"/>
                  <a:pt x="502" y="19"/>
                </a:cubicBezTo>
                <a:cubicBezTo>
                  <a:pt x="528" y="19"/>
                  <a:pt x="547" y="21"/>
                  <a:pt x="576" y="31"/>
                </a:cubicBezTo>
                <a:cubicBezTo>
                  <a:pt x="605" y="41"/>
                  <a:pt x="655" y="63"/>
                  <a:pt x="676" y="77"/>
                </a:cubicBezTo>
                <a:cubicBezTo>
                  <a:pt x="697" y="91"/>
                  <a:pt x="687" y="86"/>
                  <a:pt x="700" y="115"/>
                </a:cubicBezTo>
                <a:cubicBezTo>
                  <a:pt x="713" y="144"/>
                  <a:pt x="742" y="215"/>
                  <a:pt x="754" y="253"/>
                </a:cubicBezTo>
                <a:cubicBezTo>
                  <a:pt x="766" y="291"/>
                  <a:pt x="772" y="299"/>
                  <a:pt x="774" y="341"/>
                </a:cubicBezTo>
                <a:cubicBezTo>
                  <a:pt x="776" y="383"/>
                  <a:pt x="770" y="451"/>
                  <a:pt x="766" y="507"/>
                </a:cubicBezTo>
                <a:cubicBezTo>
                  <a:pt x="762" y="563"/>
                  <a:pt x="773" y="619"/>
                  <a:pt x="752" y="675"/>
                </a:cubicBezTo>
                <a:cubicBezTo>
                  <a:pt x="731" y="731"/>
                  <a:pt x="663" y="820"/>
                  <a:pt x="642" y="843"/>
                </a:cubicBezTo>
                <a:cubicBezTo>
                  <a:pt x="621" y="866"/>
                  <a:pt x="629" y="831"/>
                  <a:pt x="626" y="811"/>
                </a:cubicBezTo>
                <a:cubicBezTo>
                  <a:pt x="623" y="791"/>
                  <a:pt x="631" y="756"/>
                  <a:pt x="624" y="725"/>
                </a:cubicBezTo>
                <a:cubicBezTo>
                  <a:pt x="617" y="694"/>
                  <a:pt x="604" y="663"/>
                  <a:pt x="584" y="627"/>
                </a:cubicBezTo>
                <a:cubicBezTo>
                  <a:pt x="564" y="591"/>
                  <a:pt x="542" y="543"/>
                  <a:pt x="504" y="511"/>
                </a:cubicBezTo>
                <a:cubicBezTo>
                  <a:pt x="466" y="479"/>
                  <a:pt x="384" y="450"/>
                  <a:pt x="356" y="437"/>
                </a:cubicBezTo>
                <a:cubicBezTo>
                  <a:pt x="328" y="424"/>
                  <a:pt x="347" y="444"/>
                  <a:pt x="338" y="431"/>
                </a:cubicBezTo>
                <a:cubicBezTo>
                  <a:pt x="329" y="418"/>
                  <a:pt x="316" y="386"/>
                  <a:pt x="300" y="361"/>
                </a:cubicBezTo>
                <a:cubicBezTo>
                  <a:pt x="284" y="336"/>
                  <a:pt x="262" y="306"/>
                  <a:pt x="244" y="281"/>
                </a:cubicBezTo>
                <a:cubicBezTo>
                  <a:pt x="226" y="256"/>
                  <a:pt x="217" y="232"/>
                  <a:pt x="194" y="213"/>
                </a:cubicBezTo>
                <a:cubicBezTo>
                  <a:pt x="171" y="194"/>
                  <a:pt x="134" y="179"/>
                  <a:pt x="106" y="169"/>
                </a:cubicBezTo>
                <a:cubicBezTo>
                  <a:pt x="78" y="159"/>
                  <a:pt x="45" y="159"/>
                  <a:pt x="28" y="155"/>
                </a:cubicBezTo>
                <a:cubicBezTo>
                  <a:pt x="11" y="151"/>
                  <a:pt x="0" y="152"/>
                  <a:pt x="2" y="143"/>
                </a:cubicBezTo>
                <a:cubicBezTo>
                  <a:pt x="4" y="134"/>
                  <a:pt x="36" y="115"/>
                  <a:pt x="40" y="101"/>
                </a:cubicBezTo>
                <a:cubicBezTo>
                  <a:pt x="44" y="87"/>
                  <a:pt x="30" y="68"/>
                  <a:pt x="24" y="57"/>
                </a:cubicBezTo>
                <a:cubicBezTo>
                  <a:pt x="18" y="46"/>
                  <a:pt x="12" y="41"/>
                  <a:pt x="6" y="41"/>
                </a:cubicBezTo>
                <a:close/>
              </a:path>
            </a:pathLst>
          </a:custGeom>
          <a:noFill/>
          <a:ln w="38100">
            <a:solidFill>
              <a:srgbClr val="FF0000"/>
            </a:solidFill>
            <a:round/>
            <a:headEnd/>
            <a:tailEnd/>
          </a:ln>
          <a:effectLst>
            <a:prstShdw prst="shdw17" dist="17961" dir="13500000">
              <a:schemeClr val="tx1">
                <a:alpha val="74997"/>
              </a:schemeClr>
            </a:prstShdw>
          </a:effectLst>
        </p:spPr>
        <p:txBody>
          <a:bodyPr wrap="none" anchor="ctr"/>
          <a:lstStyle/>
          <a:p>
            <a:endParaRPr lang="en-US"/>
          </a:p>
        </p:txBody>
      </p:sp>
      <p:sp>
        <p:nvSpPr>
          <p:cNvPr id="3" name="TPAnswers"/>
          <p:cNvSpPr>
            <a:spLocks noGrp="1"/>
          </p:cNvSpPr>
          <p:nvPr>
            <p:ph type="body" idx="1"/>
            <p:custDataLst>
              <p:tags r:id="rId2"/>
            </p:custDataLst>
          </p:nvPr>
        </p:nvSpPr>
        <p:spPr>
          <a:xfrm>
            <a:off x="152400" y="457200"/>
            <a:ext cx="3657600" cy="2133600"/>
          </a:xfrm>
        </p:spPr>
        <p:txBody>
          <a:bodyPr>
            <a:noAutofit/>
          </a:bodyPr>
          <a:lstStyle/>
          <a:p>
            <a:pPr marL="514350" indent="-514350">
              <a:buFont typeface="Arial" pitchFamily="34" charset="0"/>
              <a:buAutoNum type="arabicPeriod"/>
            </a:pPr>
            <a:r>
              <a:rPr lang="en-US" sz="2400" dirty="0" smtClean="0"/>
              <a:t>Motor cortex</a:t>
            </a:r>
          </a:p>
          <a:p>
            <a:pPr marL="514350" indent="-514350">
              <a:buFont typeface="Arial" pitchFamily="34" charset="0"/>
              <a:buAutoNum type="arabicPeriod"/>
            </a:pPr>
            <a:r>
              <a:rPr lang="en-US" sz="2400" b="1" dirty="0" err="1" smtClean="0"/>
              <a:t>Premotor</a:t>
            </a:r>
            <a:r>
              <a:rPr lang="en-US" sz="2400" b="1" dirty="0" smtClean="0"/>
              <a:t> cortex</a:t>
            </a:r>
          </a:p>
          <a:p>
            <a:pPr marL="514350" indent="-514350">
              <a:buFont typeface="Arial" pitchFamily="34" charset="0"/>
              <a:buAutoNum type="arabicPeriod"/>
            </a:pPr>
            <a:r>
              <a:rPr lang="en-US" sz="2400" dirty="0" smtClean="0"/>
              <a:t>Supplementary motor cortex</a:t>
            </a:r>
            <a:endParaRPr lang="en-US" sz="2400" dirty="0"/>
          </a:p>
        </p:txBody>
      </p:sp>
      <p:pic>
        <p:nvPicPr>
          <p:cNvPr id="35842" name="Picture 2" descr="http://thebrain.mcgill.ca/flash/a/a_06/a_06_cr/a_06_cr_mou/a_06_cr_mou_1a.jpg"/>
          <p:cNvPicPr>
            <a:picLocks noChangeAspect="1" noChangeArrowheads="1"/>
          </p:cNvPicPr>
          <p:nvPr/>
        </p:nvPicPr>
        <p:blipFill>
          <a:blip r:embed="rId6" cstate="print"/>
          <a:srcRect/>
          <a:stretch>
            <a:fillRect/>
          </a:stretch>
        </p:blipFill>
        <p:spPr bwMode="auto">
          <a:xfrm>
            <a:off x="0" y="2057399"/>
            <a:ext cx="3810000" cy="3221183"/>
          </a:xfrm>
          <a:prstGeom prst="rect">
            <a:avLst/>
          </a:prstGeom>
          <a:noFill/>
        </p:spPr>
      </p:pic>
      <p:pic>
        <p:nvPicPr>
          <p:cNvPr id="35846" name="Picture 6" descr="http://ligon.wcpss.net/curr/tutorials/brain/premotor.jpg"/>
          <p:cNvPicPr>
            <a:picLocks noChangeAspect="1" noChangeArrowheads="1"/>
          </p:cNvPicPr>
          <p:nvPr/>
        </p:nvPicPr>
        <p:blipFill>
          <a:blip r:embed="rId7" cstate="print"/>
          <a:srcRect/>
          <a:stretch>
            <a:fillRect/>
          </a:stretch>
        </p:blipFill>
        <p:spPr bwMode="auto">
          <a:xfrm>
            <a:off x="5173581" y="4114800"/>
            <a:ext cx="3970419" cy="2743200"/>
          </a:xfrm>
          <a:prstGeom prst="rect">
            <a:avLst/>
          </a:prstGeom>
          <a:noFill/>
        </p:spPr>
      </p:pic>
      <p:sp>
        <p:nvSpPr>
          <p:cNvPr id="10" name="TextBox 9"/>
          <p:cNvSpPr txBox="1"/>
          <p:nvPr/>
        </p:nvSpPr>
        <p:spPr>
          <a:xfrm>
            <a:off x="76200" y="5257800"/>
            <a:ext cx="5160002" cy="1477328"/>
          </a:xfrm>
          <a:prstGeom prst="rect">
            <a:avLst/>
          </a:prstGeom>
          <a:noFill/>
        </p:spPr>
        <p:txBody>
          <a:bodyPr wrap="square" rtlCol="0">
            <a:spAutoFit/>
          </a:bodyPr>
          <a:lstStyle/>
          <a:p>
            <a:r>
              <a:rPr lang="en-US" dirty="0" smtClean="0"/>
              <a:t>Motor cortex is just posterior to the highlighted area, the </a:t>
            </a:r>
            <a:r>
              <a:rPr lang="en-US" dirty="0" err="1" smtClean="0"/>
              <a:t>premotor</a:t>
            </a:r>
            <a:r>
              <a:rPr lang="en-US" dirty="0" smtClean="0"/>
              <a:t> cortex. Supplementary motor cortex is in the relative right spot, but it is best seen with a medial view of the brain and does not go as far inferiorly. </a:t>
            </a:r>
            <a:endParaRPr lang="en-US" dirty="0"/>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 In the dorsal root ganglion, the neurons are:</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solidFill>
                  <a:srgbClr val="FF0000"/>
                </a:solidFill>
              </a:rPr>
              <a:t>Pseudounipolar</a:t>
            </a:r>
            <a:r>
              <a:rPr lang="en-US" dirty="0" smtClean="0">
                <a:solidFill>
                  <a:srgbClr val="FF0000"/>
                </a:solidFill>
              </a:rPr>
              <a:t>.</a:t>
            </a:r>
          </a:p>
          <a:p>
            <a:pPr marL="514350" indent="-514350">
              <a:buFont typeface="Arial" pitchFamily="34" charset="0"/>
              <a:buAutoNum type="arabicPeriod"/>
            </a:pPr>
            <a:r>
              <a:rPr lang="en-US" dirty="0" smtClean="0"/>
              <a:t>Bipolar</a:t>
            </a:r>
          </a:p>
          <a:p>
            <a:pPr marL="514350" indent="-514350">
              <a:buFont typeface="Arial" pitchFamily="34" charset="0"/>
              <a:buAutoNum type="arabicPeriod"/>
            </a:pPr>
            <a:r>
              <a:rPr lang="en-US" dirty="0" err="1" smtClean="0"/>
              <a:t>Multipolar</a:t>
            </a:r>
            <a:r>
              <a:rPr lang="en-US" dirty="0" smtClean="0"/>
              <a:t>.</a:t>
            </a:r>
            <a:endParaRPr lang="en-US" dirty="0"/>
          </a:p>
        </p:txBody>
      </p:sp>
      <p:pic>
        <p:nvPicPr>
          <p:cNvPr id="4" name="Picture 9" descr="AFA3B245"/>
          <p:cNvPicPr>
            <a:picLocks noChangeAspect="1" noChangeArrowheads="1"/>
          </p:cNvPicPr>
          <p:nvPr/>
        </p:nvPicPr>
        <p:blipFill>
          <a:blip r:embed="rId4" cstate="print"/>
          <a:srcRect/>
          <a:stretch>
            <a:fillRect/>
          </a:stretch>
        </p:blipFill>
        <p:spPr bwMode="auto">
          <a:xfrm>
            <a:off x="1295400" y="3200400"/>
            <a:ext cx="6477000" cy="3505200"/>
          </a:xfrm>
          <a:prstGeom prst="rect">
            <a:avLst/>
          </a:prstGeom>
          <a:noFill/>
        </p:spPr>
      </p:pic>
      <p:sp>
        <p:nvSpPr>
          <p:cNvPr id="5" name="TextBox 4"/>
          <p:cNvSpPr txBox="1"/>
          <p:nvPr/>
        </p:nvSpPr>
        <p:spPr>
          <a:xfrm>
            <a:off x="3962400" y="1447800"/>
            <a:ext cx="4380751" cy="1754326"/>
          </a:xfrm>
          <a:prstGeom prst="rect">
            <a:avLst/>
          </a:prstGeom>
          <a:noFill/>
        </p:spPr>
        <p:txBody>
          <a:bodyPr wrap="square" rtlCol="0">
            <a:spAutoFit/>
          </a:bodyPr>
          <a:lstStyle/>
          <a:p>
            <a:r>
              <a:rPr lang="en-US" sz="1200" u="sng" dirty="0" smtClean="0"/>
              <a:t>Pseudo</a:t>
            </a:r>
            <a:r>
              <a:rPr lang="en-US" sz="1200" dirty="0" smtClean="0"/>
              <a:t> = no dendrites, 1 axon; endocrine secretion, smooth muscle contraction</a:t>
            </a:r>
          </a:p>
          <a:p>
            <a:endParaRPr lang="en-US" sz="1200" dirty="0" smtClean="0"/>
          </a:p>
          <a:p>
            <a:r>
              <a:rPr lang="en-US" sz="1200" u="sng" dirty="0" smtClean="0"/>
              <a:t>Bi</a:t>
            </a:r>
            <a:r>
              <a:rPr lang="en-US" sz="1200" dirty="0" smtClean="0"/>
              <a:t> = 2 processes, 1 like a dendrite, 1 like an axon; process sensory information</a:t>
            </a:r>
          </a:p>
          <a:p>
            <a:endParaRPr lang="en-US" sz="1200" dirty="0" smtClean="0"/>
          </a:p>
          <a:p>
            <a:r>
              <a:rPr lang="en-US" sz="1200" u="sng" dirty="0" smtClean="0"/>
              <a:t>Multi</a:t>
            </a:r>
            <a:r>
              <a:rPr lang="en-US" sz="1200" dirty="0" smtClean="0"/>
              <a:t> = long axon type communicate between nervous system regions; short axon type (</a:t>
            </a:r>
            <a:r>
              <a:rPr lang="en-US" sz="1200" dirty="0" err="1" smtClean="0"/>
              <a:t>interneurons</a:t>
            </a:r>
            <a:r>
              <a:rPr lang="en-US" sz="1200" dirty="0" smtClean="0"/>
              <a:t>) process and integrate information</a:t>
            </a:r>
            <a:endParaRPr lang="en-US" sz="1200" dirty="0"/>
          </a:p>
        </p:txBody>
      </p:sp>
    </p:spTree>
    <p:custDataLst>
      <p:tags r:id="rId1"/>
    </p:custData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4" cstate="print"/>
          <a:srcRect l="424" t="984" r="636"/>
          <a:stretch>
            <a:fillRect/>
          </a:stretch>
        </p:blipFill>
        <p:spPr bwMode="auto">
          <a:xfrm>
            <a:off x="4800600" y="1752600"/>
            <a:ext cx="4181475" cy="3603625"/>
          </a:xfrm>
          <a:prstGeom prst="rect">
            <a:avLst/>
          </a:prstGeom>
          <a:noFill/>
          <a:ln w="9525">
            <a:noFill/>
            <a:miter lim="800000"/>
            <a:headEnd/>
            <a:tailEnd/>
          </a:ln>
        </p:spPr>
      </p:pic>
      <p:sp>
        <p:nvSpPr>
          <p:cNvPr id="2" name="TPQuestion"/>
          <p:cNvSpPr>
            <a:spLocks noGrp="1"/>
          </p:cNvSpPr>
          <p:nvPr>
            <p:ph type="title"/>
          </p:nvPr>
        </p:nvSpPr>
        <p:spPr>
          <a:xfrm>
            <a:off x="457200" y="274637"/>
            <a:ext cx="8229600" cy="1143000"/>
          </a:xfrm>
        </p:spPr>
        <p:txBody>
          <a:bodyPr/>
          <a:lstStyle/>
          <a:p>
            <a:r>
              <a:rPr lang="en-US" dirty="0" smtClean="0"/>
              <a:t>5. The area outlined in red is the:</a:t>
            </a:r>
            <a:endParaRPr lang="en-US" dirty="0"/>
          </a:p>
        </p:txBody>
      </p:sp>
      <p:sp>
        <p:nvSpPr>
          <p:cNvPr id="6" name="Freeform 12"/>
          <p:cNvSpPr>
            <a:spLocks/>
          </p:cNvSpPr>
          <p:nvPr/>
        </p:nvSpPr>
        <p:spPr bwMode="auto">
          <a:xfrm>
            <a:off x="7487292" y="2138272"/>
            <a:ext cx="1439030" cy="1521598"/>
          </a:xfrm>
          <a:custGeom>
            <a:avLst/>
            <a:gdLst>
              <a:gd name="T0" fmla="*/ 194 w 955"/>
              <a:gd name="T1" fmla="*/ 8 h 1010"/>
              <a:gd name="T2" fmla="*/ 97 w 955"/>
              <a:gd name="T3" fmla="*/ 111 h 1010"/>
              <a:gd name="T4" fmla="*/ 20 w 955"/>
              <a:gd name="T5" fmla="*/ 295 h 1010"/>
              <a:gd name="T6" fmla="*/ 9 w 955"/>
              <a:gd name="T7" fmla="*/ 597 h 1010"/>
              <a:gd name="T8" fmla="*/ 74 w 955"/>
              <a:gd name="T9" fmla="*/ 881 h 1010"/>
              <a:gd name="T10" fmla="*/ 169 w 955"/>
              <a:gd name="T11" fmla="*/ 982 h 1010"/>
              <a:gd name="T12" fmla="*/ 334 w 955"/>
              <a:gd name="T13" fmla="*/ 994 h 1010"/>
              <a:gd name="T14" fmla="*/ 619 w 955"/>
              <a:gd name="T15" fmla="*/ 1000 h 1010"/>
              <a:gd name="T16" fmla="*/ 874 w 955"/>
              <a:gd name="T17" fmla="*/ 953 h 1010"/>
              <a:gd name="T18" fmla="*/ 945 w 955"/>
              <a:gd name="T19" fmla="*/ 656 h 1010"/>
              <a:gd name="T20" fmla="*/ 814 w 955"/>
              <a:gd name="T21" fmla="*/ 396 h 1010"/>
              <a:gd name="T22" fmla="*/ 637 w 955"/>
              <a:gd name="T23" fmla="*/ 206 h 1010"/>
              <a:gd name="T24" fmla="*/ 370 w 955"/>
              <a:gd name="T25" fmla="*/ 64 h 1010"/>
              <a:gd name="T26" fmla="*/ 194 w 955"/>
              <a:gd name="T27" fmla="*/ 8 h 10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5"/>
              <a:gd name="T43" fmla="*/ 0 h 1010"/>
              <a:gd name="T44" fmla="*/ 955 w 955"/>
              <a:gd name="T45" fmla="*/ 1010 h 10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5" h="1010">
                <a:moveTo>
                  <a:pt x="194" y="8"/>
                </a:moveTo>
                <a:cubicBezTo>
                  <a:pt x="149" y="16"/>
                  <a:pt x="126" y="63"/>
                  <a:pt x="97" y="111"/>
                </a:cubicBezTo>
                <a:cubicBezTo>
                  <a:pt x="68" y="159"/>
                  <a:pt x="35" y="214"/>
                  <a:pt x="20" y="295"/>
                </a:cubicBezTo>
                <a:cubicBezTo>
                  <a:pt x="5" y="376"/>
                  <a:pt x="0" y="499"/>
                  <a:pt x="9" y="597"/>
                </a:cubicBezTo>
                <a:cubicBezTo>
                  <a:pt x="18" y="695"/>
                  <a:pt x="47" y="817"/>
                  <a:pt x="74" y="881"/>
                </a:cubicBezTo>
                <a:cubicBezTo>
                  <a:pt x="101" y="945"/>
                  <a:pt x="126" y="963"/>
                  <a:pt x="169" y="982"/>
                </a:cubicBezTo>
                <a:cubicBezTo>
                  <a:pt x="212" y="1001"/>
                  <a:pt x="259" y="991"/>
                  <a:pt x="334" y="994"/>
                </a:cubicBezTo>
                <a:cubicBezTo>
                  <a:pt x="409" y="997"/>
                  <a:pt x="529" y="1007"/>
                  <a:pt x="619" y="1000"/>
                </a:cubicBezTo>
                <a:cubicBezTo>
                  <a:pt x="709" y="993"/>
                  <a:pt x="820" y="1010"/>
                  <a:pt x="874" y="953"/>
                </a:cubicBezTo>
                <a:cubicBezTo>
                  <a:pt x="928" y="896"/>
                  <a:pt x="955" y="749"/>
                  <a:pt x="945" y="656"/>
                </a:cubicBezTo>
                <a:cubicBezTo>
                  <a:pt x="935" y="563"/>
                  <a:pt x="865" y="471"/>
                  <a:pt x="814" y="396"/>
                </a:cubicBezTo>
                <a:cubicBezTo>
                  <a:pt x="763" y="321"/>
                  <a:pt x="711" y="261"/>
                  <a:pt x="637" y="206"/>
                </a:cubicBezTo>
                <a:cubicBezTo>
                  <a:pt x="563" y="151"/>
                  <a:pt x="446" y="98"/>
                  <a:pt x="370" y="64"/>
                </a:cubicBezTo>
                <a:cubicBezTo>
                  <a:pt x="294" y="30"/>
                  <a:pt x="239" y="0"/>
                  <a:pt x="194" y="8"/>
                </a:cubicBezTo>
                <a:close/>
              </a:path>
            </a:pathLst>
          </a:custGeom>
          <a:noFill/>
          <a:ln w="38100">
            <a:solidFill>
              <a:srgbClr val="FF0000"/>
            </a:solidFill>
            <a:round/>
            <a:headEnd/>
            <a:tailEnd/>
          </a:ln>
        </p:spPr>
        <p:txBody>
          <a:bodyPr wrap="none" anchor="ctr"/>
          <a:lstStyle/>
          <a:p>
            <a:endParaRPr lang="en-US"/>
          </a:p>
        </p:txBody>
      </p:sp>
      <p:sp>
        <p:nvSpPr>
          <p:cNvPr id="3" name="TPAnswers"/>
          <p:cNvSpPr>
            <a:spLocks noGrp="1"/>
          </p:cNvSpPr>
          <p:nvPr>
            <p:ph type="body" idx="1"/>
            <p:custDataLst>
              <p:tags r:id="rId2"/>
            </p:custDataLst>
          </p:nvPr>
        </p:nvSpPr>
        <p:spPr>
          <a:xfrm>
            <a:off x="228600" y="1600200"/>
            <a:ext cx="4343400" cy="4525963"/>
          </a:xfrm>
        </p:spPr>
        <p:txBody>
          <a:bodyPr>
            <a:noAutofit/>
          </a:bodyPr>
          <a:lstStyle/>
          <a:p>
            <a:pPr marL="514350" indent="-514350">
              <a:buFont typeface="Arial" pitchFamily="34" charset="0"/>
              <a:buAutoNum type="arabicPeriod"/>
            </a:pPr>
            <a:r>
              <a:rPr lang="en-US" sz="2800" dirty="0" smtClean="0"/>
              <a:t>Orbital frontal cortex.</a:t>
            </a:r>
          </a:p>
          <a:p>
            <a:pPr marL="514350" indent="-514350">
              <a:buFont typeface="Arial" pitchFamily="34" charset="0"/>
              <a:buAutoNum type="arabicPeriod"/>
            </a:pPr>
            <a:r>
              <a:rPr lang="en-US" sz="2800" dirty="0" smtClean="0"/>
              <a:t>Lateral prefrontal cortex.</a:t>
            </a:r>
          </a:p>
          <a:p>
            <a:pPr marL="514350" indent="-514350">
              <a:buFont typeface="Arial" pitchFamily="34" charset="0"/>
              <a:buAutoNum type="arabicPeriod"/>
            </a:pPr>
            <a:r>
              <a:rPr lang="en-US" sz="2800" dirty="0" smtClean="0"/>
              <a:t>Visual cortex.</a:t>
            </a:r>
            <a:endParaRPr lang="en-US" sz="2800" dirty="0"/>
          </a:p>
          <a:p>
            <a:pPr marL="514350" indent="-514350">
              <a:buFont typeface="Arial" pitchFamily="34" charset="0"/>
              <a:buAutoNum type="arabicPeriod"/>
            </a:pPr>
            <a:r>
              <a:rPr lang="en-US" sz="2800" dirty="0" smtClean="0"/>
              <a:t>Inferior temporal cortex.</a:t>
            </a:r>
            <a:endParaRPr lang="en-US" sz="2800" dirty="0"/>
          </a:p>
        </p:txBody>
      </p:sp>
    </p:spTree>
    <p:custDataLst>
      <p:tags r:id="rId1"/>
    </p:custData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4" cstate="print"/>
          <a:srcRect l="424" t="984" r="636"/>
          <a:stretch>
            <a:fillRect/>
          </a:stretch>
        </p:blipFill>
        <p:spPr bwMode="auto">
          <a:xfrm>
            <a:off x="4724400" y="762000"/>
            <a:ext cx="4181475" cy="3603625"/>
          </a:xfrm>
          <a:prstGeom prst="rect">
            <a:avLst/>
          </a:prstGeom>
          <a:noFill/>
          <a:ln w="9525">
            <a:noFill/>
            <a:miter lim="800000"/>
            <a:headEnd/>
            <a:tailEnd/>
          </a:ln>
        </p:spPr>
      </p:pic>
      <p:sp>
        <p:nvSpPr>
          <p:cNvPr id="2" name="TPQuestion"/>
          <p:cNvSpPr>
            <a:spLocks noGrp="1"/>
          </p:cNvSpPr>
          <p:nvPr>
            <p:ph type="title"/>
          </p:nvPr>
        </p:nvSpPr>
        <p:spPr>
          <a:xfrm>
            <a:off x="457200" y="-152400"/>
            <a:ext cx="8229600" cy="1143000"/>
          </a:xfrm>
        </p:spPr>
        <p:txBody>
          <a:bodyPr/>
          <a:lstStyle/>
          <a:p>
            <a:r>
              <a:rPr lang="en-US" dirty="0" smtClean="0"/>
              <a:t>5. The area outlined in red is the:</a:t>
            </a:r>
            <a:endParaRPr lang="en-US" dirty="0"/>
          </a:p>
        </p:txBody>
      </p:sp>
      <p:sp>
        <p:nvSpPr>
          <p:cNvPr id="6" name="Freeform 12"/>
          <p:cNvSpPr>
            <a:spLocks/>
          </p:cNvSpPr>
          <p:nvPr/>
        </p:nvSpPr>
        <p:spPr bwMode="auto">
          <a:xfrm>
            <a:off x="7411092" y="1147672"/>
            <a:ext cx="1439030" cy="1521598"/>
          </a:xfrm>
          <a:custGeom>
            <a:avLst/>
            <a:gdLst>
              <a:gd name="T0" fmla="*/ 194 w 955"/>
              <a:gd name="T1" fmla="*/ 8 h 1010"/>
              <a:gd name="T2" fmla="*/ 97 w 955"/>
              <a:gd name="T3" fmla="*/ 111 h 1010"/>
              <a:gd name="T4" fmla="*/ 20 w 955"/>
              <a:gd name="T5" fmla="*/ 295 h 1010"/>
              <a:gd name="T6" fmla="*/ 9 w 955"/>
              <a:gd name="T7" fmla="*/ 597 h 1010"/>
              <a:gd name="T8" fmla="*/ 74 w 955"/>
              <a:gd name="T9" fmla="*/ 881 h 1010"/>
              <a:gd name="T10" fmla="*/ 169 w 955"/>
              <a:gd name="T11" fmla="*/ 982 h 1010"/>
              <a:gd name="T12" fmla="*/ 334 w 955"/>
              <a:gd name="T13" fmla="*/ 994 h 1010"/>
              <a:gd name="T14" fmla="*/ 619 w 955"/>
              <a:gd name="T15" fmla="*/ 1000 h 1010"/>
              <a:gd name="T16" fmla="*/ 874 w 955"/>
              <a:gd name="T17" fmla="*/ 953 h 1010"/>
              <a:gd name="T18" fmla="*/ 945 w 955"/>
              <a:gd name="T19" fmla="*/ 656 h 1010"/>
              <a:gd name="T20" fmla="*/ 814 w 955"/>
              <a:gd name="T21" fmla="*/ 396 h 1010"/>
              <a:gd name="T22" fmla="*/ 637 w 955"/>
              <a:gd name="T23" fmla="*/ 206 h 1010"/>
              <a:gd name="T24" fmla="*/ 370 w 955"/>
              <a:gd name="T25" fmla="*/ 64 h 1010"/>
              <a:gd name="T26" fmla="*/ 194 w 955"/>
              <a:gd name="T27" fmla="*/ 8 h 10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5"/>
              <a:gd name="T43" fmla="*/ 0 h 1010"/>
              <a:gd name="T44" fmla="*/ 955 w 955"/>
              <a:gd name="T45" fmla="*/ 1010 h 10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5" h="1010">
                <a:moveTo>
                  <a:pt x="194" y="8"/>
                </a:moveTo>
                <a:cubicBezTo>
                  <a:pt x="149" y="16"/>
                  <a:pt x="126" y="63"/>
                  <a:pt x="97" y="111"/>
                </a:cubicBezTo>
                <a:cubicBezTo>
                  <a:pt x="68" y="159"/>
                  <a:pt x="35" y="214"/>
                  <a:pt x="20" y="295"/>
                </a:cubicBezTo>
                <a:cubicBezTo>
                  <a:pt x="5" y="376"/>
                  <a:pt x="0" y="499"/>
                  <a:pt x="9" y="597"/>
                </a:cubicBezTo>
                <a:cubicBezTo>
                  <a:pt x="18" y="695"/>
                  <a:pt x="47" y="817"/>
                  <a:pt x="74" y="881"/>
                </a:cubicBezTo>
                <a:cubicBezTo>
                  <a:pt x="101" y="945"/>
                  <a:pt x="126" y="963"/>
                  <a:pt x="169" y="982"/>
                </a:cubicBezTo>
                <a:cubicBezTo>
                  <a:pt x="212" y="1001"/>
                  <a:pt x="259" y="991"/>
                  <a:pt x="334" y="994"/>
                </a:cubicBezTo>
                <a:cubicBezTo>
                  <a:pt x="409" y="997"/>
                  <a:pt x="529" y="1007"/>
                  <a:pt x="619" y="1000"/>
                </a:cubicBezTo>
                <a:cubicBezTo>
                  <a:pt x="709" y="993"/>
                  <a:pt x="820" y="1010"/>
                  <a:pt x="874" y="953"/>
                </a:cubicBezTo>
                <a:cubicBezTo>
                  <a:pt x="928" y="896"/>
                  <a:pt x="955" y="749"/>
                  <a:pt x="945" y="656"/>
                </a:cubicBezTo>
                <a:cubicBezTo>
                  <a:pt x="935" y="563"/>
                  <a:pt x="865" y="471"/>
                  <a:pt x="814" y="396"/>
                </a:cubicBezTo>
                <a:cubicBezTo>
                  <a:pt x="763" y="321"/>
                  <a:pt x="711" y="261"/>
                  <a:pt x="637" y="206"/>
                </a:cubicBezTo>
                <a:cubicBezTo>
                  <a:pt x="563" y="151"/>
                  <a:pt x="446" y="98"/>
                  <a:pt x="370" y="64"/>
                </a:cubicBezTo>
                <a:cubicBezTo>
                  <a:pt x="294" y="30"/>
                  <a:pt x="239" y="0"/>
                  <a:pt x="194" y="8"/>
                </a:cubicBezTo>
                <a:close/>
              </a:path>
            </a:pathLst>
          </a:custGeom>
          <a:noFill/>
          <a:ln w="38100">
            <a:solidFill>
              <a:srgbClr val="FF0000"/>
            </a:solidFill>
            <a:round/>
            <a:headEnd/>
            <a:tailEnd/>
          </a:ln>
        </p:spPr>
        <p:txBody>
          <a:bodyPr wrap="none" anchor="ctr"/>
          <a:lstStyle/>
          <a:p>
            <a:endParaRPr lang="en-US"/>
          </a:p>
        </p:txBody>
      </p:sp>
      <p:sp>
        <p:nvSpPr>
          <p:cNvPr id="3" name="TPAnswers"/>
          <p:cNvSpPr>
            <a:spLocks noGrp="1"/>
          </p:cNvSpPr>
          <p:nvPr>
            <p:ph type="body" idx="1"/>
            <p:custDataLst>
              <p:tags r:id="rId2"/>
            </p:custDataLst>
          </p:nvPr>
        </p:nvSpPr>
        <p:spPr>
          <a:xfrm>
            <a:off x="228600" y="762000"/>
            <a:ext cx="4343400" cy="4525963"/>
          </a:xfrm>
        </p:spPr>
        <p:txBody>
          <a:bodyPr>
            <a:noAutofit/>
          </a:bodyPr>
          <a:lstStyle/>
          <a:p>
            <a:pPr marL="514350" indent="-514350">
              <a:buFont typeface="Arial" pitchFamily="34" charset="0"/>
              <a:buAutoNum type="arabicPeriod"/>
            </a:pPr>
            <a:r>
              <a:rPr lang="en-US" sz="2800" b="1" dirty="0" smtClean="0"/>
              <a:t>Orbital frontal cortex.</a:t>
            </a:r>
          </a:p>
          <a:p>
            <a:pPr marL="514350" indent="-514350">
              <a:buFont typeface="Arial" pitchFamily="34" charset="0"/>
              <a:buAutoNum type="arabicPeriod"/>
            </a:pPr>
            <a:r>
              <a:rPr lang="en-US" sz="2800" dirty="0" smtClean="0"/>
              <a:t>Lateral prefrontal cortex.</a:t>
            </a:r>
          </a:p>
          <a:p>
            <a:pPr marL="514350" indent="-514350">
              <a:buFont typeface="Arial" pitchFamily="34" charset="0"/>
              <a:buAutoNum type="arabicPeriod"/>
            </a:pPr>
            <a:r>
              <a:rPr lang="en-US" sz="2800" dirty="0" smtClean="0"/>
              <a:t>Visual cortex.</a:t>
            </a:r>
            <a:endParaRPr lang="en-US" sz="2800" dirty="0"/>
          </a:p>
          <a:p>
            <a:pPr marL="514350" indent="-514350">
              <a:buFont typeface="Arial" pitchFamily="34" charset="0"/>
              <a:buAutoNum type="arabicPeriod"/>
            </a:pPr>
            <a:r>
              <a:rPr lang="en-US" sz="2800" dirty="0" smtClean="0"/>
              <a:t>Inferior temporal cortex.</a:t>
            </a:r>
            <a:endParaRPr lang="en-US" sz="2800" dirty="0"/>
          </a:p>
        </p:txBody>
      </p:sp>
      <p:pic>
        <p:nvPicPr>
          <p:cNvPr id="36866" name="Picture 2" descr="File:Orbital gyrus viewed from bottom.png"/>
          <p:cNvPicPr>
            <a:picLocks noChangeAspect="1" noChangeArrowheads="1"/>
          </p:cNvPicPr>
          <p:nvPr/>
        </p:nvPicPr>
        <p:blipFill>
          <a:blip r:embed="rId5" cstate="print"/>
          <a:srcRect/>
          <a:stretch>
            <a:fillRect/>
          </a:stretch>
        </p:blipFill>
        <p:spPr bwMode="auto">
          <a:xfrm rot="5400000">
            <a:off x="492325" y="2631876"/>
            <a:ext cx="3733799" cy="471845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1676400"/>
            <a:ext cx="7772400" cy="3222625"/>
          </a:xfrm>
        </p:spPr>
        <p:txBody>
          <a:bodyPr>
            <a:normAutofit fontScale="90000"/>
          </a:bodyPr>
          <a:lstStyle/>
          <a:p>
            <a:pPr eaLnBrk="1" hangingPunct="1"/>
            <a:r>
              <a:rPr lang="en-US" sz="4000" smtClean="0"/>
              <a:t>Quiz 8A</a:t>
            </a:r>
            <a:br>
              <a:rPr lang="en-US" sz="4000" smtClean="0"/>
            </a:br>
            <a:r>
              <a:rPr lang="en-US" sz="4000" smtClean="0">
                <a:solidFill>
                  <a:srgbClr val="FF0000"/>
                </a:solidFill>
              </a:rPr>
              <a:t>CORRECTED</a:t>
            </a:r>
            <a:r>
              <a:rPr lang="en-US" sz="4000" smtClean="0">
                <a:solidFill>
                  <a:srgbClr val="FF0000"/>
                </a:solidFill>
                <a:sym typeface="Wingdings" pitchFamily="2" charset="2"/>
              </a:rPr>
              <a:t> </a:t>
            </a:r>
            <a:br>
              <a:rPr lang="en-US" sz="4000" smtClean="0">
                <a:solidFill>
                  <a:srgbClr val="FF0000"/>
                </a:solidFill>
                <a:sym typeface="Wingdings" pitchFamily="2" charset="2"/>
              </a:rPr>
            </a:br>
            <a:r>
              <a:rPr lang="en-US" sz="4000" smtClean="0"/>
              <a:t/>
            </a:r>
            <a:br>
              <a:rPr lang="en-US" sz="4000" smtClean="0"/>
            </a:br>
            <a:r>
              <a:rPr lang="en-US" sz="4000" smtClean="0"/>
              <a:t>From: Week 9</a:t>
            </a:r>
            <a:br>
              <a:rPr lang="en-US" sz="4000" smtClean="0"/>
            </a:br>
            <a:r>
              <a:rPr lang="en-US" sz="4000" smtClean="0"/>
              <a:t>Cerebral Cortex / Limbic System</a:t>
            </a:r>
            <a:br>
              <a:rPr lang="en-US" sz="4000" smtClean="0"/>
            </a:br>
            <a:r>
              <a:rPr lang="en-US" sz="4000" smtClean="0"/>
              <a:t>Individual Quiz</a:t>
            </a:r>
            <a:br>
              <a:rPr lang="en-US" sz="4000" smtClean="0"/>
            </a:br>
            <a:r>
              <a:rPr lang="en-US" sz="4000" smtClean="0">
                <a:solidFill>
                  <a:srgbClr val="FF0000"/>
                </a:solidFill>
              </a:rPr>
              <a:t/>
            </a:r>
            <a:br>
              <a:rPr lang="en-US" sz="4000" smtClean="0">
                <a:solidFill>
                  <a:srgbClr val="FF0000"/>
                </a:solidFill>
              </a:rPr>
            </a:br>
            <a:endParaRPr lang="en-US" sz="4000" smtClean="0">
              <a:solidFill>
                <a:srgbClr val="FF0000"/>
              </a:solidFill>
            </a:endParaRPr>
          </a:p>
        </p:txBody>
      </p:sp>
    </p:spTree>
    <p:custDataLst>
      <p:tags r:id="rId1"/>
    </p:custData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eaLnBrk="1" fontAlgn="auto" hangingPunct="1">
              <a:spcAft>
                <a:spcPts val="0"/>
              </a:spcAft>
              <a:defRPr/>
            </a:pPr>
            <a:r>
              <a:rPr lang="en-US" dirty="0" smtClean="0"/>
              <a:t>1. The part of the brain that is most involved in behavioral choice is the:</a:t>
            </a:r>
            <a:endParaRPr lang="en-US" dirty="0"/>
          </a:p>
        </p:txBody>
      </p:sp>
      <p:sp>
        <p:nvSpPr>
          <p:cNvPr id="16386" name="TPAnswers"/>
          <p:cNvSpPr>
            <a:spLocks noGrp="1"/>
          </p:cNvSpPr>
          <p:nvPr>
            <p:ph type="body" idx="1"/>
            <p:custDataLst>
              <p:tags r:id="rId2"/>
            </p:custDataLst>
          </p:nvPr>
        </p:nvSpPr>
        <p:spPr>
          <a:xfrm>
            <a:off x="457200" y="1600200"/>
            <a:ext cx="4114800" cy="2514600"/>
          </a:xfrm>
        </p:spPr>
        <p:txBody>
          <a:bodyPr/>
          <a:lstStyle/>
          <a:p>
            <a:pPr marL="514350" indent="-514350" eaLnBrk="1" hangingPunct="1">
              <a:buFont typeface="Arial" charset="0"/>
              <a:buAutoNum type="arabicPeriod"/>
            </a:pPr>
            <a:r>
              <a:rPr lang="en-US" b="1" smtClean="0">
                <a:solidFill>
                  <a:srgbClr val="FF0000"/>
                </a:solidFill>
              </a:rPr>
              <a:t>Frontal lobe</a:t>
            </a:r>
          </a:p>
          <a:p>
            <a:pPr marL="514350" indent="-514350" eaLnBrk="1" hangingPunct="1">
              <a:buFont typeface="Arial" charset="0"/>
              <a:buAutoNum type="arabicPeriod"/>
            </a:pPr>
            <a:r>
              <a:rPr lang="en-US" smtClean="0"/>
              <a:t>Parietal lobe</a:t>
            </a:r>
          </a:p>
          <a:p>
            <a:pPr marL="514350" indent="-514350" eaLnBrk="1" hangingPunct="1">
              <a:buFont typeface="Arial" charset="0"/>
              <a:buAutoNum type="arabicPeriod"/>
            </a:pPr>
            <a:r>
              <a:rPr lang="en-US" smtClean="0"/>
              <a:t>Temporal lobe</a:t>
            </a:r>
          </a:p>
          <a:p>
            <a:pPr marL="514350" indent="-514350" eaLnBrk="1" hangingPunct="1">
              <a:buFont typeface="Arial" charset="0"/>
              <a:buAutoNum type="arabicPeriod"/>
            </a:pPr>
            <a:r>
              <a:rPr lang="en-US" smtClean="0"/>
              <a:t>Occipital lobe</a:t>
            </a:r>
          </a:p>
        </p:txBody>
      </p:sp>
      <p:sp>
        <p:nvSpPr>
          <p:cNvPr id="16387" name="TPAnswers"/>
          <p:cNvSpPr>
            <a:spLocks/>
          </p:cNvSpPr>
          <p:nvPr>
            <p:custDataLst>
              <p:tags r:id="rId3"/>
            </p:custDataLst>
          </p:nvPr>
        </p:nvSpPr>
        <p:spPr bwMode="auto">
          <a:xfrm>
            <a:off x="457200" y="4191000"/>
            <a:ext cx="8382000" cy="2514600"/>
          </a:xfrm>
          <a:prstGeom prst="rect">
            <a:avLst/>
          </a:prstGeom>
          <a:noFill/>
          <a:ln w="9525">
            <a:solidFill>
              <a:schemeClr val="tx1"/>
            </a:solidFill>
            <a:miter lim="800000"/>
            <a:headEnd/>
            <a:tailEnd/>
          </a:ln>
        </p:spPr>
        <p:txBody>
          <a:bodyPr/>
          <a:lstStyle/>
          <a:p>
            <a:pPr marL="514350" indent="-514350">
              <a:spcBef>
                <a:spcPct val="20000"/>
              </a:spcBef>
              <a:buFont typeface="Arial" charset="0"/>
              <a:buAutoNum type="arabicPeriod"/>
            </a:pPr>
            <a:r>
              <a:rPr lang="en-US" b="0">
                <a:solidFill>
                  <a:srgbClr val="FF0000"/>
                </a:solidFill>
                <a:latin typeface="Calibri" pitchFamily="34" charset="0"/>
              </a:rPr>
              <a:t>Frontal lobe – This is the part involved in Behavioral Choice and Attention Span</a:t>
            </a:r>
          </a:p>
          <a:p>
            <a:pPr marL="514350" indent="-514350">
              <a:spcBef>
                <a:spcPct val="20000"/>
              </a:spcBef>
              <a:buFont typeface="Arial" charset="0"/>
              <a:buAutoNum type="arabicPeriod"/>
            </a:pPr>
            <a:r>
              <a:rPr lang="en-US" b="0">
                <a:latin typeface="Calibri" pitchFamily="34" charset="0"/>
              </a:rPr>
              <a:t>Parietal lobe – Involved with Attention Span</a:t>
            </a:r>
          </a:p>
          <a:p>
            <a:pPr marL="514350" indent="-514350">
              <a:spcBef>
                <a:spcPct val="20000"/>
              </a:spcBef>
              <a:buFont typeface="Arial" charset="0"/>
              <a:buAutoNum type="arabicPeriod"/>
            </a:pPr>
            <a:r>
              <a:rPr lang="en-US" b="0">
                <a:latin typeface="Calibri" pitchFamily="34" charset="0"/>
              </a:rPr>
              <a:t>Temporal lobe – Involved with Comprehension Systems</a:t>
            </a:r>
          </a:p>
          <a:p>
            <a:pPr marL="514350" indent="-514350">
              <a:spcBef>
                <a:spcPct val="20000"/>
              </a:spcBef>
              <a:buFont typeface="Arial" charset="0"/>
              <a:buAutoNum type="arabicPeriod"/>
            </a:pPr>
            <a:r>
              <a:rPr lang="en-US" b="0">
                <a:latin typeface="Calibri" pitchFamily="34" charset="0"/>
              </a:rPr>
              <a:t>Occipital lobe – Also Comprehension Systems</a:t>
            </a:r>
          </a:p>
          <a:p>
            <a:pPr marL="514350" indent="-514350">
              <a:spcBef>
                <a:spcPct val="20000"/>
              </a:spcBef>
              <a:buFont typeface="Arial" charset="0"/>
              <a:buAutoNum type="arabicPeriod"/>
            </a:pPr>
            <a:endParaRPr lang="en-US" b="0">
              <a:latin typeface="Calibri" pitchFamily="34" charset="0"/>
            </a:endParaRPr>
          </a:p>
          <a:p>
            <a:pPr marL="514350" indent="-514350">
              <a:spcBef>
                <a:spcPct val="20000"/>
              </a:spcBef>
              <a:buFont typeface="Arial" charset="0"/>
              <a:buNone/>
            </a:pPr>
            <a:r>
              <a:rPr lang="en-US" b="0">
                <a:latin typeface="Calibri" pitchFamily="34" charset="0"/>
              </a:rPr>
              <a:t>“From Week 8 Cerebral Cortex Lecture– Slide 4”</a:t>
            </a:r>
          </a:p>
        </p:txBody>
      </p:sp>
    </p:spTree>
    <p:custDataLst>
      <p:tags r:id="rId1"/>
    </p:custData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3"/>
          <a:srcRect/>
          <a:stretch>
            <a:fillRect/>
          </a:stretch>
        </p:blipFill>
        <p:spPr bwMode="auto">
          <a:xfrm>
            <a:off x="1444625" y="1200150"/>
            <a:ext cx="6264275" cy="5200650"/>
          </a:xfrm>
          <a:prstGeom prst="rect">
            <a:avLst/>
          </a:prstGeom>
          <a:noFill/>
          <a:ln w="9525">
            <a:noFill/>
            <a:miter lim="800000"/>
            <a:headEnd/>
            <a:tailEnd/>
          </a:ln>
        </p:spPr>
      </p:pic>
      <p:sp>
        <p:nvSpPr>
          <p:cNvPr id="17410" name="Text Box 3"/>
          <p:cNvSpPr txBox="1">
            <a:spLocks noChangeArrowheads="1"/>
          </p:cNvSpPr>
          <p:nvPr/>
        </p:nvSpPr>
        <p:spPr bwMode="auto">
          <a:xfrm>
            <a:off x="685800" y="2320925"/>
            <a:ext cx="457200" cy="3013075"/>
          </a:xfrm>
          <a:prstGeom prst="rect">
            <a:avLst/>
          </a:prstGeom>
          <a:noFill/>
          <a:ln w="9525">
            <a:noFill/>
            <a:miter lim="800000"/>
            <a:headEnd/>
            <a:tailEnd/>
          </a:ln>
        </p:spPr>
        <p:txBody>
          <a:bodyPr>
            <a:spAutoFit/>
          </a:bodyPr>
          <a:lstStyle/>
          <a:p>
            <a:pPr eaLnBrk="0" hangingPunct="0">
              <a:spcBef>
                <a:spcPct val="50000"/>
              </a:spcBef>
            </a:pPr>
            <a:r>
              <a:rPr lang="en-US" sz="2400" b="0">
                <a:latin typeface="Times" charset="0"/>
              </a:rPr>
              <a:t>ANTERIOR</a:t>
            </a:r>
          </a:p>
        </p:txBody>
      </p:sp>
      <p:sp>
        <p:nvSpPr>
          <p:cNvPr id="17411" name="Text Box 4"/>
          <p:cNvSpPr txBox="1">
            <a:spLocks noChangeArrowheads="1"/>
          </p:cNvSpPr>
          <p:nvPr/>
        </p:nvSpPr>
        <p:spPr bwMode="auto">
          <a:xfrm>
            <a:off x="7848600" y="2133600"/>
            <a:ext cx="457200" cy="3378200"/>
          </a:xfrm>
          <a:prstGeom prst="rect">
            <a:avLst/>
          </a:prstGeom>
          <a:noFill/>
          <a:ln w="9525">
            <a:noFill/>
            <a:miter lim="800000"/>
            <a:headEnd/>
            <a:tailEnd/>
          </a:ln>
        </p:spPr>
        <p:txBody>
          <a:bodyPr>
            <a:spAutoFit/>
          </a:bodyPr>
          <a:lstStyle/>
          <a:p>
            <a:pPr eaLnBrk="0" hangingPunct="0">
              <a:spcBef>
                <a:spcPct val="50000"/>
              </a:spcBef>
            </a:pPr>
            <a:r>
              <a:rPr lang="en-US" sz="2400" b="0">
                <a:latin typeface="Times" charset="0"/>
              </a:rPr>
              <a:t>POSTERIOR</a:t>
            </a:r>
          </a:p>
        </p:txBody>
      </p:sp>
      <p:sp>
        <p:nvSpPr>
          <p:cNvPr id="6149" name="Text Box 5"/>
          <p:cNvSpPr txBox="1">
            <a:spLocks noChangeArrowheads="1"/>
          </p:cNvSpPr>
          <p:nvPr/>
        </p:nvSpPr>
        <p:spPr bwMode="auto">
          <a:xfrm>
            <a:off x="4403725" y="1736725"/>
            <a:ext cx="1214438"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eaLnBrk="0" hangingPunct="0">
              <a:defRPr/>
            </a:pPr>
            <a:r>
              <a:rPr lang="en-US" sz="2400">
                <a:solidFill>
                  <a:schemeClr val="bg1"/>
                </a:solidFill>
                <a:latin typeface="Times" charset="0"/>
                <a:cs typeface="+mn-cs"/>
              </a:rPr>
              <a:t>Parietal</a:t>
            </a:r>
          </a:p>
        </p:txBody>
      </p:sp>
      <p:sp>
        <p:nvSpPr>
          <p:cNvPr id="6150" name="Text Box 6"/>
          <p:cNvSpPr txBox="1">
            <a:spLocks noChangeArrowheads="1"/>
          </p:cNvSpPr>
          <p:nvPr/>
        </p:nvSpPr>
        <p:spPr bwMode="auto">
          <a:xfrm>
            <a:off x="6096000" y="3124200"/>
            <a:ext cx="1366838"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eaLnBrk="0" hangingPunct="0">
              <a:defRPr/>
            </a:pPr>
            <a:r>
              <a:rPr lang="en-US" sz="2400">
                <a:solidFill>
                  <a:schemeClr val="bg1"/>
                </a:solidFill>
                <a:latin typeface="Times" charset="0"/>
                <a:cs typeface="+mn-cs"/>
              </a:rPr>
              <a:t>Occipital</a:t>
            </a:r>
          </a:p>
        </p:txBody>
      </p:sp>
      <p:sp>
        <p:nvSpPr>
          <p:cNvPr id="6151" name="Text Box 7"/>
          <p:cNvSpPr txBox="1">
            <a:spLocks noChangeArrowheads="1"/>
          </p:cNvSpPr>
          <p:nvPr/>
        </p:nvSpPr>
        <p:spPr bwMode="auto">
          <a:xfrm>
            <a:off x="3733800" y="3733800"/>
            <a:ext cx="1470025"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eaLnBrk="0" hangingPunct="0">
              <a:defRPr/>
            </a:pPr>
            <a:r>
              <a:rPr lang="en-US" sz="2400">
                <a:solidFill>
                  <a:schemeClr val="bg1"/>
                </a:solidFill>
                <a:latin typeface="Times" charset="0"/>
                <a:cs typeface="+mn-cs"/>
              </a:rPr>
              <a:t>Temporal</a:t>
            </a:r>
          </a:p>
        </p:txBody>
      </p:sp>
      <p:sp>
        <p:nvSpPr>
          <p:cNvPr id="6152" name="Text Box 8"/>
          <p:cNvSpPr txBox="1">
            <a:spLocks noChangeArrowheads="1"/>
          </p:cNvSpPr>
          <p:nvPr/>
        </p:nvSpPr>
        <p:spPr bwMode="auto">
          <a:xfrm>
            <a:off x="2209800" y="2362200"/>
            <a:ext cx="1165225"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eaLnBrk="0" hangingPunct="0">
              <a:defRPr/>
            </a:pPr>
            <a:r>
              <a:rPr lang="en-US" sz="2400">
                <a:solidFill>
                  <a:schemeClr val="bg1"/>
                </a:solidFill>
                <a:latin typeface="Times" charset="0"/>
                <a:cs typeface="+mn-cs"/>
              </a:rPr>
              <a:t>Frontal</a:t>
            </a:r>
          </a:p>
        </p:txBody>
      </p:sp>
      <p:sp>
        <p:nvSpPr>
          <p:cNvPr id="17416" name="Text Box 9"/>
          <p:cNvSpPr txBox="1">
            <a:spLocks noChangeArrowheads="1"/>
          </p:cNvSpPr>
          <p:nvPr/>
        </p:nvSpPr>
        <p:spPr bwMode="auto">
          <a:xfrm>
            <a:off x="6781800" y="396875"/>
            <a:ext cx="2209800" cy="822325"/>
          </a:xfrm>
          <a:prstGeom prst="rect">
            <a:avLst/>
          </a:prstGeom>
          <a:noFill/>
          <a:ln w="9525">
            <a:noFill/>
            <a:miter lim="800000"/>
            <a:headEnd/>
            <a:tailEnd/>
          </a:ln>
        </p:spPr>
        <p:txBody>
          <a:bodyPr>
            <a:spAutoFit/>
          </a:bodyPr>
          <a:lstStyle/>
          <a:p>
            <a:pPr algn="ctr" eaLnBrk="0" hangingPunct="0">
              <a:spcBef>
                <a:spcPct val="50000"/>
              </a:spcBef>
            </a:pPr>
            <a:r>
              <a:rPr lang="en-US" sz="2400" b="0">
                <a:latin typeface="Times" charset="0"/>
              </a:rPr>
              <a:t>Comprehension Systems</a:t>
            </a:r>
          </a:p>
        </p:txBody>
      </p:sp>
      <p:sp>
        <p:nvSpPr>
          <p:cNvPr id="17417" name="Text Box 10"/>
          <p:cNvSpPr txBox="1">
            <a:spLocks noChangeArrowheads="1"/>
          </p:cNvSpPr>
          <p:nvPr/>
        </p:nvSpPr>
        <p:spPr bwMode="auto">
          <a:xfrm>
            <a:off x="304800" y="396875"/>
            <a:ext cx="2209800" cy="822325"/>
          </a:xfrm>
          <a:prstGeom prst="rect">
            <a:avLst/>
          </a:prstGeom>
          <a:noFill/>
          <a:ln w="9525">
            <a:noFill/>
            <a:miter lim="800000"/>
            <a:headEnd/>
            <a:tailEnd/>
          </a:ln>
        </p:spPr>
        <p:txBody>
          <a:bodyPr>
            <a:spAutoFit/>
          </a:bodyPr>
          <a:lstStyle/>
          <a:p>
            <a:pPr algn="ctr" eaLnBrk="0" hangingPunct="0">
              <a:spcBef>
                <a:spcPct val="50000"/>
              </a:spcBef>
            </a:pPr>
            <a:r>
              <a:rPr lang="en-US" sz="2400" b="0">
                <a:latin typeface="Times" charset="0"/>
              </a:rPr>
              <a:t>Behavioral Choice Systems</a:t>
            </a:r>
          </a:p>
        </p:txBody>
      </p:sp>
      <p:sp>
        <p:nvSpPr>
          <p:cNvPr id="17418" name="Text Box 11"/>
          <p:cNvSpPr txBox="1">
            <a:spLocks noChangeArrowheads="1"/>
          </p:cNvSpPr>
          <p:nvPr/>
        </p:nvSpPr>
        <p:spPr bwMode="auto">
          <a:xfrm>
            <a:off x="3657600" y="46038"/>
            <a:ext cx="1676400" cy="822325"/>
          </a:xfrm>
          <a:prstGeom prst="rect">
            <a:avLst/>
          </a:prstGeom>
          <a:noFill/>
          <a:ln w="9525">
            <a:noFill/>
            <a:miter lim="800000"/>
            <a:headEnd/>
            <a:tailEnd/>
          </a:ln>
        </p:spPr>
        <p:txBody>
          <a:bodyPr>
            <a:spAutoFit/>
          </a:bodyPr>
          <a:lstStyle/>
          <a:p>
            <a:pPr algn="ctr" eaLnBrk="0" hangingPunct="0">
              <a:spcBef>
                <a:spcPct val="50000"/>
              </a:spcBef>
            </a:pPr>
            <a:r>
              <a:rPr lang="en-US" sz="2400" b="0">
                <a:latin typeface="Times" charset="0"/>
              </a:rPr>
              <a:t>Attentional Systems</a:t>
            </a:r>
          </a:p>
        </p:txBody>
      </p:sp>
      <p:cxnSp>
        <p:nvCxnSpPr>
          <p:cNvPr id="6156" name="AutoShape 12"/>
          <p:cNvCxnSpPr>
            <a:cxnSpLocks noChangeShapeType="1"/>
            <a:stCxn id="17416" idx="2"/>
            <a:endCxn id="6149" idx="3"/>
          </p:cNvCxnSpPr>
          <p:nvPr/>
        </p:nvCxnSpPr>
        <p:spPr bwMode="auto">
          <a:xfrm flipH="1">
            <a:off x="5618163" y="1219200"/>
            <a:ext cx="2268537" cy="746125"/>
          </a:xfrm>
          <a:prstGeom prst="straightConnector1">
            <a:avLst/>
          </a:prstGeom>
          <a:noFill/>
          <a:ln w="25400">
            <a:solidFill>
              <a:srgbClr val="FF0000"/>
            </a:solidFill>
            <a:round/>
            <a:headEnd/>
            <a:tailEnd type="triangle" w="med" len="med"/>
          </a:ln>
          <a:effectLst>
            <a:outerShdw dist="28398" dir="1593903" algn="ctr" rotWithShape="0">
              <a:schemeClr val="tx1"/>
            </a:outerShdw>
          </a:effectLst>
        </p:spPr>
      </p:cxnSp>
      <p:cxnSp>
        <p:nvCxnSpPr>
          <p:cNvPr id="6157" name="AutoShape 13"/>
          <p:cNvCxnSpPr>
            <a:cxnSpLocks noChangeShapeType="1"/>
            <a:stCxn id="17416" idx="2"/>
            <a:endCxn id="6151" idx="3"/>
          </p:cNvCxnSpPr>
          <p:nvPr/>
        </p:nvCxnSpPr>
        <p:spPr bwMode="auto">
          <a:xfrm flipH="1">
            <a:off x="5203825" y="1219200"/>
            <a:ext cx="2682875" cy="2743200"/>
          </a:xfrm>
          <a:prstGeom prst="straightConnector1">
            <a:avLst/>
          </a:prstGeom>
          <a:noFill/>
          <a:ln w="25400">
            <a:solidFill>
              <a:srgbClr val="FF0000"/>
            </a:solidFill>
            <a:round/>
            <a:headEnd/>
            <a:tailEnd type="triangle" w="med" len="med"/>
          </a:ln>
          <a:effectLst>
            <a:outerShdw dist="28398" dir="3806097" algn="ctr" rotWithShape="0">
              <a:schemeClr val="tx1"/>
            </a:outerShdw>
          </a:effectLst>
        </p:spPr>
      </p:cxnSp>
      <p:cxnSp>
        <p:nvCxnSpPr>
          <p:cNvPr id="6158" name="AutoShape 14"/>
          <p:cNvCxnSpPr>
            <a:cxnSpLocks noChangeShapeType="1"/>
            <a:stCxn id="17416" idx="2"/>
            <a:endCxn id="6150" idx="0"/>
          </p:cNvCxnSpPr>
          <p:nvPr/>
        </p:nvCxnSpPr>
        <p:spPr bwMode="auto">
          <a:xfrm flipH="1">
            <a:off x="6780213" y="1219200"/>
            <a:ext cx="1106487" cy="1905000"/>
          </a:xfrm>
          <a:prstGeom prst="straightConnector1">
            <a:avLst/>
          </a:prstGeom>
          <a:noFill/>
          <a:ln w="25400">
            <a:solidFill>
              <a:srgbClr val="FF0000"/>
            </a:solidFill>
            <a:round/>
            <a:headEnd/>
            <a:tailEnd type="triangle" w="med" len="med"/>
          </a:ln>
          <a:effectLst>
            <a:outerShdw dist="28398" dir="3806097" algn="ctr" rotWithShape="0">
              <a:schemeClr val="tx1"/>
            </a:outerShdw>
          </a:effectLst>
        </p:spPr>
      </p:cxnSp>
      <p:cxnSp>
        <p:nvCxnSpPr>
          <p:cNvPr id="6159" name="AutoShape 15"/>
          <p:cNvCxnSpPr>
            <a:cxnSpLocks noChangeShapeType="1"/>
            <a:stCxn id="17417" idx="2"/>
            <a:endCxn id="6152" idx="0"/>
          </p:cNvCxnSpPr>
          <p:nvPr/>
        </p:nvCxnSpPr>
        <p:spPr bwMode="auto">
          <a:xfrm>
            <a:off x="1409700" y="1219200"/>
            <a:ext cx="1382713" cy="1143000"/>
          </a:xfrm>
          <a:prstGeom prst="straightConnector1">
            <a:avLst/>
          </a:prstGeom>
          <a:noFill/>
          <a:ln w="25400">
            <a:solidFill>
              <a:srgbClr val="FF0000"/>
            </a:solidFill>
            <a:round/>
            <a:headEnd/>
            <a:tailEnd type="triangle" w="med" len="med"/>
          </a:ln>
          <a:effectLst>
            <a:outerShdw dist="40161" dir="4293903" algn="ctr" rotWithShape="0">
              <a:schemeClr val="tx1"/>
            </a:outerShdw>
          </a:effectLst>
        </p:spPr>
      </p:cxnSp>
      <p:cxnSp>
        <p:nvCxnSpPr>
          <p:cNvPr id="6160" name="AutoShape 16"/>
          <p:cNvCxnSpPr>
            <a:cxnSpLocks noChangeShapeType="1"/>
            <a:stCxn id="17418" idx="2"/>
            <a:endCxn id="6152" idx="0"/>
          </p:cNvCxnSpPr>
          <p:nvPr/>
        </p:nvCxnSpPr>
        <p:spPr bwMode="auto">
          <a:xfrm flipH="1">
            <a:off x="2792413" y="868363"/>
            <a:ext cx="1703387" cy="1493837"/>
          </a:xfrm>
          <a:prstGeom prst="straightConnector1">
            <a:avLst/>
          </a:prstGeom>
          <a:noFill/>
          <a:ln w="25400">
            <a:solidFill>
              <a:srgbClr val="FF0000"/>
            </a:solidFill>
            <a:round/>
            <a:headEnd/>
            <a:tailEnd type="triangle" w="med" len="med"/>
          </a:ln>
          <a:effectLst>
            <a:outerShdw dist="28398" dir="1593903" algn="ctr" rotWithShape="0">
              <a:schemeClr val="tx1"/>
            </a:outerShdw>
          </a:effectLst>
        </p:spPr>
      </p:cxnSp>
      <p:cxnSp>
        <p:nvCxnSpPr>
          <p:cNvPr id="6161" name="AutoShape 17"/>
          <p:cNvCxnSpPr>
            <a:cxnSpLocks noChangeShapeType="1"/>
            <a:stCxn id="17418" idx="2"/>
            <a:endCxn id="6149" idx="0"/>
          </p:cNvCxnSpPr>
          <p:nvPr/>
        </p:nvCxnSpPr>
        <p:spPr bwMode="auto">
          <a:xfrm>
            <a:off x="4495800" y="868363"/>
            <a:ext cx="515938" cy="868362"/>
          </a:xfrm>
          <a:prstGeom prst="straightConnector1">
            <a:avLst/>
          </a:prstGeom>
          <a:noFill/>
          <a:ln w="25400">
            <a:solidFill>
              <a:srgbClr val="FF0000"/>
            </a:solidFill>
            <a:round/>
            <a:headEnd/>
            <a:tailEnd type="triangle" w="med" len="med"/>
          </a:ln>
          <a:effectLst>
            <a:outerShdw dist="45791" dir="2021404" algn="ctr" rotWithShape="0">
              <a:schemeClr val="tx1"/>
            </a:outerShdw>
          </a:effectLst>
        </p:spPr>
      </p:cxn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eaLnBrk="1" fontAlgn="auto" hangingPunct="1">
              <a:spcAft>
                <a:spcPts val="0"/>
              </a:spcAft>
              <a:defRPr/>
            </a:pPr>
            <a:r>
              <a:rPr lang="en-US" dirty="0" smtClean="0"/>
              <a:t>2. Projections from the thalamus synapse on which layer of the cortex?</a:t>
            </a:r>
            <a:endParaRPr lang="en-US" dirty="0"/>
          </a:p>
        </p:txBody>
      </p:sp>
      <p:sp>
        <p:nvSpPr>
          <p:cNvPr id="19458" name="TPAnswers"/>
          <p:cNvSpPr>
            <a:spLocks noGrp="1"/>
          </p:cNvSpPr>
          <p:nvPr>
            <p:ph type="body" idx="1"/>
            <p:custDataLst>
              <p:tags r:id="rId2"/>
            </p:custDataLst>
          </p:nvPr>
        </p:nvSpPr>
        <p:spPr>
          <a:xfrm>
            <a:off x="457200" y="1600200"/>
            <a:ext cx="1219200" cy="2438400"/>
          </a:xfrm>
        </p:spPr>
        <p:txBody>
          <a:bodyPr/>
          <a:lstStyle/>
          <a:p>
            <a:pPr marL="514350" indent="-514350" eaLnBrk="1" hangingPunct="1">
              <a:buFont typeface="Arial" charset="0"/>
              <a:buAutoNum type="arabicPeriod"/>
            </a:pPr>
            <a:r>
              <a:rPr lang="en-US" smtClean="0"/>
              <a:t>3</a:t>
            </a:r>
          </a:p>
          <a:p>
            <a:pPr marL="514350" indent="-514350" eaLnBrk="1" hangingPunct="1">
              <a:buFont typeface="Arial" charset="0"/>
              <a:buAutoNum type="arabicPeriod"/>
            </a:pPr>
            <a:r>
              <a:rPr lang="en-US" b="1" smtClean="0">
                <a:solidFill>
                  <a:srgbClr val="FF0000"/>
                </a:solidFill>
              </a:rPr>
              <a:t>4</a:t>
            </a:r>
          </a:p>
          <a:p>
            <a:pPr marL="514350" indent="-514350" eaLnBrk="1" hangingPunct="1">
              <a:buFont typeface="Arial" charset="0"/>
              <a:buAutoNum type="arabicPeriod"/>
            </a:pPr>
            <a:r>
              <a:rPr lang="en-US" smtClean="0"/>
              <a:t>5</a:t>
            </a:r>
          </a:p>
          <a:p>
            <a:pPr marL="514350" indent="-514350" eaLnBrk="1" hangingPunct="1">
              <a:buFont typeface="Arial" charset="0"/>
              <a:buAutoNum type="arabicPeriod"/>
            </a:pPr>
            <a:r>
              <a:rPr lang="en-US" smtClean="0"/>
              <a:t>6</a:t>
            </a:r>
          </a:p>
        </p:txBody>
      </p:sp>
      <p:sp>
        <p:nvSpPr>
          <p:cNvPr id="19459" name="TPAnswers"/>
          <p:cNvSpPr>
            <a:spLocks/>
          </p:cNvSpPr>
          <p:nvPr>
            <p:custDataLst>
              <p:tags r:id="rId3"/>
            </p:custDataLst>
          </p:nvPr>
        </p:nvSpPr>
        <p:spPr bwMode="auto">
          <a:xfrm>
            <a:off x="1828800" y="1752600"/>
            <a:ext cx="6553200" cy="4648200"/>
          </a:xfrm>
          <a:prstGeom prst="rect">
            <a:avLst/>
          </a:prstGeom>
          <a:noFill/>
          <a:ln w="9525">
            <a:solidFill>
              <a:schemeClr val="tx1"/>
            </a:solidFill>
            <a:miter lim="800000"/>
            <a:headEnd/>
            <a:tailEnd/>
          </a:ln>
        </p:spPr>
        <p:txBody>
          <a:bodyPr/>
          <a:lstStyle/>
          <a:p>
            <a:pPr marL="514350" indent="-514350">
              <a:spcBef>
                <a:spcPct val="20000"/>
              </a:spcBef>
              <a:buFont typeface="Arial" charset="0"/>
              <a:buNone/>
            </a:pPr>
            <a:r>
              <a:rPr lang="en-US" sz="2000" b="0">
                <a:latin typeface="Calibri" pitchFamily="34" charset="0"/>
              </a:rPr>
              <a:t>The internal Granular Layer </a:t>
            </a:r>
            <a:r>
              <a:rPr lang="en-US" sz="2000">
                <a:solidFill>
                  <a:srgbClr val="FF0000"/>
                </a:solidFill>
                <a:latin typeface="Calibri" pitchFamily="34" charset="0"/>
              </a:rPr>
              <a:t>(IV)</a:t>
            </a:r>
            <a:r>
              <a:rPr lang="en-US" sz="2000" b="0">
                <a:latin typeface="Calibri" pitchFamily="34" charset="0"/>
              </a:rPr>
              <a:t> is the Chief Input Layer and receives afferent fibers from the thalamic nuclei.  The infragranular Layers (V and VI) are for output.  Layer V gives rise to fibers destined for the corpus striatum, brainstem, and spinal cord.  Layer VI projects fibers to the thalamus as well.  The supragranular layers (I, II, and III are associated and connected with other parts of the cerebral cortex.</a:t>
            </a:r>
          </a:p>
          <a:p>
            <a:pPr marL="514350" indent="-514350">
              <a:spcBef>
                <a:spcPct val="20000"/>
              </a:spcBef>
              <a:buFont typeface="Arial" charset="0"/>
              <a:buNone/>
            </a:pPr>
            <a:endParaRPr lang="en-US" sz="2000" b="0">
              <a:latin typeface="Calibri" pitchFamily="34" charset="0"/>
            </a:endParaRPr>
          </a:p>
          <a:p>
            <a:pPr marL="514350" indent="-514350">
              <a:spcBef>
                <a:spcPct val="20000"/>
              </a:spcBef>
              <a:buFont typeface="Arial" charset="0"/>
              <a:buNone/>
            </a:pPr>
            <a:r>
              <a:rPr lang="en-US" sz="2000" b="0">
                <a:latin typeface="Calibri" pitchFamily="34" charset="0"/>
              </a:rPr>
              <a:t>“From Page 203, Figure 16-2 in the book – on next slide”</a:t>
            </a:r>
          </a:p>
        </p:txBody>
      </p:sp>
    </p:spTree>
    <p:custDataLst>
      <p:tags r:id="rId1"/>
    </p:custData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1" descr="FC2E6DB0"/>
          <p:cNvPicPr>
            <a:picLocks noChangeAspect="1" noChangeArrowheads="1"/>
          </p:cNvPicPr>
          <p:nvPr/>
        </p:nvPicPr>
        <p:blipFill>
          <a:blip r:embed="rId3"/>
          <a:srcRect/>
          <a:stretch>
            <a:fillRect/>
          </a:stretch>
        </p:blipFill>
        <p:spPr bwMode="auto">
          <a:xfrm>
            <a:off x="0" y="533400"/>
            <a:ext cx="9448800" cy="600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PQuestion"/>
          <p:cNvSpPr>
            <a:spLocks noGrp="1"/>
          </p:cNvSpPr>
          <p:nvPr>
            <p:ph type="title"/>
          </p:nvPr>
        </p:nvSpPr>
        <p:spPr/>
        <p:txBody>
          <a:bodyPr/>
          <a:lstStyle/>
          <a:p>
            <a:pPr eaLnBrk="1" hangingPunct="1"/>
            <a:r>
              <a:rPr lang="en-US" sz="3500" smtClean="0"/>
              <a:t>3. When intermediary processing is shallow:</a:t>
            </a:r>
          </a:p>
        </p:txBody>
      </p:sp>
      <p:sp>
        <p:nvSpPr>
          <p:cNvPr id="22530" name="TPAnswers"/>
          <p:cNvSpPr>
            <a:spLocks noGrp="1"/>
          </p:cNvSpPr>
          <p:nvPr>
            <p:ph type="body" idx="1"/>
            <p:custDataLst>
              <p:tags r:id="rId2"/>
            </p:custDataLst>
          </p:nvPr>
        </p:nvSpPr>
        <p:spPr>
          <a:xfrm>
            <a:off x="457200" y="1600200"/>
            <a:ext cx="3429000" cy="4525963"/>
          </a:xfrm>
        </p:spPr>
        <p:txBody>
          <a:bodyPr/>
          <a:lstStyle/>
          <a:p>
            <a:pPr marL="514350" indent="-514350" eaLnBrk="1" hangingPunct="1">
              <a:buFont typeface="Arial" charset="0"/>
              <a:buAutoNum type="arabicPeriod"/>
            </a:pPr>
            <a:r>
              <a:rPr lang="en-US" sz="2500" smtClean="0"/>
              <a:t>The stimulus and response are not linked.</a:t>
            </a:r>
          </a:p>
          <a:p>
            <a:pPr marL="514350" indent="-514350" eaLnBrk="1" hangingPunct="1">
              <a:buFont typeface="Arial" charset="0"/>
              <a:buAutoNum type="arabicPeriod"/>
            </a:pPr>
            <a:r>
              <a:rPr lang="en-US" sz="2500" b="1" smtClean="0">
                <a:solidFill>
                  <a:srgbClr val="FF0000"/>
                </a:solidFill>
              </a:rPr>
              <a:t>The stimulus leads to preprogrammed behaviors.</a:t>
            </a:r>
          </a:p>
          <a:p>
            <a:pPr marL="514350" indent="-514350" eaLnBrk="1" hangingPunct="1">
              <a:buFont typeface="Arial" charset="0"/>
              <a:buAutoNum type="arabicPeriod"/>
            </a:pPr>
            <a:r>
              <a:rPr lang="en-US" sz="2500" smtClean="0"/>
              <a:t>Context is always taken into account.</a:t>
            </a:r>
          </a:p>
          <a:p>
            <a:pPr marL="514350" indent="-514350" eaLnBrk="1" hangingPunct="1">
              <a:buFont typeface="Arial" charset="0"/>
              <a:buAutoNum type="arabicPeriod"/>
            </a:pPr>
            <a:r>
              <a:rPr lang="en-US" sz="2500" smtClean="0"/>
              <a:t>Behavior is guided by context.</a:t>
            </a:r>
          </a:p>
        </p:txBody>
      </p:sp>
      <p:sp>
        <p:nvSpPr>
          <p:cNvPr id="22531" name="TPAnswers"/>
          <p:cNvSpPr>
            <a:spLocks/>
          </p:cNvSpPr>
          <p:nvPr>
            <p:custDataLst>
              <p:tags r:id="rId3"/>
            </p:custDataLst>
          </p:nvPr>
        </p:nvSpPr>
        <p:spPr bwMode="auto">
          <a:xfrm>
            <a:off x="3733800" y="1066800"/>
            <a:ext cx="5105400" cy="5638800"/>
          </a:xfrm>
          <a:prstGeom prst="rect">
            <a:avLst/>
          </a:prstGeom>
          <a:noFill/>
          <a:ln w="9525">
            <a:solidFill>
              <a:schemeClr val="tx1"/>
            </a:solidFill>
            <a:miter lim="800000"/>
            <a:headEnd/>
            <a:tailEnd/>
          </a:ln>
        </p:spPr>
        <p:txBody>
          <a:bodyPr/>
          <a:lstStyle/>
          <a:p>
            <a:pPr marL="514350" indent="-514350">
              <a:spcBef>
                <a:spcPct val="20000"/>
              </a:spcBef>
              <a:buFont typeface="Arial" charset="0"/>
              <a:buNone/>
            </a:pPr>
            <a:r>
              <a:rPr lang="en-US" sz="1900" b="0">
                <a:solidFill>
                  <a:srgbClr val="FF0000"/>
                </a:solidFill>
                <a:latin typeface="Calibri" pitchFamily="34" charset="0"/>
              </a:rPr>
              <a:t>Intermediary processing</a:t>
            </a:r>
            <a:r>
              <a:rPr lang="en-US" sz="1900" b="0">
                <a:latin typeface="Calibri" pitchFamily="34" charset="0"/>
              </a:rPr>
              <a:t> is the synaptic relays between the stimulus and response.  A shallow intermediary response occurs in simpler brains with few synaptic connections.  Therefore the stimulus and response become linked or the response becomes automatic.  Therefore “preprogrammed behavior” makes the most sense.  The same thing happens in preclinic when you are stressed out…no matter how many times I practiced the #14 DOL MO practical, I still revert back to my first time drilling a tooth ever – which right now is my preprogrammed response.  Or that I have a very simple brain…you decide.  </a:t>
            </a:r>
            <a:r>
              <a:rPr lang="en-US" sz="1900" b="0">
                <a:latin typeface="Calibri" pitchFamily="34" charset="0"/>
                <a:sym typeface="Wingdings" pitchFamily="2" charset="2"/>
              </a:rPr>
              <a:t>   The </a:t>
            </a:r>
            <a:r>
              <a:rPr lang="en-US" sz="1900" b="0" u="sng">
                <a:latin typeface="Calibri" pitchFamily="34" charset="0"/>
                <a:sym typeface="Wingdings" pitchFamily="2" charset="2"/>
              </a:rPr>
              <a:t>examples</a:t>
            </a:r>
            <a:r>
              <a:rPr lang="en-US" sz="1900" b="0">
                <a:latin typeface="Calibri" pitchFamily="34" charset="0"/>
                <a:sym typeface="Wingdings" pitchFamily="2" charset="2"/>
              </a:rPr>
              <a:t> he gave in lecture was the hen turkey and the Stickleback (next two slides).  </a:t>
            </a:r>
          </a:p>
          <a:p>
            <a:pPr marL="514350" indent="-514350">
              <a:spcBef>
                <a:spcPct val="20000"/>
              </a:spcBef>
              <a:buFont typeface="Arial" charset="0"/>
              <a:buNone/>
            </a:pPr>
            <a:r>
              <a:rPr lang="en-US" sz="1900" b="0">
                <a:latin typeface="Calibri" pitchFamily="34" charset="0"/>
                <a:sym typeface="Wingdings" pitchFamily="2" charset="2"/>
              </a:rPr>
              <a:t>“From:  Week 8 Cerebral Cortex Lecture – Slides 16-27” </a:t>
            </a:r>
          </a:p>
        </p:txBody>
      </p:sp>
    </p:spTree>
    <p:custDataLst>
      <p:tags r:id="rId1"/>
    </p:custData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hen"/>
          <p:cNvPicPr>
            <a:picLocks noChangeAspect="1" noChangeArrowheads="1"/>
          </p:cNvPicPr>
          <p:nvPr/>
        </p:nvPicPr>
        <p:blipFill>
          <a:blip r:embed="rId3"/>
          <a:srcRect/>
          <a:stretch>
            <a:fillRect/>
          </a:stretch>
        </p:blipFill>
        <p:spPr bwMode="auto">
          <a:xfrm>
            <a:off x="1524000" y="962025"/>
            <a:ext cx="4495800" cy="4452938"/>
          </a:xfrm>
          <a:prstGeom prst="rect">
            <a:avLst/>
          </a:prstGeom>
          <a:noFill/>
          <a:ln w="9525">
            <a:noFill/>
            <a:miter lim="800000"/>
            <a:headEnd/>
            <a:tailEnd/>
          </a:ln>
        </p:spPr>
      </p:pic>
      <p:sp>
        <p:nvSpPr>
          <p:cNvPr id="23554" name="Text Box 6"/>
          <p:cNvSpPr txBox="1">
            <a:spLocks noChangeArrowheads="1"/>
          </p:cNvSpPr>
          <p:nvPr/>
        </p:nvSpPr>
        <p:spPr bwMode="auto">
          <a:xfrm>
            <a:off x="0" y="5410200"/>
            <a:ext cx="9144000" cy="946150"/>
          </a:xfrm>
          <a:prstGeom prst="rect">
            <a:avLst/>
          </a:prstGeom>
          <a:noFill/>
          <a:ln w="9525">
            <a:noFill/>
            <a:miter lim="800000"/>
            <a:headEnd/>
            <a:tailEnd/>
          </a:ln>
        </p:spPr>
        <p:txBody>
          <a:bodyPr>
            <a:spAutoFit/>
          </a:bodyPr>
          <a:lstStyle/>
          <a:p>
            <a:r>
              <a:rPr lang="en-US" sz="2800" b="0"/>
              <a:t>Hen turkey kills all around brood except chicks with specific peeps. If hen is deaf will kill chicks too.  </a:t>
            </a:r>
          </a:p>
        </p:txBody>
      </p:sp>
      <p:sp>
        <p:nvSpPr>
          <p:cNvPr id="23555" name="Text Box 6"/>
          <p:cNvSpPr txBox="1">
            <a:spLocks noChangeArrowheads="1"/>
          </p:cNvSpPr>
          <p:nvPr/>
        </p:nvSpPr>
        <p:spPr bwMode="auto">
          <a:xfrm>
            <a:off x="1066800" y="228600"/>
            <a:ext cx="7467600" cy="519113"/>
          </a:xfrm>
          <a:prstGeom prst="rect">
            <a:avLst/>
          </a:prstGeom>
          <a:noFill/>
          <a:ln w="9525">
            <a:noFill/>
            <a:miter lim="800000"/>
            <a:headEnd/>
            <a:tailEnd/>
          </a:ln>
        </p:spPr>
        <p:txBody>
          <a:bodyPr>
            <a:spAutoFit/>
          </a:bodyPr>
          <a:lstStyle/>
          <a:p>
            <a:r>
              <a:rPr lang="en-US" sz="2800">
                <a:solidFill>
                  <a:srgbClr val="FF0000"/>
                </a:solidFill>
              </a:rPr>
              <a:t> Shallow Intermediary Processing  </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model3">
            <a:hlinkClick r:id="rId3"/>
          </p:cNvPr>
          <p:cNvPicPr>
            <a:picLocks noChangeAspect="1" noChangeArrowheads="1"/>
          </p:cNvPicPr>
          <p:nvPr/>
        </p:nvPicPr>
        <p:blipFill>
          <a:blip r:embed="rId4"/>
          <a:srcRect/>
          <a:stretch>
            <a:fillRect/>
          </a:stretch>
        </p:blipFill>
        <p:spPr bwMode="auto">
          <a:xfrm>
            <a:off x="0" y="1066800"/>
            <a:ext cx="9144000" cy="4371975"/>
          </a:xfrm>
          <a:prstGeom prst="rect">
            <a:avLst/>
          </a:prstGeom>
          <a:noFill/>
          <a:ln w="9525">
            <a:noFill/>
            <a:miter lim="800000"/>
            <a:headEnd/>
            <a:tailEnd/>
          </a:ln>
        </p:spPr>
      </p:pic>
      <p:sp>
        <p:nvSpPr>
          <p:cNvPr id="25602" name="Text Box 6"/>
          <p:cNvSpPr txBox="1">
            <a:spLocks noChangeArrowheads="1"/>
          </p:cNvSpPr>
          <p:nvPr/>
        </p:nvSpPr>
        <p:spPr bwMode="auto">
          <a:xfrm>
            <a:off x="381000" y="5715000"/>
            <a:ext cx="7994650" cy="915988"/>
          </a:xfrm>
          <a:prstGeom prst="rect">
            <a:avLst/>
          </a:prstGeom>
          <a:noFill/>
          <a:ln w="9525">
            <a:noFill/>
            <a:miter lim="800000"/>
            <a:headEnd/>
            <a:tailEnd/>
          </a:ln>
        </p:spPr>
        <p:txBody>
          <a:bodyPr wrap="none">
            <a:spAutoFit/>
          </a:bodyPr>
          <a:lstStyle/>
          <a:p>
            <a:r>
              <a:rPr lang="en-US" b="0"/>
              <a:t>For an interesting discussion of these behaviors go to;</a:t>
            </a:r>
          </a:p>
          <a:p>
            <a:r>
              <a:rPr lang="en-US" b="0">
                <a:hlinkClick r:id="rId5"/>
              </a:rPr>
              <a:t>http://salmon.psy.plym.ac.uk/year1/psy128ethology_experiments/ethexpt.htm</a:t>
            </a:r>
            <a:endParaRPr lang="en-US" b="0"/>
          </a:p>
          <a:p>
            <a:endParaRPr lang="en-US" b="0"/>
          </a:p>
        </p:txBody>
      </p:sp>
      <p:sp>
        <p:nvSpPr>
          <p:cNvPr id="25603" name="Text Box 6"/>
          <p:cNvSpPr txBox="1">
            <a:spLocks noChangeArrowheads="1"/>
          </p:cNvSpPr>
          <p:nvPr/>
        </p:nvSpPr>
        <p:spPr bwMode="auto">
          <a:xfrm>
            <a:off x="990600" y="381000"/>
            <a:ext cx="7467600" cy="519113"/>
          </a:xfrm>
          <a:prstGeom prst="rect">
            <a:avLst/>
          </a:prstGeom>
          <a:noFill/>
          <a:ln w="9525">
            <a:noFill/>
            <a:miter lim="800000"/>
            <a:headEnd/>
            <a:tailEnd/>
          </a:ln>
        </p:spPr>
        <p:txBody>
          <a:bodyPr>
            <a:spAutoFit/>
          </a:bodyPr>
          <a:lstStyle/>
          <a:p>
            <a:r>
              <a:rPr lang="en-US" sz="2800">
                <a:solidFill>
                  <a:srgbClr val="FF0000"/>
                </a:solidFill>
              </a:rPr>
              <a:t> Shallow Intermediary Processing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200" dirty="0" smtClean="0"/>
              <a:t>2. The spinal cord is surrounded by </a:t>
            </a:r>
            <a:r>
              <a:rPr lang="en-US" sz="3200" dirty="0" err="1" smtClean="0"/>
              <a:t>meninges</a:t>
            </a:r>
            <a:r>
              <a:rPr lang="en-US" sz="3200" dirty="0" smtClean="0"/>
              <a:t> and the innermost membrane is the:</a:t>
            </a:r>
            <a:endParaRPr lang="en-US" sz="32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Dura mater</a:t>
            </a:r>
          </a:p>
          <a:p>
            <a:pPr marL="514350" indent="-514350">
              <a:buFont typeface="Arial" pitchFamily="34" charset="0"/>
              <a:buAutoNum type="arabicPeriod"/>
            </a:pPr>
            <a:r>
              <a:rPr lang="en-US" dirty="0" err="1" smtClean="0"/>
              <a:t>Arachnoid</a:t>
            </a:r>
            <a:endParaRPr lang="en-US" dirty="0" smtClean="0"/>
          </a:p>
          <a:p>
            <a:pPr marL="514350" indent="-514350">
              <a:buFont typeface="Arial" pitchFamily="34" charset="0"/>
              <a:buAutoNum type="arabicPeriod"/>
            </a:pPr>
            <a:r>
              <a:rPr lang="en-US" dirty="0" err="1" smtClean="0">
                <a:solidFill>
                  <a:srgbClr val="FF0000"/>
                </a:solidFill>
              </a:rPr>
              <a:t>Pia</a:t>
            </a:r>
            <a:r>
              <a:rPr lang="en-US" dirty="0" smtClean="0">
                <a:solidFill>
                  <a:srgbClr val="FF0000"/>
                </a:solidFill>
              </a:rPr>
              <a:t> mater</a:t>
            </a:r>
            <a:endParaRPr lang="en-US" dirty="0">
              <a:solidFill>
                <a:srgbClr val="FF0000"/>
              </a:solidFill>
            </a:endParaRPr>
          </a:p>
        </p:txBody>
      </p:sp>
      <p:pic>
        <p:nvPicPr>
          <p:cNvPr id="4" name="Picture 3" descr="neuro25"/>
          <p:cNvPicPr>
            <a:picLocks noChangeAspect="1" noChangeArrowheads="1"/>
          </p:cNvPicPr>
          <p:nvPr/>
        </p:nvPicPr>
        <p:blipFill>
          <a:blip r:embed="rId4" cstate="print"/>
          <a:srcRect/>
          <a:stretch>
            <a:fillRect/>
          </a:stretch>
        </p:blipFill>
        <p:spPr bwMode="auto">
          <a:xfrm>
            <a:off x="4648200" y="1524000"/>
            <a:ext cx="4191000" cy="4953000"/>
          </a:xfrm>
          <a:prstGeom prst="rect">
            <a:avLst/>
          </a:prstGeom>
          <a:noFill/>
          <a:ln w="28575">
            <a:solidFill>
              <a:srgbClr val="FF3300"/>
            </a:solidFill>
            <a:miter lim="800000"/>
            <a:headEnd/>
            <a:tailEnd/>
          </a:ln>
        </p:spPr>
      </p:pic>
      <p:cxnSp>
        <p:nvCxnSpPr>
          <p:cNvPr id="6" name="Straight Arrow Connector 5"/>
          <p:cNvCxnSpPr/>
          <p:nvPr/>
        </p:nvCxnSpPr>
        <p:spPr>
          <a:xfrm>
            <a:off x="3048000" y="1905000"/>
            <a:ext cx="1752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895600" y="2362200"/>
            <a:ext cx="1905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43200" y="3124200"/>
            <a:ext cx="2057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5800" y="3886200"/>
            <a:ext cx="2667000" cy="1015663"/>
          </a:xfrm>
          <a:prstGeom prst="rect">
            <a:avLst/>
          </a:prstGeom>
          <a:noFill/>
        </p:spPr>
        <p:txBody>
          <a:bodyPr wrap="square" rtlCol="0">
            <a:spAutoFit/>
          </a:bodyPr>
          <a:lstStyle/>
          <a:p>
            <a:r>
              <a:rPr lang="en-US" sz="1200" dirty="0" smtClean="0"/>
              <a:t>Subarachnoid space</a:t>
            </a:r>
          </a:p>
          <a:p>
            <a:endParaRPr lang="en-US" sz="1200" dirty="0" smtClean="0"/>
          </a:p>
          <a:p>
            <a:r>
              <a:rPr lang="en-US" sz="1200" dirty="0" err="1" smtClean="0"/>
              <a:t>Arachnoid</a:t>
            </a:r>
            <a:r>
              <a:rPr lang="en-US" sz="1200" dirty="0" smtClean="0"/>
              <a:t> </a:t>
            </a:r>
            <a:r>
              <a:rPr lang="en-US" sz="1200" dirty="0" err="1" smtClean="0"/>
              <a:t>trabecula</a:t>
            </a:r>
            <a:endParaRPr lang="en-US" sz="1200" dirty="0" smtClean="0"/>
          </a:p>
          <a:p>
            <a:endParaRPr lang="en-US" sz="1200" dirty="0" smtClean="0"/>
          </a:p>
          <a:p>
            <a:r>
              <a:rPr lang="en-US" sz="1200" dirty="0" smtClean="0"/>
              <a:t>Cerebrospinal fluid</a:t>
            </a:r>
            <a:endParaRPr lang="en-US" sz="1200" dirty="0"/>
          </a:p>
        </p:txBody>
      </p:sp>
      <p:cxnSp>
        <p:nvCxnSpPr>
          <p:cNvPr id="18" name="Straight Arrow Connector 17"/>
          <p:cNvCxnSpPr/>
          <p:nvPr/>
        </p:nvCxnSpPr>
        <p:spPr>
          <a:xfrm flipV="1">
            <a:off x="2057400" y="3048000"/>
            <a:ext cx="2514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057400" y="2971800"/>
            <a:ext cx="29718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1200" y="2971800"/>
            <a:ext cx="32766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PQuestion"/>
          <p:cNvSpPr>
            <a:spLocks noGrp="1"/>
          </p:cNvSpPr>
          <p:nvPr>
            <p:ph type="title"/>
          </p:nvPr>
        </p:nvSpPr>
        <p:spPr>
          <a:xfrm>
            <a:off x="457200" y="274638"/>
            <a:ext cx="8229600" cy="944562"/>
          </a:xfrm>
        </p:spPr>
        <p:txBody>
          <a:bodyPr>
            <a:normAutofit fontScale="90000"/>
          </a:bodyPr>
          <a:lstStyle/>
          <a:p>
            <a:pPr eaLnBrk="1" hangingPunct="1"/>
            <a:r>
              <a:rPr lang="en-US" sz="3000" smtClean="0"/>
              <a:t>4. The face and object recognition network is largely associated with the:</a:t>
            </a:r>
          </a:p>
        </p:txBody>
      </p:sp>
      <p:sp>
        <p:nvSpPr>
          <p:cNvPr id="27650" name="TPAnswers"/>
          <p:cNvSpPr>
            <a:spLocks noGrp="1"/>
          </p:cNvSpPr>
          <p:nvPr>
            <p:ph type="body" idx="1"/>
            <p:custDataLst>
              <p:tags r:id="rId2"/>
            </p:custDataLst>
          </p:nvPr>
        </p:nvSpPr>
        <p:spPr>
          <a:xfrm>
            <a:off x="457200" y="1600200"/>
            <a:ext cx="2362200" cy="1676400"/>
          </a:xfrm>
        </p:spPr>
        <p:txBody>
          <a:bodyPr/>
          <a:lstStyle/>
          <a:p>
            <a:pPr marL="514350" indent="-514350" eaLnBrk="1" hangingPunct="1">
              <a:buFont typeface="Arial" charset="0"/>
              <a:buAutoNum type="arabicPeriod"/>
            </a:pPr>
            <a:r>
              <a:rPr lang="en-US" sz="2000" smtClean="0"/>
              <a:t>Frontal lobe</a:t>
            </a:r>
          </a:p>
          <a:p>
            <a:pPr marL="514350" indent="-514350" eaLnBrk="1" hangingPunct="1">
              <a:buFont typeface="Arial" charset="0"/>
              <a:buAutoNum type="arabicPeriod"/>
            </a:pPr>
            <a:r>
              <a:rPr lang="en-US" sz="2000" smtClean="0"/>
              <a:t>Parietal lobe.</a:t>
            </a:r>
          </a:p>
          <a:p>
            <a:pPr marL="514350" indent="-514350" eaLnBrk="1" hangingPunct="1">
              <a:buFont typeface="Arial" charset="0"/>
              <a:buAutoNum type="arabicPeriod"/>
            </a:pPr>
            <a:r>
              <a:rPr lang="en-US" sz="2000" smtClean="0"/>
              <a:t>Occipital lobe.</a:t>
            </a:r>
          </a:p>
          <a:p>
            <a:pPr marL="514350" indent="-514350" eaLnBrk="1" hangingPunct="1">
              <a:buFont typeface="Arial" charset="0"/>
              <a:buAutoNum type="arabicPeriod"/>
            </a:pPr>
            <a:r>
              <a:rPr lang="en-US" sz="2000" b="1" smtClean="0">
                <a:solidFill>
                  <a:srgbClr val="FF0000"/>
                </a:solidFill>
              </a:rPr>
              <a:t>Temporal lobe</a:t>
            </a:r>
            <a:r>
              <a:rPr lang="en-US" sz="2000" smtClean="0"/>
              <a:t>.</a:t>
            </a:r>
          </a:p>
        </p:txBody>
      </p:sp>
      <p:sp>
        <p:nvSpPr>
          <p:cNvPr id="27651" name="TPAnswers"/>
          <p:cNvSpPr>
            <a:spLocks/>
          </p:cNvSpPr>
          <p:nvPr>
            <p:custDataLst>
              <p:tags r:id="rId3"/>
            </p:custDataLst>
          </p:nvPr>
        </p:nvSpPr>
        <p:spPr bwMode="auto">
          <a:xfrm>
            <a:off x="2895600" y="1143000"/>
            <a:ext cx="5943600" cy="5715000"/>
          </a:xfrm>
          <a:prstGeom prst="rect">
            <a:avLst/>
          </a:prstGeom>
          <a:noFill/>
          <a:ln w="9525">
            <a:solidFill>
              <a:schemeClr val="tx1"/>
            </a:solidFill>
            <a:miter lim="800000"/>
            <a:headEnd/>
            <a:tailEnd/>
          </a:ln>
        </p:spPr>
        <p:txBody>
          <a:bodyPr/>
          <a:lstStyle/>
          <a:p>
            <a:pPr marL="609600" indent="-609600">
              <a:spcBef>
                <a:spcPct val="20000"/>
              </a:spcBef>
              <a:buFont typeface="Arial" charset="0"/>
              <a:buNone/>
            </a:pPr>
            <a:r>
              <a:rPr lang="en-US">
                <a:latin typeface="Cooper Black" pitchFamily="18" charset="0"/>
              </a:rPr>
              <a:t>There are five major Brain Networks:</a:t>
            </a:r>
          </a:p>
          <a:p>
            <a:pPr marL="609600" indent="-609600">
              <a:spcBef>
                <a:spcPct val="20000"/>
              </a:spcBef>
              <a:buFont typeface="Arial" charset="0"/>
              <a:buNone/>
            </a:pPr>
            <a:r>
              <a:rPr lang="en-US" sz="1600" b="0">
                <a:latin typeface="Cooper Black" pitchFamily="18" charset="0"/>
              </a:rPr>
              <a:t>The </a:t>
            </a:r>
            <a:r>
              <a:rPr lang="en-US" sz="1600" b="0" u="sng">
                <a:latin typeface="Cooper Black" pitchFamily="18" charset="0"/>
              </a:rPr>
              <a:t>Spatial attention network</a:t>
            </a:r>
            <a:r>
              <a:rPr lang="en-US" sz="1600" b="0">
                <a:latin typeface="Cooper Black" pitchFamily="18" charset="0"/>
              </a:rPr>
              <a:t> is right hemisphere dominant and mainly in the FRONTAL LOBE</a:t>
            </a:r>
          </a:p>
          <a:p>
            <a:pPr marL="609600" indent="-609600">
              <a:spcBef>
                <a:spcPct val="20000"/>
              </a:spcBef>
              <a:buFont typeface="Arial" charset="0"/>
              <a:buNone/>
            </a:pPr>
            <a:endParaRPr lang="en-US" sz="1200" b="0">
              <a:latin typeface="Cooper Black" pitchFamily="18" charset="0"/>
            </a:endParaRPr>
          </a:p>
          <a:p>
            <a:pPr marL="609600" indent="-609600">
              <a:spcBef>
                <a:spcPct val="20000"/>
              </a:spcBef>
              <a:buFont typeface="Arial" charset="0"/>
              <a:buNone/>
            </a:pPr>
            <a:r>
              <a:rPr lang="en-US" sz="1600" b="0">
                <a:latin typeface="Cooper Black" pitchFamily="18" charset="0"/>
              </a:rPr>
              <a:t>The </a:t>
            </a:r>
            <a:r>
              <a:rPr lang="en-US" sz="1600" b="0" u="sng">
                <a:latin typeface="Cooper Black" pitchFamily="18" charset="0"/>
              </a:rPr>
              <a:t>Language Network</a:t>
            </a:r>
            <a:r>
              <a:rPr lang="en-US" sz="1600" b="0">
                <a:latin typeface="Cooper Black" pitchFamily="18" charset="0"/>
              </a:rPr>
              <a:t> is left hemisphere dominant and found in the Wernicke’s area (sensory)  - TEMPORAL LOBE and the Broca’s area (motor) - FRONTAL LOBE</a:t>
            </a:r>
          </a:p>
          <a:p>
            <a:pPr marL="609600" indent="-609600">
              <a:spcBef>
                <a:spcPct val="20000"/>
              </a:spcBef>
              <a:buFont typeface="Arial" charset="0"/>
              <a:buNone/>
            </a:pPr>
            <a:endParaRPr lang="en-US" sz="1600" b="0">
              <a:latin typeface="Cooper Black" pitchFamily="18" charset="0"/>
            </a:endParaRPr>
          </a:p>
          <a:p>
            <a:pPr marL="609600" indent="-609600">
              <a:spcBef>
                <a:spcPct val="20000"/>
              </a:spcBef>
              <a:buFont typeface="Arial" charset="0"/>
              <a:buNone/>
            </a:pPr>
            <a:r>
              <a:rPr lang="en-US" sz="1600" b="0">
                <a:latin typeface="Cooper Black" pitchFamily="18" charset="0"/>
              </a:rPr>
              <a:t>The </a:t>
            </a:r>
            <a:r>
              <a:rPr lang="en-US" sz="1600" b="0" u="sng">
                <a:latin typeface="Cooper Black" pitchFamily="18" charset="0"/>
              </a:rPr>
              <a:t>Memory- emotion network</a:t>
            </a:r>
            <a:r>
              <a:rPr lang="en-US" sz="1600" b="0">
                <a:latin typeface="Cooper Black" pitchFamily="18" charset="0"/>
              </a:rPr>
              <a:t> is found in the medial TEMPORAL LOBE (hippocampus and amygdala) and FRONTAL LOBE (the prefrontal cortex)</a:t>
            </a:r>
          </a:p>
          <a:p>
            <a:pPr marL="609600" indent="-609600">
              <a:spcBef>
                <a:spcPct val="20000"/>
              </a:spcBef>
              <a:buFont typeface="Arial" charset="0"/>
              <a:buNone/>
            </a:pPr>
            <a:endParaRPr lang="en-US" sz="1600" b="0" u="sng">
              <a:latin typeface="Cooper Black" pitchFamily="18" charset="0"/>
            </a:endParaRPr>
          </a:p>
          <a:p>
            <a:pPr marL="609600" indent="-609600">
              <a:spcBef>
                <a:spcPct val="20000"/>
              </a:spcBef>
            </a:pPr>
            <a:r>
              <a:rPr lang="en-US" sz="1600" b="0">
                <a:latin typeface="Cooper Black" pitchFamily="18" charset="0"/>
              </a:rPr>
              <a:t>The </a:t>
            </a:r>
            <a:r>
              <a:rPr lang="en-US" sz="1600" b="0" u="sng">
                <a:latin typeface="Cooper Black" pitchFamily="18" charset="0"/>
              </a:rPr>
              <a:t>Executive function-comportment network</a:t>
            </a:r>
            <a:r>
              <a:rPr lang="en-US" sz="1600" b="0">
                <a:latin typeface="Cooper Black" pitchFamily="18" charset="0"/>
              </a:rPr>
              <a:t> is found in the FRONTAL LOBE and POSTERIOR PARIETAL LOBE.</a:t>
            </a:r>
          </a:p>
          <a:p>
            <a:pPr marL="609600" indent="-609600">
              <a:spcBef>
                <a:spcPct val="20000"/>
              </a:spcBef>
            </a:pPr>
            <a:endParaRPr lang="en-US" sz="1600" b="0" u="sng">
              <a:latin typeface="Cooper Black" pitchFamily="18" charset="0"/>
            </a:endParaRPr>
          </a:p>
          <a:p>
            <a:pPr marL="609600" indent="-609600">
              <a:spcBef>
                <a:spcPct val="20000"/>
              </a:spcBef>
            </a:pPr>
            <a:r>
              <a:rPr lang="en-US" sz="1600" b="0">
                <a:latin typeface="Cooper Black" pitchFamily="18" charset="0"/>
              </a:rPr>
              <a:t>The </a:t>
            </a:r>
            <a:r>
              <a:rPr lang="en-US" sz="1600" u="sng">
                <a:solidFill>
                  <a:srgbClr val="FF0000"/>
                </a:solidFill>
                <a:latin typeface="Cooper Black" pitchFamily="18" charset="0"/>
              </a:rPr>
              <a:t>Face and object recognition network</a:t>
            </a:r>
            <a:r>
              <a:rPr lang="en-US" sz="1600" b="0">
                <a:latin typeface="Cooper Black" pitchFamily="18" charset="0"/>
              </a:rPr>
              <a:t> is in the</a:t>
            </a:r>
            <a:r>
              <a:rPr lang="en-US" sz="1600" b="0">
                <a:solidFill>
                  <a:srgbClr val="FF0000"/>
                </a:solidFill>
                <a:latin typeface="Cooper Black" pitchFamily="18" charset="0"/>
              </a:rPr>
              <a:t> </a:t>
            </a:r>
            <a:r>
              <a:rPr lang="en-US" sz="1600">
                <a:solidFill>
                  <a:srgbClr val="FF0000"/>
                </a:solidFill>
                <a:latin typeface="Cooper Black" pitchFamily="18" charset="0"/>
              </a:rPr>
              <a:t>TEMPORAL LOBE</a:t>
            </a:r>
            <a:r>
              <a:rPr lang="en-US" sz="1600" b="0">
                <a:solidFill>
                  <a:srgbClr val="FF0000"/>
                </a:solidFill>
                <a:latin typeface="Cooper Black" pitchFamily="18" charset="0"/>
              </a:rPr>
              <a:t>.</a:t>
            </a:r>
          </a:p>
          <a:p>
            <a:pPr marL="609600" indent="-609600">
              <a:spcBef>
                <a:spcPct val="20000"/>
              </a:spcBef>
            </a:pPr>
            <a:endParaRPr lang="en-US" sz="1200" b="0">
              <a:latin typeface="Calibri" pitchFamily="34" charset="0"/>
            </a:endParaRPr>
          </a:p>
          <a:p>
            <a:pPr marL="609600" indent="-609600">
              <a:spcBef>
                <a:spcPct val="20000"/>
              </a:spcBef>
            </a:pPr>
            <a:r>
              <a:rPr lang="en-US" sz="1600" b="0">
                <a:latin typeface="Calibri" pitchFamily="34" charset="0"/>
              </a:rPr>
              <a:t>“From Week 8 Cerebral Cortex Lecture – Slides 29-42”</a:t>
            </a:r>
          </a:p>
        </p:txBody>
      </p:sp>
    </p:spTree>
    <p:custDataLst>
      <p:tags r:id="rId1"/>
    </p:custData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PQuestion"/>
          <p:cNvSpPr>
            <a:spLocks noGrp="1"/>
          </p:cNvSpPr>
          <p:nvPr>
            <p:ph type="title"/>
          </p:nvPr>
        </p:nvSpPr>
        <p:spPr>
          <a:xfrm>
            <a:off x="304800" y="0"/>
            <a:ext cx="8229600" cy="884238"/>
          </a:xfrm>
        </p:spPr>
        <p:txBody>
          <a:bodyPr/>
          <a:lstStyle/>
          <a:p>
            <a:pPr eaLnBrk="1" hangingPunct="1"/>
            <a:r>
              <a:rPr lang="en-US" smtClean="0"/>
              <a:t>5. For language:</a:t>
            </a:r>
          </a:p>
        </p:txBody>
      </p:sp>
      <p:sp>
        <p:nvSpPr>
          <p:cNvPr id="28674" name="TPAnswers"/>
          <p:cNvSpPr>
            <a:spLocks noGrp="1"/>
          </p:cNvSpPr>
          <p:nvPr>
            <p:ph type="body" idx="1"/>
            <p:custDataLst>
              <p:tags r:id="rId2"/>
            </p:custDataLst>
          </p:nvPr>
        </p:nvSpPr>
        <p:spPr>
          <a:xfrm>
            <a:off x="228600" y="990600"/>
            <a:ext cx="5867400" cy="1905000"/>
          </a:xfrm>
        </p:spPr>
        <p:txBody>
          <a:bodyPr/>
          <a:lstStyle/>
          <a:p>
            <a:pPr marL="514350" indent="-514350" eaLnBrk="1" hangingPunct="1">
              <a:buFont typeface="Arial" charset="0"/>
              <a:buAutoNum type="arabicPeriod"/>
            </a:pPr>
            <a:r>
              <a:rPr lang="en-US" sz="2300" smtClean="0"/>
              <a:t>Wernicke’s area is the motor area.</a:t>
            </a:r>
          </a:p>
          <a:p>
            <a:pPr marL="514350" indent="-514350" eaLnBrk="1" hangingPunct="1">
              <a:buFont typeface="Arial" charset="0"/>
              <a:buAutoNum type="arabicPeriod"/>
            </a:pPr>
            <a:r>
              <a:rPr lang="en-US" sz="2300" smtClean="0"/>
              <a:t>Broca’s area is the sensory area.</a:t>
            </a:r>
          </a:p>
          <a:p>
            <a:pPr marL="514350" indent="-514350" eaLnBrk="1" hangingPunct="1">
              <a:buFont typeface="Arial" charset="0"/>
              <a:buAutoNum type="arabicPeriod"/>
            </a:pPr>
            <a:r>
              <a:rPr lang="en-US" sz="2300" b="1" smtClean="0">
                <a:solidFill>
                  <a:srgbClr val="FF0000"/>
                </a:solidFill>
              </a:rPr>
              <a:t>The left hemisphere is dominant.</a:t>
            </a:r>
          </a:p>
          <a:p>
            <a:pPr marL="514350" indent="-514350" eaLnBrk="1" hangingPunct="1">
              <a:buFont typeface="Arial" charset="0"/>
              <a:buAutoNum type="arabicPeriod"/>
            </a:pPr>
            <a:r>
              <a:rPr lang="en-US" sz="2300" smtClean="0"/>
              <a:t>The right hemisphere is dominant.</a:t>
            </a:r>
          </a:p>
        </p:txBody>
      </p:sp>
      <p:sp>
        <p:nvSpPr>
          <p:cNvPr id="28675" name="TPAnswers"/>
          <p:cNvSpPr>
            <a:spLocks/>
          </p:cNvSpPr>
          <p:nvPr>
            <p:custDataLst>
              <p:tags r:id="rId3"/>
            </p:custDataLst>
          </p:nvPr>
        </p:nvSpPr>
        <p:spPr bwMode="auto">
          <a:xfrm>
            <a:off x="381000" y="2895600"/>
            <a:ext cx="8458200" cy="3810000"/>
          </a:xfrm>
          <a:prstGeom prst="rect">
            <a:avLst/>
          </a:prstGeom>
          <a:noFill/>
          <a:ln w="9525">
            <a:solidFill>
              <a:schemeClr val="tx1"/>
            </a:solidFill>
            <a:miter lim="800000"/>
            <a:headEnd/>
            <a:tailEnd/>
          </a:ln>
        </p:spPr>
        <p:txBody>
          <a:bodyPr/>
          <a:lstStyle/>
          <a:p>
            <a:pPr marL="609600" indent="-609600">
              <a:spcBef>
                <a:spcPct val="20000"/>
              </a:spcBef>
              <a:buFont typeface="Arial" charset="0"/>
              <a:buAutoNum type="arabicPeriod"/>
            </a:pPr>
            <a:r>
              <a:rPr lang="en-US" sz="2000" b="0">
                <a:latin typeface="Calibri" pitchFamily="34" charset="0"/>
              </a:rPr>
              <a:t>Wernicke’s area is Sensory </a:t>
            </a:r>
            <a:r>
              <a:rPr lang="en-US" sz="2000" b="0" u="sng">
                <a:latin typeface="Calibri" pitchFamily="34" charset="0"/>
              </a:rPr>
              <a:t>not</a:t>
            </a:r>
            <a:r>
              <a:rPr lang="en-US" sz="2000" b="0">
                <a:latin typeface="Calibri" pitchFamily="34" charset="0"/>
              </a:rPr>
              <a:t> motor-  involved in the understanding of written and spoken language and is part of the Language Network</a:t>
            </a:r>
          </a:p>
          <a:p>
            <a:pPr marL="609600" indent="-609600">
              <a:spcBef>
                <a:spcPct val="20000"/>
              </a:spcBef>
              <a:buFont typeface="Arial" charset="0"/>
              <a:buAutoNum type="arabicPeriod"/>
            </a:pPr>
            <a:r>
              <a:rPr lang="en-US" sz="2000" b="0">
                <a:latin typeface="Calibri" pitchFamily="34" charset="0"/>
              </a:rPr>
              <a:t>Broca’s area is motor </a:t>
            </a:r>
            <a:r>
              <a:rPr lang="en-US" sz="2000" b="0" u="sng">
                <a:latin typeface="Calibri" pitchFamily="34" charset="0"/>
              </a:rPr>
              <a:t>not</a:t>
            </a:r>
            <a:r>
              <a:rPr lang="en-US" sz="2000" b="0">
                <a:latin typeface="Calibri" pitchFamily="34" charset="0"/>
              </a:rPr>
              <a:t> sensory – Part of Language Network</a:t>
            </a:r>
          </a:p>
          <a:p>
            <a:pPr marL="609600" indent="-609600">
              <a:spcBef>
                <a:spcPct val="20000"/>
              </a:spcBef>
              <a:buFont typeface="Arial" charset="0"/>
              <a:buAutoNum type="arabicPeriod"/>
            </a:pPr>
            <a:r>
              <a:rPr lang="en-US" sz="2000">
                <a:solidFill>
                  <a:srgbClr val="FF0000"/>
                </a:solidFill>
                <a:latin typeface="Calibri" pitchFamily="34" charset="0"/>
              </a:rPr>
              <a:t>Language Network is Left Hemisphere Dominant</a:t>
            </a:r>
          </a:p>
          <a:p>
            <a:pPr marL="609600" indent="-609600">
              <a:spcBef>
                <a:spcPct val="20000"/>
              </a:spcBef>
              <a:buFont typeface="Arial" charset="0"/>
              <a:buAutoNum type="arabicPeriod"/>
            </a:pPr>
            <a:r>
              <a:rPr lang="en-US" sz="2000" b="0">
                <a:latin typeface="Calibri" pitchFamily="34" charset="0"/>
              </a:rPr>
              <a:t>Wrong – Right Hemisphere is the Spatial Attention Network</a:t>
            </a:r>
          </a:p>
          <a:p>
            <a:pPr marL="609600" indent="-609600">
              <a:spcBef>
                <a:spcPct val="20000"/>
              </a:spcBef>
              <a:buFont typeface="Arial" charset="0"/>
              <a:buAutoNum type="arabicPeriod"/>
            </a:pPr>
            <a:endParaRPr lang="en-US" sz="2000" b="0">
              <a:latin typeface="Calibri" pitchFamily="34" charset="0"/>
            </a:endParaRPr>
          </a:p>
          <a:p>
            <a:pPr marL="609600" indent="-609600">
              <a:spcBef>
                <a:spcPct val="20000"/>
              </a:spcBef>
              <a:buFont typeface="Arial" charset="0"/>
              <a:buNone/>
            </a:pPr>
            <a:r>
              <a:rPr lang="en-US" sz="2000" b="0">
                <a:latin typeface="Calibri" pitchFamily="34" charset="0"/>
              </a:rPr>
              <a:t>“From Week 8 Cerebral Cortex Lecture – Slide 34”</a:t>
            </a:r>
          </a:p>
        </p:txBody>
      </p:sp>
    </p:spTree>
    <p:custDataLst>
      <p:tags r:id="rId1"/>
    </p:custData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midsaga"/>
          <p:cNvPicPr>
            <a:picLocks noChangeAspect="1" noChangeArrowheads="1"/>
          </p:cNvPicPr>
          <p:nvPr/>
        </p:nvPicPr>
        <p:blipFill>
          <a:blip r:embed="rId3"/>
          <a:srcRect/>
          <a:stretch>
            <a:fillRect/>
          </a:stretch>
        </p:blipFill>
        <p:spPr bwMode="auto">
          <a:xfrm>
            <a:off x="4648200" y="1601788"/>
            <a:ext cx="4572000" cy="3441700"/>
          </a:xfrm>
          <a:prstGeom prst="rect">
            <a:avLst/>
          </a:prstGeom>
          <a:noFill/>
          <a:ln w="9525">
            <a:noFill/>
            <a:miter lim="800000"/>
            <a:headEnd/>
            <a:tailEnd/>
          </a:ln>
        </p:spPr>
      </p:pic>
      <p:pic>
        <p:nvPicPr>
          <p:cNvPr id="29698" name="Picture 4" descr="lata"/>
          <p:cNvPicPr>
            <a:picLocks noChangeAspect="1" noChangeArrowheads="1"/>
          </p:cNvPicPr>
          <p:nvPr/>
        </p:nvPicPr>
        <p:blipFill>
          <a:blip r:embed="rId4"/>
          <a:srcRect/>
          <a:stretch>
            <a:fillRect/>
          </a:stretch>
        </p:blipFill>
        <p:spPr bwMode="auto">
          <a:xfrm>
            <a:off x="0" y="1600200"/>
            <a:ext cx="4572000" cy="3430588"/>
          </a:xfrm>
          <a:prstGeom prst="rect">
            <a:avLst/>
          </a:prstGeom>
          <a:noFill/>
          <a:ln w="9525">
            <a:noFill/>
            <a:miter lim="800000"/>
            <a:headEnd/>
            <a:tailEnd/>
          </a:ln>
        </p:spPr>
      </p:pic>
      <p:sp>
        <p:nvSpPr>
          <p:cNvPr id="29699" name="Text Box 5"/>
          <p:cNvSpPr txBox="1">
            <a:spLocks noChangeArrowheads="1"/>
          </p:cNvSpPr>
          <p:nvPr/>
        </p:nvSpPr>
        <p:spPr bwMode="auto">
          <a:xfrm>
            <a:off x="2651125" y="3008313"/>
            <a:ext cx="400050" cy="366712"/>
          </a:xfrm>
          <a:prstGeom prst="rect">
            <a:avLst/>
          </a:prstGeom>
          <a:noFill/>
          <a:ln w="9525">
            <a:noFill/>
            <a:miter lim="800000"/>
            <a:headEnd/>
            <a:tailEnd/>
          </a:ln>
        </p:spPr>
        <p:txBody>
          <a:bodyPr wrap="none">
            <a:spAutoFit/>
          </a:bodyPr>
          <a:lstStyle/>
          <a:p>
            <a:r>
              <a:rPr lang="en-US" b="0"/>
              <a:t>W</a:t>
            </a:r>
          </a:p>
        </p:txBody>
      </p:sp>
      <p:sp>
        <p:nvSpPr>
          <p:cNvPr id="29700" name="Text Box 6"/>
          <p:cNvSpPr txBox="1">
            <a:spLocks noChangeArrowheads="1"/>
          </p:cNvSpPr>
          <p:nvPr/>
        </p:nvSpPr>
        <p:spPr bwMode="auto">
          <a:xfrm>
            <a:off x="1492250" y="2986088"/>
            <a:ext cx="336550" cy="366712"/>
          </a:xfrm>
          <a:prstGeom prst="rect">
            <a:avLst/>
          </a:prstGeom>
          <a:noFill/>
          <a:ln w="9525">
            <a:noFill/>
            <a:miter lim="800000"/>
            <a:headEnd/>
            <a:tailEnd/>
          </a:ln>
        </p:spPr>
        <p:txBody>
          <a:bodyPr wrap="none">
            <a:spAutoFit/>
          </a:bodyPr>
          <a:lstStyle/>
          <a:p>
            <a:r>
              <a:rPr lang="en-US" b="0"/>
              <a:t>B</a:t>
            </a:r>
          </a:p>
        </p:txBody>
      </p:sp>
      <p:sp>
        <p:nvSpPr>
          <p:cNvPr id="29701" name="Text Box 6"/>
          <p:cNvSpPr txBox="1">
            <a:spLocks noChangeArrowheads="1"/>
          </p:cNvSpPr>
          <p:nvPr/>
        </p:nvSpPr>
        <p:spPr bwMode="auto">
          <a:xfrm>
            <a:off x="457200" y="5334000"/>
            <a:ext cx="1914525" cy="925513"/>
          </a:xfrm>
          <a:prstGeom prst="rect">
            <a:avLst/>
          </a:prstGeom>
          <a:noFill/>
          <a:ln w="9525">
            <a:solidFill>
              <a:schemeClr val="tx1"/>
            </a:solidFill>
            <a:miter lim="800000"/>
            <a:headEnd/>
            <a:tailEnd/>
          </a:ln>
        </p:spPr>
        <p:txBody>
          <a:bodyPr wrap="none">
            <a:spAutoFit/>
          </a:bodyPr>
          <a:lstStyle/>
          <a:p>
            <a:r>
              <a:rPr lang="en-US" b="0"/>
              <a:t>B = Broca’s Area</a:t>
            </a:r>
          </a:p>
          <a:p>
            <a:endParaRPr lang="en-US" b="0"/>
          </a:p>
          <a:p>
            <a:r>
              <a:rPr lang="en-US" b="0"/>
              <a:t>(Frontal Lobe)</a:t>
            </a:r>
          </a:p>
        </p:txBody>
      </p:sp>
      <p:sp>
        <p:nvSpPr>
          <p:cNvPr id="29702" name="Text Box 6"/>
          <p:cNvSpPr txBox="1">
            <a:spLocks noChangeArrowheads="1"/>
          </p:cNvSpPr>
          <p:nvPr/>
        </p:nvSpPr>
        <p:spPr bwMode="auto">
          <a:xfrm>
            <a:off x="2590800" y="5410200"/>
            <a:ext cx="2333625" cy="925513"/>
          </a:xfrm>
          <a:prstGeom prst="rect">
            <a:avLst/>
          </a:prstGeom>
          <a:noFill/>
          <a:ln w="9525">
            <a:solidFill>
              <a:schemeClr val="tx1"/>
            </a:solidFill>
            <a:miter lim="800000"/>
            <a:headEnd/>
            <a:tailEnd/>
          </a:ln>
        </p:spPr>
        <p:txBody>
          <a:bodyPr wrap="none">
            <a:spAutoFit/>
          </a:bodyPr>
          <a:lstStyle/>
          <a:p>
            <a:r>
              <a:rPr lang="en-US" b="0"/>
              <a:t>W = Wernicke’s Area</a:t>
            </a:r>
          </a:p>
          <a:p>
            <a:endParaRPr lang="en-US" b="0"/>
          </a:p>
          <a:p>
            <a:r>
              <a:rPr lang="en-US" b="0"/>
              <a:t>(Temporal Lobe)</a:t>
            </a:r>
          </a:p>
        </p:txBody>
      </p:sp>
      <p:sp>
        <p:nvSpPr>
          <p:cNvPr id="29703" name="Text Box 6"/>
          <p:cNvSpPr txBox="1">
            <a:spLocks noChangeArrowheads="1"/>
          </p:cNvSpPr>
          <p:nvPr/>
        </p:nvSpPr>
        <p:spPr bwMode="auto">
          <a:xfrm>
            <a:off x="1295400" y="685800"/>
            <a:ext cx="5638800" cy="549275"/>
          </a:xfrm>
          <a:prstGeom prst="rect">
            <a:avLst/>
          </a:prstGeom>
          <a:noFill/>
          <a:ln w="9525">
            <a:noFill/>
            <a:miter lim="800000"/>
            <a:headEnd/>
            <a:tailEnd/>
          </a:ln>
        </p:spPr>
        <p:txBody>
          <a:bodyPr>
            <a:spAutoFit/>
          </a:bodyPr>
          <a:lstStyle/>
          <a:p>
            <a:r>
              <a:rPr lang="en-US" sz="3000" b="0">
                <a:solidFill>
                  <a:srgbClr val="FF0000"/>
                </a:solidFill>
              </a:rPr>
              <a:t>Language Network</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eaLnBrk="1" fontAlgn="auto" hangingPunct="1">
              <a:spcAft>
                <a:spcPts val="0"/>
              </a:spcAft>
              <a:defRPr/>
            </a:pPr>
            <a:r>
              <a:rPr lang="en-US" dirty="0" smtClean="0"/>
              <a:t>6. A key role in memory and learning is played by the:</a:t>
            </a:r>
            <a:endParaRPr lang="en-US" dirty="0"/>
          </a:p>
        </p:txBody>
      </p:sp>
      <p:sp>
        <p:nvSpPr>
          <p:cNvPr id="31746" name="TPAnswers"/>
          <p:cNvSpPr>
            <a:spLocks/>
          </p:cNvSpPr>
          <p:nvPr>
            <p:custDataLst>
              <p:tags r:id="rId2"/>
            </p:custDataLst>
          </p:nvPr>
        </p:nvSpPr>
        <p:spPr bwMode="auto">
          <a:xfrm>
            <a:off x="457200" y="3200400"/>
            <a:ext cx="8305800" cy="3429000"/>
          </a:xfrm>
          <a:prstGeom prst="rect">
            <a:avLst/>
          </a:prstGeom>
          <a:noFill/>
          <a:ln w="9525">
            <a:solidFill>
              <a:schemeClr val="tx1"/>
            </a:solidFill>
            <a:miter lim="800000"/>
            <a:headEnd/>
            <a:tailEnd/>
          </a:ln>
        </p:spPr>
        <p:txBody>
          <a:bodyPr/>
          <a:lstStyle/>
          <a:p>
            <a:pPr marL="609600" indent="-609600">
              <a:spcBef>
                <a:spcPct val="20000"/>
              </a:spcBef>
              <a:buFont typeface="Arial" charset="0"/>
              <a:buAutoNum type="arabicPeriod"/>
            </a:pPr>
            <a:r>
              <a:rPr lang="en-US" sz="1700">
                <a:solidFill>
                  <a:srgbClr val="FF0000"/>
                </a:solidFill>
                <a:latin typeface="Calibri" pitchFamily="34" charset="0"/>
              </a:rPr>
              <a:t>Hippocampus. – Involved in explicit memories (declarative memories) having to deal with conscious of </a:t>
            </a:r>
            <a:r>
              <a:rPr lang="en-US" sz="1700" u="sng">
                <a:solidFill>
                  <a:srgbClr val="FF0000"/>
                </a:solidFill>
                <a:latin typeface="Calibri" pitchFamily="34" charset="0"/>
              </a:rPr>
              <a:t>facts, new learning, and spatial memory</a:t>
            </a:r>
            <a:r>
              <a:rPr lang="en-US" sz="1700">
                <a:solidFill>
                  <a:srgbClr val="FF0000"/>
                </a:solidFill>
                <a:latin typeface="Calibri" pitchFamily="34" charset="0"/>
              </a:rPr>
              <a:t>.  Works with entorhinal cortex.  Resides in higher order association areas of the cerebral cortex.  Plays role in long term memory.</a:t>
            </a:r>
          </a:p>
          <a:p>
            <a:pPr marL="609600" indent="-609600">
              <a:spcBef>
                <a:spcPct val="20000"/>
              </a:spcBef>
              <a:buFont typeface="Arial" charset="0"/>
              <a:buAutoNum type="arabicPeriod"/>
            </a:pPr>
            <a:r>
              <a:rPr lang="en-US" sz="1700" b="0">
                <a:latin typeface="Calibri" pitchFamily="34" charset="0"/>
              </a:rPr>
              <a:t>Amygdala – deals with emotions and behavioral expressions</a:t>
            </a:r>
          </a:p>
          <a:p>
            <a:pPr marL="609600" indent="-609600">
              <a:spcBef>
                <a:spcPct val="20000"/>
              </a:spcBef>
              <a:buFont typeface="Arial" charset="0"/>
              <a:buAutoNum type="arabicPeriod"/>
            </a:pPr>
            <a:r>
              <a:rPr lang="en-US" sz="1700" b="0">
                <a:latin typeface="Calibri" pitchFamily="34" charset="0"/>
              </a:rPr>
              <a:t>Cingulate gyrus. – Amygdala and hippocampal formation get input from Cingulate gyrus.  Its part of the limbic association cortex.  </a:t>
            </a:r>
          </a:p>
          <a:p>
            <a:pPr marL="609600" indent="-609600">
              <a:spcBef>
                <a:spcPct val="20000"/>
              </a:spcBef>
              <a:buFont typeface="Arial" charset="0"/>
              <a:buAutoNum type="arabicPeriod"/>
            </a:pPr>
            <a:r>
              <a:rPr lang="en-US" sz="1700" b="0">
                <a:latin typeface="Calibri" pitchFamily="34" charset="0"/>
              </a:rPr>
              <a:t>Nucleus accumbens – associated with reward mechanisms and pleasure (page 227 in book).  </a:t>
            </a:r>
          </a:p>
          <a:p>
            <a:pPr marL="609600" indent="-609600">
              <a:spcBef>
                <a:spcPct val="20000"/>
              </a:spcBef>
              <a:buFont typeface="Arial" charset="0"/>
              <a:buNone/>
            </a:pPr>
            <a:r>
              <a:rPr lang="en-US" sz="1700" b="0">
                <a:latin typeface="Calibri" pitchFamily="34" charset="0"/>
              </a:rPr>
              <a:t>“From Week 9 Limbic System Lecture – Slide 20 and others throughout lecture”</a:t>
            </a:r>
          </a:p>
        </p:txBody>
      </p:sp>
      <p:sp>
        <p:nvSpPr>
          <p:cNvPr id="31747" name="TPAnswers"/>
          <p:cNvSpPr>
            <a:spLocks/>
          </p:cNvSpPr>
          <p:nvPr>
            <p:custDataLst>
              <p:tags r:id="rId3"/>
            </p:custDataLst>
          </p:nvPr>
        </p:nvSpPr>
        <p:spPr bwMode="auto">
          <a:xfrm>
            <a:off x="457200" y="1600200"/>
            <a:ext cx="3048000" cy="1676400"/>
          </a:xfrm>
          <a:prstGeom prst="rect">
            <a:avLst/>
          </a:prstGeom>
          <a:noFill/>
          <a:ln w="9525">
            <a:noFill/>
            <a:miter lim="800000"/>
            <a:headEnd/>
            <a:tailEnd/>
          </a:ln>
        </p:spPr>
        <p:txBody>
          <a:bodyPr/>
          <a:lstStyle/>
          <a:p>
            <a:pPr marL="514350" indent="-514350">
              <a:spcBef>
                <a:spcPct val="20000"/>
              </a:spcBef>
              <a:buFont typeface="Arial" charset="0"/>
              <a:buAutoNum type="arabicPeriod"/>
            </a:pPr>
            <a:r>
              <a:rPr lang="en-US" sz="2000">
                <a:solidFill>
                  <a:srgbClr val="FF0000"/>
                </a:solidFill>
                <a:latin typeface="Calibri" pitchFamily="34" charset="0"/>
              </a:rPr>
              <a:t>Hippocampus.</a:t>
            </a:r>
          </a:p>
          <a:p>
            <a:pPr marL="514350" indent="-514350">
              <a:spcBef>
                <a:spcPct val="20000"/>
              </a:spcBef>
              <a:buFont typeface="Arial" charset="0"/>
              <a:buAutoNum type="arabicPeriod"/>
            </a:pPr>
            <a:r>
              <a:rPr lang="en-US" sz="2000" b="0">
                <a:latin typeface="Calibri" pitchFamily="34" charset="0"/>
              </a:rPr>
              <a:t>Amygdala</a:t>
            </a:r>
          </a:p>
          <a:p>
            <a:pPr marL="514350" indent="-514350">
              <a:spcBef>
                <a:spcPct val="20000"/>
              </a:spcBef>
              <a:buFont typeface="Arial" charset="0"/>
              <a:buAutoNum type="arabicPeriod"/>
            </a:pPr>
            <a:r>
              <a:rPr lang="en-US" sz="2000" b="0">
                <a:latin typeface="Calibri" pitchFamily="34" charset="0"/>
              </a:rPr>
              <a:t>Cingulate gyrus.</a:t>
            </a:r>
          </a:p>
          <a:p>
            <a:pPr marL="514350" indent="-514350">
              <a:spcBef>
                <a:spcPct val="20000"/>
              </a:spcBef>
              <a:buFont typeface="Arial" charset="0"/>
              <a:buAutoNum type="arabicPeriod"/>
            </a:pPr>
            <a:r>
              <a:rPr lang="en-US" sz="2000" b="0">
                <a:latin typeface="Calibri" pitchFamily="34" charset="0"/>
              </a:rPr>
              <a:t>Nucleus accumbens</a:t>
            </a:r>
          </a:p>
        </p:txBody>
      </p:sp>
    </p:spTree>
    <p:custDataLst>
      <p:tags r:id="rId1"/>
    </p:custData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eaLnBrk="1" fontAlgn="auto" hangingPunct="1">
              <a:spcAft>
                <a:spcPts val="0"/>
              </a:spcAft>
              <a:defRPr/>
            </a:pPr>
            <a:r>
              <a:rPr lang="en-US" dirty="0" smtClean="0"/>
              <a:t>7. Which nucleus is most involved in behavior and emotions?</a:t>
            </a:r>
            <a:endParaRPr lang="en-US" dirty="0"/>
          </a:p>
        </p:txBody>
      </p:sp>
      <p:sp>
        <p:nvSpPr>
          <p:cNvPr id="32770" name="TPAnswers"/>
          <p:cNvSpPr>
            <a:spLocks noGrp="1"/>
          </p:cNvSpPr>
          <p:nvPr>
            <p:ph type="body" idx="1"/>
            <p:custDataLst>
              <p:tags r:id="rId2"/>
            </p:custDataLst>
          </p:nvPr>
        </p:nvSpPr>
        <p:spPr>
          <a:xfrm>
            <a:off x="381000" y="3200400"/>
            <a:ext cx="8153400" cy="3276600"/>
          </a:xfrm>
          <a:ln>
            <a:solidFill>
              <a:schemeClr val="tx1"/>
            </a:solidFill>
          </a:ln>
        </p:spPr>
        <p:txBody>
          <a:bodyPr/>
          <a:lstStyle/>
          <a:p>
            <a:pPr marL="514350" indent="-514350" eaLnBrk="1" hangingPunct="1">
              <a:lnSpc>
                <a:spcPct val="80000"/>
              </a:lnSpc>
              <a:buFont typeface="Arial" charset="0"/>
              <a:buAutoNum type="arabicPeriod"/>
            </a:pPr>
            <a:r>
              <a:rPr lang="en-US" sz="1900" smtClean="0"/>
              <a:t>Hippocampus</a:t>
            </a:r>
          </a:p>
          <a:p>
            <a:pPr marL="514350" indent="-514350" eaLnBrk="1" hangingPunct="1">
              <a:lnSpc>
                <a:spcPct val="80000"/>
              </a:lnSpc>
              <a:buFont typeface="Arial" charset="0"/>
              <a:buAutoNum type="arabicPeriod"/>
            </a:pPr>
            <a:r>
              <a:rPr lang="en-US" sz="1900" b="1" smtClean="0">
                <a:solidFill>
                  <a:srgbClr val="FF0000"/>
                </a:solidFill>
              </a:rPr>
              <a:t>Amygdala –  I remember that Amy is emotional</a:t>
            </a:r>
          </a:p>
          <a:p>
            <a:pPr lvl="2" eaLnBrk="1" hangingPunct="1">
              <a:lnSpc>
                <a:spcPct val="80000"/>
              </a:lnSpc>
            </a:pPr>
            <a:r>
              <a:rPr lang="en-US" sz="1700" smtClean="0">
                <a:solidFill>
                  <a:srgbClr val="FF0000"/>
                </a:solidFill>
              </a:rPr>
              <a:t>Emotional experiences</a:t>
            </a:r>
          </a:p>
          <a:p>
            <a:pPr lvl="3" eaLnBrk="1" hangingPunct="1">
              <a:lnSpc>
                <a:spcPct val="80000"/>
              </a:lnSpc>
            </a:pPr>
            <a:r>
              <a:rPr lang="en-US" sz="1700" smtClean="0">
                <a:solidFill>
                  <a:srgbClr val="FF0000"/>
                </a:solidFill>
              </a:rPr>
              <a:t>What stimuli are responded to.</a:t>
            </a:r>
          </a:p>
          <a:p>
            <a:pPr lvl="3" eaLnBrk="1" hangingPunct="1">
              <a:lnSpc>
                <a:spcPct val="80000"/>
              </a:lnSpc>
            </a:pPr>
            <a:r>
              <a:rPr lang="en-US" sz="1700" smtClean="0">
                <a:solidFill>
                  <a:srgbClr val="FF0000"/>
                </a:solidFill>
              </a:rPr>
              <a:t>How overt responses to stimuli are organized.</a:t>
            </a:r>
          </a:p>
          <a:p>
            <a:pPr lvl="3" eaLnBrk="1" hangingPunct="1">
              <a:lnSpc>
                <a:spcPct val="80000"/>
              </a:lnSpc>
            </a:pPr>
            <a:r>
              <a:rPr lang="en-US" sz="1700" smtClean="0">
                <a:solidFill>
                  <a:srgbClr val="FF0000"/>
                </a:solidFill>
              </a:rPr>
              <a:t>Internal responses of the body’s organs.</a:t>
            </a:r>
          </a:p>
          <a:p>
            <a:pPr lvl="2" eaLnBrk="1" hangingPunct="1">
              <a:lnSpc>
                <a:spcPct val="80000"/>
              </a:lnSpc>
            </a:pPr>
            <a:r>
              <a:rPr lang="en-US" sz="1700" smtClean="0">
                <a:solidFill>
                  <a:srgbClr val="FF0000"/>
                </a:solidFill>
              </a:rPr>
              <a:t>Damage</a:t>
            </a:r>
          </a:p>
          <a:p>
            <a:pPr lvl="3" eaLnBrk="1" hangingPunct="1">
              <a:lnSpc>
                <a:spcPct val="80000"/>
              </a:lnSpc>
            </a:pPr>
            <a:r>
              <a:rPr lang="en-US" sz="1700" smtClean="0">
                <a:solidFill>
                  <a:srgbClr val="FF0000"/>
                </a:solidFill>
              </a:rPr>
              <a:t>Inability to recognize facial </a:t>
            </a:r>
            <a:r>
              <a:rPr lang="en-US" sz="1700" u="sng" smtClean="0">
                <a:solidFill>
                  <a:srgbClr val="FF0000"/>
                </a:solidFill>
              </a:rPr>
              <a:t>expressions especially fear</a:t>
            </a:r>
            <a:r>
              <a:rPr lang="en-US" sz="1700" smtClean="0">
                <a:solidFill>
                  <a:srgbClr val="FF0000"/>
                </a:solidFill>
              </a:rPr>
              <a:t>.</a:t>
            </a:r>
          </a:p>
          <a:p>
            <a:pPr lvl="3" eaLnBrk="1" hangingPunct="1">
              <a:lnSpc>
                <a:spcPct val="80000"/>
              </a:lnSpc>
            </a:pPr>
            <a:r>
              <a:rPr lang="en-US" sz="1700" smtClean="0">
                <a:solidFill>
                  <a:srgbClr val="FF0000"/>
                </a:solidFill>
              </a:rPr>
              <a:t>Inability to recognize the </a:t>
            </a:r>
            <a:r>
              <a:rPr lang="en-US" sz="1700" u="sng" smtClean="0">
                <a:solidFill>
                  <a:srgbClr val="FF0000"/>
                </a:solidFill>
              </a:rPr>
              <a:t>emotional content of speech</a:t>
            </a:r>
            <a:r>
              <a:rPr lang="en-US" sz="1700" smtClean="0">
                <a:solidFill>
                  <a:srgbClr val="FF0000"/>
                </a:solidFill>
              </a:rPr>
              <a:t>.</a:t>
            </a:r>
            <a:endParaRPr lang="en-US" sz="1700" b="1" smtClean="0">
              <a:solidFill>
                <a:srgbClr val="FF0000"/>
              </a:solidFill>
            </a:endParaRPr>
          </a:p>
          <a:p>
            <a:pPr marL="514350" indent="-514350" eaLnBrk="1" hangingPunct="1">
              <a:lnSpc>
                <a:spcPct val="80000"/>
              </a:lnSpc>
              <a:buFont typeface="Arial" charset="0"/>
              <a:buAutoNum type="arabicPeriod"/>
            </a:pPr>
            <a:r>
              <a:rPr lang="en-US" sz="1900" smtClean="0"/>
              <a:t>Nucleus accumbens</a:t>
            </a:r>
          </a:p>
          <a:p>
            <a:pPr marL="514350" indent="-514350" eaLnBrk="1" hangingPunct="1">
              <a:lnSpc>
                <a:spcPct val="80000"/>
              </a:lnSpc>
              <a:buFont typeface="Arial" charset="0"/>
              <a:buAutoNum type="arabicPeriod"/>
            </a:pPr>
            <a:r>
              <a:rPr lang="en-US" sz="1900" smtClean="0"/>
              <a:t>Cingulate gyrus</a:t>
            </a:r>
          </a:p>
        </p:txBody>
      </p:sp>
      <p:sp>
        <p:nvSpPr>
          <p:cNvPr id="32771" name="TPAnswers"/>
          <p:cNvSpPr>
            <a:spLocks/>
          </p:cNvSpPr>
          <p:nvPr>
            <p:custDataLst>
              <p:tags r:id="rId3"/>
            </p:custDataLst>
          </p:nvPr>
        </p:nvSpPr>
        <p:spPr bwMode="auto">
          <a:xfrm>
            <a:off x="457200" y="1600200"/>
            <a:ext cx="3886200" cy="1524000"/>
          </a:xfrm>
          <a:prstGeom prst="rect">
            <a:avLst/>
          </a:prstGeom>
          <a:noFill/>
          <a:ln w="9525">
            <a:noFill/>
            <a:miter lim="800000"/>
            <a:headEnd/>
            <a:tailEnd/>
          </a:ln>
        </p:spPr>
        <p:txBody>
          <a:bodyPr/>
          <a:lstStyle/>
          <a:p>
            <a:pPr marL="514350" indent="-514350">
              <a:spcBef>
                <a:spcPct val="20000"/>
              </a:spcBef>
              <a:buFont typeface="Arial" charset="0"/>
              <a:buAutoNum type="arabicPeriod"/>
            </a:pPr>
            <a:r>
              <a:rPr lang="en-US" sz="2000" b="0">
                <a:latin typeface="Calibri" pitchFamily="34" charset="0"/>
              </a:rPr>
              <a:t>Hippocampus</a:t>
            </a:r>
          </a:p>
          <a:p>
            <a:pPr marL="514350" indent="-514350">
              <a:spcBef>
                <a:spcPct val="20000"/>
              </a:spcBef>
              <a:buFont typeface="Arial" charset="0"/>
              <a:buAutoNum type="arabicPeriod"/>
            </a:pPr>
            <a:r>
              <a:rPr lang="en-US" sz="2000">
                <a:solidFill>
                  <a:srgbClr val="FF0000"/>
                </a:solidFill>
                <a:latin typeface="Calibri" pitchFamily="34" charset="0"/>
              </a:rPr>
              <a:t>Amygdala</a:t>
            </a:r>
          </a:p>
          <a:p>
            <a:pPr marL="514350" indent="-514350">
              <a:spcBef>
                <a:spcPct val="20000"/>
              </a:spcBef>
              <a:buFont typeface="Arial" charset="0"/>
              <a:buAutoNum type="arabicPeriod"/>
            </a:pPr>
            <a:r>
              <a:rPr lang="en-US" sz="2000" b="0">
                <a:latin typeface="Calibri" pitchFamily="34" charset="0"/>
              </a:rPr>
              <a:t>Nucleus accumbens</a:t>
            </a:r>
          </a:p>
          <a:p>
            <a:pPr marL="514350" indent="-514350">
              <a:spcBef>
                <a:spcPct val="20000"/>
              </a:spcBef>
              <a:buFont typeface="Arial" charset="0"/>
              <a:buAutoNum type="arabicPeriod"/>
            </a:pPr>
            <a:r>
              <a:rPr lang="en-US" sz="2000" b="0">
                <a:latin typeface="Calibri" pitchFamily="34" charset="0"/>
              </a:rPr>
              <a:t>Cingulate gyrus</a:t>
            </a:r>
          </a:p>
        </p:txBody>
      </p:sp>
      <p:pic>
        <p:nvPicPr>
          <p:cNvPr id="32774" name="Picture 6" descr="amy grant home for christmas"/>
          <p:cNvPicPr>
            <a:picLocks noChangeAspect="1" noChangeArrowheads="1"/>
          </p:cNvPicPr>
          <p:nvPr/>
        </p:nvPicPr>
        <p:blipFill>
          <a:blip r:embed="rId5"/>
          <a:srcRect/>
          <a:stretch>
            <a:fillRect/>
          </a:stretch>
        </p:blipFill>
        <p:spPr bwMode="auto">
          <a:xfrm>
            <a:off x="5943600" y="1371600"/>
            <a:ext cx="2857500" cy="28575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p:cNvSpPr>
            <a:spLocks noGrp="1" noChangeArrowheads="1"/>
          </p:cNvSpPr>
          <p:nvPr>
            <p:ph type="title" idx="4294967295"/>
          </p:nvPr>
        </p:nvSpPr>
        <p:spPr/>
        <p:txBody>
          <a:bodyPr>
            <a:normAutofit fontScale="90000"/>
          </a:bodyPr>
          <a:lstStyle/>
          <a:p>
            <a:pPr eaLnBrk="1" hangingPunct="1"/>
            <a:r>
              <a:rPr lang="en-US" sz="4000" smtClean="0"/>
              <a:t>Amygdala and fear: functional imaging studies</a:t>
            </a:r>
          </a:p>
        </p:txBody>
      </p:sp>
      <p:grpSp>
        <p:nvGrpSpPr>
          <p:cNvPr id="2" name="Group 5"/>
          <p:cNvGrpSpPr>
            <a:grpSpLocks/>
          </p:cNvGrpSpPr>
          <p:nvPr/>
        </p:nvGrpSpPr>
        <p:grpSpPr bwMode="auto">
          <a:xfrm>
            <a:off x="3276600" y="1447800"/>
            <a:ext cx="2514600" cy="1781175"/>
            <a:chOff x="1824" y="960"/>
            <a:chExt cx="1584" cy="1122"/>
          </a:xfrm>
        </p:grpSpPr>
        <p:pic>
          <p:nvPicPr>
            <p:cNvPr id="33802" name="Picture 6"/>
            <p:cNvPicPr>
              <a:picLocks noChangeAspect="1" noChangeArrowheads="1"/>
            </p:cNvPicPr>
            <p:nvPr/>
          </p:nvPicPr>
          <p:blipFill>
            <a:blip r:embed="rId3"/>
            <a:srcRect l="4091" r="57089"/>
            <a:stretch>
              <a:fillRect/>
            </a:stretch>
          </p:blipFill>
          <p:spPr bwMode="auto">
            <a:xfrm>
              <a:off x="1824" y="960"/>
              <a:ext cx="816" cy="1122"/>
            </a:xfrm>
            <a:prstGeom prst="rect">
              <a:avLst/>
            </a:prstGeom>
            <a:noFill/>
            <a:ln w="9525">
              <a:noFill/>
              <a:miter lim="800000"/>
              <a:headEnd/>
              <a:tailEnd/>
            </a:ln>
          </p:spPr>
        </p:pic>
        <p:pic>
          <p:nvPicPr>
            <p:cNvPr id="33803" name="Picture 7"/>
            <p:cNvPicPr>
              <a:picLocks noChangeAspect="1" noChangeArrowheads="1"/>
            </p:cNvPicPr>
            <p:nvPr/>
          </p:nvPicPr>
          <p:blipFill>
            <a:blip r:embed="rId3"/>
            <a:srcRect l="58896" r="2284"/>
            <a:stretch>
              <a:fillRect/>
            </a:stretch>
          </p:blipFill>
          <p:spPr bwMode="auto">
            <a:xfrm>
              <a:off x="2592" y="960"/>
              <a:ext cx="816" cy="1122"/>
            </a:xfrm>
            <a:prstGeom prst="rect">
              <a:avLst/>
            </a:prstGeom>
            <a:noFill/>
            <a:ln w="9525">
              <a:noFill/>
              <a:miter lim="800000"/>
              <a:headEnd/>
              <a:tailEnd/>
            </a:ln>
          </p:spPr>
        </p:pic>
      </p:grpSp>
      <p:pic>
        <p:nvPicPr>
          <p:cNvPr id="33795" name="Picture 8"/>
          <p:cNvPicPr>
            <a:picLocks noChangeAspect="1" noChangeArrowheads="1"/>
          </p:cNvPicPr>
          <p:nvPr/>
        </p:nvPicPr>
        <p:blipFill>
          <a:blip r:embed="rId4"/>
          <a:srcRect/>
          <a:stretch>
            <a:fillRect/>
          </a:stretch>
        </p:blipFill>
        <p:spPr bwMode="auto">
          <a:xfrm>
            <a:off x="3657600" y="3276600"/>
            <a:ext cx="1763713" cy="1651000"/>
          </a:xfrm>
          <a:prstGeom prst="rect">
            <a:avLst/>
          </a:prstGeom>
          <a:noFill/>
          <a:ln w="9525">
            <a:noFill/>
            <a:miter lim="800000"/>
            <a:headEnd/>
            <a:tailEnd/>
          </a:ln>
        </p:spPr>
      </p:pic>
      <p:pic>
        <p:nvPicPr>
          <p:cNvPr id="33796" name="Picture 9"/>
          <p:cNvPicPr>
            <a:picLocks noChangeAspect="1" noChangeArrowheads="1"/>
          </p:cNvPicPr>
          <p:nvPr/>
        </p:nvPicPr>
        <p:blipFill>
          <a:blip r:embed="rId5"/>
          <a:srcRect/>
          <a:stretch>
            <a:fillRect/>
          </a:stretch>
        </p:blipFill>
        <p:spPr bwMode="auto">
          <a:xfrm>
            <a:off x="3657600" y="5105400"/>
            <a:ext cx="1819275" cy="1552575"/>
          </a:xfrm>
          <a:prstGeom prst="rect">
            <a:avLst/>
          </a:prstGeom>
          <a:noFill/>
          <a:ln w="9525">
            <a:noFill/>
            <a:miter lim="800000"/>
            <a:headEnd/>
            <a:tailEnd/>
          </a:ln>
        </p:spPr>
      </p:pic>
      <p:sp>
        <p:nvSpPr>
          <p:cNvPr id="33797" name="Text Box 10"/>
          <p:cNvSpPr txBox="1">
            <a:spLocks noChangeArrowheads="1"/>
          </p:cNvSpPr>
          <p:nvPr/>
        </p:nvSpPr>
        <p:spPr bwMode="auto">
          <a:xfrm>
            <a:off x="2152650" y="2170113"/>
            <a:ext cx="971550" cy="366712"/>
          </a:xfrm>
          <a:prstGeom prst="rect">
            <a:avLst/>
          </a:prstGeom>
          <a:noFill/>
          <a:ln w="9525">
            <a:noFill/>
            <a:miter lim="800000"/>
            <a:headEnd/>
            <a:tailEnd/>
          </a:ln>
        </p:spPr>
        <p:txBody>
          <a:bodyPr wrap="none">
            <a:spAutoFit/>
          </a:bodyPr>
          <a:lstStyle/>
          <a:p>
            <a:r>
              <a:rPr lang="en-US"/>
              <a:t>Neutral</a:t>
            </a:r>
          </a:p>
        </p:txBody>
      </p:sp>
      <p:sp>
        <p:nvSpPr>
          <p:cNvPr id="33798" name="Text Box 11"/>
          <p:cNvSpPr txBox="1">
            <a:spLocks noChangeArrowheads="1"/>
          </p:cNvSpPr>
          <p:nvPr/>
        </p:nvSpPr>
        <p:spPr bwMode="auto">
          <a:xfrm>
            <a:off x="5943600" y="2133600"/>
            <a:ext cx="946150" cy="366713"/>
          </a:xfrm>
          <a:prstGeom prst="rect">
            <a:avLst/>
          </a:prstGeom>
          <a:noFill/>
          <a:ln w="9525">
            <a:noFill/>
            <a:miter lim="800000"/>
            <a:headEnd/>
            <a:tailEnd/>
          </a:ln>
        </p:spPr>
        <p:txBody>
          <a:bodyPr wrap="none">
            <a:spAutoFit/>
          </a:bodyPr>
          <a:lstStyle/>
          <a:p>
            <a:r>
              <a:rPr lang="en-US"/>
              <a:t>Fearful</a:t>
            </a:r>
          </a:p>
        </p:txBody>
      </p:sp>
      <p:sp>
        <p:nvSpPr>
          <p:cNvPr id="33799" name="Text Box 12"/>
          <p:cNvSpPr txBox="1">
            <a:spLocks noChangeArrowheads="1"/>
          </p:cNvSpPr>
          <p:nvPr/>
        </p:nvSpPr>
        <p:spPr bwMode="auto">
          <a:xfrm>
            <a:off x="1371600" y="5638800"/>
            <a:ext cx="2025650" cy="366713"/>
          </a:xfrm>
          <a:prstGeom prst="rect">
            <a:avLst/>
          </a:prstGeom>
          <a:noFill/>
          <a:ln w="9525">
            <a:noFill/>
            <a:miter lim="800000"/>
            <a:headEnd/>
            <a:tailEnd/>
          </a:ln>
        </p:spPr>
        <p:txBody>
          <a:bodyPr wrap="none">
            <a:spAutoFit/>
          </a:bodyPr>
          <a:lstStyle/>
          <a:p>
            <a:r>
              <a:rPr lang="en-US"/>
              <a:t>Happy or Neutral</a:t>
            </a:r>
          </a:p>
        </p:txBody>
      </p:sp>
      <p:sp>
        <p:nvSpPr>
          <p:cNvPr id="33800" name="Text Box 13"/>
          <p:cNvSpPr txBox="1">
            <a:spLocks noChangeArrowheads="1"/>
          </p:cNvSpPr>
          <p:nvPr/>
        </p:nvSpPr>
        <p:spPr bwMode="auto">
          <a:xfrm>
            <a:off x="2438400" y="3886200"/>
            <a:ext cx="946150" cy="366713"/>
          </a:xfrm>
          <a:prstGeom prst="rect">
            <a:avLst/>
          </a:prstGeom>
          <a:noFill/>
          <a:ln w="9525">
            <a:noFill/>
            <a:miter lim="800000"/>
            <a:headEnd/>
            <a:tailEnd/>
          </a:ln>
        </p:spPr>
        <p:txBody>
          <a:bodyPr wrap="none">
            <a:spAutoFit/>
          </a:bodyPr>
          <a:lstStyle/>
          <a:p>
            <a:r>
              <a:rPr lang="en-US"/>
              <a:t>Fearful</a:t>
            </a:r>
          </a:p>
        </p:txBody>
      </p:sp>
      <p:sp>
        <p:nvSpPr>
          <p:cNvPr id="33801" name="Text Box 14"/>
          <p:cNvSpPr txBox="1">
            <a:spLocks noChangeArrowheads="1"/>
          </p:cNvSpPr>
          <p:nvPr/>
        </p:nvSpPr>
        <p:spPr bwMode="auto">
          <a:xfrm>
            <a:off x="6858000" y="6096000"/>
            <a:ext cx="2203450" cy="641350"/>
          </a:xfrm>
          <a:prstGeom prst="rect">
            <a:avLst/>
          </a:prstGeom>
          <a:noFill/>
          <a:ln w="9525">
            <a:noFill/>
            <a:miter lim="800000"/>
            <a:headEnd/>
            <a:tailEnd/>
          </a:ln>
        </p:spPr>
        <p:txBody>
          <a:bodyPr wrap="none">
            <a:spAutoFit/>
          </a:bodyPr>
          <a:lstStyle/>
          <a:p>
            <a:r>
              <a:rPr lang="en-US" b="0"/>
              <a:t>Breiter et al. (1996) </a:t>
            </a:r>
          </a:p>
          <a:p>
            <a:r>
              <a:rPr lang="en-US" b="0" i="1"/>
              <a:t>Neuron</a:t>
            </a:r>
            <a:r>
              <a:rPr lang="en-US" b="0"/>
              <a:t>, </a:t>
            </a:r>
            <a:r>
              <a:rPr lang="en-US"/>
              <a:t>17</a:t>
            </a:r>
            <a:r>
              <a:rPr lang="en-US" b="0"/>
              <a:t>: 875-87</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PQuestion"/>
          <p:cNvSpPr>
            <a:spLocks noGrp="1"/>
          </p:cNvSpPr>
          <p:nvPr>
            <p:ph type="title"/>
          </p:nvPr>
        </p:nvSpPr>
        <p:spPr/>
        <p:txBody>
          <a:bodyPr/>
          <a:lstStyle/>
          <a:p>
            <a:pPr eaLnBrk="1" hangingPunct="1"/>
            <a:r>
              <a:rPr lang="en-US" sz="3200" smtClean="0"/>
              <a:t>8. Alzheimer’s disease and other dementias are often associated with a loss of neurons in the:</a:t>
            </a:r>
          </a:p>
        </p:txBody>
      </p:sp>
      <p:sp>
        <p:nvSpPr>
          <p:cNvPr id="35842" name="TPAnswers"/>
          <p:cNvSpPr>
            <a:spLocks noGrp="1"/>
          </p:cNvSpPr>
          <p:nvPr>
            <p:ph type="body" idx="1"/>
            <p:custDataLst>
              <p:tags r:id="rId2"/>
            </p:custDataLst>
          </p:nvPr>
        </p:nvSpPr>
        <p:spPr>
          <a:xfrm>
            <a:off x="457200" y="1600200"/>
            <a:ext cx="8305800" cy="4953000"/>
          </a:xfrm>
          <a:ln>
            <a:solidFill>
              <a:schemeClr val="tx1"/>
            </a:solidFill>
          </a:ln>
        </p:spPr>
        <p:txBody>
          <a:bodyPr/>
          <a:lstStyle/>
          <a:p>
            <a:pPr marL="533400" indent="-533400" eaLnBrk="1" hangingPunct="1">
              <a:lnSpc>
                <a:spcPct val="90000"/>
              </a:lnSpc>
              <a:buFont typeface="Arial" charset="0"/>
              <a:buAutoNum type="arabicPeriod"/>
            </a:pPr>
            <a:r>
              <a:rPr lang="en-US" sz="2000" b="1" smtClean="0">
                <a:solidFill>
                  <a:srgbClr val="FF0000"/>
                </a:solidFill>
              </a:rPr>
              <a:t>Hippocampus – Has to do with long term memory – from the glossary in the book pg 359:</a:t>
            </a:r>
          </a:p>
          <a:p>
            <a:pPr marL="914400" lvl="1" indent="-457200" eaLnBrk="1" hangingPunct="1">
              <a:lnSpc>
                <a:spcPct val="90000"/>
              </a:lnSpc>
              <a:buFont typeface="Arial" charset="0"/>
              <a:buChar char="•"/>
            </a:pPr>
            <a:r>
              <a:rPr lang="en-US" sz="1800" b="1" smtClean="0">
                <a:solidFill>
                  <a:srgbClr val="FF0000"/>
                </a:solidFill>
              </a:rPr>
              <a:t>“This disease is associated with neuronal degeneration in the </a:t>
            </a:r>
            <a:r>
              <a:rPr lang="en-US" sz="1800" b="1" u="sng" smtClean="0">
                <a:solidFill>
                  <a:srgbClr val="FF0000"/>
                </a:solidFill>
              </a:rPr>
              <a:t>hippocampus</a:t>
            </a:r>
            <a:r>
              <a:rPr lang="en-US" sz="1800" b="1" smtClean="0">
                <a:solidFill>
                  <a:srgbClr val="FF0000"/>
                </a:solidFill>
              </a:rPr>
              <a:t> and parahippocampal gyrus and decrease cortical levels of </a:t>
            </a:r>
            <a:r>
              <a:rPr lang="en-US" sz="1800" b="1" u="sng" smtClean="0">
                <a:solidFill>
                  <a:srgbClr val="FF0000"/>
                </a:solidFill>
              </a:rPr>
              <a:t>choline acetyl</a:t>
            </a:r>
            <a:r>
              <a:rPr lang="en-US" sz="1800" b="1" smtClean="0">
                <a:solidFill>
                  <a:srgbClr val="FF0000"/>
                </a:solidFill>
              </a:rPr>
              <a:t> transferase owing to degeneration of neurons in such basal forebrain structures as the </a:t>
            </a:r>
            <a:r>
              <a:rPr lang="en-US" sz="1800" b="1" u="sng" smtClean="0">
                <a:solidFill>
                  <a:srgbClr val="FF0000"/>
                </a:solidFill>
              </a:rPr>
              <a:t>basal nucleus of Meynert</a:t>
            </a:r>
            <a:r>
              <a:rPr lang="en-US" sz="1800" b="1" smtClean="0">
                <a:solidFill>
                  <a:srgbClr val="FF0000"/>
                </a:solidFill>
              </a:rPr>
              <a:t> and the diagonal band nuclei.”</a:t>
            </a:r>
          </a:p>
          <a:p>
            <a:pPr marL="533400" indent="-533400" eaLnBrk="1" hangingPunct="1">
              <a:lnSpc>
                <a:spcPct val="90000"/>
              </a:lnSpc>
              <a:buFont typeface="Arial" charset="0"/>
              <a:buAutoNum type="arabicPeriod"/>
            </a:pPr>
            <a:r>
              <a:rPr lang="en-US" sz="2000" smtClean="0"/>
              <a:t>Amygdala – Lesions would effect emotions and behavioral responses</a:t>
            </a:r>
          </a:p>
          <a:p>
            <a:pPr marL="914400" lvl="1" indent="-457200" eaLnBrk="1" hangingPunct="1">
              <a:lnSpc>
                <a:spcPct val="90000"/>
              </a:lnSpc>
              <a:buFont typeface="Arial" charset="0"/>
              <a:buChar char="•"/>
            </a:pPr>
            <a:r>
              <a:rPr lang="en-US" sz="1800" smtClean="0"/>
              <a:t> </a:t>
            </a:r>
            <a:r>
              <a:rPr lang="en-US" sz="2000" smtClean="0"/>
              <a:t>Damage to Amygdala causes:</a:t>
            </a:r>
          </a:p>
          <a:p>
            <a:pPr marL="1295400" lvl="2" indent="-381000" eaLnBrk="1" hangingPunct="1">
              <a:lnSpc>
                <a:spcPct val="90000"/>
              </a:lnSpc>
            </a:pPr>
            <a:r>
              <a:rPr lang="en-US" sz="1800" smtClean="0"/>
              <a:t>Inability to recognize facial expressions </a:t>
            </a:r>
            <a:r>
              <a:rPr lang="en-US" sz="1800" u="sng" smtClean="0"/>
              <a:t>especially fear</a:t>
            </a:r>
            <a:r>
              <a:rPr lang="en-US" sz="1800" smtClean="0"/>
              <a:t>.</a:t>
            </a:r>
          </a:p>
          <a:p>
            <a:pPr marL="1295400" lvl="2" indent="-381000" eaLnBrk="1" hangingPunct="1">
              <a:lnSpc>
                <a:spcPct val="90000"/>
              </a:lnSpc>
            </a:pPr>
            <a:r>
              <a:rPr lang="en-US" sz="1800" smtClean="0"/>
              <a:t>Inability to recognize the </a:t>
            </a:r>
            <a:r>
              <a:rPr lang="en-US" sz="1800" u="sng" smtClean="0"/>
              <a:t>emotional content of speech</a:t>
            </a:r>
            <a:r>
              <a:rPr lang="en-US" sz="1800" smtClean="0"/>
              <a:t>.</a:t>
            </a:r>
            <a:endParaRPr lang="en-US" sz="1600" smtClean="0"/>
          </a:p>
          <a:p>
            <a:pPr marL="533400" indent="-533400" eaLnBrk="1" hangingPunct="1">
              <a:lnSpc>
                <a:spcPct val="90000"/>
              </a:lnSpc>
              <a:buFont typeface="Arial" charset="0"/>
              <a:buAutoNum type="arabicPeriod"/>
            </a:pPr>
            <a:r>
              <a:rPr lang="en-US" sz="2000" smtClean="0"/>
              <a:t>Cingulate gyrus – is an integral part of the limbic system, which is involved with emotion formation and processing, learning, and memory, and is also important for executive function and respiratory control. Damage would have major effect on learning capability</a:t>
            </a:r>
          </a:p>
          <a:p>
            <a:pPr marL="533400" indent="-533400" eaLnBrk="1" hangingPunct="1">
              <a:lnSpc>
                <a:spcPct val="90000"/>
              </a:lnSpc>
              <a:buFont typeface="Arial" charset="0"/>
              <a:buAutoNum type="arabicPeriod"/>
            </a:pPr>
            <a:r>
              <a:rPr lang="en-US" sz="2000" smtClean="0"/>
              <a:t>Nucleus accumbens – Pleasure center would be effected if lesioned</a:t>
            </a:r>
          </a:p>
        </p:txBody>
      </p:sp>
    </p:spTree>
    <p:custDataLst>
      <p:tags r:id="rId1"/>
    </p:custData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PQuestion"/>
          <p:cNvSpPr>
            <a:spLocks noGrp="1"/>
          </p:cNvSpPr>
          <p:nvPr>
            <p:ph type="title"/>
          </p:nvPr>
        </p:nvSpPr>
        <p:spPr/>
        <p:txBody>
          <a:bodyPr/>
          <a:lstStyle/>
          <a:p>
            <a:pPr eaLnBrk="1" hangingPunct="1"/>
            <a:r>
              <a:rPr lang="en-US" smtClean="0"/>
              <a:t>9. Anterograde amnesia is the</a:t>
            </a:r>
          </a:p>
        </p:txBody>
      </p:sp>
      <p:sp>
        <p:nvSpPr>
          <p:cNvPr id="36866" name="TPAnswers"/>
          <p:cNvSpPr>
            <a:spLocks noGrp="1"/>
          </p:cNvSpPr>
          <p:nvPr>
            <p:ph type="body" idx="1"/>
            <p:custDataLst>
              <p:tags r:id="rId2"/>
            </p:custDataLst>
          </p:nvPr>
        </p:nvSpPr>
        <p:spPr>
          <a:xfrm>
            <a:off x="381000" y="1219200"/>
            <a:ext cx="8229600" cy="5334000"/>
          </a:xfrm>
          <a:ln>
            <a:solidFill>
              <a:schemeClr val="tx1"/>
            </a:solidFill>
          </a:ln>
        </p:spPr>
        <p:txBody>
          <a:bodyPr/>
          <a:lstStyle/>
          <a:p>
            <a:pPr marL="514350" indent="-514350" eaLnBrk="1" hangingPunct="1">
              <a:buFont typeface="Arial" charset="0"/>
              <a:buAutoNum type="arabicPeriod"/>
            </a:pPr>
            <a:r>
              <a:rPr lang="en-US" sz="2800" smtClean="0"/>
              <a:t>Loss of memory about places visited as a child. </a:t>
            </a:r>
          </a:p>
          <a:p>
            <a:pPr marL="514350" indent="-514350" eaLnBrk="1" hangingPunct="1">
              <a:buFont typeface="Arial" charset="0"/>
              <a:buAutoNum type="arabicPeriod"/>
            </a:pPr>
            <a:r>
              <a:rPr lang="en-US" sz="2800" smtClean="0"/>
              <a:t>Loss of memory about childhood events.</a:t>
            </a:r>
          </a:p>
          <a:p>
            <a:pPr marL="514350" indent="-514350" eaLnBrk="1" hangingPunct="1">
              <a:buFont typeface="Arial" charset="0"/>
              <a:buAutoNum type="arabicPeriod"/>
            </a:pPr>
            <a:r>
              <a:rPr lang="en-US" sz="2800" b="1" smtClean="0">
                <a:solidFill>
                  <a:srgbClr val="FF0000"/>
                </a:solidFill>
              </a:rPr>
              <a:t>Loss of memory about anything that happened after the first episode of amnesia. – </a:t>
            </a:r>
            <a:r>
              <a:rPr lang="en-US" sz="2800" smtClean="0">
                <a:solidFill>
                  <a:srgbClr val="FF0000"/>
                </a:solidFill>
              </a:rPr>
              <a:t>Anterograde Amnesia is the loss of Semantic memory.  Knowledge of facts, people, objects, and new work meaning.  </a:t>
            </a:r>
          </a:p>
          <a:p>
            <a:pPr marL="514350" indent="-514350" eaLnBrk="1" hangingPunct="1">
              <a:buFont typeface="Arial" charset="0"/>
              <a:buAutoNum type="arabicPeriod"/>
            </a:pPr>
            <a:r>
              <a:rPr lang="en-US" sz="2800" smtClean="0"/>
              <a:t>Loss of memory about anything that happened before the first episode of amnesia. – is Retrograde Amnesia</a:t>
            </a:r>
          </a:p>
          <a:p>
            <a:pPr marL="514350" indent="-514350" eaLnBrk="1" hangingPunct="1">
              <a:buFont typeface="Arial" charset="0"/>
              <a:buNone/>
            </a:pPr>
            <a:r>
              <a:rPr lang="en-US" sz="2800" smtClean="0"/>
              <a:t>“From Week 9 Limbic System Lecture – Slide 25”</a:t>
            </a:r>
          </a:p>
        </p:txBody>
      </p:sp>
    </p:spTree>
    <p:custDataLst>
      <p:tags r:id="rId1"/>
    </p:custData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p:cNvSpPr txBox="1">
            <a:spLocks noChangeArrowheads="1"/>
          </p:cNvSpPr>
          <p:nvPr/>
        </p:nvSpPr>
        <p:spPr bwMode="auto">
          <a:xfrm>
            <a:off x="717550" y="304800"/>
            <a:ext cx="2886075" cy="1474788"/>
          </a:xfrm>
          <a:prstGeom prst="rect">
            <a:avLst/>
          </a:prstGeom>
          <a:noFill/>
          <a:ln w="9525">
            <a:solidFill>
              <a:srgbClr val="E64412"/>
            </a:solidFill>
            <a:miter lim="800000"/>
            <a:headEnd/>
            <a:tailEnd/>
          </a:ln>
        </p:spPr>
        <p:txBody>
          <a:bodyPr wrap="none">
            <a:spAutoFit/>
          </a:bodyPr>
          <a:lstStyle/>
          <a:p>
            <a:r>
              <a:rPr lang="en-US" b="0" u="sng"/>
              <a:t>Limbic Association Cortex</a:t>
            </a:r>
            <a:r>
              <a:rPr lang="en-US" b="0"/>
              <a:t>:</a:t>
            </a:r>
          </a:p>
          <a:p>
            <a:r>
              <a:rPr lang="en-US" b="0"/>
              <a:t>Orbitofrontal</a:t>
            </a:r>
          </a:p>
          <a:p>
            <a:r>
              <a:rPr lang="en-US" b="0"/>
              <a:t>Cingulate</a:t>
            </a:r>
          </a:p>
          <a:p>
            <a:r>
              <a:rPr lang="en-US" b="0"/>
              <a:t>Temporal pole</a:t>
            </a:r>
          </a:p>
          <a:p>
            <a:r>
              <a:rPr lang="en-US" b="0"/>
              <a:t>Parahippocampal </a:t>
            </a:r>
          </a:p>
        </p:txBody>
      </p:sp>
      <p:sp>
        <p:nvSpPr>
          <p:cNvPr id="37890" name="Text Box 5"/>
          <p:cNvSpPr txBox="1">
            <a:spLocks noChangeArrowheads="1"/>
          </p:cNvSpPr>
          <p:nvPr/>
        </p:nvSpPr>
        <p:spPr bwMode="auto">
          <a:xfrm>
            <a:off x="4968875" y="722313"/>
            <a:ext cx="2543175" cy="650875"/>
          </a:xfrm>
          <a:prstGeom prst="rect">
            <a:avLst/>
          </a:prstGeom>
          <a:noFill/>
          <a:ln w="9525">
            <a:solidFill>
              <a:srgbClr val="E64412"/>
            </a:solidFill>
            <a:miter lim="800000"/>
            <a:headEnd/>
            <a:tailEnd/>
          </a:ln>
        </p:spPr>
        <p:txBody>
          <a:bodyPr wrap="none">
            <a:spAutoFit/>
          </a:bodyPr>
          <a:lstStyle/>
          <a:p>
            <a:r>
              <a:rPr lang="en-US" b="0"/>
              <a:t>Entorhinal</a:t>
            </a:r>
          </a:p>
          <a:p>
            <a:r>
              <a:rPr lang="en-US" b="0"/>
              <a:t>Hippocampal formation</a:t>
            </a:r>
          </a:p>
        </p:txBody>
      </p:sp>
      <p:sp>
        <p:nvSpPr>
          <p:cNvPr id="37891" name="Line 6"/>
          <p:cNvSpPr>
            <a:spLocks noChangeShapeType="1"/>
          </p:cNvSpPr>
          <p:nvPr/>
        </p:nvSpPr>
        <p:spPr bwMode="auto">
          <a:xfrm>
            <a:off x="3689350" y="1066800"/>
            <a:ext cx="1143000" cy="0"/>
          </a:xfrm>
          <a:prstGeom prst="line">
            <a:avLst/>
          </a:prstGeom>
          <a:noFill/>
          <a:ln w="57150">
            <a:solidFill>
              <a:schemeClr val="tx1"/>
            </a:solidFill>
            <a:round/>
            <a:headEnd/>
            <a:tailEnd type="triangle" w="med" len="med"/>
          </a:ln>
        </p:spPr>
        <p:txBody>
          <a:bodyPr/>
          <a:lstStyle/>
          <a:p>
            <a:endParaRPr lang="en-US"/>
          </a:p>
        </p:txBody>
      </p:sp>
      <p:sp>
        <p:nvSpPr>
          <p:cNvPr id="37892" name="WordArt 7"/>
          <p:cNvSpPr>
            <a:spLocks noChangeArrowheads="1" noChangeShapeType="1" noTextEdit="1"/>
          </p:cNvSpPr>
          <p:nvPr/>
        </p:nvSpPr>
        <p:spPr bwMode="auto">
          <a:xfrm rot="5400000">
            <a:off x="4059237" y="719138"/>
            <a:ext cx="352425"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X</a:t>
            </a:r>
          </a:p>
        </p:txBody>
      </p:sp>
      <p:sp>
        <p:nvSpPr>
          <p:cNvPr id="37893" name="Line 8"/>
          <p:cNvSpPr>
            <a:spLocks noChangeShapeType="1"/>
          </p:cNvSpPr>
          <p:nvPr/>
        </p:nvSpPr>
        <p:spPr bwMode="auto">
          <a:xfrm>
            <a:off x="4235450" y="1295400"/>
            <a:ext cx="0" cy="838200"/>
          </a:xfrm>
          <a:prstGeom prst="line">
            <a:avLst/>
          </a:prstGeom>
          <a:noFill/>
          <a:ln w="38100">
            <a:solidFill>
              <a:schemeClr val="tx1"/>
            </a:solidFill>
            <a:round/>
            <a:headEnd/>
            <a:tailEnd type="triangle" w="med" len="med"/>
          </a:ln>
        </p:spPr>
        <p:txBody>
          <a:bodyPr/>
          <a:lstStyle/>
          <a:p>
            <a:endParaRPr lang="en-US"/>
          </a:p>
        </p:txBody>
      </p:sp>
      <p:sp>
        <p:nvSpPr>
          <p:cNvPr id="37894" name="Text Box 9"/>
          <p:cNvSpPr txBox="1">
            <a:spLocks noChangeArrowheads="1"/>
          </p:cNvSpPr>
          <p:nvPr/>
        </p:nvSpPr>
        <p:spPr bwMode="auto">
          <a:xfrm>
            <a:off x="4038600" y="2133600"/>
            <a:ext cx="3930650" cy="2670175"/>
          </a:xfrm>
          <a:prstGeom prst="rect">
            <a:avLst/>
          </a:prstGeom>
          <a:noFill/>
          <a:ln w="9525">
            <a:noFill/>
            <a:miter lim="800000"/>
            <a:headEnd/>
            <a:tailEnd/>
          </a:ln>
        </p:spPr>
        <p:txBody>
          <a:bodyPr wrap="none">
            <a:spAutoFit/>
          </a:bodyPr>
          <a:lstStyle/>
          <a:p>
            <a:r>
              <a:rPr lang="en-US" sz="2500">
                <a:solidFill>
                  <a:srgbClr val="FF0000"/>
                </a:solidFill>
              </a:rPr>
              <a:t>Anterograde amnesia</a:t>
            </a:r>
          </a:p>
          <a:p>
            <a:r>
              <a:rPr lang="en-US" b="0"/>
              <a:t>Loss of semantic memory</a:t>
            </a:r>
          </a:p>
          <a:p>
            <a:r>
              <a:rPr lang="en-US" b="0"/>
              <a:t>Knowledge of: 	facts</a:t>
            </a:r>
          </a:p>
          <a:p>
            <a:r>
              <a:rPr lang="en-US" b="0"/>
              <a:t>		people</a:t>
            </a:r>
          </a:p>
          <a:p>
            <a:r>
              <a:rPr lang="en-US" b="0"/>
              <a:t>		objects</a:t>
            </a:r>
          </a:p>
          <a:p>
            <a:r>
              <a:rPr lang="en-US" b="0"/>
              <a:t>		new word meaning</a:t>
            </a:r>
          </a:p>
          <a:p>
            <a:endParaRPr lang="en-US" b="0"/>
          </a:p>
          <a:p>
            <a:r>
              <a:rPr lang="en-US" b="0"/>
              <a:t>		</a:t>
            </a:r>
          </a:p>
          <a:p>
            <a:endParaRPr lang="en-US" b="0"/>
          </a:p>
        </p:txBody>
      </p:sp>
      <p:pic>
        <p:nvPicPr>
          <p:cNvPr id="33803" name="Picture 11" descr="gp023790"/>
          <p:cNvPicPr>
            <a:picLocks noChangeAspect="1" noChangeArrowheads="1"/>
          </p:cNvPicPr>
          <p:nvPr/>
        </p:nvPicPr>
        <p:blipFill>
          <a:blip r:embed="rId3"/>
          <a:srcRect/>
          <a:stretch>
            <a:fillRect/>
          </a:stretch>
        </p:blipFill>
        <p:spPr bwMode="auto">
          <a:xfrm>
            <a:off x="381000" y="1981200"/>
            <a:ext cx="3646488" cy="4562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eaLnBrk="1" fontAlgn="auto" hangingPunct="1">
              <a:spcAft>
                <a:spcPts val="0"/>
              </a:spcAft>
              <a:defRPr/>
            </a:pPr>
            <a:r>
              <a:rPr lang="en-US" dirty="0" smtClean="0"/>
              <a:t>10. The </a:t>
            </a:r>
            <a:r>
              <a:rPr lang="en-US" dirty="0" err="1" smtClean="0"/>
              <a:t>accumbens</a:t>
            </a:r>
            <a:r>
              <a:rPr lang="en-US" dirty="0" smtClean="0"/>
              <a:t> nucleus is associated with: </a:t>
            </a:r>
            <a:endParaRPr lang="en-US" dirty="0"/>
          </a:p>
        </p:txBody>
      </p:sp>
      <p:sp>
        <p:nvSpPr>
          <p:cNvPr id="39938" name="TPAnswers"/>
          <p:cNvSpPr>
            <a:spLocks noGrp="1"/>
          </p:cNvSpPr>
          <p:nvPr>
            <p:ph type="body" idx="1"/>
            <p:custDataLst>
              <p:tags r:id="rId2"/>
            </p:custDataLst>
          </p:nvPr>
        </p:nvSpPr>
        <p:spPr>
          <a:xfrm>
            <a:off x="381000" y="1524000"/>
            <a:ext cx="4114800" cy="4525963"/>
          </a:xfrm>
        </p:spPr>
        <p:txBody>
          <a:bodyPr/>
          <a:lstStyle/>
          <a:p>
            <a:pPr marL="514350" indent="-514350" eaLnBrk="1" hangingPunct="1">
              <a:buFont typeface="Arial" charset="0"/>
              <a:buAutoNum type="arabicPeriod"/>
            </a:pPr>
            <a:r>
              <a:rPr lang="en-US" smtClean="0"/>
              <a:t>Fear</a:t>
            </a:r>
          </a:p>
          <a:p>
            <a:pPr marL="514350" indent="-514350" eaLnBrk="1" hangingPunct="1">
              <a:buFont typeface="Arial" charset="0"/>
              <a:buAutoNum type="arabicPeriod"/>
            </a:pPr>
            <a:r>
              <a:rPr lang="en-US" smtClean="0"/>
              <a:t>Anxiety</a:t>
            </a:r>
          </a:p>
          <a:p>
            <a:pPr marL="514350" indent="-514350" eaLnBrk="1" hangingPunct="1">
              <a:buFont typeface="Arial" charset="0"/>
              <a:buAutoNum type="arabicPeriod"/>
            </a:pPr>
            <a:r>
              <a:rPr lang="en-US" b="1" smtClean="0">
                <a:solidFill>
                  <a:srgbClr val="FF0000"/>
                </a:solidFill>
              </a:rPr>
              <a:t>Pleasure</a:t>
            </a:r>
          </a:p>
          <a:p>
            <a:pPr marL="514350" indent="-514350" eaLnBrk="1" hangingPunct="1">
              <a:buFont typeface="Arial" charset="0"/>
              <a:buAutoNum type="arabicPeriod"/>
            </a:pPr>
            <a:r>
              <a:rPr lang="en-US" smtClean="0"/>
              <a:t>Pain</a:t>
            </a:r>
          </a:p>
        </p:txBody>
      </p:sp>
      <p:sp>
        <p:nvSpPr>
          <p:cNvPr id="39939" name="TPAnswers"/>
          <p:cNvSpPr>
            <a:spLocks/>
          </p:cNvSpPr>
          <p:nvPr>
            <p:custDataLst>
              <p:tags r:id="rId3"/>
            </p:custDataLst>
          </p:nvPr>
        </p:nvSpPr>
        <p:spPr bwMode="auto">
          <a:xfrm>
            <a:off x="2819400" y="1524000"/>
            <a:ext cx="6019800" cy="5181600"/>
          </a:xfrm>
          <a:prstGeom prst="rect">
            <a:avLst/>
          </a:prstGeom>
          <a:noFill/>
          <a:ln w="9525">
            <a:solidFill>
              <a:schemeClr val="tx1"/>
            </a:solidFill>
            <a:miter lim="800000"/>
            <a:headEnd/>
            <a:tailEnd/>
          </a:ln>
        </p:spPr>
        <p:txBody>
          <a:bodyPr/>
          <a:lstStyle/>
          <a:p>
            <a:pPr marL="609600" indent="-609600">
              <a:spcBef>
                <a:spcPct val="20000"/>
              </a:spcBef>
              <a:buFont typeface="Arial" charset="0"/>
              <a:buAutoNum type="arabicPeriod"/>
            </a:pPr>
            <a:r>
              <a:rPr lang="en-US" sz="2300" b="0">
                <a:latin typeface="Calibri" pitchFamily="34" charset="0"/>
              </a:rPr>
              <a:t>Fear is associated with the Amygdala (Emotion) (Week 9 Lecture slide 33)</a:t>
            </a:r>
          </a:p>
          <a:p>
            <a:pPr marL="609600" indent="-609600">
              <a:spcBef>
                <a:spcPct val="20000"/>
              </a:spcBef>
              <a:buFont typeface="Arial" charset="0"/>
              <a:buAutoNum type="arabicPeriod"/>
            </a:pPr>
            <a:r>
              <a:rPr lang="en-US" sz="2300" b="0">
                <a:latin typeface="Calibri" pitchFamily="34" charset="0"/>
              </a:rPr>
              <a:t>Anxiety is associated with hippocampus and amygdala (Wikipedia)</a:t>
            </a:r>
          </a:p>
          <a:p>
            <a:pPr marL="609600" indent="-609600">
              <a:spcBef>
                <a:spcPct val="20000"/>
              </a:spcBef>
              <a:buFont typeface="Arial" charset="0"/>
              <a:buNone/>
            </a:pPr>
            <a:r>
              <a:rPr lang="en-US" sz="2300" b="0">
                <a:solidFill>
                  <a:srgbClr val="FF0000"/>
                </a:solidFill>
                <a:latin typeface="Calibri" pitchFamily="34" charset="0"/>
              </a:rPr>
              <a:t>3.  Pleasure is associated with the accumbens nucleus.  </a:t>
            </a:r>
            <a:br>
              <a:rPr lang="en-US" sz="2300" b="0">
                <a:solidFill>
                  <a:srgbClr val="FF0000"/>
                </a:solidFill>
                <a:latin typeface="Calibri" pitchFamily="34" charset="0"/>
              </a:rPr>
            </a:br>
            <a:r>
              <a:rPr lang="en-US" sz="2300" b="0">
                <a:solidFill>
                  <a:srgbClr val="FF0000"/>
                </a:solidFill>
                <a:latin typeface="Calibri" pitchFamily="34" charset="0"/>
              </a:rPr>
              <a:t>(Page 227 in book)</a:t>
            </a:r>
            <a:endParaRPr lang="en-US" sz="2300" b="0">
              <a:latin typeface="Calibri" pitchFamily="34" charset="0"/>
            </a:endParaRPr>
          </a:p>
          <a:p>
            <a:pPr marL="609600" indent="-609600">
              <a:spcBef>
                <a:spcPct val="20000"/>
              </a:spcBef>
              <a:buFont typeface="Arial" charset="0"/>
              <a:buNone/>
            </a:pPr>
            <a:r>
              <a:rPr lang="en-US" sz="2300" b="0">
                <a:latin typeface="Calibri" pitchFamily="34" charset="0"/>
              </a:rPr>
              <a:t>4. </a:t>
            </a:r>
            <a:r>
              <a:rPr lang="en-US" sz="2200" b="0">
                <a:latin typeface="Calibri" pitchFamily="34" charset="0"/>
              </a:rPr>
              <a:t>Pain – </a:t>
            </a:r>
            <a:r>
              <a:rPr lang="en-US" sz="2200" b="0" i="1">
                <a:latin typeface="Calibri" pitchFamily="34" charset="0"/>
              </a:rPr>
              <a:t>Slow pain</a:t>
            </a:r>
            <a:r>
              <a:rPr lang="en-US" sz="2200" b="0">
                <a:latin typeface="Calibri" pitchFamily="34" charset="0"/>
              </a:rPr>
              <a:t> is associated with the phylogenetically older Paleospinothalamic and spinoreticulothalamic systems </a:t>
            </a:r>
          </a:p>
          <a:p>
            <a:pPr marL="609600" indent="-609600">
              <a:spcBef>
                <a:spcPct val="20000"/>
              </a:spcBef>
              <a:buFont typeface="Arial" charset="0"/>
              <a:buNone/>
            </a:pPr>
            <a:r>
              <a:rPr lang="en-US" sz="2200" b="0">
                <a:latin typeface="Calibri" pitchFamily="34" charset="0"/>
              </a:rPr>
              <a:t>	</a:t>
            </a:r>
            <a:r>
              <a:rPr lang="en-US" sz="2200" b="0" i="1">
                <a:latin typeface="Calibri" pitchFamily="34" charset="0"/>
              </a:rPr>
              <a:t>Fast pain-</a:t>
            </a:r>
            <a:r>
              <a:rPr lang="en-US" sz="2200" b="0">
                <a:latin typeface="Calibri" pitchFamily="34" charset="0"/>
              </a:rPr>
              <a:t> Neospinothalamic pathway association - “newer pathway”</a:t>
            </a:r>
          </a:p>
          <a:p>
            <a:pPr marL="609600" indent="-609600">
              <a:spcBef>
                <a:spcPct val="20000"/>
              </a:spcBef>
              <a:buFont typeface="Arial" charset="0"/>
              <a:buNone/>
            </a:pPr>
            <a:r>
              <a:rPr lang="en-US" sz="2200" b="0">
                <a:latin typeface="Calibri" pitchFamily="34" charset="0"/>
              </a:rPr>
              <a:t>	(Pg 152 and Table 11-4 on page 153 in book)</a:t>
            </a:r>
          </a:p>
          <a:p>
            <a:pPr marL="609600" indent="-609600">
              <a:spcBef>
                <a:spcPct val="20000"/>
              </a:spcBef>
              <a:buFont typeface="Arial" charset="0"/>
              <a:buNone/>
            </a:pPr>
            <a:endParaRPr lang="en-US" sz="2200" b="0">
              <a:latin typeface="Calibri" pitchFamily="34" charset="0"/>
            </a:endParaRPr>
          </a:p>
          <a:p>
            <a:pPr marL="609600" indent="-609600">
              <a:spcBef>
                <a:spcPct val="20000"/>
              </a:spcBef>
              <a:buFont typeface="Arial" charset="0"/>
              <a:buNone/>
            </a:pPr>
            <a:endParaRPr lang="en-US" sz="2500" b="0">
              <a:latin typeface="Calibri" pitchFamily="34" charset="0"/>
            </a:endParaRP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600" dirty="0" smtClean="0"/>
              <a:t>3. The C8 spinal nerve emerges between which of the following vertebrae?</a:t>
            </a:r>
            <a:endParaRPr lang="en-US" sz="36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C7 and C8</a:t>
            </a:r>
          </a:p>
          <a:p>
            <a:pPr marL="514350" indent="-514350">
              <a:buFont typeface="Arial" pitchFamily="34" charset="0"/>
              <a:buAutoNum type="arabicPeriod"/>
            </a:pPr>
            <a:r>
              <a:rPr lang="en-US" dirty="0" smtClean="0"/>
              <a:t>C8 and T1</a:t>
            </a:r>
          </a:p>
          <a:p>
            <a:pPr marL="514350" indent="-514350">
              <a:buFont typeface="Arial" pitchFamily="34" charset="0"/>
              <a:buAutoNum type="arabicPeriod"/>
            </a:pPr>
            <a:r>
              <a:rPr lang="en-US" dirty="0" smtClean="0">
                <a:solidFill>
                  <a:srgbClr val="FF0000"/>
                </a:solidFill>
              </a:rPr>
              <a:t>C7 and T1</a:t>
            </a:r>
          </a:p>
          <a:p>
            <a:pPr marL="514350" indent="-514350">
              <a:buFont typeface="Arial" pitchFamily="34" charset="0"/>
              <a:buAutoNum type="arabicPeriod"/>
            </a:pPr>
            <a:r>
              <a:rPr lang="en-US" dirty="0" smtClean="0"/>
              <a:t>T1 and T2</a:t>
            </a:r>
            <a:endParaRPr lang="en-US" dirty="0"/>
          </a:p>
        </p:txBody>
      </p:sp>
      <p:pic>
        <p:nvPicPr>
          <p:cNvPr id="4" name="Picture 6" descr="PN01101"/>
          <p:cNvPicPr>
            <a:picLocks noChangeAspect="1" noChangeArrowheads="1"/>
          </p:cNvPicPr>
          <p:nvPr/>
        </p:nvPicPr>
        <p:blipFill>
          <a:blip r:embed="rId4" cstate="print"/>
          <a:srcRect/>
          <a:stretch>
            <a:fillRect/>
          </a:stretch>
        </p:blipFill>
        <p:spPr>
          <a:xfrm>
            <a:off x="4495800" y="1600200"/>
            <a:ext cx="4648200" cy="4952999"/>
          </a:xfrm>
          <a:prstGeom prst="rect">
            <a:avLst/>
          </a:prstGeom>
          <a:noFill/>
          <a:ln/>
        </p:spPr>
      </p:pic>
      <p:sp>
        <p:nvSpPr>
          <p:cNvPr id="5" name="TextBox 4"/>
          <p:cNvSpPr txBox="1"/>
          <p:nvPr/>
        </p:nvSpPr>
        <p:spPr>
          <a:xfrm>
            <a:off x="685800" y="4038600"/>
            <a:ext cx="4826321" cy="1569660"/>
          </a:xfrm>
          <a:prstGeom prst="rect">
            <a:avLst/>
          </a:prstGeom>
          <a:noFill/>
        </p:spPr>
        <p:txBody>
          <a:bodyPr wrap="square" rtlCol="0">
            <a:spAutoFit/>
          </a:bodyPr>
          <a:lstStyle/>
          <a:p>
            <a:r>
              <a:rPr lang="en-US" sz="1200" u="sng" dirty="0" smtClean="0"/>
              <a:t>Cervical</a:t>
            </a:r>
            <a:r>
              <a:rPr lang="en-US" sz="1200" dirty="0" smtClean="0"/>
              <a:t> = spinal nerve above respective vertebra</a:t>
            </a:r>
          </a:p>
          <a:p>
            <a:r>
              <a:rPr lang="en-US" sz="1200" dirty="0" smtClean="0"/>
              <a:t>with spinal nerve 8 between C7/T1</a:t>
            </a:r>
          </a:p>
          <a:p>
            <a:endParaRPr lang="en-US" sz="1200" dirty="0" smtClean="0"/>
          </a:p>
          <a:p>
            <a:r>
              <a:rPr lang="en-US" sz="1200" u="sng" dirty="0" smtClean="0"/>
              <a:t>Thoracic</a:t>
            </a:r>
            <a:r>
              <a:rPr lang="en-US" sz="1200" dirty="0" smtClean="0"/>
              <a:t> = spinal nerve below respective vertebra</a:t>
            </a:r>
          </a:p>
          <a:p>
            <a:endParaRPr lang="en-US" sz="1200" dirty="0" smtClean="0"/>
          </a:p>
          <a:p>
            <a:r>
              <a:rPr lang="en-US" sz="1200" u="sng" dirty="0" smtClean="0"/>
              <a:t>Lumbar</a:t>
            </a:r>
            <a:r>
              <a:rPr lang="en-US" sz="1200" dirty="0" smtClean="0"/>
              <a:t> = spinal nerve below respective vertebra</a:t>
            </a:r>
          </a:p>
          <a:p>
            <a:endParaRPr lang="en-US" sz="1200" dirty="0" smtClean="0"/>
          </a:p>
          <a:p>
            <a:r>
              <a:rPr lang="en-US" sz="1200" u="sng" dirty="0" smtClean="0"/>
              <a:t>Sacral</a:t>
            </a:r>
            <a:r>
              <a:rPr lang="en-US" sz="1200" dirty="0" smtClean="0"/>
              <a:t> = spinal nerve below respective vertebra</a:t>
            </a:r>
            <a:endParaRPr lang="en-US" sz="1200" dirty="0"/>
          </a:p>
        </p:txBody>
      </p:sp>
      <p:cxnSp>
        <p:nvCxnSpPr>
          <p:cNvPr id="7" name="Straight Arrow Connector 6"/>
          <p:cNvCxnSpPr/>
          <p:nvPr/>
        </p:nvCxnSpPr>
        <p:spPr>
          <a:xfrm>
            <a:off x="2819400" y="3124200"/>
            <a:ext cx="3429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273050"/>
            <a:ext cx="8229600" cy="1143000"/>
          </a:xfrm>
          <a:ln/>
        </p:spPr>
        <p:txBody>
          <a:bodyPr/>
          <a:lstStyle/>
          <a:p>
            <a:r>
              <a:rPr lang="en-US" sz="1800"/>
              <a:t>1. You are looking at a section through the: </a:t>
            </a:r>
          </a:p>
        </p:txBody>
      </p:sp>
      <p:pic>
        <p:nvPicPr>
          <p:cNvPr id="3074" name="Picture 2"/>
          <p:cNvPicPr>
            <a:picLocks noChangeAspect="1" noChangeArrowheads="1"/>
          </p:cNvPicPr>
          <p:nvPr/>
        </p:nvPicPr>
        <p:blipFill>
          <a:blip r:embed="rId2"/>
          <a:srcRect/>
          <a:stretch>
            <a:fillRect/>
          </a:stretch>
        </p:blipFill>
        <p:spPr bwMode="auto">
          <a:xfrm>
            <a:off x="3900488" y="1306513"/>
            <a:ext cx="3597275" cy="2643187"/>
          </a:xfrm>
          <a:prstGeom prst="rect">
            <a:avLst/>
          </a:prstGeom>
          <a:noFill/>
          <a:ln w="9525" cap="flat">
            <a:noFill/>
            <a:miter lim="800000"/>
            <a:headEnd/>
            <a:tailEnd/>
          </a:ln>
        </p:spPr>
      </p:pic>
      <p:sp>
        <p:nvSpPr>
          <p:cNvPr id="3075" name="Rectangle 3"/>
          <p:cNvSpPr>
            <a:spLocks noGrp="1" noChangeArrowheads="1"/>
          </p:cNvSpPr>
          <p:nvPr>
            <p:ph type="body" idx="1"/>
          </p:nvPr>
        </p:nvSpPr>
        <p:spPr>
          <a:xfrm>
            <a:off x="152400" y="1446213"/>
            <a:ext cx="2971800" cy="5259387"/>
          </a:xfrm>
          <a:ln/>
        </p:spPr>
        <p:txBody>
          <a:bodyPr/>
          <a:lstStyle/>
          <a:p>
            <a:pPr marL="476250" indent="-476250">
              <a:buSzPct val="99000"/>
              <a:buFont typeface="Arial" pitchFamily="-111" charset="0"/>
              <a:buAutoNum type="arabicPeriod"/>
            </a:pPr>
            <a:r>
              <a:rPr lang="en-US" sz="1400"/>
              <a:t>Anterior hypothalamus: the optic chiasm would be present</a:t>
            </a:r>
          </a:p>
          <a:p>
            <a:pPr marL="476250" indent="-476250">
              <a:buSzPct val="99000"/>
              <a:buFont typeface="Arial" pitchFamily="-111" charset="0"/>
              <a:buAutoNum type="arabicPeriod"/>
            </a:pPr>
            <a:r>
              <a:rPr lang="en-US" sz="1400"/>
              <a:t>Middle hypothalamus: the pituitary stalk and optic tracts would be present</a:t>
            </a:r>
          </a:p>
          <a:p>
            <a:pPr marL="476250" indent="-476250">
              <a:buSzPct val="99000"/>
              <a:buFont typeface="Arial" pitchFamily="-111" charset="0"/>
              <a:buAutoNum type="arabicPeriod"/>
            </a:pPr>
            <a:r>
              <a:rPr lang="en-US" sz="1400">
                <a:solidFill>
                  <a:srgbClr val="FF0000"/>
                </a:solidFill>
              </a:rPr>
              <a:t>Posterior hypothalamus: the presence of the mammillary bodies tell us that we are in the posterior hypothalamus.</a:t>
            </a:r>
          </a:p>
        </p:txBody>
      </p:sp>
      <p:sp>
        <p:nvSpPr>
          <p:cNvPr id="3076" name="Rectangle 4"/>
          <p:cNvSpPr>
            <a:spLocks/>
          </p:cNvSpPr>
          <p:nvPr/>
        </p:nvSpPr>
        <p:spPr bwMode="auto">
          <a:xfrm>
            <a:off x="4610100" y="3721100"/>
            <a:ext cx="2185988" cy="342900"/>
          </a:xfrm>
          <a:prstGeom prst="rect">
            <a:avLst/>
          </a:prstGeom>
          <a:noFill/>
          <a:ln w="1905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effectLst>
                  <a:outerShdw blurRad="38100" dist="38100" dir="2700000" algn="tl">
                    <a:srgbClr val="DDDDDD"/>
                  </a:outerShdw>
                </a:effectLst>
                <a:latin typeface="Lucida Grande" pitchFamily="-111" charset="0"/>
                <a:ea typeface="Lucida Grande" pitchFamily="-111" charset="0"/>
                <a:cs typeface="Lucida Grande" pitchFamily="-111" charset="0"/>
                <a:sym typeface="Lucida Grande" pitchFamily="-111" charset="0"/>
              </a:rPr>
              <a:t>Mammillary bodies</a:t>
            </a:r>
          </a:p>
        </p:txBody>
      </p:sp>
      <p:sp>
        <p:nvSpPr>
          <p:cNvPr id="3077" name="Line 5"/>
          <p:cNvSpPr>
            <a:spLocks noChangeShapeType="1"/>
          </p:cNvSpPr>
          <p:nvPr/>
        </p:nvSpPr>
        <p:spPr bwMode="auto">
          <a:xfrm rot="10800000">
            <a:off x="5308600" y="2806700"/>
            <a:ext cx="76200" cy="914400"/>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3078" name="Line 6"/>
          <p:cNvSpPr>
            <a:spLocks noChangeShapeType="1"/>
          </p:cNvSpPr>
          <p:nvPr/>
        </p:nvSpPr>
        <p:spPr bwMode="auto">
          <a:xfrm rot="10800000" flipH="1">
            <a:off x="5410200" y="2806700"/>
            <a:ext cx="152400" cy="914400"/>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pic>
        <p:nvPicPr>
          <p:cNvPr id="3079" name="Picture 7"/>
          <p:cNvPicPr>
            <a:picLocks noChangeArrowheads="1"/>
          </p:cNvPicPr>
          <p:nvPr/>
        </p:nvPicPr>
        <p:blipFill>
          <a:blip r:embed="rId3"/>
          <a:srcRect b="624"/>
          <a:stretch>
            <a:fillRect/>
          </a:stretch>
        </p:blipFill>
        <p:spPr bwMode="auto">
          <a:xfrm>
            <a:off x="206375" y="4375150"/>
            <a:ext cx="2743200" cy="2387600"/>
          </a:xfrm>
          <a:prstGeom prst="rect">
            <a:avLst/>
          </a:prstGeom>
          <a:noFill/>
          <a:ln w="9525" cap="flat">
            <a:noFill/>
            <a:miter lim="800000"/>
            <a:headEnd/>
            <a:tailEnd/>
          </a:ln>
        </p:spPr>
      </p:pic>
      <p:sp>
        <p:nvSpPr>
          <p:cNvPr id="3080" name="Rectangle 8"/>
          <p:cNvSpPr>
            <a:spLocks/>
          </p:cNvSpPr>
          <p:nvPr/>
        </p:nvSpPr>
        <p:spPr bwMode="auto">
          <a:xfrm>
            <a:off x="927100" y="4127500"/>
            <a:ext cx="993775"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Anterior</a:t>
            </a:r>
          </a:p>
        </p:txBody>
      </p:sp>
      <p:sp>
        <p:nvSpPr>
          <p:cNvPr id="3081" name="Rectangle 9"/>
          <p:cNvSpPr>
            <a:spLocks/>
          </p:cNvSpPr>
          <p:nvPr/>
        </p:nvSpPr>
        <p:spPr bwMode="auto">
          <a:xfrm>
            <a:off x="5207000" y="1079500"/>
            <a:ext cx="1095375"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posterior</a:t>
            </a:r>
          </a:p>
        </p:txBody>
      </p:sp>
      <p:sp>
        <p:nvSpPr>
          <p:cNvPr id="3082" name="Rectangle 10"/>
          <p:cNvSpPr>
            <a:spLocks/>
          </p:cNvSpPr>
          <p:nvPr/>
        </p:nvSpPr>
        <p:spPr bwMode="auto">
          <a:xfrm>
            <a:off x="5321300" y="4305300"/>
            <a:ext cx="849313"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middle</a:t>
            </a:r>
          </a:p>
        </p:txBody>
      </p:sp>
      <p:sp>
        <p:nvSpPr>
          <p:cNvPr id="3083" name="Line 11"/>
          <p:cNvSpPr>
            <a:spLocks noChangeShapeType="1"/>
          </p:cNvSpPr>
          <p:nvPr/>
        </p:nvSpPr>
        <p:spPr bwMode="auto">
          <a:xfrm rot="10800000" flipH="1">
            <a:off x="1397000" y="5702300"/>
            <a:ext cx="87313" cy="673100"/>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3084" name="Line 12"/>
          <p:cNvSpPr>
            <a:spLocks noChangeShapeType="1"/>
          </p:cNvSpPr>
          <p:nvPr/>
        </p:nvSpPr>
        <p:spPr bwMode="auto">
          <a:xfrm rot="10800000">
            <a:off x="1231900" y="5702300"/>
            <a:ext cx="23813" cy="673100"/>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3085" name="Rectangle 13"/>
          <p:cNvSpPr>
            <a:spLocks/>
          </p:cNvSpPr>
          <p:nvPr/>
        </p:nvSpPr>
        <p:spPr bwMode="auto">
          <a:xfrm>
            <a:off x="482600" y="6235700"/>
            <a:ext cx="1495425"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optic chiasm</a:t>
            </a:r>
          </a:p>
        </p:txBody>
      </p:sp>
      <p:pic>
        <p:nvPicPr>
          <p:cNvPr id="3086" name="Picture 14"/>
          <p:cNvPicPr>
            <a:picLocks noChangeArrowheads="1"/>
          </p:cNvPicPr>
          <p:nvPr/>
        </p:nvPicPr>
        <p:blipFill>
          <a:blip r:embed="rId4"/>
          <a:srcRect t="1712" b="1640"/>
          <a:stretch>
            <a:fillRect/>
          </a:stretch>
        </p:blipFill>
        <p:spPr bwMode="auto">
          <a:xfrm>
            <a:off x="4243388" y="4648200"/>
            <a:ext cx="3378200" cy="2514600"/>
          </a:xfrm>
          <a:prstGeom prst="rect">
            <a:avLst/>
          </a:prstGeom>
          <a:noFill/>
          <a:ln w="9525" cap="flat">
            <a:noFill/>
            <a:miter lim="800000"/>
            <a:headEnd/>
            <a:tailEnd/>
          </a:ln>
        </p:spPr>
      </p:pic>
      <p:sp>
        <p:nvSpPr>
          <p:cNvPr id="3087" name="Line 15"/>
          <p:cNvSpPr>
            <a:spLocks noChangeShapeType="1"/>
          </p:cNvSpPr>
          <p:nvPr/>
        </p:nvSpPr>
        <p:spPr bwMode="auto">
          <a:xfrm rot="10800000" flipH="1">
            <a:off x="5676900" y="6134100"/>
            <a:ext cx="406400" cy="393700"/>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3088" name="Line 16"/>
          <p:cNvSpPr>
            <a:spLocks noChangeShapeType="1"/>
          </p:cNvSpPr>
          <p:nvPr/>
        </p:nvSpPr>
        <p:spPr bwMode="auto">
          <a:xfrm rot="10800000">
            <a:off x="5308600" y="6070600"/>
            <a:ext cx="215900" cy="393700"/>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3089" name="Rectangle 17"/>
          <p:cNvSpPr>
            <a:spLocks/>
          </p:cNvSpPr>
          <p:nvPr/>
        </p:nvSpPr>
        <p:spPr bwMode="auto">
          <a:xfrm>
            <a:off x="5207000" y="6413500"/>
            <a:ext cx="1060450" cy="2921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400">
                <a:solidFill>
                  <a:schemeClr val="tx1"/>
                </a:solidFill>
                <a:latin typeface="Lucida Grande" pitchFamily="-111" charset="0"/>
                <a:ea typeface="Lucida Grande" pitchFamily="-111" charset="0"/>
                <a:cs typeface="Lucida Grande" pitchFamily="-111" charset="0"/>
                <a:sym typeface="Lucida Grande" pitchFamily="-111" charset="0"/>
              </a:rPr>
              <a:t>optic tracts</a:t>
            </a:r>
          </a:p>
        </p:txBody>
      </p:sp>
      <p:sp>
        <p:nvSpPr>
          <p:cNvPr id="3090" name="Rectangle 18"/>
          <p:cNvSpPr>
            <a:spLocks/>
          </p:cNvSpPr>
          <p:nvPr/>
        </p:nvSpPr>
        <p:spPr bwMode="auto">
          <a:xfrm>
            <a:off x="571500" y="368300"/>
            <a:ext cx="1196975"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lab quiz 9</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7200" y="273050"/>
            <a:ext cx="8229600" cy="1143000"/>
          </a:xfrm>
          <a:ln/>
        </p:spPr>
        <p:txBody>
          <a:bodyPr>
            <a:normAutofit fontScale="90000"/>
          </a:bodyPr>
          <a:lstStyle/>
          <a:p>
            <a:r>
              <a:rPr lang="en-US" sz="3900"/>
              <a:t>2. Identify the structure at the tip of the pointer.</a:t>
            </a:r>
          </a:p>
        </p:txBody>
      </p:sp>
      <p:pic>
        <p:nvPicPr>
          <p:cNvPr id="4098" name="Picture 2"/>
          <p:cNvPicPr>
            <a:picLocks noChangeAspect="1" noChangeArrowheads="1"/>
          </p:cNvPicPr>
          <p:nvPr/>
        </p:nvPicPr>
        <p:blipFill>
          <a:blip r:embed="rId2"/>
          <a:srcRect b="356"/>
          <a:stretch>
            <a:fillRect/>
          </a:stretch>
        </p:blipFill>
        <p:spPr bwMode="auto">
          <a:xfrm>
            <a:off x="4205288" y="1828800"/>
            <a:ext cx="4938712" cy="3997325"/>
          </a:xfrm>
          <a:prstGeom prst="rect">
            <a:avLst/>
          </a:prstGeom>
          <a:noFill/>
          <a:ln w="9525" cap="flat">
            <a:noFill/>
            <a:miter lim="800000"/>
            <a:headEnd/>
            <a:tailEnd/>
          </a:ln>
        </p:spPr>
      </p:pic>
      <p:sp>
        <p:nvSpPr>
          <p:cNvPr id="4099" name="AutoShape 3"/>
          <p:cNvSpPr>
            <a:spLocks/>
          </p:cNvSpPr>
          <p:nvPr/>
        </p:nvSpPr>
        <p:spPr bwMode="auto">
          <a:xfrm>
            <a:off x="6553200" y="2438400"/>
            <a:ext cx="533400" cy="228600"/>
          </a:xfrm>
          <a:prstGeom prst="leftArrow">
            <a:avLst>
              <a:gd name="adj1" fmla="val 50000"/>
              <a:gd name="adj2" fmla="val 49994"/>
            </a:avLst>
          </a:prstGeom>
          <a:solidFill>
            <a:schemeClr val="accent1"/>
          </a:solidFill>
          <a:ln w="2540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4100" name="Rectangle 4"/>
          <p:cNvSpPr>
            <a:spLocks noGrp="1" noChangeArrowheads="1"/>
          </p:cNvSpPr>
          <p:nvPr>
            <p:ph type="body" idx="1"/>
          </p:nvPr>
        </p:nvSpPr>
        <p:spPr>
          <a:xfrm>
            <a:off x="457200" y="1585913"/>
            <a:ext cx="3657600" cy="5259387"/>
          </a:xfrm>
          <a:ln/>
        </p:spPr>
        <p:txBody>
          <a:bodyPr/>
          <a:lstStyle/>
          <a:p>
            <a:pPr marL="476250" indent="-476250">
              <a:buSzPct val="99000"/>
              <a:buFont typeface="Arial" pitchFamily="-111" charset="0"/>
              <a:buAutoNum type="arabicPeriod"/>
            </a:pPr>
            <a:r>
              <a:rPr lang="en-US" sz="1800"/>
              <a:t>Corpus callosum: usually seen in cross sections of the gross brain</a:t>
            </a:r>
          </a:p>
          <a:p>
            <a:pPr marL="476250" indent="-476250">
              <a:buSzPct val="99000"/>
              <a:buFont typeface="Arial" pitchFamily="-111" charset="0"/>
              <a:buAutoNum type="arabicPeriod"/>
            </a:pPr>
            <a:r>
              <a:rPr lang="en-US">
                <a:solidFill>
                  <a:srgbClr val="FF0000"/>
                </a:solidFill>
              </a:rPr>
              <a:t>Fornix</a:t>
            </a:r>
          </a:p>
          <a:p>
            <a:pPr marL="476250" indent="-476250">
              <a:buSzPct val="99000"/>
              <a:buFont typeface="Arial" pitchFamily="-111" charset="0"/>
              <a:buAutoNum type="arabicPeriod"/>
            </a:pPr>
            <a:r>
              <a:rPr lang="en-US"/>
              <a:t>Anterior commisure</a:t>
            </a:r>
          </a:p>
          <a:p>
            <a:pPr marL="476250" indent="-476250">
              <a:buSzPct val="99000"/>
              <a:buFont typeface="Arial" pitchFamily="-111" charset="0"/>
              <a:buAutoNum type="arabicPeriod"/>
            </a:pPr>
            <a:r>
              <a:rPr lang="en-US"/>
              <a:t>Hypothalamus (anterior)</a:t>
            </a:r>
          </a:p>
        </p:txBody>
      </p:sp>
      <p:sp>
        <p:nvSpPr>
          <p:cNvPr id="4101" name="Line 5"/>
          <p:cNvSpPr>
            <a:spLocks noChangeShapeType="1"/>
          </p:cNvSpPr>
          <p:nvPr/>
        </p:nvSpPr>
        <p:spPr bwMode="auto">
          <a:xfrm rot="10800000" flipH="1">
            <a:off x="2641600" y="3262313"/>
            <a:ext cx="2844800" cy="458787"/>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4102" name="Line 6"/>
          <p:cNvSpPr>
            <a:spLocks noChangeShapeType="1"/>
          </p:cNvSpPr>
          <p:nvPr/>
        </p:nvSpPr>
        <p:spPr bwMode="auto">
          <a:xfrm rot="10800000" flipH="1">
            <a:off x="3771900" y="3757613"/>
            <a:ext cx="2413000" cy="893762"/>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7200" y="273050"/>
            <a:ext cx="8229600" cy="1143000"/>
          </a:xfrm>
          <a:ln/>
        </p:spPr>
        <p:txBody>
          <a:bodyPr/>
          <a:lstStyle/>
          <a:p>
            <a:r>
              <a:rPr lang="en-US" sz="3600"/>
              <a:t>3. You are looking at a section through the:</a:t>
            </a:r>
          </a:p>
        </p:txBody>
      </p:sp>
      <p:pic>
        <p:nvPicPr>
          <p:cNvPr id="5122" name="Picture 2"/>
          <p:cNvPicPr>
            <a:picLocks noChangeArrowheads="1"/>
          </p:cNvPicPr>
          <p:nvPr/>
        </p:nvPicPr>
        <p:blipFill>
          <a:blip r:embed="rId2"/>
          <a:srcRect t="1740"/>
          <a:stretch>
            <a:fillRect/>
          </a:stretch>
        </p:blipFill>
        <p:spPr bwMode="auto">
          <a:xfrm>
            <a:off x="4187825" y="1808163"/>
            <a:ext cx="4483100" cy="3251200"/>
          </a:xfrm>
          <a:prstGeom prst="rect">
            <a:avLst/>
          </a:prstGeom>
          <a:noFill/>
          <a:ln w="9525" cap="flat">
            <a:noFill/>
            <a:miter lim="800000"/>
            <a:headEnd/>
            <a:tailEnd/>
          </a:ln>
        </p:spPr>
      </p:pic>
      <p:sp>
        <p:nvSpPr>
          <p:cNvPr id="5123" name="Rectangle 3"/>
          <p:cNvSpPr>
            <a:spLocks noGrp="1" noChangeArrowheads="1"/>
          </p:cNvSpPr>
          <p:nvPr>
            <p:ph type="body" idx="1"/>
          </p:nvPr>
        </p:nvSpPr>
        <p:spPr>
          <a:xfrm>
            <a:off x="457200" y="1598613"/>
            <a:ext cx="4114800" cy="5259387"/>
          </a:xfrm>
          <a:ln/>
        </p:spPr>
        <p:txBody>
          <a:bodyPr/>
          <a:lstStyle/>
          <a:p>
            <a:pPr marL="476250" indent="-476250">
              <a:spcBef>
                <a:spcPct val="0"/>
              </a:spcBef>
              <a:buSzPct val="99000"/>
              <a:buFont typeface="Arial" pitchFamily="-111" charset="0"/>
              <a:buAutoNum type="arabicPeriod"/>
            </a:pPr>
            <a:r>
              <a:rPr lang="en-US"/>
              <a:t>Anterior hypothalamus</a:t>
            </a:r>
          </a:p>
          <a:p>
            <a:pPr marL="476250" indent="-476250">
              <a:buSzPct val="99000"/>
              <a:buFont typeface="Arial" pitchFamily="-111" charset="0"/>
              <a:buAutoNum type="arabicPeriod"/>
            </a:pPr>
            <a:r>
              <a:rPr lang="en-US"/>
              <a:t>Posterior hypothalamus</a:t>
            </a:r>
          </a:p>
          <a:p>
            <a:pPr marL="476250" indent="-476250">
              <a:buSzPct val="99000"/>
              <a:buFont typeface="Arial" pitchFamily="-111" charset="0"/>
              <a:buAutoNum type="arabicPeriod"/>
            </a:pPr>
            <a:r>
              <a:rPr lang="en-US">
                <a:solidFill>
                  <a:srgbClr val="FF0000"/>
                </a:solidFill>
              </a:rPr>
              <a:t>Middle hypothalamus</a:t>
            </a:r>
          </a:p>
        </p:txBody>
      </p:sp>
      <p:sp>
        <p:nvSpPr>
          <p:cNvPr id="5124" name="Rectangle 4"/>
          <p:cNvSpPr>
            <a:spLocks/>
          </p:cNvSpPr>
          <p:nvPr/>
        </p:nvSpPr>
        <p:spPr bwMode="auto">
          <a:xfrm>
            <a:off x="965200" y="5346700"/>
            <a:ext cx="4198938"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refer to question one for explanation</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90488"/>
            <a:ext cx="8229600" cy="1508125"/>
          </a:xfrm>
          <a:ln/>
        </p:spPr>
        <p:txBody>
          <a:bodyPr/>
          <a:lstStyle/>
          <a:p>
            <a:r>
              <a:rPr lang="en-US" sz="3200"/>
              <a:t>4. Identify the structure at the tip of the pointer.</a:t>
            </a:r>
          </a:p>
        </p:txBody>
      </p:sp>
      <p:pic>
        <p:nvPicPr>
          <p:cNvPr id="6146" name="Picture 2"/>
          <p:cNvPicPr>
            <a:picLocks noChangeArrowheads="1"/>
          </p:cNvPicPr>
          <p:nvPr/>
        </p:nvPicPr>
        <p:blipFill>
          <a:blip r:embed="rId2"/>
          <a:srcRect t="1740"/>
          <a:stretch>
            <a:fillRect/>
          </a:stretch>
        </p:blipFill>
        <p:spPr bwMode="auto">
          <a:xfrm>
            <a:off x="3957638" y="1536700"/>
            <a:ext cx="5199062" cy="3941763"/>
          </a:xfrm>
          <a:prstGeom prst="rect">
            <a:avLst/>
          </a:prstGeom>
          <a:noFill/>
          <a:ln w="9525" cap="flat">
            <a:noFill/>
            <a:miter lim="800000"/>
            <a:headEnd/>
            <a:tailEnd/>
          </a:ln>
        </p:spPr>
      </p:pic>
      <p:sp>
        <p:nvSpPr>
          <p:cNvPr id="6147" name="AutoShape 3"/>
          <p:cNvSpPr>
            <a:spLocks/>
          </p:cNvSpPr>
          <p:nvPr/>
        </p:nvSpPr>
        <p:spPr bwMode="auto">
          <a:xfrm>
            <a:off x="5613400" y="3708400"/>
            <a:ext cx="457200" cy="304800"/>
          </a:xfrm>
          <a:prstGeom prst="leftArrow">
            <a:avLst>
              <a:gd name="adj1" fmla="val 50000"/>
              <a:gd name="adj2" fmla="val 50000"/>
            </a:avLst>
          </a:prstGeom>
          <a:solidFill>
            <a:srgbClr val="4F81BD"/>
          </a:solidFill>
          <a:ln w="25400" cap="flat">
            <a:solidFill>
              <a:srgbClr val="395E89"/>
            </a:solidFill>
            <a:prstDash val="solid"/>
            <a:round/>
            <a:headEnd type="none" w="med" len="med"/>
            <a:tailEnd type="none" w="med" len="med"/>
          </a:ln>
        </p:spPr>
        <p:txBody>
          <a:bodyPr lIns="0" tIns="0" rIns="0" bIns="0">
            <a:prstTxWarp prst="textNoShape">
              <a:avLst/>
            </a:prstTxWarp>
          </a:bodyPr>
          <a:lstStyle/>
          <a:p>
            <a:endParaRPr lang="en-US"/>
          </a:p>
        </p:txBody>
      </p:sp>
      <p:sp>
        <p:nvSpPr>
          <p:cNvPr id="6148" name="Rectangle 4"/>
          <p:cNvSpPr>
            <a:spLocks noGrp="1" noChangeArrowheads="1"/>
          </p:cNvSpPr>
          <p:nvPr>
            <p:ph type="body" idx="1"/>
          </p:nvPr>
        </p:nvSpPr>
        <p:spPr>
          <a:xfrm>
            <a:off x="457200" y="1598613"/>
            <a:ext cx="4114800" cy="5259387"/>
          </a:xfrm>
          <a:ln/>
        </p:spPr>
        <p:txBody>
          <a:bodyPr/>
          <a:lstStyle/>
          <a:p>
            <a:pPr marL="476250" indent="-476250">
              <a:spcBef>
                <a:spcPct val="0"/>
              </a:spcBef>
              <a:buSzPct val="99000"/>
              <a:buFont typeface="Arial" pitchFamily="-111" charset="0"/>
              <a:buAutoNum type="arabicPeriod"/>
            </a:pPr>
            <a:r>
              <a:rPr lang="en-US"/>
              <a:t>Olfactory tract.</a:t>
            </a:r>
          </a:p>
          <a:p>
            <a:pPr marL="476250" indent="-476250">
              <a:buSzPct val="99000"/>
              <a:buFont typeface="Arial" pitchFamily="-111" charset="0"/>
              <a:buAutoNum type="arabicPeriod"/>
            </a:pPr>
            <a:r>
              <a:rPr lang="en-US"/>
              <a:t>Olfactory nerve.</a:t>
            </a:r>
          </a:p>
          <a:p>
            <a:pPr marL="476250" indent="-476250">
              <a:buSzPct val="99000"/>
              <a:buFont typeface="Arial" pitchFamily="-111" charset="0"/>
              <a:buAutoNum type="arabicPeriod"/>
            </a:pPr>
            <a:r>
              <a:rPr lang="en-US"/>
              <a:t>Optic nerve</a:t>
            </a:r>
          </a:p>
          <a:p>
            <a:pPr marL="476250" indent="-476250">
              <a:buSzPct val="99000"/>
              <a:buFont typeface="Arial" pitchFamily="-111" charset="0"/>
              <a:buAutoNum type="arabicPeriod"/>
            </a:pPr>
            <a:r>
              <a:rPr lang="en-US">
                <a:solidFill>
                  <a:srgbClr val="FF0000"/>
                </a:solidFill>
              </a:rPr>
              <a:t>Optic tract</a:t>
            </a:r>
          </a:p>
        </p:txBody>
      </p:sp>
      <p:sp>
        <p:nvSpPr>
          <p:cNvPr id="6149" name="Freeform 5"/>
          <p:cNvSpPr>
            <a:spLocks/>
          </p:cNvSpPr>
          <p:nvPr/>
        </p:nvSpPr>
        <p:spPr bwMode="auto">
          <a:xfrm>
            <a:off x="7115175" y="4341813"/>
            <a:ext cx="1109663" cy="582612"/>
          </a:xfrm>
          <a:custGeom>
            <a:avLst/>
            <a:gdLst/>
            <a:ahLst/>
            <a:cxnLst>
              <a:cxn ang="0">
                <a:pos x="415" y="146"/>
              </a:cxn>
              <a:cxn ang="0">
                <a:pos x="5755" y="665"/>
              </a:cxn>
              <a:cxn ang="0">
                <a:pos x="8365" y="2738"/>
              </a:cxn>
              <a:cxn ang="0">
                <a:pos x="10105" y="3602"/>
              </a:cxn>
              <a:cxn ang="0">
                <a:pos x="12265" y="2335"/>
              </a:cxn>
              <a:cxn ang="0">
                <a:pos x="13765" y="3602"/>
              </a:cxn>
              <a:cxn ang="0">
                <a:pos x="14185" y="6943"/>
              </a:cxn>
              <a:cxn ang="0">
                <a:pos x="16135" y="8556"/>
              </a:cxn>
              <a:cxn ang="0">
                <a:pos x="18745" y="6079"/>
              </a:cxn>
              <a:cxn ang="0">
                <a:pos x="20905" y="10226"/>
              </a:cxn>
              <a:cxn ang="0">
                <a:pos x="20245" y="16908"/>
              </a:cxn>
              <a:cxn ang="0">
                <a:pos x="17665" y="20191"/>
              </a:cxn>
              <a:cxn ang="0">
                <a:pos x="13345" y="21055"/>
              </a:cxn>
              <a:cxn ang="0">
                <a:pos x="8575" y="18521"/>
              </a:cxn>
              <a:cxn ang="0">
                <a:pos x="4915" y="13164"/>
              </a:cxn>
              <a:cxn ang="0">
                <a:pos x="2305" y="6943"/>
              </a:cxn>
              <a:cxn ang="0">
                <a:pos x="565" y="3199"/>
              </a:cxn>
              <a:cxn ang="0">
                <a:pos x="415" y="146"/>
              </a:cxn>
              <a:cxn ang="0">
                <a:pos x="415" y="146"/>
              </a:cxn>
            </a:cxnLst>
            <a:rect l="0" t="0" r="r" b="b"/>
            <a:pathLst>
              <a:path w="20981" h="21142">
                <a:moveTo>
                  <a:pt x="415" y="146"/>
                </a:moveTo>
                <a:cubicBezTo>
                  <a:pt x="1285" y="-257"/>
                  <a:pt x="4435" y="261"/>
                  <a:pt x="5755" y="665"/>
                </a:cubicBezTo>
                <a:cubicBezTo>
                  <a:pt x="7075" y="1068"/>
                  <a:pt x="7645" y="2277"/>
                  <a:pt x="8365" y="2738"/>
                </a:cubicBezTo>
                <a:cubicBezTo>
                  <a:pt x="9085" y="3199"/>
                  <a:pt x="9445" y="3660"/>
                  <a:pt x="10105" y="3602"/>
                </a:cubicBezTo>
                <a:cubicBezTo>
                  <a:pt x="10765" y="3545"/>
                  <a:pt x="11665" y="2335"/>
                  <a:pt x="12265" y="2335"/>
                </a:cubicBezTo>
                <a:cubicBezTo>
                  <a:pt x="12865" y="2335"/>
                  <a:pt x="13435" y="2853"/>
                  <a:pt x="13765" y="3602"/>
                </a:cubicBezTo>
                <a:cubicBezTo>
                  <a:pt x="14095" y="4351"/>
                  <a:pt x="13795" y="6137"/>
                  <a:pt x="14185" y="6943"/>
                </a:cubicBezTo>
                <a:cubicBezTo>
                  <a:pt x="14575" y="7749"/>
                  <a:pt x="15385" y="8671"/>
                  <a:pt x="16135" y="8556"/>
                </a:cubicBezTo>
                <a:cubicBezTo>
                  <a:pt x="16885" y="8441"/>
                  <a:pt x="17965" y="5791"/>
                  <a:pt x="18745" y="6079"/>
                </a:cubicBezTo>
                <a:cubicBezTo>
                  <a:pt x="19525" y="6367"/>
                  <a:pt x="20665" y="8441"/>
                  <a:pt x="20905" y="10226"/>
                </a:cubicBezTo>
                <a:cubicBezTo>
                  <a:pt x="21145" y="12012"/>
                  <a:pt x="20785" y="15237"/>
                  <a:pt x="20245" y="16908"/>
                </a:cubicBezTo>
                <a:cubicBezTo>
                  <a:pt x="19705" y="18578"/>
                  <a:pt x="18805" y="19500"/>
                  <a:pt x="17665" y="20191"/>
                </a:cubicBezTo>
                <a:cubicBezTo>
                  <a:pt x="16525" y="20882"/>
                  <a:pt x="14845" y="21343"/>
                  <a:pt x="13345" y="21055"/>
                </a:cubicBezTo>
                <a:cubicBezTo>
                  <a:pt x="11845" y="20767"/>
                  <a:pt x="9985" y="19845"/>
                  <a:pt x="8575" y="18521"/>
                </a:cubicBezTo>
                <a:cubicBezTo>
                  <a:pt x="7165" y="17196"/>
                  <a:pt x="5965" y="15122"/>
                  <a:pt x="4915" y="13164"/>
                </a:cubicBezTo>
                <a:cubicBezTo>
                  <a:pt x="3865" y="11205"/>
                  <a:pt x="3025" y="8613"/>
                  <a:pt x="2305" y="6943"/>
                </a:cubicBezTo>
                <a:cubicBezTo>
                  <a:pt x="1585" y="5273"/>
                  <a:pt x="865" y="4351"/>
                  <a:pt x="565" y="3199"/>
                </a:cubicBezTo>
                <a:cubicBezTo>
                  <a:pt x="265" y="2047"/>
                  <a:pt x="-455" y="549"/>
                  <a:pt x="415" y="146"/>
                </a:cubicBezTo>
                <a:close/>
                <a:moveTo>
                  <a:pt x="415" y="146"/>
                </a:moveTo>
              </a:path>
            </a:pathLst>
          </a:custGeom>
          <a:noFill/>
          <a:ln w="19050"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6150" name="Rectangle 6"/>
          <p:cNvSpPr>
            <a:spLocks/>
          </p:cNvSpPr>
          <p:nvPr/>
        </p:nvSpPr>
        <p:spPr bwMode="auto">
          <a:xfrm>
            <a:off x="4229100" y="5905500"/>
            <a:ext cx="3738563" cy="317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marL="171450" algn="l">
              <a:spcBef>
                <a:spcPts val="375"/>
              </a:spcBef>
              <a:buClr>
                <a:srgbClr val="FF0002"/>
              </a:buClr>
              <a:buSzPct val="100000"/>
              <a:buFont typeface="Times" pitchFamily="-111" charset="0"/>
              <a:buChar char="•"/>
            </a:pPr>
            <a:r>
              <a:rPr lang="en-US" sz="1600">
                <a:solidFill>
                  <a:schemeClr val="tx1"/>
                </a:solidFill>
                <a:latin typeface="Times" pitchFamily="-111" charset="0"/>
                <a:ea typeface="Times" pitchFamily="-111" charset="0"/>
                <a:cs typeface="Times" pitchFamily="-111" charset="0"/>
                <a:sym typeface="Times" pitchFamily="-111" charset="0"/>
              </a:rPr>
              <a:t>Anterior extent of hippocampal formation</a:t>
            </a:r>
          </a:p>
        </p:txBody>
      </p:sp>
      <p:sp>
        <p:nvSpPr>
          <p:cNvPr id="6151" name="Line 7"/>
          <p:cNvSpPr>
            <a:spLocks noChangeShapeType="1"/>
          </p:cNvSpPr>
          <p:nvPr/>
        </p:nvSpPr>
        <p:spPr bwMode="auto">
          <a:xfrm rot="10800000" flipH="1">
            <a:off x="5054600" y="4711700"/>
            <a:ext cx="2743200" cy="1270000"/>
          </a:xfrm>
          <a:prstGeom prst="line">
            <a:avLst/>
          </a:prstGeom>
          <a:noFill/>
          <a:ln w="19050" cap="flat">
            <a:solidFill>
              <a:schemeClr val="tx1"/>
            </a:solidFill>
            <a:prstDash val="solid"/>
            <a:round/>
            <a:headEnd type="none" w="med" len="med"/>
            <a:tailEnd type="triangle" w="lg" len="med"/>
          </a:ln>
        </p:spPr>
        <p:txBody>
          <a:bodyPr lIns="0" tIns="0" rIns="0" bIns="0">
            <a:prstTxWarp prst="textNoShape">
              <a:avLst/>
            </a:prstTxWarp>
          </a:bodyPr>
          <a:lstStyle/>
          <a:p>
            <a:endParaRPr lang="en-US"/>
          </a:p>
        </p:txBody>
      </p:sp>
      <p:sp>
        <p:nvSpPr>
          <p:cNvPr id="6152" name="Line 8"/>
          <p:cNvSpPr>
            <a:spLocks noChangeShapeType="1"/>
          </p:cNvSpPr>
          <p:nvPr/>
        </p:nvSpPr>
        <p:spPr bwMode="auto">
          <a:xfrm>
            <a:off x="3086100" y="3606800"/>
            <a:ext cx="2438400" cy="277813"/>
          </a:xfrm>
          <a:prstGeom prst="line">
            <a:avLst/>
          </a:prstGeom>
          <a:noFill/>
          <a:ln w="19050" cap="flat">
            <a:solidFill>
              <a:schemeClr val="tx1"/>
            </a:solidFill>
            <a:prstDash val="solid"/>
            <a:round/>
            <a:headEnd type="none" w="med" len="med"/>
            <a:tailEnd type="triangle" w="lg" len="med"/>
          </a:ln>
        </p:spPr>
        <p:txBody>
          <a:bodyPr lIns="0" tIns="0" rIns="0" bIns="0">
            <a:prstTxWarp prst="textNoShape">
              <a:avLst/>
            </a:prstTxWarp>
          </a:bodyPr>
          <a:lstStyle/>
          <a:p>
            <a:endParaRPr lang="en-US"/>
          </a:p>
        </p:txBody>
      </p:sp>
      <p:sp>
        <p:nvSpPr>
          <p:cNvPr id="6153" name="Line 9"/>
          <p:cNvSpPr>
            <a:spLocks noChangeShapeType="1"/>
          </p:cNvSpPr>
          <p:nvPr/>
        </p:nvSpPr>
        <p:spPr bwMode="auto">
          <a:xfrm>
            <a:off x="3086100" y="3594100"/>
            <a:ext cx="3797300" cy="265113"/>
          </a:xfrm>
          <a:prstGeom prst="line">
            <a:avLst/>
          </a:prstGeom>
          <a:noFill/>
          <a:ln w="19050" cap="flat">
            <a:solidFill>
              <a:schemeClr val="tx1"/>
            </a:solidFill>
            <a:prstDash val="solid"/>
            <a:round/>
            <a:headEnd type="none" w="med" len="med"/>
            <a:tailEnd type="triangle" w="lg" len="med"/>
          </a:ln>
        </p:spPr>
        <p:txBody>
          <a:bodyPr lIns="0" tIns="0" rIns="0" bIns="0">
            <a:prstTxWarp prst="textNoShape">
              <a:avLst/>
            </a:prstTxWarp>
          </a:bodyPr>
          <a:lstStyle/>
          <a:p>
            <a:endParaRPr lang="en-US"/>
          </a:p>
        </p:txBody>
      </p:sp>
      <p:sp>
        <p:nvSpPr>
          <p:cNvPr id="6154" name="Line 10"/>
          <p:cNvSpPr>
            <a:spLocks noChangeShapeType="1"/>
          </p:cNvSpPr>
          <p:nvPr/>
        </p:nvSpPr>
        <p:spPr bwMode="auto">
          <a:xfrm rot="10800000">
            <a:off x="5486400" y="4495800"/>
            <a:ext cx="469900" cy="368300"/>
          </a:xfrm>
          <a:prstGeom prst="line">
            <a:avLst/>
          </a:prstGeom>
          <a:noFill/>
          <a:ln w="19050" cap="flat">
            <a:solidFill>
              <a:schemeClr val="tx1"/>
            </a:solidFill>
            <a:prstDash val="solid"/>
            <a:round/>
            <a:headEnd type="none" w="med" len="med"/>
            <a:tailEnd type="triangle" w="lg" len="med"/>
          </a:ln>
        </p:spPr>
        <p:txBody>
          <a:bodyPr lIns="0" tIns="0" rIns="0" bIns="0">
            <a:prstTxWarp prst="textNoShape">
              <a:avLst/>
            </a:prstTxWarp>
          </a:bodyPr>
          <a:lstStyle/>
          <a:p>
            <a:endParaRPr lang="en-US"/>
          </a:p>
        </p:txBody>
      </p:sp>
      <p:sp>
        <p:nvSpPr>
          <p:cNvPr id="6155" name="Line 11"/>
          <p:cNvSpPr>
            <a:spLocks noChangeShapeType="1"/>
          </p:cNvSpPr>
          <p:nvPr/>
        </p:nvSpPr>
        <p:spPr bwMode="auto">
          <a:xfrm rot="10800000" flipH="1">
            <a:off x="6045200" y="4508500"/>
            <a:ext cx="660400" cy="368300"/>
          </a:xfrm>
          <a:prstGeom prst="line">
            <a:avLst/>
          </a:prstGeom>
          <a:noFill/>
          <a:ln w="19050" cap="flat">
            <a:solidFill>
              <a:schemeClr val="tx1"/>
            </a:solidFill>
            <a:prstDash val="solid"/>
            <a:round/>
            <a:headEnd type="none" w="med" len="med"/>
            <a:tailEnd type="triangle" w="lg" len="med"/>
          </a:ln>
        </p:spPr>
        <p:txBody>
          <a:bodyPr lIns="0" tIns="0" rIns="0" bIns="0">
            <a:prstTxWarp prst="textNoShape">
              <a:avLst/>
            </a:prstTxWarp>
          </a:bodyPr>
          <a:lstStyle/>
          <a:p>
            <a:endParaRPr lang="en-US"/>
          </a:p>
        </p:txBody>
      </p:sp>
      <p:sp>
        <p:nvSpPr>
          <p:cNvPr id="6156" name="Rectangle 12"/>
          <p:cNvSpPr>
            <a:spLocks/>
          </p:cNvSpPr>
          <p:nvPr/>
        </p:nvSpPr>
        <p:spPr bwMode="auto">
          <a:xfrm>
            <a:off x="5613400" y="4800600"/>
            <a:ext cx="685800"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CN III</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90488"/>
            <a:ext cx="8229600" cy="1508125"/>
          </a:xfrm>
          <a:ln/>
        </p:spPr>
        <p:txBody>
          <a:bodyPr/>
          <a:lstStyle/>
          <a:p>
            <a:r>
              <a:rPr lang="en-US" sz="3200"/>
              <a:t>5. Identify the structure at the tip of the pointer.</a:t>
            </a:r>
          </a:p>
        </p:txBody>
      </p:sp>
      <p:pic>
        <p:nvPicPr>
          <p:cNvPr id="7170" name="Picture 2"/>
          <p:cNvPicPr>
            <a:picLocks noChangeAspect="1" noChangeArrowheads="1"/>
          </p:cNvPicPr>
          <p:nvPr/>
        </p:nvPicPr>
        <p:blipFill>
          <a:blip r:embed="rId2"/>
          <a:srcRect b="356"/>
          <a:stretch>
            <a:fillRect/>
          </a:stretch>
        </p:blipFill>
        <p:spPr bwMode="auto">
          <a:xfrm>
            <a:off x="3962400" y="1524000"/>
            <a:ext cx="4938713" cy="3997325"/>
          </a:xfrm>
          <a:prstGeom prst="rect">
            <a:avLst/>
          </a:prstGeom>
          <a:noFill/>
          <a:ln w="9525" cap="flat">
            <a:noFill/>
            <a:miter lim="800000"/>
            <a:headEnd/>
            <a:tailEnd/>
          </a:ln>
        </p:spPr>
      </p:pic>
      <p:sp>
        <p:nvSpPr>
          <p:cNvPr id="7171" name="Rectangle 3"/>
          <p:cNvSpPr>
            <a:spLocks noGrp="1" noChangeArrowheads="1"/>
          </p:cNvSpPr>
          <p:nvPr>
            <p:ph type="body" idx="1"/>
          </p:nvPr>
        </p:nvSpPr>
        <p:spPr>
          <a:xfrm>
            <a:off x="457200" y="1598613"/>
            <a:ext cx="4114800" cy="5259387"/>
          </a:xfrm>
          <a:ln/>
        </p:spPr>
        <p:txBody>
          <a:bodyPr/>
          <a:lstStyle/>
          <a:p>
            <a:pPr marL="476250" indent="-476250">
              <a:spcBef>
                <a:spcPct val="0"/>
              </a:spcBef>
              <a:buSzPct val="99000"/>
              <a:buFont typeface="Arial" pitchFamily="-111" charset="0"/>
              <a:buAutoNum type="arabicPeriod"/>
            </a:pPr>
            <a:r>
              <a:rPr lang="en-US"/>
              <a:t>Hippocampus </a:t>
            </a:r>
            <a:r>
              <a:rPr lang="en-US" sz="1800"/>
              <a:t>(see questions 4)</a:t>
            </a:r>
            <a:endParaRPr lang="en-US"/>
          </a:p>
          <a:p>
            <a:pPr marL="476250" indent="-476250">
              <a:buSzPct val="99000"/>
              <a:buFont typeface="Arial" pitchFamily="-111" charset="0"/>
              <a:buAutoNum type="arabicPeriod"/>
            </a:pPr>
            <a:r>
              <a:rPr lang="en-US">
                <a:solidFill>
                  <a:srgbClr val="FF0000"/>
                </a:solidFill>
              </a:rPr>
              <a:t>Amygdala</a:t>
            </a:r>
          </a:p>
          <a:p>
            <a:pPr marL="476250" indent="-476250">
              <a:buSzPct val="99000"/>
              <a:buFont typeface="Arial" pitchFamily="-111" charset="0"/>
              <a:buAutoNum type="arabicPeriod"/>
            </a:pPr>
            <a:r>
              <a:rPr lang="en-US" sz="1800"/>
              <a:t>Hypothalamus (anterior)</a:t>
            </a:r>
          </a:p>
          <a:p>
            <a:pPr marL="476250" indent="-476250">
              <a:buSzPct val="99000"/>
              <a:buFont typeface="Arial" pitchFamily="-111" charset="0"/>
              <a:buAutoNum type="arabicPeriod"/>
            </a:pPr>
            <a:r>
              <a:rPr lang="en-US"/>
              <a:t>Basal forebrain</a:t>
            </a:r>
          </a:p>
        </p:txBody>
      </p:sp>
      <p:sp>
        <p:nvSpPr>
          <p:cNvPr id="7172" name="AutoShape 4"/>
          <p:cNvSpPr>
            <a:spLocks/>
          </p:cNvSpPr>
          <p:nvPr/>
        </p:nvSpPr>
        <p:spPr bwMode="auto">
          <a:xfrm>
            <a:off x="6705600" y="3962400"/>
            <a:ext cx="609600" cy="457200"/>
          </a:xfrm>
          <a:prstGeom prst="rightArrow">
            <a:avLst>
              <a:gd name="adj1" fmla="val 50000"/>
              <a:gd name="adj2" fmla="val 50000"/>
            </a:avLst>
          </a:prstGeom>
          <a:solidFill>
            <a:srgbClr val="FF0000"/>
          </a:solidFill>
          <a:ln w="2540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7173" name="Rectangle 5"/>
          <p:cNvSpPr>
            <a:spLocks/>
          </p:cNvSpPr>
          <p:nvPr/>
        </p:nvSpPr>
        <p:spPr bwMode="auto">
          <a:xfrm>
            <a:off x="5105400" y="1257300"/>
            <a:ext cx="2655888"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111" charset="0"/>
                <a:ea typeface="Lucida Grande" pitchFamily="-111" charset="0"/>
                <a:cs typeface="Lucida Grande" pitchFamily="-111" charset="0"/>
                <a:sym typeface="Lucida Grande" pitchFamily="-111" charset="0"/>
              </a:rPr>
              <a:t>Anterior Hypothalamus</a:t>
            </a:r>
          </a:p>
        </p:txBody>
      </p:sp>
      <p:sp>
        <p:nvSpPr>
          <p:cNvPr id="7174" name="Line 6"/>
          <p:cNvSpPr>
            <a:spLocks noChangeShapeType="1"/>
          </p:cNvSpPr>
          <p:nvPr/>
        </p:nvSpPr>
        <p:spPr bwMode="auto">
          <a:xfrm>
            <a:off x="2857500" y="3140075"/>
            <a:ext cx="3136900" cy="401638"/>
          </a:xfrm>
          <a:prstGeom prst="line">
            <a:avLst/>
          </a:prstGeom>
          <a:noFill/>
          <a:ln w="19050"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7175" name="Rectangle 7"/>
          <p:cNvSpPr>
            <a:spLocks/>
          </p:cNvSpPr>
          <p:nvPr/>
        </p:nvSpPr>
        <p:spPr bwMode="auto">
          <a:xfrm>
            <a:off x="4381500" y="3014663"/>
            <a:ext cx="1376363" cy="292100"/>
          </a:xfrm>
          <a:prstGeom prst="rect">
            <a:avLst/>
          </a:prstGeom>
          <a:noFill/>
          <a:ln w="19050" cap="flat">
            <a:noFill/>
            <a:miter lim="800000"/>
            <a:headEnd type="none" w="med" len="med"/>
            <a:tailEnd type="none" w="med" len="med"/>
          </a:ln>
        </p:spPr>
        <p:txBody>
          <a:bodyPr wrap="none" lIns="0" tIns="0" rIns="0" bIns="0">
            <a:prstTxWarp prst="textNoShape">
              <a:avLst/>
            </a:prstTxWarp>
            <a:spAutoFit/>
          </a:bodyPr>
          <a:lstStyle/>
          <a:p>
            <a:pPr algn="l"/>
            <a:r>
              <a:rPr lang="en-US" sz="1400">
                <a:solidFill>
                  <a:schemeClr val="tx1"/>
                </a:solidFill>
                <a:effectLst>
                  <a:outerShdw blurRad="38100" dist="38100" dir="2700000" algn="tl">
                    <a:srgbClr val="DDDDDD"/>
                  </a:outerShdw>
                </a:effectLst>
                <a:latin typeface="Lucida Grande" pitchFamily="-111" charset="0"/>
                <a:ea typeface="Lucida Grande" pitchFamily="-111" charset="0"/>
                <a:cs typeface="Lucida Grande" pitchFamily="-111" charset="0"/>
                <a:sym typeface="Lucida Grande" pitchFamily="-111" charset="0"/>
              </a:rPr>
              <a:t>Basal forebrain</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Week 8</a:t>
            </a:r>
            <a:br>
              <a:rPr lang="en-US" dirty="0" smtClean="0"/>
            </a:br>
            <a:r>
              <a:rPr lang="en-US" dirty="0" smtClean="0"/>
              <a:t>Cerebral Cortex</a:t>
            </a:r>
            <a:br>
              <a:rPr lang="en-US" dirty="0" smtClean="0"/>
            </a:br>
            <a:r>
              <a:rPr lang="en-US" dirty="0" smtClean="0"/>
              <a:t>Group Quiz</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PQuestion"/>
          <p:cNvSpPr>
            <a:spLocks noGrp="1"/>
          </p:cNvSpPr>
          <p:nvPr>
            <p:ph type="title"/>
          </p:nvPr>
        </p:nvSpPr>
        <p:spPr>
          <a:xfrm>
            <a:off x="457200" y="274637"/>
            <a:ext cx="8229600" cy="1143000"/>
          </a:xfrm>
        </p:spPr>
        <p:txBody>
          <a:bodyPr/>
          <a:lstStyle/>
          <a:p>
            <a:r>
              <a:rPr lang="en-US" dirty="0" smtClean="0"/>
              <a:t>1. The area in blue is:</a:t>
            </a:r>
            <a:endParaRPr lang="en-US" dirty="0"/>
          </a:p>
        </p:txBody>
      </p:sp>
      <p:pic>
        <p:nvPicPr>
          <p:cNvPr id="15" name="Picture 11" descr="lata"/>
          <p:cNvPicPr>
            <a:picLocks noChangeAspect="1" noChangeArrowheads="1"/>
          </p:cNvPicPr>
          <p:nvPr/>
        </p:nvPicPr>
        <p:blipFill>
          <a:blip r:embed="rId3" cstate="print"/>
          <a:srcRect r="6120"/>
          <a:stretch>
            <a:fillRect/>
          </a:stretch>
        </p:blipFill>
        <p:spPr bwMode="auto">
          <a:xfrm>
            <a:off x="4638675" y="1219200"/>
            <a:ext cx="4505325" cy="3600450"/>
          </a:xfrm>
          <a:prstGeom prst="rect">
            <a:avLst/>
          </a:prstGeom>
          <a:noFill/>
          <a:ln w="9525">
            <a:noFill/>
            <a:miter lim="800000"/>
            <a:headEnd/>
            <a:tailEnd/>
          </a:ln>
        </p:spPr>
      </p:pic>
      <p:sp>
        <p:nvSpPr>
          <p:cNvPr id="16" name="Freeform 17"/>
          <p:cNvSpPr>
            <a:spLocks/>
          </p:cNvSpPr>
          <p:nvPr/>
        </p:nvSpPr>
        <p:spPr bwMode="auto">
          <a:xfrm>
            <a:off x="6332538" y="2992438"/>
            <a:ext cx="1143000" cy="752475"/>
          </a:xfrm>
          <a:custGeom>
            <a:avLst/>
            <a:gdLst>
              <a:gd name="T0" fmla="*/ 2147483647 w 720"/>
              <a:gd name="T1" fmla="*/ 2147483647 h 474"/>
              <a:gd name="T2" fmla="*/ 2147483647 w 720"/>
              <a:gd name="T3" fmla="*/ 2147483647 h 474"/>
              <a:gd name="T4" fmla="*/ 2147483647 w 720"/>
              <a:gd name="T5" fmla="*/ 2147483647 h 474"/>
              <a:gd name="T6" fmla="*/ 2147483647 w 720"/>
              <a:gd name="T7" fmla="*/ 2147483647 h 474"/>
              <a:gd name="T8" fmla="*/ 2147483647 w 720"/>
              <a:gd name="T9" fmla="*/ 2147483647 h 474"/>
              <a:gd name="T10" fmla="*/ 2147483647 w 720"/>
              <a:gd name="T11" fmla="*/ 2147483647 h 474"/>
              <a:gd name="T12" fmla="*/ 2147483647 w 720"/>
              <a:gd name="T13" fmla="*/ 2147483647 h 474"/>
              <a:gd name="T14" fmla="*/ 2147483647 w 720"/>
              <a:gd name="T15" fmla="*/ 2147483647 h 474"/>
              <a:gd name="T16" fmla="*/ 2147483647 w 720"/>
              <a:gd name="T17" fmla="*/ 2147483647 h 474"/>
              <a:gd name="T18" fmla="*/ 2147483647 w 720"/>
              <a:gd name="T19" fmla="*/ 2147483647 h 474"/>
              <a:gd name="T20" fmla="*/ 2147483647 w 720"/>
              <a:gd name="T21" fmla="*/ 2147483647 h 474"/>
              <a:gd name="T22" fmla="*/ 2147483647 w 720"/>
              <a:gd name="T23" fmla="*/ 2147483647 h 474"/>
              <a:gd name="T24" fmla="*/ 2147483647 w 720"/>
              <a:gd name="T25" fmla="*/ 2147483647 h 4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0"/>
              <a:gd name="T40" fmla="*/ 0 h 474"/>
              <a:gd name="T41" fmla="*/ 720 w 720"/>
              <a:gd name="T42" fmla="*/ 474 h 4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0" h="474">
                <a:moveTo>
                  <a:pt x="133" y="187"/>
                </a:moveTo>
                <a:cubicBezTo>
                  <a:pt x="111" y="201"/>
                  <a:pt x="72" y="239"/>
                  <a:pt x="52" y="271"/>
                </a:cubicBezTo>
                <a:cubicBezTo>
                  <a:pt x="32" y="303"/>
                  <a:pt x="0" y="346"/>
                  <a:pt x="10" y="378"/>
                </a:cubicBezTo>
                <a:cubicBezTo>
                  <a:pt x="20" y="410"/>
                  <a:pt x="68" y="460"/>
                  <a:pt x="111" y="467"/>
                </a:cubicBezTo>
                <a:cubicBezTo>
                  <a:pt x="154" y="474"/>
                  <a:pt x="208" y="446"/>
                  <a:pt x="271" y="419"/>
                </a:cubicBezTo>
                <a:cubicBezTo>
                  <a:pt x="334" y="392"/>
                  <a:pt x="428" y="337"/>
                  <a:pt x="490" y="307"/>
                </a:cubicBezTo>
                <a:cubicBezTo>
                  <a:pt x="552" y="277"/>
                  <a:pt x="606" y="264"/>
                  <a:pt x="644" y="236"/>
                </a:cubicBezTo>
                <a:cubicBezTo>
                  <a:pt x="682" y="208"/>
                  <a:pt x="712" y="178"/>
                  <a:pt x="716" y="141"/>
                </a:cubicBezTo>
                <a:cubicBezTo>
                  <a:pt x="720" y="104"/>
                  <a:pt x="711" y="32"/>
                  <a:pt x="668" y="16"/>
                </a:cubicBezTo>
                <a:cubicBezTo>
                  <a:pt x="625" y="0"/>
                  <a:pt x="512" y="32"/>
                  <a:pt x="455" y="46"/>
                </a:cubicBezTo>
                <a:cubicBezTo>
                  <a:pt x="398" y="60"/>
                  <a:pt x="369" y="75"/>
                  <a:pt x="324" y="99"/>
                </a:cubicBezTo>
                <a:cubicBezTo>
                  <a:pt x="279" y="123"/>
                  <a:pt x="220" y="171"/>
                  <a:pt x="188" y="188"/>
                </a:cubicBezTo>
                <a:cubicBezTo>
                  <a:pt x="156" y="205"/>
                  <a:pt x="155" y="173"/>
                  <a:pt x="133" y="187"/>
                </a:cubicBezTo>
                <a:close/>
              </a:path>
            </a:pathLst>
          </a:custGeom>
          <a:noFill/>
          <a:ln w="19050">
            <a:solidFill>
              <a:srgbClr val="0000FF"/>
            </a:solidFill>
            <a:round/>
            <a:headEnd/>
            <a:tailEnd/>
          </a:ln>
        </p:spPr>
        <p:txBody>
          <a:bodyPr wrap="none" anchor="ctr"/>
          <a:lstStyle/>
          <a:p>
            <a:endParaRPr lang="en-US"/>
          </a:p>
        </p:txBody>
      </p:sp>
      <p:sp>
        <p:nvSpPr>
          <p:cNvPr id="17" name="TPAnswers"/>
          <p:cNvSpPr txBox="1">
            <a:spLocks/>
          </p:cNvSpPr>
          <p:nvPr>
            <p:custDataLst>
              <p:tags r:id="rId1"/>
            </p:custDataLst>
          </p:nvPr>
        </p:nvSpPr>
        <p:spPr>
          <a:xfrm>
            <a:off x="457200" y="1600200"/>
            <a:ext cx="4114800" cy="4525963"/>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Broca’s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area</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err="1" smtClean="0">
                <a:ln>
                  <a:noFill/>
                </a:ln>
                <a:solidFill>
                  <a:srgbClr val="0000FF"/>
                </a:solidFill>
                <a:effectLst/>
                <a:uLnTx/>
                <a:uFillTx/>
                <a:latin typeface="+mn-lt"/>
                <a:ea typeface="+mn-ea"/>
                <a:cs typeface="+mn-cs"/>
              </a:rPr>
              <a:t>Wernicke’s</a:t>
            </a:r>
            <a:r>
              <a:rPr kumimoji="0" lang="en-US" sz="3200" b="0" i="0" u="none" strike="noStrike" kern="1200" cap="none" spc="0" normalizeH="0" baseline="0" noProof="0" dirty="0" smtClean="0">
                <a:ln>
                  <a:noFill/>
                </a:ln>
                <a:solidFill>
                  <a:srgbClr val="0000FF"/>
                </a:solidFill>
                <a:effectLst/>
                <a:uLnTx/>
                <a:uFillTx/>
                <a:latin typeface="+mn-lt"/>
                <a:ea typeface="+mn-ea"/>
                <a:cs typeface="+mn-cs"/>
              </a:rPr>
              <a:t> area</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Somatosensory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cortex</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Primary Auditory cortex</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TextBox 17"/>
          <p:cNvSpPr txBox="1"/>
          <p:nvPr/>
        </p:nvSpPr>
        <p:spPr>
          <a:xfrm>
            <a:off x="712469" y="5158021"/>
            <a:ext cx="7666788" cy="369332"/>
          </a:xfrm>
          <a:prstGeom prst="rect">
            <a:avLst/>
          </a:prstGeom>
          <a:noFill/>
        </p:spPr>
        <p:txBody>
          <a:bodyPr wrap="square" rtlCol="0">
            <a:spAutoFit/>
          </a:bodyPr>
          <a:lstStyle/>
          <a:p>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lata"/>
          <p:cNvPicPr>
            <a:picLocks noChangeAspect="1" noChangeArrowheads="1"/>
          </p:cNvPicPr>
          <p:nvPr/>
        </p:nvPicPr>
        <p:blipFill>
          <a:blip r:embed="rId2" cstate="print"/>
          <a:srcRect r="6120"/>
          <a:stretch>
            <a:fillRect/>
          </a:stretch>
        </p:blipFill>
        <p:spPr bwMode="auto">
          <a:xfrm>
            <a:off x="152400" y="63500"/>
            <a:ext cx="4505325" cy="3600450"/>
          </a:xfrm>
          <a:prstGeom prst="rect">
            <a:avLst/>
          </a:prstGeom>
          <a:noFill/>
          <a:ln w="9525">
            <a:noFill/>
            <a:miter lim="800000"/>
            <a:headEnd/>
            <a:tailEnd/>
          </a:ln>
        </p:spPr>
      </p:pic>
      <p:sp>
        <p:nvSpPr>
          <p:cNvPr id="7" name="Text Box 14"/>
          <p:cNvSpPr txBox="1">
            <a:spLocks noChangeArrowheads="1"/>
          </p:cNvSpPr>
          <p:nvPr/>
        </p:nvSpPr>
        <p:spPr bwMode="auto">
          <a:xfrm rot="16147147">
            <a:off x="-376238" y="1516063"/>
            <a:ext cx="1317625" cy="457200"/>
          </a:xfrm>
          <a:prstGeom prst="rect">
            <a:avLst/>
          </a:prstGeom>
          <a:noFill/>
          <a:ln w="9525">
            <a:noFill/>
            <a:miter lim="800000"/>
            <a:headEnd/>
            <a:tailEnd/>
          </a:ln>
        </p:spPr>
        <p:txBody>
          <a:bodyPr>
            <a:spAutoFit/>
          </a:bodyPr>
          <a:lstStyle/>
          <a:p>
            <a:r>
              <a:rPr lang="en-US" sz="2400" b="1">
                <a:solidFill>
                  <a:schemeClr val="bg1"/>
                </a:solidFill>
                <a:latin typeface="Times New Roman" pitchFamily="68" charset="0"/>
              </a:rPr>
              <a:t>Anterior</a:t>
            </a:r>
          </a:p>
        </p:txBody>
      </p:sp>
      <p:sp>
        <p:nvSpPr>
          <p:cNvPr id="8" name="Freeform 16"/>
          <p:cNvSpPr>
            <a:spLocks/>
          </p:cNvSpPr>
          <p:nvPr/>
        </p:nvSpPr>
        <p:spPr bwMode="auto">
          <a:xfrm>
            <a:off x="852488" y="1479550"/>
            <a:ext cx="609600" cy="720725"/>
          </a:xfrm>
          <a:custGeom>
            <a:avLst/>
            <a:gdLst>
              <a:gd name="T0" fmla="*/ 2147483647 w 384"/>
              <a:gd name="T1" fmla="*/ 2147483647 h 454"/>
              <a:gd name="T2" fmla="*/ 2147483647 w 384"/>
              <a:gd name="T3" fmla="*/ 2147483647 h 454"/>
              <a:gd name="T4" fmla="*/ 2147483647 w 384"/>
              <a:gd name="T5" fmla="*/ 2147483647 h 454"/>
              <a:gd name="T6" fmla="*/ 2147483647 w 384"/>
              <a:gd name="T7" fmla="*/ 2147483647 h 454"/>
              <a:gd name="T8" fmla="*/ 2147483647 w 384"/>
              <a:gd name="T9" fmla="*/ 2147483647 h 454"/>
              <a:gd name="T10" fmla="*/ 2147483647 w 384"/>
              <a:gd name="T11" fmla="*/ 2147483647 h 454"/>
              <a:gd name="T12" fmla="*/ 2147483647 w 384"/>
              <a:gd name="T13" fmla="*/ 2147483647 h 454"/>
              <a:gd name="T14" fmla="*/ 2147483647 w 384"/>
              <a:gd name="T15" fmla="*/ 2147483647 h 454"/>
              <a:gd name="T16" fmla="*/ 2147483647 w 384"/>
              <a:gd name="T17" fmla="*/ 2147483647 h 4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4"/>
              <a:gd name="T28" fmla="*/ 0 h 454"/>
              <a:gd name="T29" fmla="*/ 384 w 384"/>
              <a:gd name="T30" fmla="*/ 454 h 4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4" h="454">
                <a:moveTo>
                  <a:pt x="375" y="364"/>
                </a:moveTo>
                <a:cubicBezTo>
                  <a:pt x="384" y="330"/>
                  <a:pt x="361" y="252"/>
                  <a:pt x="352" y="200"/>
                </a:cubicBezTo>
                <a:cubicBezTo>
                  <a:pt x="343" y="148"/>
                  <a:pt x="346" y="84"/>
                  <a:pt x="322" y="52"/>
                </a:cubicBezTo>
                <a:cubicBezTo>
                  <a:pt x="298" y="20"/>
                  <a:pt x="259" y="0"/>
                  <a:pt x="210" y="10"/>
                </a:cubicBezTo>
                <a:cubicBezTo>
                  <a:pt x="161" y="20"/>
                  <a:pt x="52" y="62"/>
                  <a:pt x="26" y="111"/>
                </a:cubicBezTo>
                <a:cubicBezTo>
                  <a:pt x="0" y="160"/>
                  <a:pt x="26" y="253"/>
                  <a:pt x="56" y="307"/>
                </a:cubicBezTo>
                <a:cubicBezTo>
                  <a:pt x="86" y="361"/>
                  <a:pt x="164" y="420"/>
                  <a:pt x="204" y="437"/>
                </a:cubicBezTo>
                <a:cubicBezTo>
                  <a:pt x="244" y="454"/>
                  <a:pt x="272" y="422"/>
                  <a:pt x="299" y="407"/>
                </a:cubicBezTo>
                <a:cubicBezTo>
                  <a:pt x="326" y="392"/>
                  <a:pt x="366" y="398"/>
                  <a:pt x="375" y="364"/>
                </a:cubicBezTo>
                <a:close/>
              </a:path>
            </a:pathLst>
          </a:custGeom>
          <a:noFill/>
          <a:ln w="19050">
            <a:solidFill>
              <a:srgbClr val="FF0000"/>
            </a:solidFill>
            <a:round/>
            <a:headEnd/>
            <a:tailEnd/>
          </a:ln>
        </p:spPr>
        <p:txBody>
          <a:bodyPr wrap="none" anchor="ctr"/>
          <a:lstStyle/>
          <a:p>
            <a:endParaRPr lang="en-US"/>
          </a:p>
        </p:txBody>
      </p:sp>
      <p:sp>
        <p:nvSpPr>
          <p:cNvPr id="9" name="Freeform 17"/>
          <p:cNvSpPr>
            <a:spLocks/>
          </p:cNvSpPr>
          <p:nvPr/>
        </p:nvSpPr>
        <p:spPr bwMode="auto">
          <a:xfrm>
            <a:off x="1846263" y="1836738"/>
            <a:ext cx="1143000" cy="752475"/>
          </a:xfrm>
          <a:custGeom>
            <a:avLst/>
            <a:gdLst>
              <a:gd name="T0" fmla="*/ 2147483647 w 720"/>
              <a:gd name="T1" fmla="*/ 2147483647 h 474"/>
              <a:gd name="T2" fmla="*/ 2147483647 w 720"/>
              <a:gd name="T3" fmla="*/ 2147483647 h 474"/>
              <a:gd name="T4" fmla="*/ 2147483647 w 720"/>
              <a:gd name="T5" fmla="*/ 2147483647 h 474"/>
              <a:gd name="T6" fmla="*/ 2147483647 w 720"/>
              <a:gd name="T7" fmla="*/ 2147483647 h 474"/>
              <a:gd name="T8" fmla="*/ 2147483647 w 720"/>
              <a:gd name="T9" fmla="*/ 2147483647 h 474"/>
              <a:gd name="T10" fmla="*/ 2147483647 w 720"/>
              <a:gd name="T11" fmla="*/ 2147483647 h 474"/>
              <a:gd name="T12" fmla="*/ 2147483647 w 720"/>
              <a:gd name="T13" fmla="*/ 2147483647 h 474"/>
              <a:gd name="T14" fmla="*/ 2147483647 w 720"/>
              <a:gd name="T15" fmla="*/ 2147483647 h 474"/>
              <a:gd name="T16" fmla="*/ 2147483647 w 720"/>
              <a:gd name="T17" fmla="*/ 2147483647 h 474"/>
              <a:gd name="T18" fmla="*/ 2147483647 w 720"/>
              <a:gd name="T19" fmla="*/ 2147483647 h 474"/>
              <a:gd name="T20" fmla="*/ 2147483647 w 720"/>
              <a:gd name="T21" fmla="*/ 2147483647 h 474"/>
              <a:gd name="T22" fmla="*/ 2147483647 w 720"/>
              <a:gd name="T23" fmla="*/ 2147483647 h 474"/>
              <a:gd name="T24" fmla="*/ 2147483647 w 720"/>
              <a:gd name="T25" fmla="*/ 2147483647 h 4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0"/>
              <a:gd name="T40" fmla="*/ 0 h 474"/>
              <a:gd name="T41" fmla="*/ 720 w 720"/>
              <a:gd name="T42" fmla="*/ 474 h 4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0" h="474">
                <a:moveTo>
                  <a:pt x="133" y="187"/>
                </a:moveTo>
                <a:cubicBezTo>
                  <a:pt x="111" y="201"/>
                  <a:pt x="72" y="239"/>
                  <a:pt x="52" y="271"/>
                </a:cubicBezTo>
                <a:cubicBezTo>
                  <a:pt x="32" y="303"/>
                  <a:pt x="0" y="346"/>
                  <a:pt x="10" y="378"/>
                </a:cubicBezTo>
                <a:cubicBezTo>
                  <a:pt x="20" y="410"/>
                  <a:pt x="68" y="460"/>
                  <a:pt x="111" y="467"/>
                </a:cubicBezTo>
                <a:cubicBezTo>
                  <a:pt x="154" y="474"/>
                  <a:pt x="208" y="446"/>
                  <a:pt x="271" y="419"/>
                </a:cubicBezTo>
                <a:cubicBezTo>
                  <a:pt x="334" y="392"/>
                  <a:pt x="428" y="337"/>
                  <a:pt x="490" y="307"/>
                </a:cubicBezTo>
                <a:cubicBezTo>
                  <a:pt x="552" y="277"/>
                  <a:pt x="606" y="264"/>
                  <a:pt x="644" y="236"/>
                </a:cubicBezTo>
                <a:cubicBezTo>
                  <a:pt x="682" y="208"/>
                  <a:pt x="712" y="178"/>
                  <a:pt x="716" y="141"/>
                </a:cubicBezTo>
                <a:cubicBezTo>
                  <a:pt x="720" y="104"/>
                  <a:pt x="711" y="32"/>
                  <a:pt x="668" y="16"/>
                </a:cubicBezTo>
                <a:cubicBezTo>
                  <a:pt x="625" y="0"/>
                  <a:pt x="512" y="32"/>
                  <a:pt x="455" y="46"/>
                </a:cubicBezTo>
                <a:cubicBezTo>
                  <a:pt x="398" y="60"/>
                  <a:pt x="369" y="75"/>
                  <a:pt x="324" y="99"/>
                </a:cubicBezTo>
                <a:cubicBezTo>
                  <a:pt x="279" y="123"/>
                  <a:pt x="220" y="171"/>
                  <a:pt x="188" y="188"/>
                </a:cubicBezTo>
                <a:cubicBezTo>
                  <a:pt x="156" y="205"/>
                  <a:pt x="155" y="173"/>
                  <a:pt x="133" y="187"/>
                </a:cubicBezTo>
                <a:close/>
              </a:path>
            </a:pathLst>
          </a:custGeom>
          <a:noFill/>
          <a:ln w="19050">
            <a:solidFill>
              <a:srgbClr val="0000FF"/>
            </a:solidFill>
            <a:round/>
            <a:headEnd/>
            <a:tailEnd/>
          </a:ln>
        </p:spPr>
        <p:txBody>
          <a:bodyPr wrap="none" anchor="ctr"/>
          <a:lstStyle/>
          <a:p>
            <a:endParaRPr lang="en-US"/>
          </a:p>
        </p:txBody>
      </p:sp>
      <p:sp>
        <p:nvSpPr>
          <p:cNvPr id="11" name="Rectangle 21"/>
          <p:cNvSpPr>
            <a:spLocks noChangeArrowheads="1"/>
          </p:cNvSpPr>
          <p:nvPr/>
        </p:nvSpPr>
        <p:spPr bwMode="auto">
          <a:xfrm>
            <a:off x="5000704" y="457200"/>
            <a:ext cx="4114800" cy="5361468"/>
          </a:xfrm>
          <a:prstGeom prst="rect">
            <a:avLst/>
          </a:prstGeom>
          <a:noFill/>
          <a:ln w="19050">
            <a:noFill/>
            <a:miter lim="800000"/>
            <a:headEnd/>
            <a:tailEnd/>
          </a:ln>
        </p:spPr>
        <p:txBody>
          <a:bodyPr>
            <a:spAutoFit/>
          </a:bodyPr>
          <a:lstStyle/>
          <a:p>
            <a:pPr>
              <a:spcBef>
                <a:spcPct val="20000"/>
              </a:spcBef>
            </a:pPr>
            <a:r>
              <a:rPr lang="en-US" sz="1600" dirty="0"/>
              <a:t>Large territories in the temporal, parietal and frontal lobes are involved in language.   Two key areas involved in comprehension and expression of language in the language dominant (usually left) hemisphere are - </a:t>
            </a:r>
          </a:p>
          <a:p>
            <a:pPr>
              <a:spcBef>
                <a:spcPct val="20000"/>
              </a:spcBef>
            </a:pPr>
            <a:r>
              <a:rPr lang="en-US" sz="1600" dirty="0" err="1">
                <a:solidFill>
                  <a:srgbClr val="FF0002"/>
                </a:solidFill>
              </a:rPr>
              <a:t>Broca’s</a:t>
            </a:r>
            <a:r>
              <a:rPr lang="en-US" sz="1600" dirty="0">
                <a:solidFill>
                  <a:srgbClr val="FF0002"/>
                </a:solidFill>
              </a:rPr>
              <a:t> area</a:t>
            </a:r>
            <a:r>
              <a:rPr lang="en-US" sz="1600" dirty="0"/>
              <a:t> (44,45 - posterior part of inferior frontal </a:t>
            </a:r>
            <a:r>
              <a:rPr lang="en-US" sz="1600" dirty="0" err="1"/>
              <a:t>gyrus</a:t>
            </a:r>
            <a:r>
              <a:rPr lang="en-US" sz="1600" dirty="0"/>
              <a:t>) - involved in expression of language</a:t>
            </a:r>
          </a:p>
          <a:p>
            <a:pPr>
              <a:spcBef>
                <a:spcPct val="20000"/>
              </a:spcBef>
            </a:pPr>
            <a:r>
              <a:rPr lang="en-US" sz="1600" dirty="0" err="1">
                <a:solidFill>
                  <a:srgbClr val="091BFF"/>
                </a:solidFill>
              </a:rPr>
              <a:t>Wernicke’s</a:t>
            </a:r>
            <a:r>
              <a:rPr lang="en-US" sz="1600" dirty="0">
                <a:solidFill>
                  <a:srgbClr val="091BFF"/>
                </a:solidFill>
              </a:rPr>
              <a:t> areas</a:t>
            </a:r>
            <a:r>
              <a:rPr lang="en-US" sz="1600" dirty="0"/>
              <a:t> (22 - posterior part of superior temporal </a:t>
            </a:r>
            <a:r>
              <a:rPr lang="en-US" sz="1600" dirty="0" err="1"/>
              <a:t>gyrus</a:t>
            </a:r>
            <a:r>
              <a:rPr lang="en-US" sz="1600" dirty="0"/>
              <a:t>) - involved in comprehension of language</a:t>
            </a:r>
            <a:r>
              <a:rPr lang="en-US" sz="1600" dirty="0" smtClean="0"/>
              <a:t>.</a:t>
            </a:r>
          </a:p>
          <a:p>
            <a:pPr>
              <a:spcBef>
                <a:spcPct val="20000"/>
              </a:spcBef>
            </a:pPr>
            <a:endParaRPr lang="en-US" sz="1600" dirty="0" smtClean="0"/>
          </a:p>
          <a:p>
            <a:pPr>
              <a:spcBef>
                <a:spcPct val="20000"/>
              </a:spcBef>
            </a:pPr>
            <a:endParaRPr lang="en-US" sz="1600" dirty="0" smtClean="0"/>
          </a:p>
          <a:p>
            <a:pPr>
              <a:spcBef>
                <a:spcPct val="20000"/>
              </a:spcBef>
            </a:pPr>
            <a:r>
              <a:rPr lang="en-US" sz="1600" b="1" dirty="0" smtClean="0"/>
              <a:t>Primary </a:t>
            </a:r>
            <a:r>
              <a:rPr lang="en-US" sz="1600" b="1" dirty="0" err="1" smtClean="0"/>
              <a:t>somesthetic</a:t>
            </a:r>
            <a:r>
              <a:rPr lang="en-US" sz="1600" b="1" dirty="0" smtClean="0"/>
              <a:t> area</a:t>
            </a:r>
            <a:r>
              <a:rPr lang="en-US" sz="1600" dirty="0" smtClean="0"/>
              <a:t> is the same as the </a:t>
            </a:r>
            <a:r>
              <a:rPr lang="en-US" sz="1600" dirty="0" err="1" smtClean="0"/>
              <a:t>somatosensory</a:t>
            </a:r>
            <a:r>
              <a:rPr lang="en-US" sz="1600" dirty="0" smtClean="0"/>
              <a:t> cortex (see next slide)</a:t>
            </a:r>
          </a:p>
          <a:p>
            <a:pPr>
              <a:spcBef>
                <a:spcPct val="20000"/>
              </a:spcBef>
            </a:pPr>
            <a:endParaRPr lang="en-US" sz="1600" b="1" dirty="0" smtClean="0"/>
          </a:p>
          <a:p>
            <a:pPr>
              <a:spcBef>
                <a:spcPct val="20000"/>
              </a:spcBef>
            </a:pPr>
            <a:r>
              <a:rPr lang="en-US" sz="1600" b="1" dirty="0" smtClean="0"/>
              <a:t>Primary auditory area</a:t>
            </a:r>
            <a:r>
              <a:rPr lang="en-US" sz="1600" dirty="0" smtClean="0"/>
              <a:t> is in the temporal lobe (area 41) in the transverse temporal </a:t>
            </a:r>
            <a:r>
              <a:rPr lang="en-US" sz="1600" dirty="0" err="1" smtClean="0"/>
              <a:t>gyri</a:t>
            </a:r>
            <a:r>
              <a:rPr lang="en-US" sz="1600" dirty="0" smtClean="0"/>
              <a:t> of </a:t>
            </a:r>
            <a:r>
              <a:rPr lang="en-US" sz="1600" dirty="0" err="1" smtClean="0"/>
              <a:t>Heschl</a:t>
            </a:r>
            <a:r>
              <a:rPr lang="en-US" sz="1600" dirty="0" smtClean="0"/>
              <a:t> which are buried in the floor of the lateral fissure (see figure 16-6)</a:t>
            </a:r>
            <a:endParaRPr lang="en-US" sz="1600" b="1" dirty="0"/>
          </a:p>
        </p:txBody>
      </p:sp>
      <p:sp>
        <p:nvSpPr>
          <p:cNvPr id="12" name="Freeform 22"/>
          <p:cNvSpPr>
            <a:spLocks/>
          </p:cNvSpPr>
          <p:nvPr/>
        </p:nvSpPr>
        <p:spPr bwMode="auto">
          <a:xfrm>
            <a:off x="1212850" y="1350963"/>
            <a:ext cx="2058988" cy="706437"/>
          </a:xfrm>
          <a:custGeom>
            <a:avLst/>
            <a:gdLst>
              <a:gd name="T0" fmla="*/ 2147483647 w 1297"/>
              <a:gd name="T1" fmla="*/ 2147483647 h 445"/>
              <a:gd name="T2" fmla="*/ 2147483647 w 1297"/>
              <a:gd name="T3" fmla="*/ 2147483647 h 445"/>
              <a:gd name="T4" fmla="*/ 2147483647 w 1297"/>
              <a:gd name="T5" fmla="*/ 2147483647 h 445"/>
              <a:gd name="T6" fmla="*/ 2147483647 w 1297"/>
              <a:gd name="T7" fmla="*/ 2147483647 h 445"/>
              <a:gd name="T8" fmla="*/ 2147483647 w 1297"/>
              <a:gd name="T9" fmla="*/ 2147483647 h 445"/>
              <a:gd name="T10" fmla="*/ 2147483647 w 1297"/>
              <a:gd name="T11" fmla="*/ 2147483647 h 445"/>
              <a:gd name="T12" fmla="*/ 2147483647 w 1297"/>
              <a:gd name="T13" fmla="*/ 2147483647 h 445"/>
              <a:gd name="T14" fmla="*/ 0 w 1297"/>
              <a:gd name="T15" fmla="*/ 2147483647 h 445"/>
              <a:gd name="T16" fmla="*/ 0 60000 65536"/>
              <a:gd name="T17" fmla="*/ 0 60000 65536"/>
              <a:gd name="T18" fmla="*/ 0 60000 65536"/>
              <a:gd name="T19" fmla="*/ 0 60000 65536"/>
              <a:gd name="T20" fmla="*/ 0 60000 65536"/>
              <a:gd name="T21" fmla="*/ 0 60000 65536"/>
              <a:gd name="T22" fmla="*/ 0 60000 65536"/>
              <a:gd name="T23" fmla="*/ 0 60000 65536"/>
              <a:gd name="T24" fmla="*/ 0 w 1297"/>
              <a:gd name="T25" fmla="*/ 0 h 445"/>
              <a:gd name="T26" fmla="*/ 1297 w 1297"/>
              <a:gd name="T27" fmla="*/ 445 h 4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7" h="445">
                <a:moveTo>
                  <a:pt x="916" y="445"/>
                </a:moveTo>
                <a:cubicBezTo>
                  <a:pt x="1002" y="419"/>
                  <a:pt x="1089" y="394"/>
                  <a:pt x="1150" y="358"/>
                </a:cubicBezTo>
                <a:cubicBezTo>
                  <a:pt x="1211" y="322"/>
                  <a:pt x="1263" y="280"/>
                  <a:pt x="1280" y="228"/>
                </a:cubicBezTo>
                <a:cubicBezTo>
                  <a:pt x="1297" y="176"/>
                  <a:pt x="1296" y="82"/>
                  <a:pt x="1251" y="44"/>
                </a:cubicBezTo>
                <a:cubicBezTo>
                  <a:pt x="1206" y="6"/>
                  <a:pt x="1106" y="0"/>
                  <a:pt x="1008" y="2"/>
                </a:cubicBezTo>
                <a:cubicBezTo>
                  <a:pt x="910" y="4"/>
                  <a:pt x="766" y="34"/>
                  <a:pt x="664" y="56"/>
                </a:cubicBezTo>
                <a:cubicBezTo>
                  <a:pt x="562" y="78"/>
                  <a:pt x="508" y="99"/>
                  <a:pt x="397" y="133"/>
                </a:cubicBezTo>
                <a:cubicBezTo>
                  <a:pt x="286" y="167"/>
                  <a:pt x="143" y="215"/>
                  <a:pt x="0" y="263"/>
                </a:cubicBezTo>
              </a:path>
            </a:pathLst>
          </a:custGeom>
          <a:noFill/>
          <a:ln w="19050">
            <a:solidFill>
              <a:srgbClr val="0000FF"/>
            </a:solidFill>
            <a:prstDash val="dash"/>
            <a:round/>
            <a:headEnd type="triangle" w="lg" len="med"/>
            <a:tailEnd type="triangle" w="lg" len="med"/>
          </a:ln>
          <a:effectLst>
            <a:prstShdw prst="shdw17" dist="17961" dir="13500000">
              <a:srgbClr val="FF0002">
                <a:alpha val="74997"/>
              </a:srgbClr>
            </a:prstShdw>
          </a:effectLst>
        </p:spPr>
        <p:txBody>
          <a:bodyPr wrap="none" anchor="ctr"/>
          <a:lstStyle/>
          <a:p>
            <a:endParaRPr lang="en-US"/>
          </a:p>
        </p:txBody>
      </p:sp>
      <p:pic>
        <p:nvPicPr>
          <p:cNvPr id="20" name="Picture 19"/>
          <p:cNvPicPr>
            <a:picLocks noChangeAspect="1"/>
          </p:cNvPicPr>
          <p:nvPr/>
        </p:nvPicPr>
        <p:blipFill>
          <a:blip r:embed="rId3"/>
          <a:stretch>
            <a:fillRect/>
          </a:stretch>
        </p:blipFill>
        <p:spPr>
          <a:xfrm>
            <a:off x="41148" y="3646100"/>
            <a:ext cx="4818438" cy="3200306"/>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2" cstate="print"/>
          <a:srcRect/>
          <a:stretch>
            <a:fillRect/>
          </a:stretch>
        </p:blipFill>
        <p:spPr bwMode="auto">
          <a:xfrm>
            <a:off x="1905000" y="0"/>
            <a:ext cx="5343525" cy="4681538"/>
          </a:xfrm>
          <a:prstGeom prst="rect">
            <a:avLst/>
          </a:prstGeom>
          <a:noFill/>
          <a:ln w="9525">
            <a:noFill/>
            <a:miter lim="800000"/>
            <a:headEnd/>
            <a:tailEnd/>
          </a:ln>
        </p:spPr>
      </p:pic>
      <p:sp>
        <p:nvSpPr>
          <p:cNvPr id="7" name="Freeform 11"/>
          <p:cNvSpPr>
            <a:spLocks/>
          </p:cNvSpPr>
          <p:nvPr/>
        </p:nvSpPr>
        <p:spPr bwMode="auto">
          <a:xfrm>
            <a:off x="3146425" y="52388"/>
            <a:ext cx="1633538" cy="1884362"/>
          </a:xfrm>
          <a:custGeom>
            <a:avLst/>
            <a:gdLst>
              <a:gd name="T0" fmla="*/ 2147483647 w 1029"/>
              <a:gd name="T1" fmla="*/ 2147483647 h 1187"/>
              <a:gd name="T2" fmla="*/ 2147483647 w 1029"/>
              <a:gd name="T3" fmla="*/ 2147483647 h 1187"/>
              <a:gd name="T4" fmla="*/ 2147483647 w 1029"/>
              <a:gd name="T5" fmla="*/ 2147483647 h 1187"/>
              <a:gd name="T6" fmla="*/ 2147483647 w 1029"/>
              <a:gd name="T7" fmla="*/ 2147483647 h 1187"/>
              <a:gd name="T8" fmla="*/ 2147483647 w 1029"/>
              <a:gd name="T9" fmla="*/ 2147483647 h 1187"/>
              <a:gd name="T10" fmla="*/ 2147483647 w 1029"/>
              <a:gd name="T11" fmla="*/ 2147483647 h 1187"/>
              <a:gd name="T12" fmla="*/ 2147483647 w 1029"/>
              <a:gd name="T13" fmla="*/ 2147483647 h 1187"/>
              <a:gd name="T14" fmla="*/ 2147483647 w 1029"/>
              <a:gd name="T15" fmla="*/ 2147483647 h 1187"/>
              <a:gd name="T16" fmla="*/ 2147483647 w 1029"/>
              <a:gd name="T17" fmla="*/ 2147483647 h 1187"/>
              <a:gd name="T18" fmla="*/ 2147483647 w 1029"/>
              <a:gd name="T19" fmla="*/ 2147483647 h 1187"/>
              <a:gd name="T20" fmla="*/ 2147483647 w 1029"/>
              <a:gd name="T21" fmla="*/ 2147483647 h 1187"/>
              <a:gd name="T22" fmla="*/ 2147483647 w 1029"/>
              <a:gd name="T23" fmla="*/ 2147483647 h 1187"/>
              <a:gd name="T24" fmla="*/ 2147483647 w 1029"/>
              <a:gd name="T25" fmla="*/ 2147483647 h 1187"/>
              <a:gd name="T26" fmla="*/ 2147483647 w 1029"/>
              <a:gd name="T27" fmla="*/ 2147483647 h 1187"/>
              <a:gd name="T28" fmla="*/ 2147483647 w 1029"/>
              <a:gd name="T29" fmla="*/ 2147483647 h 1187"/>
              <a:gd name="T30" fmla="*/ 2147483647 w 1029"/>
              <a:gd name="T31" fmla="*/ 2147483647 h 1187"/>
              <a:gd name="T32" fmla="*/ 2147483647 w 1029"/>
              <a:gd name="T33" fmla="*/ 2147483647 h 1187"/>
              <a:gd name="T34" fmla="*/ 2147483647 w 1029"/>
              <a:gd name="T35" fmla="*/ 2147483647 h 1187"/>
              <a:gd name="T36" fmla="*/ 2147483647 w 1029"/>
              <a:gd name="T37" fmla="*/ 2147483647 h 1187"/>
              <a:gd name="T38" fmla="*/ 2147483647 w 1029"/>
              <a:gd name="T39" fmla="*/ 2147483647 h 1187"/>
              <a:gd name="T40" fmla="*/ 2147483647 w 1029"/>
              <a:gd name="T41" fmla="*/ 2147483647 h 1187"/>
              <a:gd name="T42" fmla="*/ 2147483647 w 1029"/>
              <a:gd name="T43" fmla="*/ 2147483647 h 1187"/>
              <a:gd name="T44" fmla="*/ 2147483647 w 1029"/>
              <a:gd name="T45" fmla="*/ 2147483647 h 1187"/>
              <a:gd name="T46" fmla="*/ 2147483647 w 1029"/>
              <a:gd name="T47" fmla="*/ 2147483647 h 1187"/>
              <a:gd name="T48" fmla="*/ 2147483647 w 1029"/>
              <a:gd name="T49" fmla="*/ 2147483647 h 1187"/>
              <a:gd name="T50" fmla="*/ 2147483647 w 1029"/>
              <a:gd name="T51" fmla="*/ 2147483647 h 1187"/>
              <a:gd name="T52" fmla="*/ 2147483647 w 1029"/>
              <a:gd name="T53" fmla="*/ 2147483647 h 1187"/>
              <a:gd name="T54" fmla="*/ 2147483647 w 1029"/>
              <a:gd name="T55" fmla="*/ 2147483647 h 1187"/>
              <a:gd name="T56" fmla="*/ 2147483647 w 1029"/>
              <a:gd name="T57" fmla="*/ 2147483647 h 1187"/>
              <a:gd name="T58" fmla="*/ 2147483647 w 1029"/>
              <a:gd name="T59" fmla="*/ 2147483647 h 1187"/>
              <a:gd name="T60" fmla="*/ 2147483647 w 1029"/>
              <a:gd name="T61" fmla="*/ 2147483647 h 1187"/>
              <a:gd name="T62" fmla="*/ 2147483647 w 1029"/>
              <a:gd name="T63" fmla="*/ 2147483647 h 1187"/>
              <a:gd name="T64" fmla="*/ 2147483647 w 1029"/>
              <a:gd name="T65" fmla="*/ 2147483647 h 1187"/>
              <a:gd name="T66" fmla="*/ 2147483647 w 1029"/>
              <a:gd name="T67" fmla="*/ 2147483647 h 1187"/>
              <a:gd name="T68" fmla="*/ 2147483647 w 1029"/>
              <a:gd name="T69" fmla="*/ 2147483647 h 1187"/>
              <a:gd name="T70" fmla="*/ 2147483647 w 1029"/>
              <a:gd name="T71" fmla="*/ 2147483647 h 1187"/>
              <a:gd name="T72" fmla="*/ 2147483647 w 1029"/>
              <a:gd name="T73" fmla="*/ 2147483647 h 1187"/>
              <a:gd name="T74" fmla="*/ 2147483647 w 1029"/>
              <a:gd name="T75" fmla="*/ 2147483647 h 1187"/>
              <a:gd name="T76" fmla="*/ 2147483647 w 1029"/>
              <a:gd name="T77" fmla="*/ 2147483647 h 1187"/>
              <a:gd name="T78" fmla="*/ 2147483647 w 1029"/>
              <a:gd name="T79" fmla="*/ 2147483647 h 1187"/>
              <a:gd name="T80" fmla="*/ 2147483647 w 1029"/>
              <a:gd name="T81" fmla="*/ 2147483647 h 1187"/>
              <a:gd name="T82" fmla="*/ 2147483647 w 1029"/>
              <a:gd name="T83" fmla="*/ 2147483647 h 1187"/>
              <a:gd name="T84" fmla="*/ 2147483647 w 1029"/>
              <a:gd name="T85" fmla="*/ 2147483647 h 1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9"/>
              <a:gd name="T130" fmla="*/ 0 h 1187"/>
              <a:gd name="T131" fmla="*/ 1029 w 1029"/>
              <a:gd name="T132" fmla="*/ 1187 h 1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9" h="1187">
                <a:moveTo>
                  <a:pt x="848" y="1177"/>
                </a:moveTo>
                <a:cubicBezTo>
                  <a:pt x="883" y="1179"/>
                  <a:pt x="903" y="1187"/>
                  <a:pt x="926" y="1177"/>
                </a:cubicBezTo>
                <a:cubicBezTo>
                  <a:pt x="949" y="1167"/>
                  <a:pt x="976" y="1151"/>
                  <a:pt x="986" y="1117"/>
                </a:cubicBezTo>
                <a:cubicBezTo>
                  <a:pt x="996" y="1083"/>
                  <a:pt x="982" y="1012"/>
                  <a:pt x="986" y="974"/>
                </a:cubicBezTo>
                <a:cubicBezTo>
                  <a:pt x="990" y="936"/>
                  <a:pt x="1007" y="913"/>
                  <a:pt x="1010" y="886"/>
                </a:cubicBezTo>
                <a:cubicBezTo>
                  <a:pt x="1013" y="859"/>
                  <a:pt x="1029" y="842"/>
                  <a:pt x="1005" y="812"/>
                </a:cubicBezTo>
                <a:cubicBezTo>
                  <a:pt x="981" y="782"/>
                  <a:pt x="902" y="739"/>
                  <a:pt x="866" y="706"/>
                </a:cubicBezTo>
                <a:cubicBezTo>
                  <a:pt x="830" y="673"/>
                  <a:pt x="816" y="636"/>
                  <a:pt x="788" y="613"/>
                </a:cubicBezTo>
                <a:cubicBezTo>
                  <a:pt x="760" y="590"/>
                  <a:pt x="704" y="592"/>
                  <a:pt x="695" y="567"/>
                </a:cubicBezTo>
                <a:cubicBezTo>
                  <a:pt x="686" y="542"/>
                  <a:pt x="728" y="493"/>
                  <a:pt x="732" y="461"/>
                </a:cubicBezTo>
                <a:cubicBezTo>
                  <a:pt x="736" y="429"/>
                  <a:pt x="748" y="391"/>
                  <a:pt x="718" y="373"/>
                </a:cubicBezTo>
                <a:cubicBezTo>
                  <a:pt x="688" y="355"/>
                  <a:pt x="590" y="363"/>
                  <a:pt x="552" y="354"/>
                </a:cubicBezTo>
                <a:cubicBezTo>
                  <a:pt x="514" y="345"/>
                  <a:pt x="506" y="335"/>
                  <a:pt x="487" y="317"/>
                </a:cubicBezTo>
                <a:cubicBezTo>
                  <a:pt x="468" y="299"/>
                  <a:pt x="448" y="270"/>
                  <a:pt x="436" y="248"/>
                </a:cubicBezTo>
                <a:cubicBezTo>
                  <a:pt x="424" y="226"/>
                  <a:pt x="413" y="208"/>
                  <a:pt x="418" y="183"/>
                </a:cubicBezTo>
                <a:cubicBezTo>
                  <a:pt x="423" y="158"/>
                  <a:pt x="480" y="120"/>
                  <a:pt x="464" y="95"/>
                </a:cubicBezTo>
                <a:cubicBezTo>
                  <a:pt x="448" y="70"/>
                  <a:pt x="365" y="50"/>
                  <a:pt x="321" y="35"/>
                </a:cubicBezTo>
                <a:cubicBezTo>
                  <a:pt x="277" y="20"/>
                  <a:pt x="233" y="0"/>
                  <a:pt x="200" y="3"/>
                </a:cubicBezTo>
                <a:cubicBezTo>
                  <a:pt x="167" y="6"/>
                  <a:pt x="149" y="43"/>
                  <a:pt x="122" y="54"/>
                </a:cubicBezTo>
                <a:cubicBezTo>
                  <a:pt x="95" y="65"/>
                  <a:pt x="59" y="61"/>
                  <a:pt x="39" y="72"/>
                </a:cubicBezTo>
                <a:cubicBezTo>
                  <a:pt x="19" y="83"/>
                  <a:pt x="4" y="104"/>
                  <a:pt x="2" y="119"/>
                </a:cubicBezTo>
                <a:cubicBezTo>
                  <a:pt x="0" y="134"/>
                  <a:pt x="4" y="152"/>
                  <a:pt x="29" y="165"/>
                </a:cubicBezTo>
                <a:cubicBezTo>
                  <a:pt x="54" y="178"/>
                  <a:pt x="119" y="185"/>
                  <a:pt x="150" y="197"/>
                </a:cubicBezTo>
                <a:cubicBezTo>
                  <a:pt x="181" y="209"/>
                  <a:pt x="203" y="220"/>
                  <a:pt x="214" y="234"/>
                </a:cubicBezTo>
                <a:cubicBezTo>
                  <a:pt x="225" y="248"/>
                  <a:pt x="210" y="269"/>
                  <a:pt x="219" y="280"/>
                </a:cubicBezTo>
                <a:cubicBezTo>
                  <a:pt x="228" y="291"/>
                  <a:pt x="256" y="285"/>
                  <a:pt x="265" y="299"/>
                </a:cubicBezTo>
                <a:cubicBezTo>
                  <a:pt x="274" y="313"/>
                  <a:pt x="250" y="343"/>
                  <a:pt x="274" y="364"/>
                </a:cubicBezTo>
                <a:cubicBezTo>
                  <a:pt x="298" y="385"/>
                  <a:pt x="367" y="409"/>
                  <a:pt x="408" y="424"/>
                </a:cubicBezTo>
                <a:cubicBezTo>
                  <a:pt x="449" y="439"/>
                  <a:pt x="492" y="448"/>
                  <a:pt x="519" y="456"/>
                </a:cubicBezTo>
                <a:cubicBezTo>
                  <a:pt x="546" y="464"/>
                  <a:pt x="565" y="459"/>
                  <a:pt x="570" y="470"/>
                </a:cubicBezTo>
                <a:cubicBezTo>
                  <a:pt x="575" y="481"/>
                  <a:pt x="555" y="501"/>
                  <a:pt x="552" y="525"/>
                </a:cubicBezTo>
                <a:cubicBezTo>
                  <a:pt x="549" y="549"/>
                  <a:pt x="549" y="581"/>
                  <a:pt x="552" y="613"/>
                </a:cubicBezTo>
                <a:cubicBezTo>
                  <a:pt x="555" y="645"/>
                  <a:pt x="556" y="686"/>
                  <a:pt x="570" y="720"/>
                </a:cubicBezTo>
                <a:cubicBezTo>
                  <a:pt x="584" y="754"/>
                  <a:pt x="613" y="787"/>
                  <a:pt x="635" y="817"/>
                </a:cubicBezTo>
                <a:cubicBezTo>
                  <a:pt x="657" y="847"/>
                  <a:pt x="689" y="881"/>
                  <a:pt x="704" y="900"/>
                </a:cubicBezTo>
                <a:cubicBezTo>
                  <a:pt x="719" y="919"/>
                  <a:pt x="732" y="938"/>
                  <a:pt x="723" y="932"/>
                </a:cubicBezTo>
                <a:cubicBezTo>
                  <a:pt x="714" y="926"/>
                  <a:pt x="676" y="863"/>
                  <a:pt x="649" y="863"/>
                </a:cubicBezTo>
                <a:cubicBezTo>
                  <a:pt x="622" y="863"/>
                  <a:pt x="585" y="910"/>
                  <a:pt x="561" y="932"/>
                </a:cubicBezTo>
                <a:cubicBezTo>
                  <a:pt x="537" y="954"/>
                  <a:pt x="502" y="971"/>
                  <a:pt x="506" y="993"/>
                </a:cubicBezTo>
                <a:cubicBezTo>
                  <a:pt x="510" y="1015"/>
                  <a:pt x="559" y="1042"/>
                  <a:pt x="584" y="1067"/>
                </a:cubicBezTo>
                <a:cubicBezTo>
                  <a:pt x="609" y="1092"/>
                  <a:pt x="636" y="1128"/>
                  <a:pt x="658" y="1145"/>
                </a:cubicBezTo>
                <a:cubicBezTo>
                  <a:pt x="680" y="1162"/>
                  <a:pt x="684" y="1163"/>
                  <a:pt x="718" y="1168"/>
                </a:cubicBezTo>
                <a:cubicBezTo>
                  <a:pt x="752" y="1173"/>
                  <a:pt x="813" y="1175"/>
                  <a:pt x="848" y="1177"/>
                </a:cubicBezTo>
                <a:close/>
              </a:path>
            </a:pathLst>
          </a:custGeom>
          <a:noFill/>
          <a:ln w="19050">
            <a:solidFill>
              <a:srgbClr val="FF0000"/>
            </a:solidFill>
            <a:round/>
            <a:headEnd/>
            <a:tailEnd/>
          </a:ln>
        </p:spPr>
        <p:txBody>
          <a:bodyPr wrap="none" anchor="ctr"/>
          <a:lstStyle/>
          <a:p>
            <a:endParaRPr lang="en-US"/>
          </a:p>
        </p:txBody>
      </p:sp>
      <p:sp>
        <p:nvSpPr>
          <p:cNvPr id="11" name="Text Box 16"/>
          <p:cNvSpPr txBox="1">
            <a:spLocks noChangeArrowheads="1"/>
          </p:cNvSpPr>
          <p:nvPr/>
        </p:nvSpPr>
        <p:spPr bwMode="auto">
          <a:xfrm>
            <a:off x="2814638" y="174625"/>
            <a:ext cx="387350" cy="579438"/>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Times New Roman" pitchFamily="68" charset="0"/>
              </a:rPr>
              <a:t>5</a:t>
            </a:r>
          </a:p>
        </p:txBody>
      </p:sp>
      <p:sp>
        <p:nvSpPr>
          <p:cNvPr id="12" name="Text Box 17"/>
          <p:cNvSpPr txBox="1">
            <a:spLocks noChangeArrowheads="1"/>
          </p:cNvSpPr>
          <p:nvPr/>
        </p:nvSpPr>
        <p:spPr bwMode="auto">
          <a:xfrm>
            <a:off x="2178050" y="804863"/>
            <a:ext cx="387350" cy="579437"/>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Times New Roman" pitchFamily="68" charset="0"/>
              </a:rPr>
              <a:t>7</a:t>
            </a:r>
          </a:p>
        </p:txBody>
      </p:sp>
      <p:sp>
        <p:nvSpPr>
          <p:cNvPr id="13" name="Freeform 19"/>
          <p:cNvSpPr>
            <a:spLocks/>
          </p:cNvSpPr>
          <p:nvPr/>
        </p:nvSpPr>
        <p:spPr bwMode="auto">
          <a:xfrm>
            <a:off x="3540125" y="-3175"/>
            <a:ext cx="1679575" cy="2249488"/>
          </a:xfrm>
          <a:custGeom>
            <a:avLst/>
            <a:gdLst>
              <a:gd name="T0" fmla="*/ 2147483647 w 1058"/>
              <a:gd name="T1" fmla="*/ 2147483647 h 1417"/>
              <a:gd name="T2" fmla="*/ 2147483647 w 1058"/>
              <a:gd name="T3" fmla="*/ 2147483647 h 1417"/>
              <a:gd name="T4" fmla="*/ 2147483647 w 1058"/>
              <a:gd name="T5" fmla="*/ 2147483647 h 1417"/>
              <a:gd name="T6" fmla="*/ 2147483647 w 1058"/>
              <a:gd name="T7" fmla="*/ 2147483647 h 1417"/>
              <a:gd name="T8" fmla="*/ 2147483647 w 1058"/>
              <a:gd name="T9" fmla="*/ 2147483647 h 1417"/>
              <a:gd name="T10" fmla="*/ 2147483647 w 1058"/>
              <a:gd name="T11" fmla="*/ 2147483647 h 1417"/>
              <a:gd name="T12" fmla="*/ 2147483647 w 1058"/>
              <a:gd name="T13" fmla="*/ 2147483647 h 1417"/>
              <a:gd name="T14" fmla="*/ 2147483647 w 1058"/>
              <a:gd name="T15" fmla="*/ 2147483647 h 1417"/>
              <a:gd name="T16" fmla="*/ 2147483647 w 1058"/>
              <a:gd name="T17" fmla="*/ 2147483647 h 1417"/>
              <a:gd name="T18" fmla="*/ 2147483647 w 1058"/>
              <a:gd name="T19" fmla="*/ 2147483647 h 1417"/>
              <a:gd name="T20" fmla="*/ 2147483647 w 1058"/>
              <a:gd name="T21" fmla="*/ 2147483647 h 1417"/>
              <a:gd name="T22" fmla="*/ 2147483647 w 1058"/>
              <a:gd name="T23" fmla="*/ 2147483647 h 1417"/>
              <a:gd name="T24" fmla="*/ 2147483647 w 1058"/>
              <a:gd name="T25" fmla="*/ 2147483647 h 1417"/>
              <a:gd name="T26" fmla="*/ 2147483647 w 1058"/>
              <a:gd name="T27" fmla="*/ 2147483647 h 1417"/>
              <a:gd name="T28" fmla="*/ 2147483647 w 1058"/>
              <a:gd name="T29" fmla="*/ 2147483647 h 1417"/>
              <a:gd name="T30" fmla="*/ 2147483647 w 1058"/>
              <a:gd name="T31" fmla="*/ 2147483647 h 1417"/>
              <a:gd name="T32" fmla="*/ 2147483647 w 1058"/>
              <a:gd name="T33" fmla="*/ 2147483647 h 1417"/>
              <a:gd name="T34" fmla="*/ 2147483647 w 1058"/>
              <a:gd name="T35" fmla="*/ 2147483647 h 1417"/>
              <a:gd name="T36" fmla="*/ 2147483647 w 1058"/>
              <a:gd name="T37" fmla="*/ 2147483647 h 1417"/>
              <a:gd name="T38" fmla="*/ 2147483647 w 1058"/>
              <a:gd name="T39" fmla="*/ 2147483647 h 1417"/>
              <a:gd name="T40" fmla="*/ 2147483647 w 1058"/>
              <a:gd name="T41" fmla="*/ 2147483647 h 1417"/>
              <a:gd name="T42" fmla="*/ 2147483647 w 1058"/>
              <a:gd name="T43" fmla="*/ 2147483647 h 1417"/>
              <a:gd name="T44" fmla="*/ 2147483647 w 1058"/>
              <a:gd name="T45" fmla="*/ 2147483647 h 1417"/>
              <a:gd name="T46" fmla="*/ 2147483647 w 1058"/>
              <a:gd name="T47" fmla="*/ 2147483647 h 1417"/>
              <a:gd name="T48" fmla="*/ 0 w 1058"/>
              <a:gd name="T49" fmla="*/ 2147483647 h 14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8"/>
              <a:gd name="T76" fmla="*/ 0 h 1417"/>
              <a:gd name="T77" fmla="*/ 1058 w 1058"/>
              <a:gd name="T78" fmla="*/ 1417 h 14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8" h="1417">
                <a:moveTo>
                  <a:pt x="698" y="1202"/>
                </a:moveTo>
                <a:cubicBezTo>
                  <a:pt x="684" y="1212"/>
                  <a:pt x="670" y="1223"/>
                  <a:pt x="685" y="1234"/>
                </a:cubicBezTo>
                <a:cubicBezTo>
                  <a:pt x="700" y="1245"/>
                  <a:pt x="752" y="1251"/>
                  <a:pt x="786" y="1266"/>
                </a:cubicBezTo>
                <a:cubicBezTo>
                  <a:pt x="820" y="1281"/>
                  <a:pt x="853" y="1303"/>
                  <a:pt x="892" y="1326"/>
                </a:cubicBezTo>
                <a:cubicBezTo>
                  <a:pt x="931" y="1349"/>
                  <a:pt x="1002" y="1417"/>
                  <a:pt x="1021" y="1404"/>
                </a:cubicBezTo>
                <a:cubicBezTo>
                  <a:pt x="1040" y="1391"/>
                  <a:pt x="1015" y="1302"/>
                  <a:pt x="1007" y="1248"/>
                </a:cubicBezTo>
                <a:cubicBezTo>
                  <a:pt x="999" y="1194"/>
                  <a:pt x="974" y="1110"/>
                  <a:pt x="975" y="1082"/>
                </a:cubicBezTo>
                <a:cubicBezTo>
                  <a:pt x="976" y="1054"/>
                  <a:pt x="1004" y="1102"/>
                  <a:pt x="1012" y="1078"/>
                </a:cubicBezTo>
                <a:cubicBezTo>
                  <a:pt x="1020" y="1054"/>
                  <a:pt x="1028" y="966"/>
                  <a:pt x="1025" y="935"/>
                </a:cubicBezTo>
                <a:cubicBezTo>
                  <a:pt x="1022" y="904"/>
                  <a:pt x="1004" y="906"/>
                  <a:pt x="993" y="894"/>
                </a:cubicBezTo>
                <a:cubicBezTo>
                  <a:pt x="982" y="882"/>
                  <a:pt x="955" y="867"/>
                  <a:pt x="961" y="862"/>
                </a:cubicBezTo>
                <a:cubicBezTo>
                  <a:pt x="967" y="857"/>
                  <a:pt x="1015" y="880"/>
                  <a:pt x="1030" y="862"/>
                </a:cubicBezTo>
                <a:cubicBezTo>
                  <a:pt x="1045" y="844"/>
                  <a:pt x="1058" y="798"/>
                  <a:pt x="1053" y="756"/>
                </a:cubicBezTo>
                <a:cubicBezTo>
                  <a:pt x="1048" y="714"/>
                  <a:pt x="1020" y="648"/>
                  <a:pt x="998" y="609"/>
                </a:cubicBezTo>
                <a:cubicBezTo>
                  <a:pt x="976" y="570"/>
                  <a:pt x="952" y="545"/>
                  <a:pt x="920" y="522"/>
                </a:cubicBezTo>
                <a:cubicBezTo>
                  <a:pt x="888" y="499"/>
                  <a:pt x="829" y="479"/>
                  <a:pt x="805" y="471"/>
                </a:cubicBezTo>
                <a:cubicBezTo>
                  <a:pt x="781" y="463"/>
                  <a:pt x="785" y="480"/>
                  <a:pt x="777" y="471"/>
                </a:cubicBezTo>
                <a:cubicBezTo>
                  <a:pt x="769" y="462"/>
                  <a:pt x="775" y="448"/>
                  <a:pt x="759" y="420"/>
                </a:cubicBezTo>
                <a:cubicBezTo>
                  <a:pt x="743" y="392"/>
                  <a:pt x="706" y="335"/>
                  <a:pt x="680" y="301"/>
                </a:cubicBezTo>
                <a:cubicBezTo>
                  <a:pt x="654" y="267"/>
                  <a:pt x="645" y="240"/>
                  <a:pt x="602" y="218"/>
                </a:cubicBezTo>
                <a:cubicBezTo>
                  <a:pt x="559" y="196"/>
                  <a:pt x="446" y="190"/>
                  <a:pt x="423" y="168"/>
                </a:cubicBezTo>
                <a:cubicBezTo>
                  <a:pt x="400" y="146"/>
                  <a:pt x="471" y="111"/>
                  <a:pt x="464" y="85"/>
                </a:cubicBezTo>
                <a:cubicBezTo>
                  <a:pt x="457" y="59"/>
                  <a:pt x="422" y="22"/>
                  <a:pt x="382" y="11"/>
                </a:cubicBezTo>
                <a:cubicBezTo>
                  <a:pt x="342" y="0"/>
                  <a:pt x="285" y="11"/>
                  <a:pt x="221" y="16"/>
                </a:cubicBezTo>
                <a:cubicBezTo>
                  <a:pt x="157" y="21"/>
                  <a:pt x="78" y="30"/>
                  <a:pt x="0" y="39"/>
                </a:cubicBezTo>
              </a:path>
            </a:pathLst>
          </a:custGeom>
          <a:noFill/>
          <a:ln w="19050">
            <a:solidFill>
              <a:srgbClr val="800080"/>
            </a:solidFill>
            <a:round/>
            <a:headEnd/>
            <a:tailEnd/>
          </a:ln>
          <a:effectLst>
            <a:prstShdw prst="shdw17" dist="17961" dir="13500000">
              <a:schemeClr val="tx1">
                <a:alpha val="74997"/>
              </a:schemeClr>
            </a:prstShdw>
          </a:effectLst>
        </p:spPr>
        <p:txBody>
          <a:bodyPr wrap="none" anchor="ctr"/>
          <a:lstStyle/>
          <a:p>
            <a:endParaRPr lang="en-US"/>
          </a:p>
        </p:txBody>
      </p:sp>
      <p:sp>
        <p:nvSpPr>
          <p:cNvPr id="14" name="Freeform 20"/>
          <p:cNvSpPr>
            <a:spLocks/>
          </p:cNvSpPr>
          <p:nvPr/>
        </p:nvSpPr>
        <p:spPr bwMode="auto">
          <a:xfrm>
            <a:off x="3548063" y="50800"/>
            <a:ext cx="1238250" cy="1854200"/>
          </a:xfrm>
          <a:custGeom>
            <a:avLst/>
            <a:gdLst>
              <a:gd name="T0" fmla="*/ 2147483647 w 780"/>
              <a:gd name="T1" fmla="*/ 2147483647 h 1168"/>
              <a:gd name="T2" fmla="*/ 0 w 780"/>
              <a:gd name="T3" fmla="*/ 0 h 1168"/>
              <a:gd name="T4" fmla="*/ 2147483647 w 780"/>
              <a:gd name="T5" fmla="*/ 2147483647 h 1168"/>
              <a:gd name="T6" fmla="*/ 2147483647 w 780"/>
              <a:gd name="T7" fmla="*/ 2147483647 h 1168"/>
              <a:gd name="T8" fmla="*/ 2147483647 w 780"/>
              <a:gd name="T9" fmla="*/ 2147483647 h 1168"/>
              <a:gd name="T10" fmla="*/ 2147483647 w 780"/>
              <a:gd name="T11" fmla="*/ 2147483647 h 1168"/>
              <a:gd name="T12" fmla="*/ 2147483647 w 780"/>
              <a:gd name="T13" fmla="*/ 2147483647 h 1168"/>
              <a:gd name="T14" fmla="*/ 2147483647 w 780"/>
              <a:gd name="T15" fmla="*/ 2147483647 h 1168"/>
              <a:gd name="T16" fmla="*/ 2147483647 w 780"/>
              <a:gd name="T17" fmla="*/ 2147483647 h 1168"/>
              <a:gd name="T18" fmla="*/ 2147483647 w 780"/>
              <a:gd name="T19" fmla="*/ 2147483647 h 1168"/>
              <a:gd name="T20" fmla="*/ 2147483647 w 780"/>
              <a:gd name="T21" fmla="*/ 2147483647 h 1168"/>
              <a:gd name="T22" fmla="*/ 2147483647 w 780"/>
              <a:gd name="T23" fmla="*/ 2147483647 h 1168"/>
              <a:gd name="T24" fmla="*/ 2147483647 w 780"/>
              <a:gd name="T25" fmla="*/ 2147483647 h 1168"/>
              <a:gd name="T26" fmla="*/ 2147483647 w 780"/>
              <a:gd name="T27" fmla="*/ 2147483647 h 1168"/>
              <a:gd name="T28" fmla="*/ 2147483647 w 780"/>
              <a:gd name="T29" fmla="*/ 2147483647 h 1168"/>
              <a:gd name="T30" fmla="*/ 2147483647 w 780"/>
              <a:gd name="T31" fmla="*/ 2147483647 h 1168"/>
              <a:gd name="T32" fmla="*/ 2147483647 w 780"/>
              <a:gd name="T33" fmla="*/ 2147483647 h 1168"/>
              <a:gd name="T34" fmla="*/ 2147483647 w 780"/>
              <a:gd name="T35" fmla="*/ 2147483647 h 1168"/>
              <a:gd name="T36" fmla="*/ 2147483647 w 780"/>
              <a:gd name="T37" fmla="*/ 2147483647 h 1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0"/>
              <a:gd name="T58" fmla="*/ 0 h 1168"/>
              <a:gd name="T59" fmla="*/ 780 w 780"/>
              <a:gd name="T60" fmla="*/ 1168 h 1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0" h="1168">
                <a:moveTo>
                  <a:pt x="21" y="16"/>
                </a:moveTo>
                <a:lnTo>
                  <a:pt x="0" y="0"/>
                </a:lnTo>
                <a:cubicBezTo>
                  <a:pt x="20" y="4"/>
                  <a:pt x="102" y="27"/>
                  <a:pt x="142" y="42"/>
                </a:cubicBezTo>
                <a:cubicBezTo>
                  <a:pt x="182" y="57"/>
                  <a:pt x="232" y="68"/>
                  <a:pt x="243" y="88"/>
                </a:cubicBezTo>
                <a:cubicBezTo>
                  <a:pt x="254" y="108"/>
                  <a:pt x="216" y="139"/>
                  <a:pt x="211" y="161"/>
                </a:cubicBezTo>
                <a:cubicBezTo>
                  <a:pt x="206" y="183"/>
                  <a:pt x="203" y="198"/>
                  <a:pt x="211" y="221"/>
                </a:cubicBezTo>
                <a:cubicBezTo>
                  <a:pt x="219" y="244"/>
                  <a:pt x="239" y="280"/>
                  <a:pt x="257" y="299"/>
                </a:cubicBezTo>
                <a:cubicBezTo>
                  <a:pt x="275" y="318"/>
                  <a:pt x="284" y="328"/>
                  <a:pt x="321" y="336"/>
                </a:cubicBezTo>
                <a:cubicBezTo>
                  <a:pt x="358" y="344"/>
                  <a:pt x="447" y="338"/>
                  <a:pt x="478" y="350"/>
                </a:cubicBezTo>
                <a:cubicBezTo>
                  <a:pt x="509" y="362"/>
                  <a:pt x="509" y="378"/>
                  <a:pt x="510" y="409"/>
                </a:cubicBezTo>
                <a:cubicBezTo>
                  <a:pt x="511" y="440"/>
                  <a:pt x="485" y="507"/>
                  <a:pt x="487" y="538"/>
                </a:cubicBezTo>
                <a:cubicBezTo>
                  <a:pt x="489" y="569"/>
                  <a:pt x="503" y="575"/>
                  <a:pt x="524" y="593"/>
                </a:cubicBezTo>
                <a:cubicBezTo>
                  <a:pt x="545" y="611"/>
                  <a:pt x="587" y="623"/>
                  <a:pt x="616" y="648"/>
                </a:cubicBezTo>
                <a:cubicBezTo>
                  <a:pt x="645" y="673"/>
                  <a:pt x="673" y="717"/>
                  <a:pt x="698" y="740"/>
                </a:cubicBezTo>
                <a:cubicBezTo>
                  <a:pt x="723" y="763"/>
                  <a:pt x="754" y="761"/>
                  <a:pt x="767" y="786"/>
                </a:cubicBezTo>
                <a:cubicBezTo>
                  <a:pt x="780" y="811"/>
                  <a:pt x="776" y="851"/>
                  <a:pt x="777" y="888"/>
                </a:cubicBezTo>
                <a:cubicBezTo>
                  <a:pt x="778" y="925"/>
                  <a:pt x="777" y="970"/>
                  <a:pt x="772" y="1007"/>
                </a:cubicBezTo>
                <a:cubicBezTo>
                  <a:pt x="767" y="1044"/>
                  <a:pt x="763" y="1086"/>
                  <a:pt x="749" y="1113"/>
                </a:cubicBezTo>
                <a:cubicBezTo>
                  <a:pt x="735" y="1140"/>
                  <a:pt x="712" y="1154"/>
                  <a:pt x="689" y="1168"/>
                </a:cubicBezTo>
              </a:path>
            </a:pathLst>
          </a:custGeom>
          <a:noFill/>
          <a:ln w="19050">
            <a:solidFill>
              <a:srgbClr val="800080"/>
            </a:solidFill>
            <a:round/>
            <a:headEnd/>
            <a:tailEnd/>
          </a:ln>
          <a:effectLst>
            <a:prstShdw prst="shdw17" dist="17961" dir="13500000">
              <a:schemeClr val="tx1">
                <a:alpha val="74997"/>
              </a:schemeClr>
            </a:prstShdw>
          </a:effectLst>
        </p:spPr>
        <p:txBody>
          <a:bodyPr wrap="none" anchor="ctr"/>
          <a:lstStyle/>
          <a:p>
            <a:endParaRPr lang="en-US"/>
          </a:p>
        </p:txBody>
      </p:sp>
      <p:sp>
        <p:nvSpPr>
          <p:cNvPr id="16" name="Freeform 22"/>
          <p:cNvSpPr>
            <a:spLocks/>
          </p:cNvSpPr>
          <p:nvPr/>
        </p:nvSpPr>
        <p:spPr bwMode="auto">
          <a:xfrm>
            <a:off x="3571875" y="11113"/>
            <a:ext cx="1446213" cy="2027237"/>
          </a:xfrm>
          <a:custGeom>
            <a:avLst/>
            <a:gdLst>
              <a:gd name="T0" fmla="*/ 2147483647 w 911"/>
              <a:gd name="T1" fmla="*/ 2147483647 h 1277"/>
              <a:gd name="T2" fmla="*/ 0 w 911"/>
              <a:gd name="T3" fmla="*/ 2147483647 h 1277"/>
              <a:gd name="T4" fmla="*/ 2147483647 w 911"/>
              <a:gd name="T5" fmla="*/ 2147483647 h 1277"/>
              <a:gd name="T6" fmla="*/ 2147483647 w 911"/>
              <a:gd name="T7" fmla="*/ 2147483647 h 1277"/>
              <a:gd name="T8" fmla="*/ 2147483647 w 911"/>
              <a:gd name="T9" fmla="*/ 2147483647 h 1277"/>
              <a:gd name="T10" fmla="*/ 2147483647 w 911"/>
              <a:gd name="T11" fmla="*/ 2147483647 h 1277"/>
              <a:gd name="T12" fmla="*/ 2147483647 w 911"/>
              <a:gd name="T13" fmla="*/ 2147483647 h 1277"/>
              <a:gd name="T14" fmla="*/ 2147483647 w 911"/>
              <a:gd name="T15" fmla="*/ 2147483647 h 1277"/>
              <a:gd name="T16" fmla="*/ 2147483647 w 911"/>
              <a:gd name="T17" fmla="*/ 2147483647 h 1277"/>
              <a:gd name="T18" fmla="*/ 2147483647 w 911"/>
              <a:gd name="T19" fmla="*/ 2147483647 h 1277"/>
              <a:gd name="T20" fmla="*/ 2147483647 w 911"/>
              <a:gd name="T21" fmla="*/ 2147483647 h 1277"/>
              <a:gd name="T22" fmla="*/ 2147483647 w 911"/>
              <a:gd name="T23" fmla="*/ 2147483647 h 1277"/>
              <a:gd name="T24" fmla="*/ 2147483647 w 911"/>
              <a:gd name="T25" fmla="*/ 2147483647 h 1277"/>
              <a:gd name="T26" fmla="*/ 2147483647 w 911"/>
              <a:gd name="T27" fmla="*/ 2147483647 h 1277"/>
              <a:gd name="T28" fmla="*/ 2147483647 w 911"/>
              <a:gd name="T29" fmla="*/ 2147483647 h 1277"/>
              <a:gd name="T30" fmla="*/ 2147483647 w 911"/>
              <a:gd name="T31" fmla="*/ 2147483647 h 1277"/>
              <a:gd name="T32" fmla="*/ 2147483647 w 911"/>
              <a:gd name="T33" fmla="*/ 2147483647 h 1277"/>
              <a:gd name="T34" fmla="*/ 2147483647 w 911"/>
              <a:gd name="T35" fmla="*/ 2147483647 h 1277"/>
              <a:gd name="T36" fmla="*/ 2147483647 w 911"/>
              <a:gd name="T37" fmla="*/ 2147483647 h 1277"/>
              <a:gd name="T38" fmla="*/ 2147483647 w 911"/>
              <a:gd name="T39" fmla="*/ 2147483647 h 1277"/>
              <a:gd name="T40" fmla="*/ 2147483647 w 911"/>
              <a:gd name="T41" fmla="*/ 2147483647 h 1277"/>
              <a:gd name="T42" fmla="*/ 2147483647 w 911"/>
              <a:gd name="T43" fmla="*/ 2147483647 h 1277"/>
              <a:gd name="T44" fmla="*/ 2147483647 w 911"/>
              <a:gd name="T45" fmla="*/ 2147483647 h 1277"/>
              <a:gd name="T46" fmla="*/ 2147483647 w 911"/>
              <a:gd name="T47" fmla="*/ 2147483647 h 1277"/>
              <a:gd name="T48" fmla="*/ 2147483647 w 911"/>
              <a:gd name="T49" fmla="*/ 2147483647 h 1277"/>
              <a:gd name="T50" fmla="*/ 2147483647 w 911"/>
              <a:gd name="T51" fmla="*/ 2147483647 h 1277"/>
              <a:gd name="T52" fmla="*/ 2147483647 w 911"/>
              <a:gd name="T53" fmla="*/ 2147483647 h 1277"/>
              <a:gd name="T54" fmla="*/ 2147483647 w 911"/>
              <a:gd name="T55" fmla="*/ 2147483647 h 1277"/>
              <a:gd name="T56" fmla="*/ 2147483647 w 911"/>
              <a:gd name="T57" fmla="*/ 2147483647 h 1277"/>
              <a:gd name="T58" fmla="*/ 2147483647 w 911"/>
              <a:gd name="T59" fmla="*/ 2147483647 h 1277"/>
              <a:gd name="T60" fmla="*/ 2147483647 w 911"/>
              <a:gd name="T61" fmla="*/ 2147483647 h 1277"/>
              <a:gd name="T62" fmla="*/ 2147483647 w 911"/>
              <a:gd name="T63" fmla="*/ 2147483647 h 1277"/>
              <a:gd name="T64" fmla="*/ 2147483647 w 911"/>
              <a:gd name="T65" fmla="*/ 2147483647 h 1277"/>
              <a:gd name="T66" fmla="*/ 2147483647 w 911"/>
              <a:gd name="T67" fmla="*/ 2147483647 h 1277"/>
              <a:gd name="T68" fmla="*/ 2147483647 w 911"/>
              <a:gd name="T69" fmla="*/ 2147483647 h 1277"/>
              <a:gd name="T70" fmla="*/ 2147483647 w 911"/>
              <a:gd name="T71" fmla="*/ 2147483647 h 1277"/>
              <a:gd name="T72" fmla="*/ 2147483647 w 911"/>
              <a:gd name="T73" fmla="*/ 2147483647 h 1277"/>
              <a:gd name="T74" fmla="*/ 2147483647 w 911"/>
              <a:gd name="T75" fmla="*/ 2147483647 h 1277"/>
              <a:gd name="T76" fmla="*/ 2147483647 w 911"/>
              <a:gd name="T77" fmla="*/ 2147483647 h 1277"/>
              <a:gd name="T78" fmla="*/ 2147483647 w 911"/>
              <a:gd name="T79" fmla="*/ 2147483647 h 1277"/>
              <a:gd name="T80" fmla="*/ 2147483647 w 911"/>
              <a:gd name="T81" fmla="*/ 2147483647 h 1277"/>
              <a:gd name="T82" fmla="*/ 2147483647 w 911"/>
              <a:gd name="T83" fmla="*/ 2147483647 h 1277"/>
              <a:gd name="T84" fmla="*/ 2147483647 w 911"/>
              <a:gd name="T85" fmla="*/ 2147483647 h 1277"/>
              <a:gd name="T86" fmla="*/ 2147483647 w 911"/>
              <a:gd name="T87" fmla="*/ 2147483647 h 1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1"/>
              <a:gd name="T133" fmla="*/ 0 h 1277"/>
              <a:gd name="T134" fmla="*/ 911 w 911"/>
              <a:gd name="T135" fmla="*/ 1277 h 1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1" h="1277">
                <a:moveTo>
                  <a:pt x="6" y="41"/>
                </a:moveTo>
                <a:lnTo>
                  <a:pt x="0" y="22"/>
                </a:lnTo>
                <a:cubicBezTo>
                  <a:pt x="13" y="17"/>
                  <a:pt x="45" y="15"/>
                  <a:pt x="83" y="12"/>
                </a:cubicBezTo>
                <a:cubicBezTo>
                  <a:pt x="121" y="9"/>
                  <a:pt x="194" y="0"/>
                  <a:pt x="230" y="6"/>
                </a:cubicBezTo>
                <a:cubicBezTo>
                  <a:pt x="266" y="12"/>
                  <a:pt x="283" y="29"/>
                  <a:pt x="297" y="51"/>
                </a:cubicBezTo>
                <a:cubicBezTo>
                  <a:pt x="311" y="73"/>
                  <a:pt x="310" y="115"/>
                  <a:pt x="313" y="140"/>
                </a:cubicBezTo>
                <a:cubicBezTo>
                  <a:pt x="316" y="165"/>
                  <a:pt x="291" y="175"/>
                  <a:pt x="313" y="201"/>
                </a:cubicBezTo>
                <a:cubicBezTo>
                  <a:pt x="335" y="227"/>
                  <a:pt x="408" y="273"/>
                  <a:pt x="448" y="294"/>
                </a:cubicBezTo>
                <a:cubicBezTo>
                  <a:pt x="488" y="315"/>
                  <a:pt x="526" y="306"/>
                  <a:pt x="553" y="329"/>
                </a:cubicBezTo>
                <a:cubicBezTo>
                  <a:pt x="580" y="352"/>
                  <a:pt x="599" y="399"/>
                  <a:pt x="611" y="431"/>
                </a:cubicBezTo>
                <a:cubicBezTo>
                  <a:pt x="623" y="463"/>
                  <a:pt x="596" y="483"/>
                  <a:pt x="624" y="521"/>
                </a:cubicBezTo>
                <a:cubicBezTo>
                  <a:pt x="652" y="559"/>
                  <a:pt x="735" y="624"/>
                  <a:pt x="780" y="659"/>
                </a:cubicBezTo>
                <a:cubicBezTo>
                  <a:pt x="825" y="694"/>
                  <a:pt x="873" y="679"/>
                  <a:pt x="892" y="732"/>
                </a:cubicBezTo>
                <a:cubicBezTo>
                  <a:pt x="911" y="785"/>
                  <a:pt x="899" y="892"/>
                  <a:pt x="892" y="975"/>
                </a:cubicBezTo>
                <a:cubicBezTo>
                  <a:pt x="885" y="1058"/>
                  <a:pt x="861" y="1179"/>
                  <a:pt x="848" y="1228"/>
                </a:cubicBezTo>
                <a:cubicBezTo>
                  <a:pt x="835" y="1277"/>
                  <a:pt x="829" y="1264"/>
                  <a:pt x="816" y="1267"/>
                </a:cubicBezTo>
                <a:cubicBezTo>
                  <a:pt x="803" y="1270"/>
                  <a:pt x="783" y="1254"/>
                  <a:pt x="768" y="1247"/>
                </a:cubicBezTo>
                <a:cubicBezTo>
                  <a:pt x="753" y="1240"/>
                  <a:pt x="743" y="1233"/>
                  <a:pt x="726" y="1228"/>
                </a:cubicBezTo>
                <a:cubicBezTo>
                  <a:pt x="709" y="1223"/>
                  <a:pt x="668" y="1229"/>
                  <a:pt x="668" y="1219"/>
                </a:cubicBezTo>
                <a:cubicBezTo>
                  <a:pt x="668" y="1209"/>
                  <a:pt x="709" y="1194"/>
                  <a:pt x="726" y="1167"/>
                </a:cubicBezTo>
                <a:cubicBezTo>
                  <a:pt x="743" y="1140"/>
                  <a:pt x="764" y="1105"/>
                  <a:pt x="771" y="1059"/>
                </a:cubicBezTo>
                <a:cubicBezTo>
                  <a:pt x="778" y="1013"/>
                  <a:pt x="769" y="932"/>
                  <a:pt x="768" y="892"/>
                </a:cubicBezTo>
                <a:cubicBezTo>
                  <a:pt x="767" y="852"/>
                  <a:pt x="773" y="840"/>
                  <a:pt x="764" y="819"/>
                </a:cubicBezTo>
                <a:cubicBezTo>
                  <a:pt x="755" y="798"/>
                  <a:pt x="725" y="774"/>
                  <a:pt x="713" y="764"/>
                </a:cubicBezTo>
                <a:cubicBezTo>
                  <a:pt x="701" y="754"/>
                  <a:pt x="704" y="770"/>
                  <a:pt x="691" y="758"/>
                </a:cubicBezTo>
                <a:cubicBezTo>
                  <a:pt x="678" y="746"/>
                  <a:pt x="650" y="710"/>
                  <a:pt x="633" y="691"/>
                </a:cubicBezTo>
                <a:cubicBezTo>
                  <a:pt x="616" y="672"/>
                  <a:pt x="607" y="658"/>
                  <a:pt x="588" y="646"/>
                </a:cubicBezTo>
                <a:cubicBezTo>
                  <a:pt x="569" y="634"/>
                  <a:pt x="538" y="627"/>
                  <a:pt x="521" y="617"/>
                </a:cubicBezTo>
                <a:cubicBezTo>
                  <a:pt x="504" y="607"/>
                  <a:pt x="489" y="600"/>
                  <a:pt x="483" y="585"/>
                </a:cubicBezTo>
                <a:cubicBezTo>
                  <a:pt x="477" y="570"/>
                  <a:pt x="482" y="546"/>
                  <a:pt x="486" y="524"/>
                </a:cubicBezTo>
                <a:cubicBezTo>
                  <a:pt x="490" y="502"/>
                  <a:pt x="505" y="472"/>
                  <a:pt x="508" y="451"/>
                </a:cubicBezTo>
                <a:cubicBezTo>
                  <a:pt x="511" y="430"/>
                  <a:pt x="510" y="413"/>
                  <a:pt x="505" y="399"/>
                </a:cubicBezTo>
                <a:cubicBezTo>
                  <a:pt x="500" y="385"/>
                  <a:pt x="495" y="371"/>
                  <a:pt x="480" y="364"/>
                </a:cubicBezTo>
                <a:cubicBezTo>
                  <a:pt x="465" y="357"/>
                  <a:pt x="435" y="361"/>
                  <a:pt x="412" y="358"/>
                </a:cubicBezTo>
                <a:cubicBezTo>
                  <a:pt x="389" y="355"/>
                  <a:pt x="364" y="351"/>
                  <a:pt x="342" y="348"/>
                </a:cubicBezTo>
                <a:cubicBezTo>
                  <a:pt x="320" y="345"/>
                  <a:pt x="295" y="346"/>
                  <a:pt x="278" y="339"/>
                </a:cubicBezTo>
                <a:cubicBezTo>
                  <a:pt x="261" y="332"/>
                  <a:pt x="251" y="322"/>
                  <a:pt x="240" y="307"/>
                </a:cubicBezTo>
                <a:cubicBezTo>
                  <a:pt x="229" y="292"/>
                  <a:pt x="215" y="272"/>
                  <a:pt x="211" y="252"/>
                </a:cubicBezTo>
                <a:cubicBezTo>
                  <a:pt x="207" y="232"/>
                  <a:pt x="210" y="205"/>
                  <a:pt x="214" y="185"/>
                </a:cubicBezTo>
                <a:cubicBezTo>
                  <a:pt x="218" y="165"/>
                  <a:pt x="236" y="151"/>
                  <a:pt x="236" y="134"/>
                </a:cubicBezTo>
                <a:cubicBezTo>
                  <a:pt x="236" y="117"/>
                  <a:pt x="232" y="96"/>
                  <a:pt x="214" y="83"/>
                </a:cubicBezTo>
                <a:cubicBezTo>
                  <a:pt x="196" y="70"/>
                  <a:pt x="155" y="63"/>
                  <a:pt x="131" y="57"/>
                </a:cubicBezTo>
                <a:cubicBezTo>
                  <a:pt x="107" y="51"/>
                  <a:pt x="88" y="51"/>
                  <a:pt x="67" y="47"/>
                </a:cubicBezTo>
                <a:cubicBezTo>
                  <a:pt x="46" y="43"/>
                  <a:pt x="26" y="37"/>
                  <a:pt x="6" y="41"/>
                </a:cubicBezTo>
                <a:close/>
              </a:path>
            </a:pathLst>
          </a:custGeom>
          <a:solidFill>
            <a:srgbClr val="800080">
              <a:alpha val="38823"/>
            </a:srgbClr>
          </a:solidFill>
          <a:ln w="9525">
            <a:noFill/>
            <a:round/>
            <a:headEnd/>
            <a:tailEnd/>
          </a:ln>
        </p:spPr>
        <p:txBody>
          <a:bodyPr wrap="none" anchor="ctr"/>
          <a:lstStyle/>
          <a:p>
            <a:endParaRPr lang="en-US"/>
          </a:p>
        </p:txBody>
      </p:sp>
      <p:sp>
        <p:nvSpPr>
          <p:cNvPr id="18" name="Freeform 24"/>
          <p:cNvSpPr>
            <a:spLocks/>
          </p:cNvSpPr>
          <p:nvPr/>
        </p:nvSpPr>
        <p:spPr bwMode="auto">
          <a:xfrm>
            <a:off x="4257675" y="11113"/>
            <a:ext cx="1231900" cy="1374775"/>
          </a:xfrm>
          <a:custGeom>
            <a:avLst/>
            <a:gdLst>
              <a:gd name="T0" fmla="*/ 2147483647 w 776"/>
              <a:gd name="T1" fmla="*/ 2147483647 h 866"/>
              <a:gd name="T2" fmla="*/ 2147483647 w 776"/>
              <a:gd name="T3" fmla="*/ 2147483647 h 866"/>
              <a:gd name="T4" fmla="*/ 2147483647 w 776"/>
              <a:gd name="T5" fmla="*/ 2147483647 h 866"/>
              <a:gd name="T6" fmla="*/ 2147483647 w 776"/>
              <a:gd name="T7" fmla="*/ 2147483647 h 866"/>
              <a:gd name="T8" fmla="*/ 2147483647 w 776"/>
              <a:gd name="T9" fmla="*/ 2147483647 h 866"/>
              <a:gd name="T10" fmla="*/ 2147483647 w 776"/>
              <a:gd name="T11" fmla="*/ 2147483647 h 866"/>
              <a:gd name="T12" fmla="*/ 2147483647 w 776"/>
              <a:gd name="T13" fmla="*/ 2147483647 h 866"/>
              <a:gd name="T14" fmla="*/ 2147483647 w 776"/>
              <a:gd name="T15" fmla="*/ 2147483647 h 866"/>
              <a:gd name="T16" fmla="*/ 2147483647 w 776"/>
              <a:gd name="T17" fmla="*/ 2147483647 h 866"/>
              <a:gd name="T18" fmla="*/ 2147483647 w 776"/>
              <a:gd name="T19" fmla="*/ 2147483647 h 866"/>
              <a:gd name="T20" fmla="*/ 2147483647 w 776"/>
              <a:gd name="T21" fmla="*/ 2147483647 h 866"/>
              <a:gd name="T22" fmla="*/ 2147483647 w 776"/>
              <a:gd name="T23" fmla="*/ 2147483647 h 866"/>
              <a:gd name="T24" fmla="*/ 2147483647 w 776"/>
              <a:gd name="T25" fmla="*/ 2147483647 h 866"/>
              <a:gd name="T26" fmla="*/ 2147483647 w 776"/>
              <a:gd name="T27" fmla="*/ 2147483647 h 866"/>
              <a:gd name="T28" fmla="*/ 2147483647 w 776"/>
              <a:gd name="T29" fmla="*/ 2147483647 h 866"/>
              <a:gd name="T30" fmla="*/ 2147483647 w 776"/>
              <a:gd name="T31" fmla="*/ 2147483647 h 866"/>
              <a:gd name="T32" fmla="*/ 2147483647 w 776"/>
              <a:gd name="T33" fmla="*/ 2147483647 h 866"/>
              <a:gd name="T34" fmla="*/ 2147483647 w 776"/>
              <a:gd name="T35" fmla="*/ 2147483647 h 866"/>
              <a:gd name="T36" fmla="*/ 2147483647 w 776"/>
              <a:gd name="T37" fmla="*/ 2147483647 h 866"/>
              <a:gd name="T38" fmla="*/ 2147483647 w 776"/>
              <a:gd name="T39" fmla="*/ 2147483647 h 866"/>
              <a:gd name="T40" fmla="*/ 2147483647 w 776"/>
              <a:gd name="T41" fmla="*/ 2147483647 h 866"/>
              <a:gd name="T42" fmla="*/ 2147483647 w 776"/>
              <a:gd name="T43" fmla="*/ 2147483647 h 866"/>
              <a:gd name="T44" fmla="*/ 2147483647 w 776"/>
              <a:gd name="T45" fmla="*/ 2147483647 h 866"/>
              <a:gd name="T46" fmla="*/ 2147483647 w 776"/>
              <a:gd name="T47" fmla="*/ 2147483647 h 866"/>
              <a:gd name="T48" fmla="*/ 2147483647 w 776"/>
              <a:gd name="T49" fmla="*/ 2147483647 h 866"/>
              <a:gd name="T50" fmla="*/ 2147483647 w 776"/>
              <a:gd name="T51" fmla="*/ 2147483647 h 866"/>
              <a:gd name="T52" fmla="*/ 2147483647 w 776"/>
              <a:gd name="T53" fmla="*/ 2147483647 h 866"/>
              <a:gd name="T54" fmla="*/ 2147483647 w 776"/>
              <a:gd name="T55" fmla="*/ 2147483647 h 866"/>
              <a:gd name="T56" fmla="*/ 2147483647 w 776"/>
              <a:gd name="T57" fmla="*/ 2147483647 h 866"/>
              <a:gd name="T58" fmla="*/ 2147483647 w 776"/>
              <a:gd name="T59" fmla="*/ 2147483647 h 866"/>
              <a:gd name="T60" fmla="*/ 2147483647 w 776"/>
              <a:gd name="T61" fmla="*/ 2147483647 h 866"/>
              <a:gd name="T62" fmla="*/ 2147483647 w 776"/>
              <a:gd name="T63" fmla="*/ 2147483647 h 866"/>
              <a:gd name="T64" fmla="*/ 2147483647 w 776"/>
              <a:gd name="T65" fmla="*/ 2147483647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6"/>
              <a:gd name="T100" fmla="*/ 0 h 866"/>
              <a:gd name="T101" fmla="*/ 776 w 776"/>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6" h="866">
                <a:moveTo>
                  <a:pt x="6" y="41"/>
                </a:moveTo>
                <a:lnTo>
                  <a:pt x="6" y="21"/>
                </a:lnTo>
                <a:cubicBezTo>
                  <a:pt x="11" y="15"/>
                  <a:pt x="17" y="6"/>
                  <a:pt x="38" y="3"/>
                </a:cubicBezTo>
                <a:cubicBezTo>
                  <a:pt x="59" y="0"/>
                  <a:pt x="105" y="2"/>
                  <a:pt x="130" y="3"/>
                </a:cubicBezTo>
                <a:cubicBezTo>
                  <a:pt x="155" y="4"/>
                  <a:pt x="171" y="9"/>
                  <a:pt x="186" y="11"/>
                </a:cubicBezTo>
                <a:cubicBezTo>
                  <a:pt x="201" y="13"/>
                  <a:pt x="198" y="18"/>
                  <a:pt x="220" y="17"/>
                </a:cubicBezTo>
                <a:cubicBezTo>
                  <a:pt x="242" y="16"/>
                  <a:pt x="291" y="6"/>
                  <a:pt x="318" y="7"/>
                </a:cubicBezTo>
                <a:cubicBezTo>
                  <a:pt x="345" y="8"/>
                  <a:pt x="367" y="19"/>
                  <a:pt x="384" y="23"/>
                </a:cubicBezTo>
                <a:cubicBezTo>
                  <a:pt x="401" y="27"/>
                  <a:pt x="398" y="34"/>
                  <a:pt x="418" y="33"/>
                </a:cubicBezTo>
                <a:cubicBezTo>
                  <a:pt x="438" y="32"/>
                  <a:pt x="476" y="19"/>
                  <a:pt x="502" y="19"/>
                </a:cubicBezTo>
                <a:cubicBezTo>
                  <a:pt x="528" y="19"/>
                  <a:pt x="547" y="21"/>
                  <a:pt x="576" y="31"/>
                </a:cubicBezTo>
                <a:cubicBezTo>
                  <a:pt x="605" y="41"/>
                  <a:pt x="655" y="63"/>
                  <a:pt x="676" y="77"/>
                </a:cubicBezTo>
                <a:cubicBezTo>
                  <a:pt x="697" y="91"/>
                  <a:pt x="687" y="86"/>
                  <a:pt x="700" y="115"/>
                </a:cubicBezTo>
                <a:cubicBezTo>
                  <a:pt x="713" y="144"/>
                  <a:pt x="742" y="215"/>
                  <a:pt x="754" y="253"/>
                </a:cubicBezTo>
                <a:cubicBezTo>
                  <a:pt x="766" y="291"/>
                  <a:pt x="772" y="299"/>
                  <a:pt x="774" y="341"/>
                </a:cubicBezTo>
                <a:cubicBezTo>
                  <a:pt x="776" y="383"/>
                  <a:pt x="770" y="451"/>
                  <a:pt x="766" y="507"/>
                </a:cubicBezTo>
                <a:cubicBezTo>
                  <a:pt x="762" y="563"/>
                  <a:pt x="773" y="619"/>
                  <a:pt x="752" y="675"/>
                </a:cubicBezTo>
                <a:cubicBezTo>
                  <a:pt x="731" y="731"/>
                  <a:pt x="663" y="820"/>
                  <a:pt x="642" y="843"/>
                </a:cubicBezTo>
                <a:cubicBezTo>
                  <a:pt x="621" y="866"/>
                  <a:pt x="629" y="831"/>
                  <a:pt x="626" y="811"/>
                </a:cubicBezTo>
                <a:cubicBezTo>
                  <a:pt x="623" y="791"/>
                  <a:pt x="631" y="756"/>
                  <a:pt x="624" y="725"/>
                </a:cubicBezTo>
                <a:cubicBezTo>
                  <a:pt x="617" y="694"/>
                  <a:pt x="604" y="663"/>
                  <a:pt x="584" y="627"/>
                </a:cubicBezTo>
                <a:cubicBezTo>
                  <a:pt x="564" y="591"/>
                  <a:pt x="542" y="543"/>
                  <a:pt x="504" y="511"/>
                </a:cubicBezTo>
                <a:cubicBezTo>
                  <a:pt x="466" y="479"/>
                  <a:pt x="384" y="450"/>
                  <a:pt x="356" y="437"/>
                </a:cubicBezTo>
                <a:cubicBezTo>
                  <a:pt x="328" y="424"/>
                  <a:pt x="347" y="444"/>
                  <a:pt x="338" y="431"/>
                </a:cubicBezTo>
                <a:cubicBezTo>
                  <a:pt x="329" y="418"/>
                  <a:pt x="316" y="386"/>
                  <a:pt x="300" y="361"/>
                </a:cubicBezTo>
                <a:cubicBezTo>
                  <a:pt x="284" y="336"/>
                  <a:pt x="262" y="306"/>
                  <a:pt x="244" y="281"/>
                </a:cubicBezTo>
                <a:cubicBezTo>
                  <a:pt x="226" y="256"/>
                  <a:pt x="217" y="232"/>
                  <a:pt x="194" y="213"/>
                </a:cubicBezTo>
                <a:cubicBezTo>
                  <a:pt x="171" y="194"/>
                  <a:pt x="134" y="179"/>
                  <a:pt x="106" y="169"/>
                </a:cubicBezTo>
                <a:cubicBezTo>
                  <a:pt x="78" y="159"/>
                  <a:pt x="45" y="159"/>
                  <a:pt x="28" y="155"/>
                </a:cubicBezTo>
                <a:cubicBezTo>
                  <a:pt x="11" y="151"/>
                  <a:pt x="0" y="152"/>
                  <a:pt x="2" y="143"/>
                </a:cubicBezTo>
                <a:cubicBezTo>
                  <a:pt x="4" y="134"/>
                  <a:pt x="36" y="115"/>
                  <a:pt x="40" y="101"/>
                </a:cubicBezTo>
                <a:cubicBezTo>
                  <a:pt x="44" y="87"/>
                  <a:pt x="30" y="68"/>
                  <a:pt x="24" y="57"/>
                </a:cubicBezTo>
                <a:cubicBezTo>
                  <a:pt x="18" y="46"/>
                  <a:pt x="12" y="41"/>
                  <a:pt x="6" y="41"/>
                </a:cubicBezTo>
                <a:close/>
              </a:path>
            </a:pathLst>
          </a:custGeom>
          <a:noFill/>
          <a:ln w="19050">
            <a:solidFill>
              <a:srgbClr val="008000"/>
            </a:solidFill>
            <a:round/>
            <a:headEnd/>
            <a:tailEnd/>
          </a:ln>
          <a:effectLst>
            <a:prstShdw prst="shdw17" dist="17961" dir="13500000">
              <a:schemeClr val="tx1">
                <a:alpha val="74997"/>
              </a:schemeClr>
            </a:prstShdw>
          </a:effectLst>
        </p:spPr>
        <p:txBody>
          <a:bodyPr wrap="none" anchor="ctr"/>
          <a:lstStyle/>
          <a:p>
            <a:endParaRPr lang="en-US"/>
          </a:p>
        </p:txBody>
      </p:sp>
      <p:sp>
        <p:nvSpPr>
          <p:cNvPr id="19" name="TextBox 18"/>
          <p:cNvSpPr txBox="1"/>
          <p:nvPr/>
        </p:nvSpPr>
        <p:spPr>
          <a:xfrm>
            <a:off x="2137392" y="5219980"/>
            <a:ext cx="5637725" cy="369332"/>
          </a:xfrm>
          <a:prstGeom prst="rect">
            <a:avLst/>
          </a:prstGeom>
          <a:noFill/>
        </p:spPr>
        <p:txBody>
          <a:bodyPr wrap="square" rtlCol="0">
            <a:spAutoFit/>
          </a:bodyPr>
          <a:lstStyle/>
          <a:p>
            <a:r>
              <a:rPr lang="en-US" dirty="0" smtClean="0"/>
              <a:t>Primary </a:t>
            </a:r>
            <a:r>
              <a:rPr lang="en-US" dirty="0" err="1" smtClean="0"/>
              <a:t>somatosensory</a:t>
            </a:r>
            <a:r>
              <a:rPr lang="en-US" dirty="0" smtClean="0"/>
              <a:t> cortex is outlined in </a:t>
            </a:r>
            <a:r>
              <a:rPr lang="en-US" dirty="0" smtClean="0">
                <a:solidFill>
                  <a:srgbClr val="FF0000"/>
                </a:solidFill>
              </a:rPr>
              <a:t>red</a:t>
            </a:r>
            <a:endParaRPr lang="en-US"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txBox="1">
            <a:spLocks/>
          </p:cNvSpPr>
          <p:nvPr/>
        </p:nvSpPr>
        <p:spPr>
          <a:xfrm>
            <a:off x="457200" y="274637"/>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2. The area </a:t>
            </a:r>
            <a:r>
              <a:rPr kumimoji="0" lang="en-US" sz="3600" b="0" i="0" u="none" strike="noStrike" kern="1200" cap="none" spc="0" normalizeH="0" baseline="0" noProof="0" smtClean="0">
                <a:ln>
                  <a:noFill/>
                </a:ln>
                <a:solidFill>
                  <a:schemeClr val="tx1"/>
                </a:solidFill>
                <a:effectLst/>
                <a:uLnTx/>
                <a:uFillTx/>
                <a:latin typeface="Arial" charset="0"/>
                <a:ea typeface="ＭＳ Ｐゴシック" pitchFamily="68" charset="-128"/>
                <a:cs typeface="Times New Roman" pitchFamily="68" charset="0"/>
              </a:rPr>
              <a:t>important for detection of motion and location.</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PAnswers"/>
          <p:cNvSpPr txBox="1">
            <a:spLocks/>
          </p:cNvSpPr>
          <p:nvPr>
            <p:custDataLst>
              <p:tags r:id="rId1"/>
            </p:custDataLst>
          </p:nvPr>
        </p:nvSpPr>
        <p:spPr>
          <a:xfrm>
            <a:off x="457200" y="1600200"/>
            <a:ext cx="4114800" cy="4525963"/>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rgbClr val="0000FF"/>
                </a:solidFill>
                <a:effectLst/>
                <a:uLnTx/>
                <a:uFillTx/>
                <a:latin typeface="+mn-lt"/>
                <a:ea typeface="+mn-ea"/>
                <a:cs typeface="+mn-cs"/>
              </a:rPr>
              <a:t>1</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2</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3</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4</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p:cNvPicPr>
            <a:picLocks noChangeAspect="1" noChangeArrowheads="1"/>
          </p:cNvPicPr>
          <p:nvPr/>
        </p:nvPicPr>
        <p:blipFill>
          <a:blip r:embed="rId3" cstate="print"/>
          <a:srcRect/>
          <a:stretch>
            <a:fillRect/>
          </a:stretch>
        </p:blipFill>
        <p:spPr bwMode="auto">
          <a:xfrm>
            <a:off x="4724400" y="1752600"/>
            <a:ext cx="3773487" cy="2868612"/>
          </a:xfrm>
          <a:prstGeom prst="rect">
            <a:avLst/>
          </a:prstGeom>
          <a:noFill/>
          <a:ln w="9525">
            <a:noFill/>
            <a:miter lim="800000"/>
            <a:headEnd/>
            <a:tailEnd/>
          </a:ln>
        </p:spPr>
      </p:pic>
      <p:sp>
        <p:nvSpPr>
          <p:cNvPr id="5" name="TextBox 4"/>
          <p:cNvSpPr txBox="1"/>
          <p:nvPr/>
        </p:nvSpPr>
        <p:spPr>
          <a:xfrm>
            <a:off x="7543800" y="2209800"/>
            <a:ext cx="393056" cy="584775"/>
          </a:xfrm>
          <a:prstGeom prst="rect">
            <a:avLst/>
          </a:prstGeom>
          <a:noFill/>
        </p:spPr>
        <p:txBody>
          <a:bodyPr wrap="none" rtlCol="0">
            <a:spAutoFit/>
          </a:bodyPr>
          <a:lstStyle/>
          <a:p>
            <a:r>
              <a:rPr lang="en-US" sz="3200" b="1" dirty="0" smtClean="0">
                <a:solidFill>
                  <a:srgbClr val="FFFF00"/>
                </a:solidFill>
              </a:rPr>
              <a:t>1</a:t>
            </a:r>
            <a:endParaRPr lang="en-US" sz="3200" b="1" dirty="0">
              <a:solidFill>
                <a:srgbClr val="FFFF00"/>
              </a:solidFill>
            </a:endParaRPr>
          </a:p>
        </p:txBody>
      </p:sp>
      <p:sp>
        <p:nvSpPr>
          <p:cNvPr id="6" name="TextBox 5"/>
          <p:cNvSpPr txBox="1"/>
          <p:nvPr/>
        </p:nvSpPr>
        <p:spPr>
          <a:xfrm>
            <a:off x="4953000" y="3048000"/>
            <a:ext cx="393056" cy="584775"/>
          </a:xfrm>
          <a:prstGeom prst="rect">
            <a:avLst/>
          </a:prstGeom>
          <a:noFill/>
        </p:spPr>
        <p:txBody>
          <a:bodyPr wrap="none" rtlCol="0">
            <a:spAutoFit/>
          </a:bodyPr>
          <a:lstStyle/>
          <a:p>
            <a:r>
              <a:rPr lang="en-US" sz="3200" b="1" dirty="0" smtClean="0">
                <a:solidFill>
                  <a:srgbClr val="FFFF00"/>
                </a:solidFill>
              </a:rPr>
              <a:t>4</a:t>
            </a:r>
            <a:endParaRPr lang="en-US" sz="3200" b="1" dirty="0">
              <a:solidFill>
                <a:srgbClr val="FFFF00"/>
              </a:solidFill>
            </a:endParaRPr>
          </a:p>
        </p:txBody>
      </p:sp>
      <p:sp>
        <p:nvSpPr>
          <p:cNvPr id="7" name="TextBox 6"/>
          <p:cNvSpPr txBox="1"/>
          <p:nvPr/>
        </p:nvSpPr>
        <p:spPr>
          <a:xfrm>
            <a:off x="5867400" y="2057400"/>
            <a:ext cx="393056" cy="584775"/>
          </a:xfrm>
          <a:prstGeom prst="rect">
            <a:avLst/>
          </a:prstGeom>
          <a:noFill/>
        </p:spPr>
        <p:txBody>
          <a:bodyPr wrap="none" rtlCol="0">
            <a:spAutoFit/>
          </a:bodyPr>
          <a:lstStyle/>
          <a:p>
            <a:r>
              <a:rPr lang="en-US" sz="3200" b="1" dirty="0" smtClean="0">
                <a:solidFill>
                  <a:srgbClr val="FFFF00"/>
                </a:solidFill>
              </a:rPr>
              <a:t>3</a:t>
            </a:r>
            <a:endParaRPr lang="en-US" sz="3200" b="1" dirty="0">
              <a:solidFill>
                <a:srgbClr val="FFFF00"/>
              </a:solidFill>
            </a:endParaRPr>
          </a:p>
        </p:txBody>
      </p:sp>
      <p:sp>
        <p:nvSpPr>
          <p:cNvPr id="8" name="TextBox 7"/>
          <p:cNvSpPr txBox="1"/>
          <p:nvPr/>
        </p:nvSpPr>
        <p:spPr>
          <a:xfrm>
            <a:off x="6400800" y="3505200"/>
            <a:ext cx="393056" cy="584775"/>
          </a:xfrm>
          <a:prstGeom prst="rect">
            <a:avLst/>
          </a:prstGeom>
          <a:noFill/>
        </p:spPr>
        <p:txBody>
          <a:bodyPr wrap="none" rtlCol="0">
            <a:spAutoFit/>
          </a:bodyPr>
          <a:lstStyle/>
          <a:p>
            <a:r>
              <a:rPr lang="en-US" sz="3200" b="1" dirty="0" smtClean="0">
                <a:solidFill>
                  <a:srgbClr val="FFFF00"/>
                </a:solidFill>
              </a:rPr>
              <a:t>2</a:t>
            </a:r>
            <a:endParaRPr lang="en-US" sz="3200" b="1" dirty="0">
              <a:solidFill>
                <a:srgbClr val="FF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4. The region at the tip of the arrow is the:</a:t>
            </a:r>
            <a:endParaRPr lang="en-US" dirty="0"/>
          </a:p>
        </p:txBody>
      </p:sp>
      <p:pic>
        <p:nvPicPr>
          <p:cNvPr id="7" name="Picture 11" descr="midsaga"/>
          <p:cNvPicPr>
            <a:picLocks noChangeAspect="1" noChangeArrowheads="1"/>
          </p:cNvPicPr>
          <p:nvPr/>
        </p:nvPicPr>
        <p:blipFill>
          <a:blip r:embed="rId4" cstate="print"/>
          <a:srcRect/>
          <a:stretch>
            <a:fillRect/>
          </a:stretch>
        </p:blipFill>
        <p:spPr bwMode="auto">
          <a:xfrm>
            <a:off x="3852863" y="1828800"/>
            <a:ext cx="5291137" cy="3983038"/>
          </a:xfrm>
          <a:prstGeom prst="rect">
            <a:avLst/>
          </a:prstGeom>
          <a:noFill/>
          <a:ln w="9525">
            <a:noFill/>
            <a:miter lim="800000"/>
            <a:headEnd/>
            <a:tailEnd/>
          </a:ln>
        </p:spPr>
      </p:pic>
      <p:cxnSp>
        <p:nvCxnSpPr>
          <p:cNvPr id="9" name="Straight Arrow Connector 8"/>
          <p:cNvCxnSpPr/>
          <p:nvPr/>
        </p:nvCxnSpPr>
        <p:spPr>
          <a:xfrm rot="10800000">
            <a:off x="6324600" y="4876800"/>
            <a:ext cx="1371600" cy="609600"/>
          </a:xfrm>
          <a:prstGeom prst="straightConnector1">
            <a:avLst/>
          </a:prstGeom>
          <a:ln w="5715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Medulla</a:t>
            </a:r>
          </a:p>
          <a:p>
            <a:pPr marL="514350" indent="-514350">
              <a:buFont typeface="Arial" pitchFamily="34" charset="0"/>
              <a:buAutoNum type="arabicPeriod"/>
            </a:pPr>
            <a:r>
              <a:rPr lang="en-US" dirty="0" smtClean="0">
                <a:solidFill>
                  <a:srgbClr val="FF0000"/>
                </a:solidFill>
              </a:rPr>
              <a:t>Pons</a:t>
            </a:r>
          </a:p>
          <a:p>
            <a:pPr marL="514350" indent="-514350">
              <a:buFont typeface="Arial" pitchFamily="34" charset="0"/>
              <a:buAutoNum type="arabicPeriod"/>
            </a:pPr>
            <a:r>
              <a:rPr lang="en-US" dirty="0" smtClean="0"/>
              <a:t>Midbrain</a:t>
            </a:r>
          </a:p>
          <a:p>
            <a:pPr marL="514350" indent="-514350">
              <a:buFont typeface="Arial" pitchFamily="34" charset="0"/>
              <a:buAutoNum type="arabicPeriod"/>
            </a:pPr>
            <a:r>
              <a:rPr lang="en-US" dirty="0" smtClean="0"/>
              <a:t>Diencephalon</a:t>
            </a:r>
            <a:endParaRPr lang="en-US" dirty="0"/>
          </a:p>
        </p:txBody>
      </p:sp>
      <p:cxnSp>
        <p:nvCxnSpPr>
          <p:cNvPr id="8" name="Straight Arrow Connector 7"/>
          <p:cNvCxnSpPr/>
          <p:nvPr/>
        </p:nvCxnSpPr>
        <p:spPr>
          <a:xfrm rot="16200000" flipH="1">
            <a:off x="2476500" y="1943100"/>
            <a:ext cx="3352800" cy="3276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57400" y="2514600"/>
            <a:ext cx="4267200" cy="2362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667000" y="3048000"/>
            <a:ext cx="38100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9000" y="3733800"/>
            <a:ext cx="3505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9600" y="4267200"/>
            <a:ext cx="3228384" cy="1754326"/>
          </a:xfrm>
          <a:prstGeom prst="rect">
            <a:avLst/>
          </a:prstGeom>
          <a:noFill/>
        </p:spPr>
        <p:txBody>
          <a:bodyPr wrap="none" rtlCol="0">
            <a:spAutoFit/>
          </a:bodyPr>
          <a:lstStyle/>
          <a:p>
            <a:r>
              <a:rPr lang="en-US" sz="1200" u="sng" dirty="0" smtClean="0"/>
              <a:t>Medulla/Pons</a:t>
            </a:r>
            <a:r>
              <a:rPr lang="en-US" sz="1200" dirty="0" smtClean="0"/>
              <a:t> = blood pressure,</a:t>
            </a:r>
          </a:p>
          <a:p>
            <a:r>
              <a:rPr lang="en-US" sz="1200" dirty="0" smtClean="0"/>
              <a:t>respiratory function</a:t>
            </a:r>
          </a:p>
          <a:p>
            <a:endParaRPr lang="en-US" sz="1200" dirty="0" smtClean="0"/>
          </a:p>
          <a:p>
            <a:r>
              <a:rPr lang="en-US" sz="1200" u="sng" dirty="0" smtClean="0"/>
              <a:t>Midbrain</a:t>
            </a:r>
            <a:r>
              <a:rPr lang="en-US" sz="1200" dirty="0" smtClean="0"/>
              <a:t> = control of eye </a:t>
            </a:r>
          </a:p>
          <a:p>
            <a:r>
              <a:rPr lang="en-US" sz="1200" dirty="0" smtClean="0"/>
              <a:t>movements</a:t>
            </a:r>
          </a:p>
          <a:p>
            <a:endParaRPr lang="en-US" sz="1200" dirty="0" smtClean="0"/>
          </a:p>
          <a:p>
            <a:r>
              <a:rPr lang="en-US" sz="1200" u="sng" dirty="0" smtClean="0"/>
              <a:t>Diencephalon</a:t>
            </a:r>
            <a:r>
              <a:rPr lang="en-US" sz="1200" dirty="0" smtClean="0"/>
              <a:t> = (thalamus) transmits sensory</a:t>
            </a:r>
          </a:p>
          <a:p>
            <a:r>
              <a:rPr lang="en-US" sz="1200" dirty="0" smtClean="0"/>
              <a:t>information to cortex; (hypothalamus) integrates</a:t>
            </a:r>
          </a:p>
          <a:p>
            <a:r>
              <a:rPr lang="en-US" sz="1200" dirty="0" smtClean="0"/>
              <a:t>ANS function, controls endocrine hormones</a:t>
            </a:r>
          </a:p>
        </p:txBody>
      </p:sp>
    </p:spTree>
    <p:custDataLst>
      <p:tags r:id="rId1"/>
    </p:custData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68236" y="338932"/>
            <a:ext cx="3773487" cy="2868612"/>
          </a:xfrm>
          <a:prstGeom prst="rect">
            <a:avLst/>
          </a:prstGeom>
          <a:noFill/>
          <a:ln w="9525">
            <a:noFill/>
            <a:miter lim="800000"/>
            <a:headEnd/>
            <a:tailEnd/>
          </a:ln>
        </p:spPr>
      </p:pic>
      <p:sp>
        <p:nvSpPr>
          <p:cNvPr id="4" name="Line 13"/>
          <p:cNvSpPr>
            <a:spLocks noChangeShapeType="1"/>
          </p:cNvSpPr>
          <p:nvPr/>
        </p:nvSpPr>
        <p:spPr bwMode="auto">
          <a:xfrm flipH="1">
            <a:off x="3146361" y="2132807"/>
            <a:ext cx="315912" cy="249237"/>
          </a:xfrm>
          <a:prstGeom prst="line">
            <a:avLst/>
          </a:prstGeom>
          <a:noFill/>
          <a:ln w="76200">
            <a:solidFill>
              <a:srgbClr val="FF0002"/>
            </a:solidFill>
            <a:round/>
            <a:headEnd/>
            <a:tailEnd type="triangle" w="med" len="med"/>
          </a:ln>
          <a:effectLst>
            <a:prstShdw prst="shdw17" dist="17961" dir="13500000">
              <a:schemeClr val="tx2">
                <a:alpha val="74997"/>
              </a:schemeClr>
            </a:prstShdw>
          </a:effectLst>
        </p:spPr>
        <p:txBody>
          <a:bodyPr/>
          <a:lstStyle/>
          <a:p>
            <a:endParaRPr lang="en-US"/>
          </a:p>
        </p:txBody>
      </p:sp>
      <p:sp>
        <p:nvSpPr>
          <p:cNvPr id="5" name="Text Box 14"/>
          <p:cNvSpPr txBox="1">
            <a:spLocks noChangeArrowheads="1"/>
          </p:cNvSpPr>
          <p:nvPr/>
        </p:nvSpPr>
        <p:spPr bwMode="auto">
          <a:xfrm>
            <a:off x="2522473" y="2280444"/>
            <a:ext cx="669925" cy="581025"/>
          </a:xfrm>
          <a:prstGeom prst="rect">
            <a:avLst/>
          </a:prstGeom>
          <a:noFill/>
          <a:ln w="9525">
            <a:noFill/>
            <a:miter lim="800000"/>
            <a:headEnd/>
            <a:tailEnd/>
          </a:ln>
          <a:effectLst/>
        </p:spPr>
        <p:txBody>
          <a:bodyPr wrap="none">
            <a:spAutoFit/>
          </a:bodyPr>
          <a:lstStyle/>
          <a:p>
            <a:pPr>
              <a:defRPr/>
            </a:pPr>
            <a:r>
              <a:rPr lang="en-US" sz="1600" b="1">
                <a:solidFill>
                  <a:srgbClr val="FF0002"/>
                </a:solidFill>
                <a:effectLst>
                  <a:outerShdw blurRad="38100" dist="38100" dir="2700000" algn="tl">
                    <a:srgbClr val="C0C0C0"/>
                  </a:outerShdw>
                </a:effectLst>
                <a:latin typeface="Times New Roman" pitchFamily="68" charset="0"/>
              </a:rPr>
              <a:t>Form</a:t>
            </a:r>
          </a:p>
          <a:p>
            <a:pPr>
              <a:defRPr/>
            </a:pPr>
            <a:r>
              <a:rPr lang="en-US" sz="1600" b="1">
                <a:solidFill>
                  <a:srgbClr val="FF0002"/>
                </a:solidFill>
                <a:effectLst>
                  <a:outerShdw blurRad="38100" dist="38100" dir="2700000" algn="tl">
                    <a:srgbClr val="C0C0C0"/>
                  </a:outerShdw>
                </a:effectLst>
                <a:latin typeface="Times New Roman" pitchFamily="68" charset="0"/>
              </a:rPr>
              <a:t>color</a:t>
            </a:r>
          </a:p>
        </p:txBody>
      </p:sp>
      <p:sp>
        <p:nvSpPr>
          <p:cNvPr id="6" name="Text Box 15"/>
          <p:cNvSpPr txBox="1">
            <a:spLocks noChangeArrowheads="1"/>
          </p:cNvSpPr>
          <p:nvPr/>
        </p:nvSpPr>
        <p:spPr bwMode="auto">
          <a:xfrm>
            <a:off x="2703448" y="654844"/>
            <a:ext cx="815975" cy="336550"/>
          </a:xfrm>
          <a:prstGeom prst="rect">
            <a:avLst/>
          </a:prstGeom>
          <a:noFill/>
          <a:ln w="9525">
            <a:noFill/>
            <a:miter lim="800000"/>
            <a:headEnd/>
            <a:tailEnd/>
          </a:ln>
          <a:effectLst/>
        </p:spPr>
        <p:txBody>
          <a:bodyPr wrap="none">
            <a:spAutoFit/>
          </a:bodyPr>
          <a:lstStyle/>
          <a:p>
            <a:pPr>
              <a:defRPr/>
            </a:pPr>
            <a:r>
              <a:rPr lang="en-US" sz="1600" b="1">
                <a:solidFill>
                  <a:srgbClr val="FFA80F"/>
                </a:solidFill>
                <a:effectLst>
                  <a:outerShdw blurRad="38100" dist="38100" dir="2700000" algn="tl">
                    <a:srgbClr val="C0C0C0"/>
                  </a:outerShdw>
                </a:effectLst>
                <a:latin typeface="Times New Roman" pitchFamily="68" charset="0"/>
              </a:rPr>
              <a:t>Motion</a:t>
            </a:r>
          </a:p>
        </p:txBody>
      </p:sp>
      <p:sp>
        <p:nvSpPr>
          <p:cNvPr id="7" name="Line 16"/>
          <p:cNvSpPr>
            <a:spLocks noChangeShapeType="1"/>
          </p:cNvSpPr>
          <p:nvPr/>
        </p:nvSpPr>
        <p:spPr bwMode="auto">
          <a:xfrm flipH="1" flipV="1">
            <a:off x="3171761" y="937419"/>
            <a:ext cx="214312" cy="298450"/>
          </a:xfrm>
          <a:prstGeom prst="line">
            <a:avLst/>
          </a:prstGeom>
          <a:noFill/>
          <a:ln w="76200">
            <a:solidFill>
              <a:srgbClr val="FFA80F"/>
            </a:solidFill>
            <a:round/>
            <a:headEnd/>
            <a:tailEnd type="triangle" w="med" len="med"/>
          </a:ln>
          <a:effectLst>
            <a:prstShdw prst="shdw17" dist="17961" dir="13500000">
              <a:schemeClr val="tx2">
                <a:alpha val="74997"/>
              </a:schemeClr>
            </a:prstShdw>
          </a:effectLst>
        </p:spPr>
        <p:txBody>
          <a:bodyPr/>
          <a:lstStyle/>
          <a:p>
            <a:endParaRPr lang="en-US"/>
          </a:p>
        </p:txBody>
      </p:sp>
      <p:sp>
        <p:nvSpPr>
          <p:cNvPr id="8" name="Line 23"/>
          <p:cNvSpPr>
            <a:spLocks noChangeShapeType="1"/>
          </p:cNvSpPr>
          <p:nvPr/>
        </p:nvSpPr>
        <p:spPr bwMode="auto">
          <a:xfrm flipH="1" flipV="1">
            <a:off x="3722623" y="1554957"/>
            <a:ext cx="320675" cy="47625"/>
          </a:xfrm>
          <a:prstGeom prst="line">
            <a:avLst/>
          </a:prstGeom>
          <a:noFill/>
          <a:ln w="76200">
            <a:solidFill>
              <a:srgbClr val="FFA80F"/>
            </a:solidFill>
            <a:round/>
            <a:headEnd/>
            <a:tailEnd type="triangle" w="med" len="med"/>
          </a:ln>
          <a:effectLst>
            <a:prstShdw prst="shdw17" dist="17961" dir="13500000">
              <a:schemeClr val="tx2">
                <a:alpha val="74997"/>
              </a:schemeClr>
            </a:prstShdw>
          </a:effectLst>
        </p:spPr>
        <p:txBody>
          <a:bodyPr/>
          <a:lstStyle/>
          <a:p>
            <a:endParaRPr lang="en-US"/>
          </a:p>
        </p:txBody>
      </p:sp>
      <p:sp>
        <p:nvSpPr>
          <p:cNvPr id="9" name="Line 24"/>
          <p:cNvSpPr>
            <a:spLocks noChangeShapeType="1"/>
          </p:cNvSpPr>
          <p:nvPr/>
        </p:nvSpPr>
        <p:spPr bwMode="auto">
          <a:xfrm flipH="1" flipV="1">
            <a:off x="3419411" y="1261269"/>
            <a:ext cx="265112" cy="268288"/>
          </a:xfrm>
          <a:prstGeom prst="line">
            <a:avLst/>
          </a:prstGeom>
          <a:noFill/>
          <a:ln w="76200">
            <a:solidFill>
              <a:srgbClr val="FFA80F"/>
            </a:solidFill>
            <a:round/>
            <a:headEnd/>
            <a:tailEnd type="triangle" w="med" len="med"/>
          </a:ln>
          <a:effectLst>
            <a:prstShdw prst="shdw17" dist="17961" dir="13500000">
              <a:schemeClr val="tx2">
                <a:alpha val="74997"/>
              </a:schemeClr>
            </a:prstShdw>
          </a:effectLst>
        </p:spPr>
        <p:txBody>
          <a:bodyPr/>
          <a:lstStyle/>
          <a:p>
            <a:endParaRPr lang="en-US"/>
          </a:p>
        </p:txBody>
      </p:sp>
      <p:sp>
        <p:nvSpPr>
          <p:cNvPr id="10" name="Line 25"/>
          <p:cNvSpPr>
            <a:spLocks noChangeShapeType="1"/>
          </p:cNvSpPr>
          <p:nvPr/>
        </p:nvSpPr>
        <p:spPr bwMode="auto">
          <a:xfrm flipH="1">
            <a:off x="3589273" y="1820069"/>
            <a:ext cx="315913" cy="249238"/>
          </a:xfrm>
          <a:prstGeom prst="line">
            <a:avLst/>
          </a:prstGeom>
          <a:noFill/>
          <a:ln w="76200">
            <a:solidFill>
              <a:srgbClr val="FF0002"/>
            </a:solidFill>
            <a:round/>
            <a:headEnd/>
            <a:tailEnd type="triangle" w="med" len="med"/>
          </a:ln>
          <a:effectLst>
            <a:prstShdw prst="shdw17" dist="17961" dir="13500000">
              <a:schemeClr val="tx2">
                <a:alpha val="74997"/>
              </a:schemeClr>
            </a:prstShdw>
          </a:effectLst>
        </p:spPr>
        <p:txBody>
          <a:bodyPr/>
          <a:lstStyle/>
          <a:p>
            <a:endParaRPr lang="en-US"/>
          </a:p>
        </p:txBody>
      </p:sp>
      <p:sp>
        <p:nvSpPr>
          <p:cNvPr id="11" name="TextBox 10"/>
          <p:cNvSpPr txBox="1"/>
          <p:nvPr/>
        </p:nvSpPr>
        <p:spPr>
          <a:xfrm>
            <a:off x="657436" y="3671024"/>
            <a:ext cx="8008262" cy="2062103"/>
          </a:xfrm>
          <a:prstGeom prst="rect">
            <a:avLst/>
          </a:prstGeom>
          <a:noFill/>
        </p:spPr>
        <p:txBody>
          <a:bodyPr wrap="square" rtlCol="0">
            <a:spAutoFit/>
          </a:bodyPr>
          <a:lstStyle/>
          <a:p>
            <a:pPr lvl="0" defTabSz="914400" fontAlgn="base">
              <a:spcBef>
                <a:spcPct val="20000"/>
              </a:spcBef>
              <a:spcAft>
                <a:spcPct val="0"/>
              </a:spcAft>
            </a:pPr>
            <a:r>
              <a:rPr kumimoji="0" lang="en-US" sz="2000" b="0" i="0" u="none" strike="noStrike" cap="none" normalizeH="0" baseline="0" dirty="0" smtClean="0">
                <a:ln>
                  <a:noFill/>
                </a:ln>
                <a:solidFill>
                  <a:srgbClr val="FFFF00"/>
                </a:solidFill>
                <a:effectLst/>
                <a:latin typeface="Arial" charset="0"/>
                <a:ea typeface="ＭＳ Ｐゴシック" pitchFamily="68" charset="-128"/>
              </a:rPr>
              <a:t>posterior parietal lobe (</a:t>
            </a:r>
            <a:r>
              <a:rPr kumimoji="0" lang="en-US" sz="2000" b="0" i="0" u="none" strike="noStrike" cap="none" normalizeH="0" baseline="0" dirty="0" err="1" smtClean="0">
                <a:ln>
                  <a:noFill/>
                </a:ln>
                <a:solidFill>
                  <a:srgbClr val="FFFF00"/>
                </a:solidFill>
                <a:effectLst/>
                <a:latin typeface="Arial" charset="0"/>
                <a:ea typeface="ＭＳ Ｐゴシック" pitchFamily="68" charset="-128"/>
              </a:rPr>
              <a:t>parvocellular</a:t>
            </a:r>
            <a:r>
              <a:rPr kumimoji="0" lang="en-US" sz="2000" b="0" i="0" u="none" strike="noStrike" cap="none" normalizeH="0" baseline="0" dirty="0" smtClean="0">
                <a:ln>
                  <a:noFill/>
                </a:ln>
                <a:solidFill>
                  <a:srgbClr val="FFFF00"/>
                </a:solidFill>
                <a:effectLst/>
                <a:latin typeface="Arial" charset="0"/>
                <a:ea typeface="ＭＳ Ｐゴシック" pitchFamily="68" charset="-128"/>
              </a:rPr>
              <a:t> pathways):</a:t>
            </a:r>
            <a:r>
              <a:rPr kumimoji="0" lang="en-US" sz="2000" b="0" i="0" u="none" strike="noStrike" cap="none" normalizeH="0" dirty="0" smtClean="0">
                <a:ln>
                  <a:noFill/>
                </a:ln>
                <a:solidFill>
                  <a:srgbClr val="FFFF00"/>
                </a:solidFill>
                <a:effectLst/>
                <a:latin typeface="Arial" charset="0"/>
                <a:ea typeface="ＭＳ Ｐゴシック" pitchFamily="68" charset="-128"/>
              </a:rPr>
              <a:t> </a:t>
            </a:r>
            <a:r>
              <a:rPr kumimoji="0" lang="en-US" sz="2000" b="0" i="0" u="none" strike="noStrike" cap="none" normalizeH="0" baseline="0" dirty="0" smtClean="0">
                <a:ln>
                  <a:noFill/>
                </a:ln>
                <a:solidFill>
                  <a:srgbClr val="FFFF00"/>
                </a:solidFill>
                <a:effectLst/>
                <a:latin typeface="Arial" charset="0"/>
                <a:ea typeface="ＭＳ Ｐゴシック" pitchFamily="68" charset="-128"/>
              </a:rPr>
              <a:t>detection of motion and location</a:t>
            </a:r>
          </a:p>
          <a:p>
            <a:pPr lvl="0" defTabSz="914400" fontAlgn="base">
              <a:spcBef>
                <a:spcPct val="20000"/>
              </a:spcBef>
              <a:spcAft>
                <a:spcPct val="0"/>
              </a:spcAft>
            </a:pPr>
            <a:r>
              <a:rPr kumimoji="0" lang="en-US" sz="2000" b="0" i="0" u="none" strike="noStrike" cap="none" normalizeH="0" baseline="0" dirty="0" smtClean="0">
                <a:ln>
                  <a:noFill/>
                </a:ln>
                <a:solidFill>
                  <a:srgbClr val="FF0000"/>
                </a:solidFill>
                <a:effectLst/>
                <a:latin typeface="Arial" charset="0"/>
                <a:ea typeface="ＭＳ Ｐゴシック" pitchFamily="68" charset="-128"/>
              </a:rPr>
              <a:t>inferior temporal cortex (</a:t>
            </a:r>
            <a:r>
              <a:rPr kumimoji="0" lang="en-US" sz="2000" b="0" i="0" u="none" strike="noStrike" cap="none" normalizeH="0" baseline="0" dirty="0" err="1" smtClean="0">
                <a:ln>
                  <a:noFill/>
                </a:ln>
                <a:solidFill>
                  <a:srgbClr val="FF0000"/>
                </a:solidFill>
                <a:effectLst/>
                <a:latin typeface="Arial" charset="0"/>
                <a:ea typeface="ＭＳ Ｐゴシック" pitchFamily="68" charset="-128"/>
              </a:rPr>
              <a:t>magnocellular</a:t>
            </a:r>
            <a:r>
              <a:rPr kumimoji="0" lang="en-US" sz="2000" b="0" i="0" u="none" strike="noStrike" cap="none" normalizeH="0" baseline="0" dirty="0" smtClean="0">
                <a:ln>
                  <a:noFill/>
                </a:ln>
                <a:solidFill>
                  <a:srgbClr val="FF0000"/>
                </a:solidFill>
                <a:effectLst/>
                <a:latin typeface="Arial" charset="0"/>
                <a:ea typeface="ＭＳ Ｐゴシック" pitchFamily="68" charset="-128"/>
              </a:rPr>
              <a:t> pathways):</a:t>
            </a:r>
            <a:r>
              <a:rPr kumimoji="0" lang="en-US" sz="2000" b="0" i="0" u="none" strike="noStrike" cap="none" normalizeH="0" dirty="0" smtClean="0">
                <a:ln>
                  <a:noFill/>
                </a:ln>
                <a:solidFill>
                  <a:srgbClr val="FF0000"/>
                </a:solidFill>
                <a:effectLst/>
                <a:latin typeface="Arial" charset="0"/>
                <a:ea typeface="ＭＳ Ｐゴシック" pitchFamily="68" charset="-128"/>
              </a:rPr>
              <a:t> </a:t>
            </a:r>
            <a:r>
              <a:rPr kumimoji="0" lang="en-US" sz="2000" b="0" i="0" u="none" strike="noStrike" cap="none" normalizeH="0" baseline="0" dirty="0" smtClean="0">
                <a:ln>
                  <a:noFill/>
                </a:ln>
                <a:solidFill>
                  <a:srgbClr val="FF0000"/>
                </a:solidFill>
                <a:effectLst/>
                <a:latin typeface="Arial" charset="0"/>
                <a:ea typeface="ＭＳ Ｐゴシック" pitchFamily="68" charset="-128"/>
                <a:cs typeface="Times New Roman" pitchFamily="68" charset="0"/>
              </a:rPr>
              <a:t>comprehension of form &amp; color.</a:t>
            </a:r>
          </a:p>
          <a:p>
            <a:pPr lvl="0" defTabSz="914400" fontAlgn="base">
              <a:spcBef>
                <a:spcPct val="20000"/>
              </a:spcBef>
              <a:spcAft>
                <a:spcPct val="0"/>
              </a:spcAft>
            </a:pPr>
            <a:endParaRPr lang="en-US" sz="2000" dirty="0" smtClean="0">
              <a:latin typeface="Arial" charset="0"/>
              <a:ea typeface="ＭＳ Ｐゴシック" pitchFamily="68" charset="-128"/>
              <a:cs typeface="Times New Roman" pitchFamily="68" charset="0"/>
            </a:endParaRPr>
          </a:p>
          <a:p>
            <a:endParaRPr lang="en-US" sz="2000"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txBox="1">
            <a:spLocks/>
          </p:cNvSpPr>
          <p:nvPr/>
        </p:nvSpPr>
        <p:spPr>
          <a:xfrm>
            <a:off x="457200" y="274637"/>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3. The arrow points to the: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5" descr="midsaga"/>
          <p:cNvPicPr>
            <a:picLocks noChangeAspect="1" noChangeArrowheads="1"/>
          </p:cNvPicPr>
          <p:nvPr/>
        </p:nvPicPr>
        <p:blipFill>
          <a:blip r:embed="rId3" cstate="print"/>
          <a:srcRect/>
          <a:stretch>
            <a:fillRect/>
          </a:stretch>
        </p:blipFill>
        <p:spPr bwMode="auto">
          <a:xfrm>
            <a:off x="3962400" y="1828800"/>
            <a:ext cx="5181600" cy="3900291"/>
          </a:xfrm>
          <a:prstGeom prst="rect">
            <a:avLst/>
          </a:prstGeom>
          <a:noFill/>
          <a:ln w="9525">
            <a:noFill/>
            <a:miter lim="800000"/>
            <a:headEnd/>
            <a:tailEnd/>
          </a:ln>
        </p:spPr>
      </p:pic>
      <p:sp>
        <p:nvSpPr>
          <p:cNvPr id="4" name="Down Arrow 3"/>
          <p:cNvSpPr/>
          <p:nvPr/>
        </p:nvSpPr>
        <p:spPr>
          <a:xfrm>
            <a:off x="6858000" y="25908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Answers"/>
          <p:cNvSpPr txBox="1">
            <a:spLocks/>
          </p:cNvSpPr>
          <p:nvPr>
            <p:custDataLst>
              <p:tags r:id="rId1"/>
            </p:custDataLst>
          </p:nvPr>
        </p:nvSpPr>
        <p:spPr>
          <a:xfrm>
            <a:off x="0" y="1524000"/>
            <a:ext cx="3962400" cy="4525963"/>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Cingulate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gyrus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err="1" smtClean="0">
                <a:ln>
                  <a:noFill/>
                </a:ln>
                <a:solidFill>
                  <a:srgbClr val="0000FF"/>
                </a:solidFill>
                <a:effectLst/>
                <a:uLnTx/>
                <a:uFillTx/>
                <a:latin typeface="+mn-lt"/>
                <a:ea typeface="+mn-ea"/>
                <a:cs typeface="+mn-cs"/>
              </a:rPr>
              <a:t>Cuneate</a:t>
            </a:r>
            <a:r>
              <a:rPr kumimoji="0" lang="en-US" sz="3200" b="0" i="0" u="none" strike="noStrike" kern="1200" cap="none" spc="0" normalizeH="0" baseline="0" noProof="0" dirty="0" smtClean="0">
                <a:ln>
                  <a:noFill/>
                </a:ln>
                <a:solidFill>
                  <a:srgbClr val="0000FF"/>
                </a:solidFill>
                <a:effectLst/>
                <a:uLnTx/>
                <a:uFillTx/>
                <a:latin typeface="+mn-lt"/>
                <a:ea typeface="+mn-ea"/>
                <a:cs typeface="+mn-cs"/>
              </a:rPr>
              <a:t> </a:t>
            </a:r>
            <a:r>
              <a:rPr kumimoji="0" lang="en-US" sz="3200" b="0" i="0" u="none" strike="noStrike" kern="1200" cap="none" spc="0" normalizeH="0" baseline="0" noProof="0" dirty="0" err="1" smtClean="0">
                <a:ln>
                  <a:noFill/>
                </a:ln>
                <a:solidFill>
                  <a:srgbClr val="0000FF"/>
                </a:solidFill>
                <a:effectLst/>
                <a:uLnTx/>
                <a:uFillTx/>
                <a:latin typeface="+mn-lt"/>
                <a:ea typeface="+mn-ea"/>
                <a:cs typeface="+mn-cs"/>
              </a:rPr>
              <a:t>gyrus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Lateral  frontal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gyrus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Orbitofrontal</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cortex</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76200" y="241300"/>
            <a:ext cx="1373188" cy="1261884"/>
          </a:xfrm>
          <a:prstGeom prst="rect">
            <a:avLst/>
          </a:prstGeom>
          <a:noFill/>
          <a:ln w="9525">
            <a:noFill/>
            <a:miter lim="800000"/>
            <a:headEnd/>
            <a:tailEnd/>
          </a:ln>
        </p:spPr>
        <p:txBody>
          <a:bodyPr>
            <a:spAutoFit/>
          </a:bodyPr>
          <a:lstStyle/>
          <a:p>
            <a:r>
              <a:rPr lang="en-US" sz="1600" dirty="0">
                <a:latin typeface="Times New Roman" pitchFamily="68" charset="0"/>
              </a:rPr>
              <a:t>Central </a:t>
            </a:r>
            <a:r>
              <a:rPr lang="en-US" sz="1600" dirty="0" err="1">
                <a:latin typeface="Times New Roman" pitchFamily="68" charset="0"/>
              </a:rPr>
              <a:t>sulcus</a:t>
            </a:r>
            <a:r>
              <a:rPr lang="en-US" sz="1600" dirty="0">
                <a:latin typeface="Times New Roman" pitchFamily="68" charset="0"/>
              </a:rPr>
              <a:t> </a:t>
            </a:r>
            <a:r>
              <a:rPr lang="en-US" sz="1200" dirty="0">
                <a:latin typeface="Times New Roman" pitchFamily="68" charset="0"/>
              </a:rPr>
              <a:t>- approximate location, obscured by the </a:t>
            </a:r>
            <a:r>
              <a:rPr lang="en-US" sz="1200" dirty="0" err="1" smtClean="0">
                <a:latin typeface="Times New Roman" pitchFamily="68" charset="0"/>
              </a:rPr>
              <a:t>overlapof</a:t>
            </a:r>
            <a:r>
              <a:rPr lang="en-US" sz="1200" dirty="0" smtClean="0">
                <a:latin typeface="Times New Roman" pitchFamily="68" charset="0"/>
              </a:rPr>
              <a:t> </a:t>
            </a:r>
            <a:r>
              <a:rPr lang="en-US" sz="1200" dirty="0">
                <a:latin typeface="Times New Roman" pitchFamily="68" charset="0"/>
              </a:rPr>
              <a:t>red and purple lines</a:t>
            </a:r>
            <a:endParaRPr lang="en-US" sz="1600" dirty="0">
              <a:latin typeface="Times New Roman" pitchFamily="68" charset="0"/>
            </a:endParaRPr>
          </a:p>
        </p:txBody>
      </p:sp>
      <p:grpSp>
        <p:nvGrpSpPr>
          <p:cNvPr id="2" name="Group 50"/>
          <p:cNvGrpSpPr>
            <a:grpSpLocks/>
          </p:cNvGrpSpPr>
          <p:nvPr/>
        </p:nvGrpSpPr>
        <p:grpSpPr bwMode="auto">
          <a:xfrm>
            <a:off x="1676400" y="15875"/>
            <a:ext cx="6508750" cy="4633913"/>
            <a:chOff x="1344" y="912"/>
            <a:chExt cx="4100" cy="2919"/>
          </a:xfrm>
        </p:grpSpPr>
        <p:pic>
          <p:nvPicPr>
            <p:cNvPr id="11" name="Picture 42" descr="midsagi2ed2"/>
            <p:cNvPicPr>
              <a:picLocks noChangeAspect="1" noChangeArrowheads="1"/>
            </p:cNvPicPr>
            <p:nvPr/>
          </p:nvPicPr>
          <p:blipFill>
            <a:blip r:embed="rId2" cstate="print"/>
            <a:srcRect/>
            <a:stretch>
              <a:fillRect/>
            </a:stretch>
          </p:blipFill>
          <p:spPr bwMode="auto">
            <a:xfrm>
              <a:off x="1344" y="912"/>
              <a:ext cx="4100" cy="2919"/>
            </a:xfrm>
            <a:prstGeom prst="rect">
              <a:avLst/>
            </a:prstGeom>
            <a:noFill/>
            <a:ln w="9525">
              <a:noFill/>
              <a:miter lim="800000"/>
              <a:headEnd/>
              <a:tailEnd/>
            </a:ln>
          </p:spPr>
        </p:pic>
        <p:sp>
          <p:nvSpPr>
            <p:cNvPr id="12" name="Text Box 43"/>
            <p:cNvSpPr txBox="1">
              <a:spLocks noChangeArrowheads="1"/>
            </p:cNvSpPr>
            <p:nvPr/>
          </p:nvSpPr>
          <p:spPr bwMode="auto">
            <a:xfrm>
              <a:off x="2393" y="1093"/>
              <a:ext cx="244" cy="365"/>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Times New Roman" pitchFamily="68" charset="0"/>
                </a:rPr>
                <a:t>5</a:t>
              </a:r>
            </a:p>
          </p:txBody>
        </p:sp>
        <p:sp>
          <p:nvSpPr>
            <p:cNvPr id="13" name="Text Box 44"/>
            <p:cNvSpPr txBox="1">
              <a:spLocks noChangeArrowheads="1"/>
            </p:cNvSpPr>
            <p:nvPr/>
          </p:nvSpPr>
          <p:spPr bwMode="auto">
            <a:xfrm>
              <a:off x="2057" y="1333"/>
              <a:ext cx="244" cy="365"/>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Times New Roman" pitchFamily="68" charset="0"/>
                </a:rPr>
                <a:t>7</a:t>
              </a:r>
            </a:p>
          </p:txBody>
        </p:sp>
        <p:sp>
          <p:nvSpPr>
            <p:cNvPr id="14" name="Freeform 45"/>
            <p:cNvSpPr>
              <a:spLocks/>
            </p:cNvSpPr>
            <p:nvPr/>
          </p:nvSpPr>
          <p:spPr bwMode="auto">
            <a:xfrm rot="-624099">
              <a:off x="2669" y="979"/>
              <a:ext cx="699" cy="645"/>
            </a:xfrm>
            <a:custGeom>
              <a:avLst/>
              <a:gdLst>
                <a:gd name="T0" fmla="*/ 676 w 699"/>
                <a:gd name="T1" fmla="*/ 30 h 645"/>
                <a:gd name="T2" fmla="*/ 656 w 699"/>
                <a:gd name="T3" fmla="*/ 90 h 645"/>
                <a:gd name="T4" fmla="*/ 486 w 699"/>
                <a:gd name="T5" fmla="*/ 142 h 645"/>
                <a:gd name="T6" fmla="*/ 400 w 699"/>
                <a:gd name="T7" fmla="*/ 317 h 645"/>
                <a:gd name="T8" fmla="*/ 415 w 699"/>
                <a:gd name="T9" fmla="*/ 487 h 645"/>
                <a:gd name="T10" fmla="*/ 239 w 699"/>
                <a:gd name="T11" fmla="*/ 634 h 645"/>
                <a:gd name="T12" fmla="*/ 78 w 699"/>
                <a:gd name="T13" fmla="*/ 421 h 645"/>
                <a:gd name="T14" fmla="*/ 45 w 699"/>
                <a:gd name="T15" fmla="*/ 260 h 645"/>
                <a:gd name="T16" fmla="*/ 348 w 699"/>
                <a:gd name="T17" fmla="*/ 42 h 645"/>
                <a:gd name="T18" fmla="*/ 519 w 699"/>
                <a:gd name="T19" fmla="*/ 9 h 645"/>
                <a:gd name="T20" fmla="*/ 676 w 699"/>
                <a:gd name="T21" fmla="*/ 30 h 6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9"/>
                <a:gd name="T34" fmla="*/ 0 h 645"/>
                <a:gd name="T35" fmla="*/ 699 w 699"/>
                <a:gd name="T36" fmla="*/ 645 h 6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9" h="645">
                  <a:moveTo>
                    <a:pt x="676" y="30"/>
                  </a:moveTo>
                  <a:cubicBezTo>
                    <a:pt x="699" y="43"/>
                    <a:pt x="688" y="71"/>
                    <a:pt x="656" y="90"/>
                  </a:cubicBezTo>
                  <a:cubicBezTo>
                    <a:pt x="624" y="109"/>
                    <a:pt x="529" y="104"/>
                    <a:pt x="486" y="142"/>
                  </a:cubicBezTo>
                  <a:cubicBezTo>
                    <a:pt x="443" y="180"/>
                    <a:pt x="412" y="260"/>
                    <a:pt x="400" y="317"/>
                  </a:cubicBezTo>
                  <a:cubicBezTo>
                    <a:pt x="388" y="374"/>
                    <a:pt x="442" y="434"/>
                    <a:pt x="415" y="487"/>
                  </a:cubicBezTo>
                  <a:cubicBezTo>
                    <a:pt x="388" y="540"/>
                    <a:pt x="295" y="645"/>
                    <a:pt x="239" y="634"/>
                  </a:cubicBezTo>
                  <a:cubicBezTo>
                    <a:pt x="183" y="623"/>
                    <a:pt x="110" y="483"/>
                    <a:pt x="78" y="421"/>
                  </a:cubicBezTo>
                  <a:cubicBezTo>
                    <a:pt x="46" y="359"/>
                    <a:pt x="0" y="323"/>
                    <a:pt x="45" y="260"/>
                  </a:cubicBezTo>
                  <a:cubicBezTo>
                    <a:pt x="90" y="197"/>
                    <a:pt x="269" y="84"/>
                    <a:pt x="348" y="42"/>
                  </a:cubicBezTo>
                  <a:cubicBezTo>
                    <a:pt x="427" y="0"/>
                    <a:pt x="464" y="10"/>
                    <a:pt x="519" y="9"/>
                  </a:cubicBezTo>
                  <a:cubicBezTo>
                    <a:pt x="574" y="8"/>
                    <a:pt x="653" y="17"/>
                    <a:pt x="676" y="30"/>
                  </a:cubicBezTo>
                  <a:close/>
                </a:path>
              </a:pathLst>
            </a:custGeom>
            <a:noFill/>
            <a:ln w="19050">
              <a:solidFill>
                <a:srgbClr val="FF0002"/>
              </a:solidFill>
              <a:round/>
              <a:headEnd/>
              <a:tailEnd/>
            </a:ln>
            <a:effectLst>
              <a:prstShdw prst="shdw17" dist="17961" dir="13500000">
                <a:schemeClr val="bg2">
                  <a:alpha val="74997"/>
                </a:schemeClr>
              </a:prstShdw>
            </a:effectLst>
          </p:spPr>
          <p:txBody>
            <a:bodyPr wrap="none" anchor="ctr"/>
            <a:lstStyle/>
            <a:p>
              <a:endParaRPr lang="en-US"/>
            </a:p>
          </p:txBody>
        </p:sp>
        <p:sp>
          <p:nvSpPr>
            <p:cNvPr id="15" name="Freeform 46"/>
            <p:cNvSpPr>
              <a:spLocks/>
            </p:cNvSpPr>
            <p:nvPr/>
          </p:nvSpPr>
          <p:spPr bwMode="auto">
            <a:xfrm rot="-624099">
              <a:off x="3087" y="919"/>
              <a:ext cx="743" cy="594"/>
            </a:xfrm>
            <a:custGeom>
              <a:avLst/>
              <a:gdLst>
                <a:gd name="T0" fmla="*/ 298 w 743"/>
                <a:gd name="T1" fmla="*/ 9 h 594"/>
                <a:gd name="T2" fmla="*/ 282 w 743"/>
                <a:gd name="T3" fmla="*/ 69 h 594"/>
                <a:gd name="T4" fmla="*/ 183 w 743"/>
                <a:gd name="T5" fmla="*/ 125 h 594"/>
                <a:gd name="T6" fmla="*/ 93 w 743"/>
                <a:gd name="T7" fmla="*/ 140 h 594"/>
                <a:gd name="T8" fmla="*/ 41 w 743"/>
                <a:gd name="T9" fmla="*/ 220 h 594"/>
                <a:gd name="T10" fmla="*/ 3 w 743"/>
                <a:gd name="T11" fmla="*/ 329 h 594"/>
                <a:gd name="T12" fmla="*/ 26 w 743"/>
                <a:gd name="T13" fmla="*/ 466 h 594"/>
                <a:gd name="T14" fmla="*/ 126 w 743"/>
                <a:gd name="T15" fmla="*/ 551 h 594"/>
                <a:gd name="T16" fmla="*/ 277 w 743"/>
                <a:gd name="T17" fmla="*/ 585 h 594"/>
                <a:gd name="T18" fmla="*/ 367 w 743"/>
                <a:gd name="T19" fmla="*/ 495 h 594"/>
                <a:gd name="T20" fmla="*/ 519 w 743"/>
                <a:gd name="T21" fmla="*/ 234 h 594"/>
                <a:gd name="T22" fmla="*/ 632 w 743"/>
                <a:gd name="T23" fmla="*/ 135 h 594"/>
                <a:gd name="T24" fmla="*/ 732 w 743"/>
                <a:gd name="T25" fmla="*/ 92 h 594"/>
                <a:gd name="T26" fmla="*/ 566 w 743"/>
                <a:gd name="T27" fmla="*/ 50 h 594"/>
                <a:gd name="T28" fmla="*/ 358 w 743"/>
                <a:gd name="T29" fmla="*/ 16 h 594"/>
                <a:gd name="T30" fmla="*/ 298 w 743"/>
                <a:gd name="T31" fmla="*/ 9 h 5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3"/>
                <a:gd name="T49" fmla="*/ 0 h 594"/>
                <a:gd name="T50" fmla="*/ 743 w 743"/>
                <a:gd name="T51" fmla="*/ 594 h 59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3" h="594">
                  <a:moveTo>
                    <a:pt x="298" y="9"/>
                  </a:moveTo>
                  <a:cubicBezTo>
                    <a:pt x="285" y="18"/>
                    <a:pt x="301" y="50"/>
                    <a:pt x="282" y="69"/>
                  </a:cubicBezTo>
                  <a:cubicBezTo>
                    <a:pt x="263" y="88"/>
                    <a:pt x="214" y="113"/>
                    <a:pt x="183" y="125"/>
                  </a:cubicBezTo>
                  <a:cubicBezTo>
                    <a:pt x="152" y="137"/>
                    <a:pt x="117" y="124"/>
                    <a:pt x="93" y="140"/>
                  </a:cubicBezTo>
                  <a:cubicBezTo>
                    <a:pt x="69" y="156"/>
                    <a:pt x="56" y="189"/>
                    <a:pt x="41" y="220"/>
                  </a:cubicBezTo>
                  <a:cubicBezTo>
                    <a:pt x="26" y="251"/>
                    <a:pt x="6" y="288"/>
                    <a:pt x="3" y="329"/>
                  </a:cubicBezTo>
                  <a:cubicBezTo>
                    <a:pt x="0" y="370"/>
                    <a:pt x="6" y="429"/>
                    <a:pt x="26" y="466"/>
                  </a:cubicBezTo>
                  <a:cubicBezTo>
                    <a:pt x="46" y="503"/>
                    <a:pt x="84" y="531"/>
                    <a:pt x="126" y="551"/>
                  </a:cubicBezTo>
                  <a:cubicBezTo>
                    <a:pt x="168" y="571"/>
                    <a:pt x="237" y="594"/>
                    <a:pt x="277" y="585"/>
                  </a:cubicBezTo>
                  <a:cubicBezTo>
                    <a:pt x="317" y="576"/>
                    <a:pt x="327" y="553"/>
                    <a:pt x="367" y="495"/>
                  </a:cubicBezTo>
                  <a:cubicBezTo>
                    <a:pt x="407" y="437"/>
                    <a:pt x="475" y="294"/>
                    <a:pt x="519" y="234"/>
                  </a:cubicBezTo>
                  <a:cubicBezTo>
                    <a:pt x="563" y="174"/>
                    <a:pt x="597" y="159"/>
                    <a:pt x="632" y="135"/>
                  </a:cubicBezTo>
                  <a:cubicBezTo>
                    <a:pt x="667" y="111"/>
                    <a:pt x="743" y="106"/>
                    <a:pt x="732" y="92"/>
                  </a:cubicBezTo>
                  <a:cubicBezTo>
                    <a:pt x="721" y="78"/>
                    <a:pt x="628" y="63"/>
                    <a:pt x="566" y="50"/>
                  </a:cubicBezTo>
                  <a:cubicBezTo>
                    <a:pt x="504" y="37"/>
                    <a:pt x="403" y="22"/>
                    <a:pt x="358" y="16"/>
                  </a:cubicBezTo>
                  <a:cubicBezTo>
                    <a:pt x="313" y="10"/>
                    <a:pt x="311" y="0"/>
                    <a:pt x="298" y="9"/>
                  </a:cubicBezTo>
                  <a:close/>
                </a:path>
              </a:pathLst>
            </a:custGeom>
            <a:noFill/>
            <a:ln w="19050">
              <a:solidFill>
                <a:srgbClr val="C803C9"/>
              </a:solidFill>
              <a:round/>
              <a:headEnd/>
              <a:tailEnd/>
            </a:ln>
            <a:effectLst>
              <a:prstShdw prst="shdw17" dist="17961" dir="13500000">
                <a:schemeClr val="bg2">
                  <a:alpha val="74997"/>
                </a:schemeClr>
              </a:prstShdw>
            </a:effectLst>
          </p:spPr>
          <p:txBody>
            <a:bodyPr wrap="none" anchor="ctr"/>
            <a:lstStyle/>
            <a:p>
              <a:endParaRPr lang="en-US"/>
            </a:p>
          </p:txBody>
        </p:sp>
        <p:sp>
          <p:nvSpPr>
            <p:cNvPr id="16" name="WordArt 47"/>
            <p:cNvSpPr>
              <a:spLocks noChangeArrowheads="1" noChangeShapeType="1" noTextEdit="1"/>
            </p:cNvSpPr>
            <p:nvPr/>
          </p:nvSpPr>
          <p:spPr bwMode="auto">
            <a:xfrm rot="10554">
              <a:off x="3030" y="1717"/>
              <a:ext cx="1344" cy="480"/>
            </a:xfrm>
            <a:prstGeom prst="rect">
              <a:avLst/>
            </a:prstGeom>
          </p:spPr>
          <p:txBody>
            <a:bodyPr spcFirstLastPara="1" wrap="none" fromWordArt="1">
              <a:prstTxWarp prst="textArchUp">
                <a:avLst>
                  <a:gd name="adj" fmla="val 11247916"/>
                </a:avLst>
              </a:prstTxWarp>
            </a:bodyPr>
            <a:lstStyle/>
            <a:p>
              <a:pPr algn="ctr"/>
              <a:r>
                <a:rPr lang="en-US" sz="2400" b="1" kern="10">
                  <a:ln w="9525">
                    <a:solidFill>
                      <a:srgbClr val="000000"/>
                    </a:solidFill>
                    <a:round/>
                    <a:headEnd/>
                    <a:tailEnd/>
                  </a:ln>
                  <a:solidFill>
                    <a:srgbClr val="00CCFF"/>
                  </a:solidFill>
                  <a:latin typeface="Times"/>
                  <a:cs typeface="Times"/>
                </a:rPr>
                <a:t>Cingulate gyrus</a:t>
              </a:r>
            </a:p>
          </p:txBody>
        </p:sp>
        <p:sp>
          <p:nvSpPr>
            <p:cNvPr id="17" name="WordArt 48"/>
            <p:cNvSpPr>
              <a:spLocks noChangeArrowheads="1" noChangeShapeType="1" noTextEdit="1"/>
            </p:cNvSpPr>
            <p:nvPr/>
          </p:nvSpPr>
          <p:spPr bwMode="auto">
            <a:xfrm rot="-224223">
              <a:off x="2967" y="2005"/>
              <a:ext cx="1248" cy="528"/>
            </a:xfrm>
            <a:prstGeom prst="rect">
              <a:avLst/>
            </a:prstGeom>
          </p:spPr>
          <p:txBody>
            <a:bodyPr spcFirstLastPara="1" wrap="none" fromWordArt="1">
              <a:prstTxWarp prst="textArchUp">
                <a:avLst>
                  <a:gd name="adj" fmla="val 11487244"/>
                </a:avLst>
              </a:prstTxWarp>
            </a:bodyPr>
            <a:lstStyle/>
            <a:p>
              <a:pPr algn="ctr"/>
              <a:r>
                <a:rPr lang="en-US" sz="2400" kern="10">
                  <a:ln w="6350">
                    <a:solidFill>
                      <a:srgbClr val="000000"/>
                    </a:solidFill>
                    <a:round/>
                    <a:headEnd/>
                    <a:tailEnd/>
                  </a:ln>
                  <a:solidFill>
                    <a:srgbClr val="FF0000"/>
                  </a:solidFill>
                  <a:latin typeface="Times"/>
                  <a:cs typeface="Times"/>
                </a:rPr>
                <a:t>corpus callosum</a:t>
              </a:r>
            </a:p>
          </p:txBody>
        </p:sp>
        <p:sp>
          <p:nvSpPr>
            <p:cNvPr id="18" name="Freeform 49"/>
            <p:cNvSpPr>
              <a:spLocks/>
            </p:cNvSpPr>
            <p:nvPr/>
          </p:nvSpPr>
          <p:spPr bwMode="auto">
            <a:xfrm>
              <a:off x="3458" y="933"/>
              <a:ext cx="612" cy="656"/>
            </a:xfrm>
            <a:custGeom>
              <a:avLst/>
              <a:gdLst>
                <a:gd name="T0" fmla="*/ 354 w 612"/>
                <a:gd name="T1" fmla="*/ 28 h 656"/>
                <a:gd name="T2" fmla="*/ 133 w 612"/>
                <a:gd name="T3" fmla="*/ 206 h 656"/>
                <a:gd name="T4" fmla="*/ 42 w 612"/>
                <a:gd name="T5" fmla="*/ 377 h 656"/>
                <a:gd name="T6" fmla="*/ 54 w 612"/>
                <a:gd name="T7" fmla="*/ 456 h 656"/>
                <a:gd name="T8" fmla="*/ 11 w 612"/>
                <a:gd name="T9" fmla="*/ 585 h 656"/>
                <a:gd name="T10" fmla="*/ 11 w 612"/>
                <a:gd name="T11" fmla="*/ 627 h 656"/>
                <a:gd name="T12" fmla="*/ 79 w 612"/>
                <a:gd name="T13" fmla="*/ 640 h 656"/>
                <a:gd name="T14" fmla="*/ 158 w 612"/>
                <a:gd name="T15" fmla="*/ 646 h 656"/>
                <a:gd name="T16" fmla="*/ 274 w 612"/>
                <a:gd name="T17" fmla="*/ 591 h 656"/>
                <a:gd name="T18" fmla="*/ 335 w 612"/>
                <a:gd name="T19" fmla="*/ 603 h 656"/>
                <a:gd name="T20" fmla="*/ 414 w 612"/>
                <a:gd name="T21" fmla="*/ 646 h 656"/>
                <a:gd name="T22" fmla="*/ 475 w 612"/>
                <a:gd name="T23" fmla="*/ 542 h 656"/>
                <a:gd name="T24" fmla="*/ 506 w 612"/>
                <a:gd name="T25" fmla="*/ 456 h 656"/>
                <a:gd name="T26" fmla="*/ 537 w 612"/>
                <a:gd name="T27" fmla="*/ 365 h 656"/>
                <a:gd name="T28" fmla="*/ 573 w 612"/>
                <a:gd name="T29" fmla="*/ 255 h 656"/>
                <a:gd name="T30" fmla="*/ 579 w 612"/>
                <a:gd name="T31" fmla="*/ 157 h 656"/>
                <a:gd name="T32" fmla="*/ 579 w 612"/>
                <a:gd name="T33" fmla="*/ 108 h 656"/>
                <a:gd name="T34" fmla="*/ 573 w 612"/>
                <a:gd name="T35" fmla="*/ 35 h 656"/>
                <a:gd name="T36" fmla="*/ 354 w 612"/>
                <a:gd name="T37" fmla="*/ 28 h 6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2"/>
                <a:gd name="T58" fmla="*/ 0 h 656"/>
                <a:gd name="T59" fmla="*/ 612 w 612"/>
                <a:gd name="T60" fmla="*/ 656 h 6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2" h="656">
                  <a:moveTo>
                    <a:pt x="354" y="28"/>
                  </a:moveTo>
                  <a:cubicBezTo>
                    <a:pt x="281" y="56"/>
                    <a:pt x="185" y="148"/>
                    <a:pt x="133" y="206"/>
                  </a:cubicBezTo>
                  <a:cubicBezTo>
                    <a:pt x="81" y="264"/>
                    <a:pt x="55" y="335"/>
                    <a:pt x="42" y="377"/>
                  </a:cubicBezTo>
                  <a:cubicBezTo>
                    <a:pt x="29" y="419"/>
                    <a:pt x="59" y="421"/>
                    <a:pt x="54" y="456"/>
                  </a:cubicBezTo>
                  <a:cubicBezTo>
                    <a:pt x="49" y="491"/>
                    <a:pt x="18" y="557"/>
                    <a:pt x="11" y="585"/>
                  </a:cubicBezTo>
                  <a:cubicBezTo>
                    <a:pt x="4" y="613"/>
                    <a:pt x="0" y="618"/>
                    <a:pt x="11" y="627"/>
                  </a:cubicBezTo>
                  <a:cubicBezTo>
                    <a:pt x="22" y="636"/>
                    <a:pt x="55" y="637"/>
                    <a:pt x="79" y="640"/>
                  </a:cubicBezTo>
                  <a:cubicBezTo>
                    <a:pt x="103" y="643"/>
                    <a:pt x="126" y="654"/>
                    <a:pt x="158" y="646"/>
                  </a:cubicBezTo>
                  <a:cubicBezTo>
                    <a:pt x="190" y="638"/>
                    <a:pt x="245" y="598"/>
                    <a:pt x="274" y="591"/>
                  </a:cubicBezTo>
                  <a:cubicBezTo>
                    <a:pt x="303" y="584"/>
                    <a:pt x="312" y="594"/>
                    <a:pt x="335" y="603"/>
                  </a:cubicBezTo>
                  <a:cubicBezTo>
                    <a:pt x="358" y="612"/>
                    <a:pt x="391" y="656"/>
                    <a:pt x="414" y="646"/>
                  </a:cubicBezTo>
                  <a:cubicBezTo>
                    <a:pt x="437" y="636"/>
                    <a:pt x="460" y="574"/>
                    <a:pt x="475" y="542"/>
                  </a:cubicBezTo>
                  <a:cubicBezTo>
                    <a:pt x="490" y="510"/>
                    <a:pt x="496" y="486"/>
                    <a:pt x="506" y="456"/>
                  </a:cubicBezTo>
                  <a:cubicBezTo>
                    <a:pt x="516" y="426"/>
                    <a:pt x="526" y="398"/>
                    <a:pt x="537" y="365"/>
                  </a:cubicBezTo>
                  <a:cubicBezTo>
                    <a:pt x="548" y="332"/>
                    <a:pt x="566" y="290"/>
                    <a:pt x="573" y="255"/>
                  </a:cubicBezTo>
                  <a:cubicBezTo>
                    <a:pt x="580" y="220"/>
                    <a:pt x="578" y="181"/>
                    <a:pt x="579" y="157"/>
                  </a:cubicBezTo>
                  <a:cubicBezTo>
                    <a:pt x="580" y="133"/>
                    <a:pt x="580" y="128"/>
                    <a:pt x="579" y="108"/>
                  </a:cubicBezTo>
                  <a:cubicBezTo>
                    <a:pt x="578" y="88"/>
                    <a:pt x="612" y="47"/>
                    <a:pt x="573" y="35"/>
                  </a:cubicBezTo>
                  <a:cubicBezTo>
                    <a:pt x="534" y="23"/>
                    <a:pt x="427" y="0"/>
                    <a:pt x="354" y="28"/>
                  </a:cubicBezTo>
                  <a:close/>
                </a:path>
              </a:pathLst>
            </a:custGeom>
            <a:noFill/>
            <a:ln w="19050">
              <a:solidFill>
                <a:srgbClr val="003300"/>
              </a:solidFill>
              <a:round/>
              <a:headEnd/>
              <a:tailEnd/>
            </a:ln>
            <a:effectLst>
              <a:prstShdw prst="shdw17" dist="17961" dir="13500000">
                <a:schemeClr val="tx1">
                  <a:alpha val="74997"/>
                </a:schemeClr>
              </a:prstShdw>
            </a:effectLst>
          </p:spPr>
          <p:txBody>
            <a:bodyPr wrap="none" anchor="ctr"/>
            <a:lstStyle/>
            <a:p>
              <a:endParaRPr lang="en-US"/>
            </a:p>
          </p:txBody>
        </p:sp>
      </p:grpSp>
      <p:sp>
        <p:nvSpPr>
          <p:cNvPr id="19" name="Line 21"/>
          <p:cNvSpPr>
            <a:spLocks noChangeShapeType="1"/>
          </p:cNvSpPr>
          <p:nvPr/>
        </p:nvSpPr>
        <p:spPr bwMode="auto">
          <a:xfrm flipV="1">
            <a:off x="1374775" y="228600"/>
            <a:ext cx="3143250" cy="153988"/>
          </a:xfrm>
          <a:prstGeom prst="line">
            <a:avLst/>
          </a:prstGeom>
          <a:noFill/>
          <a:ln w="19050">
            <a:solidFill>
              <a:schemeClr val="tx1"/>
            </a:solidFill>
            <a:round/>
            <a:headEnd/>
            <a:tailEnd type="stealth" w="lg" len="med"/>
          </a:ln>
          <a:effectLst>
            <a:prstShdw prst="shdw17" dist="17961" dir="13500000">
              <a:schemeClr val="bg1">
                <a:alpha val="74997"/>
              </a:schemeClr>
            </a:prstShdw>
          </a:effectLst>
        </p:spPr>
        <p:txBody>
          <a:bodyPr wrap="none" anchor="ctr"/>
          <a:lstStyle/>
          <a:p>
            <a:endParaRPr lang="en-US"/>
          </a:p>
        </p:txBody>
      </p:sp>
      <p:sp>
        <p:nvSpPr>
          <p:cNvPr id="20" name="TextBox 19"/>
          <p:cNvSpPr txBox="1"/>
          <p:nvPr/>
        </p:nvSpPr>
        <p:spPr>
          <a:xfrm>
            <a:off x="76201" y="4681773"/>
            <a:ext cx="5622160" cy="2031325"/>
          </a:xfrm>
          <a:prstGeom prst="rect">
            <a:avLst/>
          </a:prstGeom>
          <a:noFill/>
        </p:spPr>
        <p:txBody>
          <a:bodyPr wrap="square" rtlCol="0">
            <a:spAutoFit/>
          </a:bodyPr>
          <a:lstStyle/>
          <a:p>
            <a:r>
              <a:rPr lang="en-US" dirty="0" smtClean="0"/>
              <a:t>In the image above you can see the </a:t>
            </a:r>
            <a:r>
              <a:rPr lang="en-US" b="1" dirty="0" err="1" smtClean="0"/>
              <a:t>cingulate</a:t>
            </a:r>
            <a:r>
              <a:rPr lang="en-US" b="1" dirty="0" smtClean="0"/>
              <a:t> </a:t>
            </a:r>
            <a:r>
              <a:rPr lang="en-US" b="1" dirty="0" err="1" smtClean="0"/>
              <a:t>gyrus</a:t>
            </a:r>
            <a:r>
              <a:rPr lang="en-US" b="1" dirty="0" smtClean="0"/>
              <a:t> </a:t>
            </a:r>
            <a:r>
              <a:rPr lang="en-US" dirty="0" smtClean="0"/>
              <a:t>and </a:t>
            </a:r>
            <a:r>
              <a:rPr lang="en-US" b="1" dirty="0" smtClean="0"/>
              <a:t>corpus </a:t>
            </a:r>
            <a:r>
              <a:rPr lang="en-US" b="1" dirty="0" err="1" smtClean="0"/>
              <a:t>callosum</a:t>
            </a:r>
            <a:r>
              <a:rPr lang="en-US" dirty="0" smtClean="0"/>
              <a:t>.  I don’t think there is a structure called the lateral frontal </a:t>
            </a:r>
            <a:r>
              <a:rPr lang="en-US" dirty="0" err="1" smtClean="0"/>
              <a:t>gyrus</a:t>
            </a:r>
            <a:r>
              <a:rPr lang="en-US" dirty="0" smtClean="0"/>
              <a:t> but there is a </a:t>
            </a:r>
            <a:r>
              <a:rPr lang="en-US" b="1" dirty="0" smtClean="0"/>
              <a:t>lateral fissure </a:t>
            </a:r>
            <a:r>
              <a:rPr lang="en-US" dirty="0" smtClean="0"/>
              <a:t>which separates </a:t>
            </a:r>
            <a:r>
              <a:rPr lang="en-US" dirty="0" smtClean="0">
                <a:solidFill>
                  <a:srgbClr val="000000"/>
                </a:solidFill>
              </a:rPr>
              <a:t>the </a:t>
            </a:r>
            <a:r>
              <a:rPr lang="en-US" b="1" dirty="0" smtClean="0">
                <a:solidFill>
                  <a:srgbClr val="000000"/>
                </a:solidFill>
              </a:rPr>
              <a:t>frontal lobe </a:t>
            </a:r>
            <a:r>
              <a:rPr lang="en-US" dirty="0" smtClean="0">
                <a:solidFill>
                  <a:srgbClr val="000000"/>
                </a:solidFill>
              </a:rPr>
              <a:t>and </a:t>
            </a:r>
            <a:r>
              <a:rPr lang="en-US" b="1" dirty="0" smtClean="0">
                <a:solidFill>
                  <a:srgbClr val="000000"/>
                </a:solidFill>
              </a:rPr>
              <a:t>parietal lobe </a:t>
            </a:r>
            <a:r>
              <a:rPr lang="en-US" dirty="0" smtClean="0">
                <a:solidFill>
                  <a:srgbClr val="000000"/>
                </a:solidFill>
              </a:rPr>
              <a:t>above from the </a:t>
            </a:r>
            <a:r>
              <a:rPr lang="en-US" b="1" dirty="0" smtClean="0">
                <a:solidFill>
                  <a:srgbClr val="000000"/>
                </a:solidFill>
              </a:rPr>
              <a:t>temporal lobe </a:t>
            </a:r>
            <a:r>
              <a:rPr lang="en-US" dirty="0" smtClean="0">
                <a:solidFill>
                  <a:srgbClr val="000000"/>
                </a:solidFill>
              </a:rPr>
              <a:t>below.</a:t>
            </a:r>
            <a:r>
              <a:rPr lang="en-US" b="1" dirty="0" smtClean="0">
                <a:solidFill>
                  <a:srgbClr val="000000"/>
                </a:solidFill>
              </a:rPr>
              <a:t> </a:t>
            </a:r>
            <a:r>
              <a:rPr lang="en-US" dirty="0" smtClean="0">
                <a:solidFill>
                  <a:srgbClr val="000000"/>
                </a:solidFill>
              </a:rPr>
              <a:t> The </a:t>
            </a:r>
            <a:r>
              <a:rPr lang="en-US" b="1" dirty="0" err="1" smtClean="0">
                <a:solidFill>
                  <a:srgbClr val="000000"/>
                </a:solidFill>
              </a:rPr>
              <a:t>orbitofrontal</a:t>
            </a:r>
            <a:r>
              <a:rPr lang="en-US" dirty="0" smtClean="0">
                <a:solidFill>
                  <a:srgbClr val="000000"/>
                </a:solidFill>
              </a:rPr>
              <a:t> </a:t>
            </a:r>
            <a:r>
              <a:rPr lang="en-US" b="1" dirty="0" smtClean="0">
                <a:solidFill>
                  <a:srgbClr val="000000"/>
                </a:solidFill>
              </a:rPr>
              <a:t>cortex </a:t>
            </a:r>
            <a:r>
              <a:rPr lang="en-US" dirty="0" smtClean="0">
                <a:solidFill>
                  <a:srgbClr val="000000"/>
                </a:solidFill>
              </a:rPr>
              <a:t>is a part of the </a:t>
            </a:r>
            <a:r>
              <a:rPr lang="en-US" b="1" dirty="0" smtClean="0">
                <a:solidFill>
                  <a:srgbClr val="000000"/>
                </a:solidFill>
              </a:rPr>
              <a:t>frontal lobe</a:t>
            </a:r>
            <a:r>
              <a:rPr lang="en-US" dirty="0" smtClean="0">
                <a:solidFill>
                  <a:srgbClr val="000000"/>
                </a:solidFill>
              </a:rPr>
              <a:t>. It has strong limbic system connections and is associated with social behavior. </a:t>
            </a:r>
            <a:endParaRPr lang="en-US" b="1" dirty="0">
              <a:solidFill>
                <a:srgbClr val="000000"/>
              </a:solidFill>
            </a:endParaRPr>
          </a:p>
        </p:txBody>
      </p:sp>
      <p:pic>
        <p:nvPicPr>
          <p:cNvPr id="22" name="Picture 3" descr="midsaga"/>
          <p:cNvPicPr>
            <a:picLocks noChangeAspect="1" noChangeArrowheads="1"/>
          </p:cNvPicPr>
          <p:nvPr/>
        </p:nvPicPr>
        <p:blipFill>
          <a:blip r:embed="rId3"/>
          <a:srcRect/>
          <a:stretch>
            <a:fillRect/>
          </a:stretch>
        </p:blipFill>
        <p:spPr bwMode="auto">
          <a:xfrm>
            <a:off x="5710055" y="4138166"/>
            <a:ext cx="3371323" cy="2537857"/>
          </a:xfrm>
          <a:prstGeom prst="rect">
            <a:avLst/>
          </a:prstGeom>
          <a:noFill/>
          <a:ln w="9525">
            <a:noFill/>
            <a:miter lim="800000"/>
            <a:headEnd/>
            <a:tailEnd/>
          </a:ln>
        </p:spPr>
      </p:pic>
      <p:sp>
        <p:nvSpPr>
          <p:cNvPr id="23" name="Text Box 6"/>
          <p:cNvSpPr txBox="1">
            <a:spLocks noChangeArrowheads="1"/>
          </p:cNvSpPr>
          <p:nvPr/>
        </p:nvSpPr>
        <p:spPr bwMode="auto">
          <a:xfrm>
            <a:off x="8375984" y="5715648"/>
            <a:ext cx="542540" cy="292388"/>
          </a:xfrm>
          <a:prstGeom prst="rect">
            <a:avLst/>
          </a:prstGeom>
          <a:noFill/>
          <a:ln w="9525">
            <a:noFill/>
            <a:miter lim="800000"/>
            <a:headEnd/>
            <a:tailEnd/>
          </a:ln>
        </p:spPr>
        <p:txBody>
          <a:bodyPr wrap="square">
            <a:prstTxWarp prst="textNoShape">
              <a:avLst/>
            </a:prstTxWarp>
            <a:spAutoFit/>
          </a:bodyPr>
          <a:lstStyle/>
          <a:p>
            <a:r>
              <a:rPr lang="en-US" sz="1300" dirty="0"/>
              <a:t>OF</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txBox="1">
            <a:spLocks/>
          </p:cNvSpPr>
          <p:nvPr/>
        </p:nvSpPr>
        <p:spPr>
          <a:xfrm>
            <a:off x="457200" y="274637"/>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4. The area in red is the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10"/>
          <p:cNvPicPr>
            <a:picLocks noChangeAspect="1" noChangeArrowheads="1"/>
          </p:cNvPicPr>
          <p:nvPr/>
        </p:nvPicPr>
        <p:blipFill>
          <a:blip r:embed="rId3" cstate="print"/>
          <a:srcRect/>
          <a:stretch>
            <a:fillRect/>
          </a:stretch>
        </p:blipFill>
        <p:spPr bwMode="auto">
          <a:xfrm>
            <a:off x="3800475" y="1143000"/>
            <a:ext cx="5343525" cy="4681538"/>
          </a:xfrm>
          <a:prstGeom prst="rect">
            <a:avLst/>
          </a:prstGeom>
          <a:noFill/>
          <a:ln w="9525">
            <a:noFill/>
            <a:miter lim="800000"/>
            <a:headEnd/>
            <a:tailEnd/>
          </a:ln>
        </p:spPr>
      </p:pic>
      <p:sp>
        <p:nvSpPr>
          <p:cNvPr id="4" name="Freeform 24"/>
          <p:cNvSpPr>
            <a:spLocks/>
          </p:cNvSpPr>
          <p:nvPr/>
        </p:nvSpPr>
        <p:spPr bwMode="auto">
          <a:xfrm>
            <a:off x="6153150" y="1154113"/>
            <a:ext cx="1231900" cy="1374775"/>
          </a:xfrm>
          <a:custGeom>
            <a:avLst/>
            <a:gdLst>
              <a:gd name="T0" fmla="*/ 2147483647 w 776"/>
              <a:gd name="T1" fmla="*/ 2147483647 h 866"/>
              <a:gd name="T2" fmla="*/ 2147483647 w 776"/>
              <a:gd name="T3" fmla="*/ 2147483647 h 866"/>
              <a:gd name="T4" fmla="*/ 2147483647 w 776"/>
              <a:gd name="T5" fmla="*/ 2147483647 h 866"/>
              <a:gd name="T6" fmla="*/ 2147483647 w 776"/>
              <a:gd name="T7" fmla="*/ 2147483647 h 866"/>
              <a:gd name="T8" fmla="*/ 2147483647 w 776"/>
              <a:gd name="T9" fmla="*/ 2147483647 h 866"/>
              <a:gd name="T10" fmla="*/ 2147483647 w 776"/>
              <a:gd name="T11" fmla="*/ 2147483647 h 866"/>
              <a:gd name="T12" fmla="*/ 2147483647 w 776"/>
              <a:gd name="T13" fmla="*/ 2147483647 h 866"/>
              <a:gd name="T14" fmla="*/ 2147483647 w 776"/>
              <a:gd name="T15" fmla="*/ 2147483647 h 866"/>
              <a:gd name="T16" fmla="*/ 2147483647 w 776"/>
              <a:gd name="T17" fmla="*/ 2147483647 h 866"/>
              <a:gd name="T18" fmla="*/ 2147483647 w 776"/>
              <a:gd name="T19" fmla="*/ 2147483647 h 866"/>
              <a:gd name="T20" fmla="*/ 2147483647 w 776"/>
              <a:gd name="T21" fmla="*/ 2147483647 h 866"/>
              <a:gd name="T22" fmla="*/ 2147483647 w 776"/>
              <a:gd name="T23" fmla="*/ 2147483647 h 866"/>
              <a:gd name="T24" fmla="*/ 2147483647 w 776"/>
              <a:gd name="T25" fmla="*/ 2147483647 h 866"/>
              <a:gd name="T26" fmla="*/ 2147483647 w 776"/>
              <a:gd name="T27" fmla="*/ 2147483647 h 866"/>
              <a:gd name="T28" fmla="*/ 2147483647 w 776"/>
              <a:gd name="T29" fmla="*/ 2147483647 h 866"/>
              <a:gd name="T30" fmla="*/ 2147483647 w 776"/>
              <a:gd name="T31" fmla="*/ 2147483647 h 866"/>
              <a:gd name="T32" fmla="*/ 2147483647 w 776"/>
              <a:gd name="T33" fmla="*/ 2147483647 h 866"/>
              <a:gd name="T34" fmla="*/ 2147483647 w 776"/>
              <a:gd name="T35" fmla="*/ 2147483647 h 866"/>
              <a:gd name="T36" fmla="*/ 2147483647 w 776"/>
              <a:gd name="T37" fmla="*/ 2147483647 h 866"/>
              <a:gd name="T38" fmla="*/ 2147483647 w 776"/>
              <a:gd name="T39" fmla="*/ 2147483647 h 866"/>
              <a:gd name="T40" fmla="*/ 2147483647 w 776"/>
              <a:gd name="T41" fmla="*/ 2147483647 h 866"/>
              <a:gd name="T42" fmla="*/ 2147483647 w 776"/>
              <a:gd name="T43" fmla="*/ 2147483647 h 866"/>
              <a:gd name="T44" fmla="*/ 2147483647 w 776"/>
              <a:gd name="T45" fmla="*/ 2147483647 h 866"/>
              <a:gd name="T46" fmla="*/ 2147483647 w 776"/>
              <a:gd name="T47" fmla="*/ 2147483647 h 866"/>
              <a:gd name="T48" fmla="*/ 2147483647 w 776"/>
              <a:gd name="T49" fmla="*/ 2147483647 h 866"/>
              <a:gd name="T50" fmla="*/ 2147483647 w 776"/>
              <a:gd name="T51" fmla="*/ 2147483647 h 866"/>
              <a:gd name="T52" fmla="*/ 2147483647 w 776"/>
              <a:gd name="T53" fmla="*/ 2147483647 h 866"/>
              <a:gd name="T54" fmla="*/ 2147483647 w 776"/>
              <a:gd name="T55" fmla="*/ 2147483647 h 866"/>
              <a:gd name="T56" fmla="*/ 2147483647 w 776"/>
              <a:gd name="T57" fmla="*/ 2147483647 h 866"/>
              <a:gd name="T58" fmla="*/ 2147483647 w 776"/>
              <a:gd name="T59" fmla="*/ 2147483647 h 866"/>
              <a:gd name="T60" fmla="*/ 2147483647 w 776"/>
              <a:gd name="T61" fmla="*/ 2147483647 h 866"/>
              <a:gd name="T62" fmla="*/ 2147483647 w 776"/>
              <a:gd name="T63" fmla="*/ 2147483647 h 866"/>
              <a:gd name="T64" fmla="*/ 2147483647 w 776"/>
              <a:gd name="T65" fmla="*/ 2147483647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6"/>
              <a:gd name="T100" fmla="*/ 0 h 866"/>
              <a:gd name="T101" fmla="*/ 776 w 776"/>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6" h="866">
                <a:moveTo>
                  <a:pt x="6" y="41"/>
                </a:moveTo>
                <a:lnTo>
                  <a:pt x="6" y="21"/>
                </a:lnTo>
                <a:cubicBezTo>
                  <a:pt x="11" y="15"/>
                  <a:pt x="17" y="6"/>
                  <a:pt x="38" y="3"/>
                </a:cubicBezTo>
                <a:cubicBezTo>
                  <a:pt x="59" y="0"/>
                  <a:pt x="105" y="2"/>
                  <a:pt x="130" y="3"/>
                </a:cubicBezTo>
                <a:cubicBezTo>
                  <a:pt x="155" y="4"/>
                  <a:pt x="171" y="9"/>
                  <a:pt x="186" y="11"/>
                </a:cubicBezTo>
                <a:cubicBezTo>
                  <a:pt x="201" y="13"/>
                  <a:pt x="198" y="18"/>
                  <a:pt x="220" y="17"/>
                </a:cubicBezTo>
                <a:cubicBezTo>
                  <a:pt x="242" y="16"/>
                  <a:pt x="291" y="6"/>
                  <a:pt x="318" y="7"/>
                </a:cubicBezTo>
                <a:cubicBezTo>
                  <a:pt x="345" y="8"/>
                  <a:pt x="367" y="19"/>
                  <a:pt x="384" y="23"/>
                </a:cubicBezTo>
                <a:cubicBezTo>
                  <a:pt x="401" y="27"/>
                  <a:pt x="398" y="34"/>
                  <a:pt x="418" y="33"/>
                </a:cubicBezTo>
                <a:cubicBezTo>
                  <a:pt x="438" y="32"/>
                  <a:pt x="476" y="19"/>
                  <a:pt x="502" y="19"/>
                </a:cubicBezTo>
                <a:cubicBezTo>
                  <a:pt x="528" y="19"/>
                  <a:pt x="547" y="21"/>
                  <a:pt x="576" y="31"/>
                </a:cubicBezTo>
                <a:cubicBezTo>
                  <a:pt x="605" y="41"/>
                  <a:pt x="655" y="63"/>
                  <a:pt x="676" y="77"/>
                </a:cubicBezTo>
                <a:cubicBezTo>
                  <a:pt x="697" y="91"/>
                  <a:pt x="687" y="86"/>
                  <a:pt x="700" y="115"/>
                </a:cubicBezTo>
                <a:cubicBezTo>
                  <a:pt x="713" y="144"/>
                  <a:pt x="742" y="215"/>
                  <a:pt x="754" y="253"/>
                </a:cubicBezTo>
                <a:cubicBezTo>
                  <a:pt x="766" y="291"/>
                  <a:pt x="772" y="299"/>
                  <a:pt x="774" y="341"/>
                </a:cubicBezTo>
                <a:cubicBezTo>
                  <a:pt x="776" y="383"/>
                  <a:pt x="770" y="451"/>
                  <a:pt x="766" y="507"/>
                </a:cubicBezTo>
                <a:cubicBezTo>
                  <a:pt x="762" y="563"/>
                  <a:pt x="773" y="619"/>
                  <a:pt x="752" y="675"/>
                </a:cubicBezTo>
                <a:cubicBezTo>
                  <a:pt x="731" y="731"/>
                  <a:pt x="663" y="820"/>
                  <a:pt x="642" y="843"/>
                </a:cubicBezTo>
                <a:cubicBezTo>
                  <a:pt x="621" y="866"/>
                  <a:pt x="629" y="831"/>
                  <a:pt x="626" y="811"/>
                </a:cubicBezTo>
                <a:cubicBezTo>
                  <a:pt x="623" y="791"/>
                  <a:pt x="631" y="756"/>
                  <a:pt x="624" y="725"/>
                </a:cubicBezTo>
                <a:cubicBezTo>
                  <a:pt x="617" y="694"/>
                  <a:pt x="604" y="663"/>
                  <a:pt x="584" y="627"/>
                </a:cubicBezTo>
                <a:cubicBezTo>
                  <a:pt x="564" y="591"/>
                  <a:pt x="542" y="543"/>
                  <a:pt x="504" y="511"/>
                </a:cubicBezTo>
                <a:cubicBezTo>
                  <a:pt x="466" y="479"/>
                  <a:pt x="384" y="450"/>
                  <a:pt x="356" y="437"/>
                </a:cubicBezTo>
                <a:cubicBezTo>
                  <a:pt x="328" y="424"/>
                  <a:pt x="347" y="444"/>
                  <a:pt x="338" y="431"/>
                </a:cubicBezTo>
                <a:cubicBezTo>
                  <a:pt x="329" y="418"/>
                  <a:pt x="316" y="386"/>
                  <a:pt x="300" y="361"/>
                </a:cubicBezTo>
                <a:cubicBezTo>
                  <a:pt x="284" y="336"/>
                  <a:pt x="262" y="306"/>
                  <a:pt x="244" y="281"/>
                </a:cubicBezTo>
                <a:cubicBezTo>
                  <a:pt x="226" y="256"/>
                  <a:pt x="217" y="232"/>
                  <a:pt x="194" y="213"/>
                </a:cubicBezTo>
                <a:cubicBezTo>
                  <a:pt x="171" y="194"/>
                  <a:pt x="134" y="179"/>
                  <a:pt x="106" y="169"/>
                </a:cubicBezTo>
                <a:cubicBezTo>
                  <a:pt x="78" y="159"/>
                  <a:pt x="45" y="159"/>
                  <a:pt x="28" y="155"/>
                </a:cubicBezTo>
                <a:cubicBezTo>
                  <a:pt x="11" y="151"/>
                  <a:pt x="0" y="152"/>
                  <a:pt x="2" y="143"/>
                </a:cubicBezTo>
                <a:cubicBezTo>
                  <a:pt x="4" y="134"/>
                  <a:pt x="36" y="115"/>
                  <a:pt x="40" y="101"/>
                </a:cubicBezTo>
                <a:cubicBezTo>
                  <a:pt x="44" y="87"/>
                  <a:pt x="30" y="68"/>
                  <a:pt x="24" y="57"/>
                </a:cubicBezTo>
                <a:cubicBezTo>
                  <a:pt x="18" y="46"/>
                  <a:pt x="12" y="41"/>
                  <a:pt x="6" y="41"/>
                </a:cubicBezTo>
                <a:close/>
              </a:path>
            </a:pathLst>
          </a:custGeom>
          <a:noFill/>
          <a:ln w="38100">
            <a:solidFill>
              <a:srgbClr val="FF0000"/>
            </a:solidFill>
            <a:round/>
            <a:headEnd/>
            <a:tailEnd/>
          </a:ln>
          <a:effectLst>
            <a:prstShdw prst="shdw17" dist="17961" dir="13500000">
              <a:schemeClr val="tx1">
                <a:alpha val="74997"/>
              </a:schemeClr>
            </a:prstShdw>
          </a:effectLst>
        </p:spPr>
        <p:txBody>
          <a:bodyPr wrap="none" anchor="ctr"/>
          <a:lstStyle/>
          <a:p>
            <a:endParaRPr lang="en-US"/>
          </a:p>
        </p:txBody>
      </p:sp>
      <p:sp>
        <p:nvSpPr>
          <p:cNvPr id="5" name="TPAnswers"/>
          <p:cNvSpPr txBox="1">
            <a:spLocks/>
          </p:cNvSpPr>
          <p:nvPr>
            <p:custDataLst>
              <p:tags r:id="rId1"/>
            </p:custDataLst>
          </p:nvPr>
        </p:nvSpPr>
        <p:spPr>
          <a:xfrm>
            <a:off x="457200" y="1600200"/>
            <a:ext cx="4114800" cy="4525963"/>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Motor cortex</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err="1" smtClean="0">
                <a:ln>
                  <a:noFill/>
                </a:ln>
                <a:solidFill>
                  <a:srgbClr val="0000FF"/>
                </a:solidFill>
                <a:effectLst/>
                <a:uLnTx/>
                <a:uFillTx/>
                <a:latin typeface="+mn-lt"/>
                <a:ea typeface="+mn-ea"/>
                <a:cs typeface="+mn-cs"/>
              </a:rPr>
              <a:t>Premotor</a:t>
            </a:r>
            <a:r>
              <a:rPr kumimoji="0" lang="en-US" sz="3200" b="0" i="0" u="none" strike="noStrike" kern="1200" cap="none" spc="0" normalizeH="0" baseline="0" noProof="0" dirty="0" smtClean="0">
                <a:ln>
                  <a:noFill/>
                </a:ln>
                <a:solidFill>
                  <a:srgbClr val="0000FF"/>
                </a:solidFill>
                <a:effectLst/>
                <a:uLnTx/>
                <a:uFillTx/>
                <a:latin typeface="+mn-lt"/>
                <a:ea typeface="+mn-ea"/>
                <a:cs typeface="+mn-cs"/>
              </a:rPr>
              <a:t> cortex</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Supplementary motor cortex</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0"/>
          <p:cNvGraphicFramePr>
            <a:graphicFrameLocks noGrp="1"/>
          </p:cNvGraphicFramePr>
          <p:nvPr/>
        </p:nvGraphicFramePr>
        <p:xfrm>
          <a:off x="19050" y="4760913"/>
          <a:ext cx="9109075" cy="2078736"/>
        </p:xfrm>
        <a:graphic>
          <a:graphicData uri="http://schemas.openxmlformats.org/drawingml/2006/table">
            <a:tbl>
              <a:tblPr/>
              <a:tblGrid>
                <a:gridCol w="4857750"/>
                <a:gridCol w="4251325"/>
              </a:tblGrid>
              <a:tr h="2000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pitchFamily="68" charset="-128"/>
                        </a:rPr>
                        <a:t>Motor cortical territories; lateral hemisphere.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pitchFamily="68" charset="-128"/>
                        </a:rPr>
                        <a:t>Primary motor cortex (Brodmann's area 4); outlined in </a:t>
                      </a:r>
                      <a:r>
                        <a:rPr kumimoji="0" lang="en-US" sz="1600" b="0" i="0" u="none" strike="noStrike" cap="none" normalizeH="0" baseline="0" smtClean="0">
                          <a:ln>
                            <a:noFill/>
                          </a:ln>
                          <a:solidFill>
                            <a:schemeClr val="tx1"/>
                          </a:solidFill>
                          <a:effectLst>
                            <a:outerShdw blurRad="38100" dist="38100" dir="2700000" algn="tl">
                              <a:srgbClr val="C0C0C0"/>
                            </a:outerShdw>
                          </a:effectLst>
                          <a:latin typeface="Arial" charset="0"/>
                          <a:ea typeface="ＭＳ Ｐゴシック" pitchFamily="68" charset="-128"/>
                        </a:rPr>
                        <a:t>purple</a:t>
                      </a:r>
                      <a:r>
                        <a:rPr kumimoji="0" lang="en-US" sz="1600" b="0" i="0" u="none" strike="noStrike" cap="none" normalizeH="0" baseline="0" smtClean="0">
                          <a:ln>
                            <a:noFill/>
                          </a:ln>
                          <a:solidFill>
                            <a:schemeClr val="tx1"/>
                          </a:solidFill>
                          <a:effectLst/>
                          <a:latin typeface="Arial" charset="0"/>
                          <a:ea typeface="ＭＳ Ｐゴシック" pitchFamily="68" charset="-128"/>
                        </a:rPr>
                        <a:t>.  </a:t>
                      </a:r>
                      <a:r>
                        <a:rPr kumimoji="0" lang="en-US" sz="1200" b="0" i="0" u="none" strike="noStrike" cap="none" normalizeH="0" baseline="0" smtClean="0">
                          <a:ln>
                            <a:noFill/>
                          </a:ln>
                          <a:solidFill>
                            <a:schemeClr val="tx1"/>
                          </a:solidFill>
                          <a:effectLst/>
                          <a:latin typeface="Arial" charset="0"/>
                          <a:ea typeface="ＭＳ Ｐゴシック" pitchFamily="68" charset="-128"/>
                        </a:rPr>
                        <a:t>(note - the entire precentral gyrus is outlined, whereas the posterior half [shaded purple] is area 4; the rest is part of the premotor area = Brodmann’s area 6)</a:t>
                      </a:r>
                      <a:endParaRPr kumimoji="0" lang="en-US" sz="1600" b="0" i="0" u="none" strike="noStrike" cap="none" normalizeH="0" baseline="0" smtClean="0">
                        <a:ln>
                          <a:noFill/>
                        </a:ln>
                        <a:solidFill>
                          <a:schemeClr val="tx1"/>
                        </a:solidFill>
                        <a:effectLst/>
                        <a:latin typeface="Arial" charset="0"/>
                        <a:ea typeface="ＭＳ Ｐゴシック" pitchFamily="68"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pitchFamily="68" charset="-128"/>
                        </a:rPr>
                        <a:t>Premotor area (Brodmann's area 6 [the unshaded portion of the precentral gyrus + the area outlined in green]).</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1588" marR="0" lvl="0" indent="-1588"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pitchFamily="68" charset="-128"/>
                        </a:rPr>
                        <a:t>Somesthetic cortical territories; lateral hemisphere. </a:t>
                      </a:r>
                    </a:p>
                    <a:p>
                      <a:pPr marL="1588" marR="0" lvl="0" indent="-1588"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pitchFamily="68" charset="-128"/>
                        </a:rPr>
                        <a:t>Primary (SI, outlined in red) Somatosensory Cortex</a:t>
                      </a:r>
                    </a:p>
                    <a:p>
                      <a:pPr marL="1588" marR="0" lvl="0" indent="-1588"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pitchFamily="68" charset="-128"/>
                        </a:rPr>
                        <a:t>Somatosensory association cortex (Brodmann's areas 5 &amp; 7).</a:t>
                      </a:r>
                    </a:p>
                  </a:txBody>
                  <a:tcP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pic>
        <p:nvPicPr>
          <p:cNvPr id="3" name="Picture 10"/>
          <p:cNvPicPr>
            <a:picLocks noChangeAspect="1" noChangeArrowheads="1"/>
          </p:cNvPicPr>
          <p:nvPr/>
        </p:nvPicPr>
        <p:blipFill>
          <a:blip r:embed="rId2" cstate="print"/>
          <a:srcRect/>
          <a:stretch>
            <a:fillRect/>
          </a:stretch>
        </p:blipFill>
        <p:spPr bwMode="auto">
          <a:xfrm>
            <a:off x="1905000" y="0"/>
            <a:ext cx="5343525" cy="4681538"/>
          </a:xfrm>
          <a:prstGeom prst="rect">
            <a:avLst/>
          </a:prstGeom>
          <a:noFill/>
          <a:ln w="9525">
            <a:noFill/>
            <a:miter lim="800000"/>
            <a:headEnd/>
            <a:tailEnd/>
          </a:ln>
        </p:spPr>
      </p:pic>
      <p:sp>
        <p:nvSpPr>
          <p:cNvPr id="4" name="Freeform 11"/>
          <p:cNvSpPr>
            <a:spLocks/>
          </p:cNvSpPr>
          <p:nvPr/>
        </p:nvSpPr>
        <p:spPr bwMode="auto">
          <a:xfrm>
            <a:off x="3146425" y="52388"/>
            <a:ext cx="1633538" cy="1884362"/>
          </a:xfrm>
          <a:custGeom>
            <a:avLst/>
            <a:gdLst>
              <a:gd name="T0" fmla="*/ 2147483647 w 1029"/>
              <a:gd name="T1" fmla="*/ 2147483647 h 1187"/>
              <a:gd name="T2" fmla="*/ 2147483647 w 1029"/>
              <a:gd name="T3" fmla="*/ 2147483647 h 1187"/>
              <a:gd name="T4" fmla="*/ 2147483647 w 1029"/>
              <a:gd name="T5" fmla="*/ 2147483647 h 1187"/>
              <a:gd name="T6" fmla="*/ 2147483647 w 1029"/>
              <a:gd name="T7" fmla="*/ 2147483647 h 1187"/>
              <a:gd name="T8" fmla="*/ 2147483647 w 1029"/>
              <a:gd name="T9" fmla="*/ 2147483647 h 1187"/>
              <a:gd name="T10" fmla="*/ 2147483647 w 1029"/>
              <a:gd name="T11" fmla="*/ 2147483647 h 1187"/>
              <a:gd name="T12" fmla="*/ 2147483647 w 1029"/>
              <a:gd name="T13" fmla="*/ 2147483647 h 1187"/>
              <a:gd name="T14" fmla="*/ 2147483647 w 1029"/>
              <a:gd name="T15" fmla="*/ 2147483647 h 1187"/>
              <a:gd name="T16" fmla="*/ 2147483647 w 1029"/>
              <a:gd name="T17" fmla="*/ 2147483647 h 1187"/>
              <a:gd name="T18" fmla="*/ 2147483647 w 1029"/>
              <a:gd name="T19" fmla="*/ 2147483647 h 1187"/>
              <a:gd name="T20" fmla="*/ 2147483647 w 1029"/>
              <a:gd name="T21" fmla="*/ 2147483647 h 1187"/>
              <a:gd name="T22" fmla="*/ 2147483647 w 1029"/>
              <a:gd name="T23" fmla="*/ 2147483647 h 1187"/>
              <a:gd name="T24" fmla="*/ 2147483647 w 1029"/>
              <a:gd name="T25" fmla="*/ 2147483647 h 1187"/>
              <a:gd name="T26" fmla="*/ 2147483647 w 1029"/>
              <a:gd name="T27" fmla="*/ 2147483647 h 1187"/>
              <a:gd name="T28" fmla="*/ 2147483647 w 1029"/>
              <a:gd name="T29" fmla="*/ 2147483647 h 1187"/>
              <a:gd name="T30" fmla="*/ 2147483647 w 1029"/>
              <a:gd name="T31" fmla="*/ 2147483647 h 1187"/>
              <a:gd name="T32" fmla="*/ 2147483647 w 1029"/>
              <a:gd name="T33" fmla="*/ 2147483647 h 1187"/>
              <a:gd name="T34" fmla="*/ 2147483647 w 1029"/>
              <a:gd name="T35" fmla="*/ 2147483647 h 1187"/>
              <a:gd name="T36" fmla="*/ 2147483647 w 1029"/>
              <a:gd name="T37" fmla="*/ 2147483647 h 1187"/>
              <a:gd name="T38" fmla="*/ 2147483647 w 1029"/>
              <a:gd name="T39" fmla="*/ 2147483647 h 1187"/>
              <a:gd name="T40" fmla="*/ 2147483647 w 1029"/>
              <a:gd name="T41" fmla="*/ 2147483647 h 1187"/>
              <a:gd name="T42" fmla="*/ 2147483647 w 1029"/>
              <a:gd name="T43" fmla="*/ 2147483647 h 1187"/>
              <a:gd name="T44" fmla="*/ 2147483647 w 1029"/>
              <a:gd name="T45" fmla="*/ 2147483647 h 1187"/>
              <a:gd name="T46" fmla="*/ 2147483647 w 1029"/>
              <a:gd name="T47" fmla="*/ 2147483647 h 1187"/>
              <a:gd name="T48" fmla="*/ 2147483647 w 1029"/>
              <a:gd name="T49" fmla="*/ 2147483647 h 1187"/>
              <a:gd name="T50" fmla="*/ 2147483647 w 1029"/>
              <a:gd name="T51" fmla="*/ 2147483647 h 1187"/>
              <a:gd name="T52" fmla="*/ 2147483647 w 1029"/>
              <a:gd name="T53" fmla="*/ 2147483647 h 1187"/>
              <a:gd name="T54" fmla="*/ 2147483647 w 1029"/>
              <a:gd name="T55" fmla="*/ 2147483647 h 1187"/>
              <a:gd name="T56" fmla="*/ 2147483647 w 1029"/>
              <a:gd name="T57" fmla="*/ 2147483647 h 1187"/>
              <a:gd name="T58" fmla="*/ 2147483647 w 1029"/>
              <a:gd name="T59" fmla="*/ 2147483647 h 1187"/>
              <a:gd name="T60" fmla="*/ 2147483647 w 1029"/>
              <a:gd name="T61" fmla="*/ 2147483647 h 1187"/>
              <a:gd name="T62" fmla="*/ 2147483647 w 1029"/>
              <a:gd name="T63" fmla="*/ 2147483647 h 1187"/>
              <a:gd name="T64" fmla="*/ 2147483647 w 1029"/>
              <a:gd name="T65" fmla="*/ 2147483647 h 1187"/>
              <a:gd name="T66" fmla="*/ 2147483647 w 1029"/>
              <a:gd name="T67" fmla="*/ 2147483647 h 1187"/>
              <a:gd name="T68" fmla="*/ 2147483647 w 1029"/>
              <a:gd name="T69" fmla="*/ 2147483647 h 1187"/>
              <a:gd name="T70" fmla="*/ 2147483647 w 1029"/>
              <a:gd name="T71" fmla="*/ 2147483647 h 1187"/>
              <a:gd name="T72" fmla="*/ 2147483647 w 1029"/>
              <a:gd name="T73" fmla="*/ 2147483647 h 1187"/>
              <a:gd name="T74" fmla="*/ 2147483647 w 1029"/>
              <a:gd name="T75" fmla="*/ 2147483647 h 1187"/>
              <a:gd name="T76" fmla="*/ 2147483647 w 1029"/>
              <a:gd name="T77" fmla="*/ 2147483647 h 1187"/>
              <a:gd name="T78" fmla="*/ 2147483647 w 1029"/>
              <a:gd name="T79" fmla="*/ 2147483647 h 1187"/>
              <a:gd name="T80" fmla="*/ 2147483647 w 1029"/>
              <a:gd name="T81" fmla="*/ 2147483647 h 1187"/>
              <a:gd name="T82" fmla="*/ 2147483647 w 1029"/>
              <a:gd name="T83" fmla="*/ 2147483647 h 1187"/>
              <a:gd name="T84" fmla="*/ 2147483647 w 1029"/>
              <a:gd name="T85" fmla="*/ 2147483647 h 1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9"/>
              <a:gd name="T130" fmla="*/ 0 h 1187"/>
              <a:gd name="T131" fmla="*/ 1029 w 1029"/>
              <a:gd name="T132" fmla="*/ 1187 h 1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9" h="1187">
                <a:moveTo>
                  <a:pt x="848" y="1177"/>
                </a:moveTo>
                <a:cubicBezTo>
                  <a:pt x="883" y="1179"/>
                  <a:pt x="903" y="1187"/>
                  <a:pt x="926" y="1177"/>
                </a:cubicBezTo>
                <a:cubicBezTo>
                  <a:pt x="949" y="1167"/>
                  <a:pt x="976" y="1151"/>
                  <a:pt x="986" y="1117"/>
                </a:cubicBezTo>
                <a:cubicBezTo>
                  <a:pt x="996" y="1083"/>
                  <a:pt x="982" y="1012"/>
                  <a:pt x="986" y="974"/>
                </a:cubicBezTo>
                <a:cubicBezTo>
                  <a:pt x="990" y="936"/>
                  <a:pt x="1007" y="913"/>
                  <a:pt x="1010" y="886"/>
                </a:cubicBezTo>
                <a:cubicBezTo>
                  <a:pt x="1013" y="859"/>
                  <a:pt x="1029" y="842"/>
                  <a:pt x="1005" y="812"/>
                </a:cubicBezTo>
                <a:cubicBezTo>
                  <a:pt x="981" y="782"/>
                  <a:pt x="902" y="739"/>
                  <a:pt x="866" y="706"/>
                </a:cubicBezTo>
                <a:cubicBezTo>
                  <a:pt x="830" y="673"/>
                  <a:pt x="816" y="636"/>
                  <a:pt x="788" y="613"/>
                </a:cubicBezTo>
                <a:cubicBezTo>
                  <a:pt x="760" y="590"/>
                  <a:pt x="704" y="592"/>
                  <a:pt x="695" y="567"/>
                </a:cubicBezTo>
                <a:cubicBezTo>
                  <a:pt x="686" y="542"/>
                  <a:pt x="728" y="493"/>
                  <a:pt x="732" y="461"/>
                </a:cubicBezTo>
                <a:cubicBezTo>
                  <a:pt x="736" y="429"/>
                  <a:pt x="748" y="391"/>
                  <a:pt x="718" y="373"/>
                </a:cubicBezTo>
                <a:cubicBezTo>
                  <a:pt x="688" y="355"/>
                  <a:pt x="590" y="363"/>
                  <a:pt x="552" y="354"/>
                </a:cubicBezTo>
                <a:cubicBezTo>
                  <a:pt x="514" y="345"/>
                  <a:pt x="506" y="335"/>
                  <a:pt x="487" y="317"/>
                </a:cubicBezTo>
                <a:cubicBezTo>
                  <a:pt x="468" y="299"/>
                  <a:pt x="448" y="270"/>
                  <a:pt x="436" y="248"/>
                </a:cubicBezTo>
                <a:cubicBezTo>
                  <a:pt x="424" y="226"/>
                  <a:pt x="413" y="208"/>
                  <a:pt x="418" y="183"/>
                </a:cubicBezTo>
                <a:cubicBezTo>
                  <a:pt x="423" y="158"/>
                  <a:pt x="480" y="120"/>
                  <a:pt x="464" y="95"/>
                </a:cubicBezTo>
                <a:cubicBezTo>
                  <a:pt x="448" y="70"/>
                  <a:pt x="365" y="50"/>
                  <a:pt x="321" y="35"/>
                </a:cubicBezTo>
                <a:cubicBezTo>
                  <a:pt x="277" y="20"/>
                  <a:pt x="233" y="0"/>
                  <a:pt x="200" y="3"/>
                </a:cubicBezTo>
                <a:cubicBezTo>
                  <a:pt x="167" y="6"/>
                  <a:pt x="149" y="43"/>
                  <a:pt x="122" y="54"/>
                </a:cubicBezTo>
                <a:cubicBezTo>
                  <a:pt x="95" y="65"/>
                  <a:pt x="59" y="61"/>
                  <a:pt x="39" y="72"/>
                </a:cubicBezTo>
                <a:cubicBezTo>
                  <a:pt x="19" y="83"/>
                  <a:pt x="4" y="104"/>
                  <a:pt x="2" y="119"/>
                </a:cubicBezTo>
                <a:cubicBezTo>
                  <a:pt x="0" y="134"/>
                  <a:pt x="4" y="152"/>
                  <a:pt x="29" y="165"/>
                </a:cubicBezTo>
                <a:cubicBezTo>
                  <a:pt x="54" y="178"/>
                  <a:pt x="119" y="185"/>
                  <a:pt x="150" y="197"/>
                </a:cubicBezTo>
                <a:cubicBezTo>
                  <a:pt x="181" y="209"/>
                  <a:pt x="203" y="220"/>
                  <a:pt x="214" y="234"/>
                </a:cubicBezTo>
                <a:cubicBezTo>
                  <a:pt x="225" y="248"/>
                  <a:pt x="210" y="269"/>
                  <a:pt x="219" y="280"/>
                </a:cubicBezTo>
                <a:cubicBezTo>
                  <a:pt x="228" y="291"/>
                  <a:pt x="256" y="285"/>
                  <a:pt x="265" y="299"/>
                </a:cubicBezTo>
                <a:cubicBezTo>
                  <a:pt x="274" y="313"/>
                  <a:pt x="250" y="343"/>
                  <a:pt x="274" y="364"/>
                </a:cubicBezTo>
                <a:cubicBezTo>
                  <a:pt x="298" y="385"/>
                  <a:pt x="367" y="409"/>
                  <a:pt x="408" y="424"/>
                </a:cubicBezTo>
                <a:cubicBezTo>
                  <a:pt x="449" y="439"/>
                  <a:pt x="492" y="448"/>
                  <a:pt x="519" y="456"/>
                </a:cubicBezTo>
                <a:cubicBezTo>
                  <a:pt x="546" y="464"/>
                  <a:pt x="565" y="459"/>
                  <a:pt x="570" y="470"/>
                </a:cubicBezTo>
                <a:cubicBezTo>
                  <a:pt x="575" y="481"/>
                  <a:pt x="555" y="501"/>
                  <a:pt x="552" y="525"/>
                </a:cubicBezTo>
                <a:cubicBezTo>
                  <a:pt x="549" y="549"/>
                  <a:pt x="549" y="581"/>
                  <a:pt x="552" y="613"/>
                </a:cubicBezTo>
                <a:cubicBezTo>
                  <a:pt x="555" y="645"/>
                  <a:pt x="556" y="686"/>
                  <a:pt x="570" y="720"/>
                </a:cubicBezTo>
                <a:cubicBezTo>
                  <a:pt x="584" y="754"/>
                  <a:pt x="613" y="787"/>
                  <a:pt x="635" y="817"/>
                </a:cubicBezTo>
                <a:cubicBezTo>
                  <a:pt x="657" y="847"/>
                  <a:pt x="689" y="881"/>
                  <a:pt x="704" y="900"/>
                </a:cubicBezTo>
                <a:cubicBezTo>
                  <a:pt x="719" y="919"/>
                  <a:pt x="732" y="938"/>
                  <a:pt x="723" y="932"/>
                </a:cubicBezTo>
                <a:cubicBezTo>
                  <a:pt x="714" y="926"/>
                  <a:pt x="676" y="863"/>
                  <a:pt x="649" y="863"/>
                </a:cubicBezTo>
                <a:cubicBezTo>
                  <a:pt x="622" y="863"/>
                  <a:pt x="585" y="910"/>
                  <a:pt x="561" y="932"/>
                </a:cubicBezTo>
                <a:cubicBezTo>
                  <a:pt x="537" y="954"/>
                  <a:pt x="502" y="971"/>
                  <a:pt x="506" y="993"/>
                </a:cubicBezTo>
                <a:cubicBezTo>
                  <a:pt x="510" y="1015"/>
                  <a:pt x="559" y="1042"/>
                  <a:pt x="584" y="1067"/>
                </a:cubicBezTo>
                <a:cubicBezTo>
                  <a:pt x="609" y="1092"/>
                  <a:pt x="636" y="1128"/>
                  <a:pt x="658" y="1145"/>
                </a:cubicBezTo>
                <a:cubicBezTo>
                  <a:pt x="680" y="1162"/>
                  <a:pt x="684" y="1163"/>
                  <a:pt x="718" y="1168"/>
                </a:cubicBezTo>
                <a:cubicBezTo>
                  <a:pt x="752" y="1173"/>
                  <a:pt x="813" y="1175"/>
                  <a:pt x="848" y="1177"/>
                </a:cubicBezTo>
                <a:close/>
              </a:path>
            </a:pathLst>
          </a:custGeom>
          <a:noFill/>
          <a:ln w="19050">
            <a:solidFill>
              <a:srgbClr val="FF0000"/>
            </a:solidFill>
            <a:round/>
            <a:headEnd/>
            <a:tailEnd/>
          </a:ln>
        </p:spPr>
        <p:txBody>
          <a:bodyPr wrap="none" anchor="ctr"/>
          <a:lstStyle/>
          <a:p>
            <a:endParaRPr lang="en-US"/>
          </a:p>
        </p:txBody>
      </p:sp>
      <p:sp>
        <p:nvSpPr>
          <p:cNvPr id="5" name="Text Box 12"/>
          <p:cNvSpPr txBox="1">
            <a:spLocks noChangeArrowheads="1"/>
          </p:cNvSpPr>
          <p:nvPr/>
        </p:nvSpPr>
        <p:spPr bwMode="auto">
          <a:xfrm>
            <a:off x="225425" y="241300"/>
            <a:ext cx="1373188" cy="884238"/>
          </a:xfrm>
          <a:prstGeom prst="rect">
            <a:avLst/>
          </a:prstGeom>
          <a:noFill/>
          <a:ln w="9525">
            <a:noFill/>
            <a:miter lim="800000"/>
            <a:headEnd/>
            <a:tailEnd/>
          </a:ln>
        </p:spPr>
        <p:txBody>
          <a:bodyPr>
            <a:spAutoFit/>
          </a:bodyPr>
          <a:lstStyle/>
          <a:p>
            <a:r>
              <a:rPr lang="en-US" sz="1600">
                <a:latin typeface="Times New Roman" pitchFamily="68" charset="0"/>
              </a:rPr>
              <a:t>Central sulcus </a:t>
            </a:r>
            <a:r>
              <a:rPr lang="en-US" sz="1200">
                <a:latin typeface="Times New Roman" pitchFamily="68" charset="0"/>
              </a:rPr>
              <a:t>- it is obscured by the overlap of red and purple lines</a:t>
            </a:r>
            <a:endParaRPr lang="en-US" sz="1600">
              <a:latin typeface="Times New Roman" pitchFamily="68" charset="0"/>
            </a:endParaRPr>
          </a:p>
        </p:txBody>
      </p:sp>
      <p:sp>
        <p:nvSpPr>
          <p:cNvPr id="6" name="Line 13"/>
          <p:cNvSpPr>
            <a:spLocks noChangeShapeType="1"/>
          </p:cNvSpPr>
          <p:nvPr/>
        </p:nvSpPr>
        <p:spPr bwMode="auto">
          <a:xfrm>
            <a:off x="1557338" y="412750"/>
            <a:ext cx="2946400" cy="735013"/>
          </a:xfrm>
          <a:prstGeom prst="line">
            <a:avLst/>
          </a:prstGeom>
          <a:noFill/>
          <a:ln w="19050">
            <a:solidFill>
              <a:schemeClr val="tx1"/>
            </a:solidFill>
            <a:round/>
            <a:headEnd/>
            <a:tailEnd type="stealth" w="lg" len="med"/>
          </a:ln>
          <a:effectLst>
            <a:prstShdw prst="shdw17" dist="17961" dir="13500000">
              <a:schemeClr val="bg1">
                <a:alpha val="74997"/>
              </a:schemeClr>
            </a:prstShdw>
          </a:effectLst>
        </p:spPr>
        <p:txBody>
          <a:bodyPr wrap="none" anchor="ctr"/>
          <a:lstStyle/>
          <a:p>
            <a:endParaRPr lang="en-US"/>
          </a:p>
        </p:txBody>
      </p:sp>
      <p:sp>
        <p:nvSpPr>
          <p:cNvPr id="7" name="Line 14"/>
          <p:cNvSpPr>
            <a:spLocks noChangeShapeType="1"/>
          </p:cNvSpPr>
          <p:nvPr/>
        </p:nvSpPr>
        <p:spPr bwMode="auto">
          <a:xfrm flipH="1" flipV="1">
            <a:off x="5521325" y="2387600"/>
            <a:ext cx="2068513" cy="336550"/>
          </a:xfrm>
          <a:prstGeom prst="line">
            <a:avLst/>
          </a:prstGeom>
          <a:noFill/>
          <a:ln w="19050">
            <a:solidFill>
              <a:schemeClr val="tx1"/>
            </a:solidFill>
            <a:round/>
            <a:headEnd/>
            <a:tailEnd type="stealth" w="lg" len="med"/>
          </a:ln>
          <a:effectLst>
            <a:prstShdw prst="shdw17" dist="17961" dir="13500000">
              <a:schemeClr val="bg1">
                <a:alpha val="74997"/>
              </a:schemeClr>
            </a:prstShdw>
          </a:effectLst>
        </p:spPr>
        <p:txBody>
          <a:bodyPr wrap="none" anchor="ctr"/>
          <a:lstStyle/>
          <a:p>
            <a:endParaRPr lang="en-US"/>
          </a:p>
        </p:txBody>
      </p:sp>
      <p:sp>
        <p:nvSpPr>
          <p:cNvPr id="8" name="Text Box 16"/>
          <p:cNvSpPr txBox="1">
            <a:spLocks noChangeArrowheads="1"/>
          </p:cNvSpPr>
          <p:nvPr/>
        </p:nvSpPr>
        <p:spPr bwMode="auto">
          <a:xfrm>
            <a:off x="2814638" y="174625"/>
            <a:ext cx="387350" cy="579438"/>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Times New Roman" pitchFamily="68" charset="0"/>
              </a:rPr>
              <a:t>5</a:t>
            </a:r>
          </a:p>
        </p:txBody>
      </p:sp>
      <p:sp>
        <p:nvSpPr>
          <p:cNvPr id="9" name="Text Box 17"/>
          <p:cNvSpPr txBox="1">
            <a:spLocks noChangeArrowheads="1"/>
          </p:cNvSpPr>
          <p:nvPr/>
        </p:nvSpPr>
        <p:spPr bwMode="auto">
          <a:xfrm>
            <a:off x="2178050" y="804863"/>
            <a:ext cx="387350" cy="579437"/>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C0C0C0"/>
                  </a:outerShdw>
                </a:effectLst>
                <a:latin typeface="Times New Roman" pitchFamily="68" charset="0"/>
              </a:rPr>
              <a:t>7</a:t>
            </a:r>
          </a:p>
        </p:txBody>
      </p:sp>
      <p:sp>
        <p:nvSpPr>
          <p:cNvPr id="10" name="Freeform 19"/>
          <p:cNvSpPr>
            <a:spLocks/>
          </p:cNvSpPr>
          <p:nvPr/>
        </p:nvSpPr>
        <p:spPr bwMode="auto">
          <a:xfrm>
            <a:off x="3540125" y="-3175"/>
            <a:ext cx="1679575" cy="2249488"/>
          </a:xfrm>
          <a:custGeom>
            <a:avLst/>
            <a:gdLst>
              <a:gd name="T0" fmla="*/ 2147483647 w 1058"/>
              <a:gd name="T1" fmla="*/ 2147483647 h 1417"/>
              <a:gd name="T2" fmla="*/ 2147483647 w 1058"/>
              <a:gd name="T3" fmla="*/ 2147483647 h 1417"/>
              <a:gd name="T4" fmla="*/ 2147483647 w 1058"/>
              <a:gd name="T5" fmla="*/ 2147483647 h 1417"/>
              <a:gd name="T6" fmla="*/ 2147483647 w 1058"/>
              <a:gd name="T7" fmla="*/ 2147483647 h 1417"/>
              <a:gd name="T8" fmla="*/ 2147483647 w 1058"/>
              <a:gd name="T9" fmla="*/ 2147483647 h 1417"/>
              <a:gd name="T10" fmla="*/ 2147483647 w 1058"/>
              <a:gd name="T11" fmla="*/ 2147483647 h 1417"/>
              <a:gd name="T12" fmla="*/ 2147483647 w 1058"/>
              <a:gd name="T13" fmla="*/ 2147483647 h 1417"/>
              <a:gd name="T14" fmla="*/ 2147483647 w 1058"/>
              <a:gd name="T15" fmla="*/ 2147483647 h 1417"/>
              <a:gd name="T16" fmla="*/ 2147483647 w 1058"/>
              <a:gd name="T17" fmla="*/ 2147483647 h 1417"/>
              <a:gd name="T18" fmla="*/ 2147483647 w 1058"/>
              <a:gd name="T19" fmla="*/ 2147483647 h 1417"/>
              <a:gd name="T20" fmla="*/ 2147483647 w 1058"/>
              <a:gd name="T21" fmla="*/ 2147483647 h 1417"/>
              <a:gd name="T22" fmla="*/ 2147483647 w 1058"/>
              <a:gd name="T23" fmla="*/ 2147483647 h 1417"/>
              <a:gd name="T24" fmla="*/ 2147483647 w 1058"/>
              <a:gd name="T25" fmla="*/ 2147483647 h 1417"/>
              <a:gd name="T26" fmla="*/ 2147483647 w 1058"/>
              <a:gd name="T27" fmla="*/ 2147483647 h 1417"/>
              <a:gd name="T28" fmla="*/ 2147483647 w 1058"/>
              <a:gd name="T29" fmla="*/ 2147483647 h 1417"/>
              <a:gd name="T30" fmla="*/ 2147483647 w 1058"/>
              <a:gd name="T31" fmla="*/ 2147483647 h 1417"/>
              <a:gd name="T32" fmla="*/ 2147483647 w 1058"/>
              <a:gd name="T33" fmla="*/ 2147483647 h 1417"/>
              <a:gd name="T34" fmla="*/ 2147483647 w 1058"/>
              <a:gd name="T35" fmla="*/ 2147483647 h 1417"/>
              <a:gd name="T36" fmla="*/ 2147483647 w 1058"/>
              <a:gd name="T37" fmla="*/ 2147483647 h 1417"/>
              <a:gd name="T38" fmla="*/ 2147483647 w 1058"/>
              <a:gd name="T39" fmla="*/ 2147483647 h 1417"/>
              <a:gd name="T40" fmla="*/ 2147483647 w 1058"/>
              <a:gd name="T41" fmla="*/ 2147483647 h 1417"/>
              <a:gd name="T42" fmla="*/ 2147483647 w 1058"/>
              <a:gd name="T43" fmla="*/ 2147483647 h 1417"/>
              <a:gd name="T44" fmla="*/ 2147483647 w 1058"/>
              <a:gd name="T45" fmla="*/ 2147483647 h 1417"/>
              <a:gd name="T46" fmla="*/ 2147483647 w 1058"/>
              <a:gd name="T47" fmla="*/ 2147483647 h 1417"/>
              <a:gd name="T48" fmla="*/ 0 w 1058"/>
              <a:gd name="T49" fmla="*/ 2147483647 h 14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8"/>
              <a:gd name="T76" fmla="*/ 0 h 1417"/>
              <a:gd name="T77" fmla="*/ 1058 w 1058"/>
              <a:gd name="T78" fmla="*/ 1417 h 14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8" h="1417">
                <a:moveTo>
                  <a:pt x="698" y="1202"/>
                </a:moveTo>
                <a:cubicBezTo>
                  <a:pt x="684" y="1212"/>
                  <a:pt x="670" y="1223"/>
                  <a:pt x="685" y="1234"/>
                </a:cubicBezTo>
                <a:cubicBezTo>
                  <a:pt x="700" y="1245"/>
                  <a:pt x="752" y="1251"/>
                  <a:pt x="786" y="1266"/>
                </a:cubicBezTo>
                <a:cubicBezTo>
                  <a:pt x="820" y="1281"/>
                  <a:pt x="853" y="1303"/>
                  <a:pt x="892" y="1326"/>
                </a:cubicBezTo>
                <a:cubicBezTo>
                  <a:pt x="931" y="1349"/>
                  <a:pt x="1002" y="1417"/>
                  <a:pt x="1021" y="1404"/>
                </a:cubicBezTo>
                <a:cubicBezTo>
                  <a:pt x="1040" y="1391"/>
                  <a:pt x="1015" y="1302"/>
                  <a:pt x="1007" y="1248"/>
                </a:cubicBezTo>
                <a:cubicBezTo>
                  <a:pt x="999" y="1194"/>
                  <a:pt x="974" y="1110"/>
                  <a:pt x="975" y="1082"/>
                </a:cubicBezTo>
                <a:cubicBezTo>
                  <a:pt x="976" y="1054"/>
                  <a:pt x="1004" y="1102"/>
                  <a:pt x="1012" y="1078"/>
                </a:cubicBezTo>
                <a:cubicBezTo>
                  <a:pt x="1020" y="1054"/>
                  <a:pt x="1028" y="966"/>
                  <a:pt x="1025" y="935"/>
                </a:cubicBezTo>
                <a:cubicBezTo>
                  <a:pt x="1022" y="904"/>
                  <a:pt x="1004" y="906"/>
                  <a:pt x="993" y="894"/>
                </a:cubicBezTo>
                <a:cubicBezTo>
                  <a:pt x="982" y="882"/>
                  <a:pt x="955" y="867"/>
                  <a:pt x="961" y="862"/>
                </a:cubicBezTo>
                <a:cubicBezTo>
                  <a:pt x="967" y="857"/>
                  <a:pt x="1015" y="880"/>
                  <a:pt x="1030" y="862"/>
                </a:cubicBezTo>
                <a:cubicBezTo>
                  <a:pt x="1045" y="844"/>
                  <a:pt x="1058" y="798"/>
                  <a:pt x="1053" y="756"/>
                </a:cubicBezTo>
                <a:cubicBezTo>
                  <a:pt x="1048" y="714"/>
                  <a:pt x="1020" y="648"/>
                  <a:pt x="998" y="609"/>
                </a:cubicBezTo>
                <a:cubicBezTo>
                  <a:pt x="976" y="570"/>
                  <a:pt x="952" y="545"/>
                  <a:pt x="920" y="522"/>
                </a:cubicBezTo>
                <a:cubicBezTo>
                  <a:pt x="888" y="499"/>
                  <a:pt x="829" y="479"/>
                  <a:pt x="805" y="471"/>
                </a:cubicBezTo>
                <a:cubicBezTo>
                  <a:pt x="781" y="463"/>
                  <a:pt x="785" y="480"/>
                  <a:pt x="777" y="471"/>
                </a:cubicBezTo>
                <a:cubicBezTo>
                  <a:pt x="769" y="462"/>
                  <a:pt x="775" y="448"/>
                  <a:pt x="759" y="420"/>
                </a:cubicBezTo>
                <a:cubicBezTo>
                  <a:pt x="743" y="392"/>
                  <a:pt x="706" y="335"/>
                  <a:pt x="680" y="301"/>
                </a:cubicBezTo>
                <a:cubicBezTo>
                  <a:pt x="654" y="267"/>
                  <a:pt x="645" y="240"/>
                  <a:pt x="602" y="218"/>
                </a:cubicBezTo>
                <a:cubicBezTo>
                  <a:pt x="559" y="196"/>
                  <a:pt x="446" y="190"/>
                  <a:pt x="423" y="168"/>
                </a:cubicBezTo>
                <a:cubicBezTo>
                  <a:pt x="400" y="146"/>
                  <a:pt x="471" y="111"/>
                  <a:pt x="464" y="85"/>
                </a:cubicBezTo>
                <a:cubicBezTo>
                  <a:pt x="457" y="59"/>
                  <a:pt x="422" y="22"/>
                  <a:pt x="382" y="11"/>
                </a:cubicBezTo>
                <a:cubicBezTo>
                  <a:pt x="342" y="0"/>
                  <a:pt x="285" y="11"/>
                  <a:pt x="221" y="16"/>
                </a:cubicBezTo>
                <a:cubicBezTo>
                  <a:pt x="157" y="21"/>
                  <a:pt x="78" y="30"/>
                  <a:pt x="0" y="39"/>
                </a:cubicBezTo>
              </a:path>
            </a:pathLst>
          </a:custGeom>
          <a:noFill/>
          <a:ln w="19050">
            <a:solidFill>
              <a:srgbClr val="800080"/>
            </a:solidFill>
            <a:round/>
            <a:headEnd/>
            <a:tailEnd/>
          </a:ln>
          <a:effectLst>
            <a:prstShdw prst="shdw17" dist="17961" dir="13500000">
              <a:schemeClr val="tx1">
                <a:alpha val="74997"/>
              </a:schemeClr>
            </a:prstShdw>
          </a:effectLst>
        </p:spPr>
        <p:txBody>
          <a:bodyPr wrap="none" anchor="ctr"/>
          <a:lstStyle/>
          <a:p>
            <a:endParaRPr lang="en-US"/>
          </a:p>
        </p:txBody>
      </p:sp>
      <p:sp>
        <p:nvSpPr>
          <p:cNvPr id="11" name="Freeform 20"/>
          <p:cNvSpPr>
            <a:spLocks/>
          </p:cNvSpPr>
          <p:nvPr/>
        </p:nvSpPr>
        <p:spPr bwMode="auto">
          <a:xfrm>
            <a:off x="3548063" y="50800"/>
            <a:ext cx="1238250" cy="1854200"/>
          </a:xfrm>
          <a:custGeom>
            <a:avLst/>
            <a:gdLst>
              <a:gd name="T0" fmla="*/ 2147483647 w 780"/>
              <a:gd name="T1" fmla="*/ 2147483647 h 1168"/>
              <a:gd name="T2" fmla="*/ 0 w 780"/>
              <a:gd name="T3" fmla="*/ 0 h 1168"/>
              <a:gd name="T4" fmla="*/ 2147483647 w 780"/>
              <a:gd name="T5" fmla="*/ 2147483647 h 1168"/>
              <a:gd name="T6" fmla="*/ 2147483647 w 780"/>
              <a:gd name="T7" fmla="*/ 2147483647 h 1168"/>
              <a:gd name="T8" fmla="*/ 2147483647 w 780"/>
              <a:gd name="T9" fmla="*/ 2147483647 h 1168"/>
              <a:gd name="T10" fmla="*/ 2147483647 w 780"/>
              <a:gd name="T11" fmla="*/ 2147483647 h 1168"/>
              <a:gd name="T12" fmla="*/ 2147483647 w 780"/>
              <a:gd name="T13" fmla="*/ 2147483647 h 1168"/>
              <a:gd name="T14" fmla="*/ 2147483647 w 780"/>
              <a:gd name="T15" fmla="*/ 2147483647 h 1168"/>
              <a:gd name="T16" fmla="*/ 2147483647 w 780"/>
              <a:gd name="T17" fmla="*/ 2147483647 h 1168"/>
              <a:gd name="T18" fmla="*/ 2147483647 w 780"/>
              <a:gd name="T19" fmla="*/ 2147483647 h 1168"/>
              <a:gd name="T20" fmla="*/ 2147483647 w 780"/>
              <a:gd name="T21" fmla="*/ 2147483647 h 1168"/>
              <a:gd name="T22" fmla="*/ 2147483647 w 780"/>
              <a:gd name="T23" fmla="*/ 2147483647 h 1168"/>
              <a:gd name="T24" fmla="*/ 2147483647 w 780"/>
              <a:gd name="T25" fmla="*/ 2147483647 h 1168"/>
              <a:gd name="T26" fmla="*/ 2147483647 w 780"/>
              <a:gd name="T27" fmla="*/ 2147483647 h 1168"/>
              <a:gd name="T28" fmla="*/ 2147483647 w 780"/>
              <a:gd name="T29" fmla="*/ 2147483647 h 1168"/>
              <a:gd name="T30" fmla="*/ 2147483647 w 780"/>
              <a:gd name="T31" fmla="*/ 2147483647 h 1168"/>
              <a:gd name="T32" fmla="*/ 2147483647 w 780"/>
              <a:gd name="T33" fmla="*/ 2147483647 h 1168"/>
              <a:gd name="T34" fmla="*/ 2147483647 w 780"/>
              <a:gd name="T35" fmla="*/ 2147483647 h 1168"/>
              <a:gd name="T36" fmla="*/ 2147483647 w 780"/>
              <a:gd name="T37" fmla="*/ 2147483647 h 11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0"/>
              <a:gd name="T58" fmla="*/ 0 h 1168"/>
              <a:gd name="T59" fmla="*/ 780 w 780"/>
              <a:gd name="T60" fmla="*/ 1168 h 11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0" h="1168">
                <a:moveTo>
                  <a:pt x="21" y="16"/>
                </a:moveTo>
                <a:lnTo>
                  <a:pt x="0" y="0"/>
                </a:lnTo>
                <a:cubicBezTo>
                  <a:pt x="20" y="4"/>
                  <a:pt x="102" y="27"/>
                  <a:pt x="142" y="42"/>
                </a:cubicBezTo>
                <a:cubicBezTo>
                  <a:pt x="182" y="57"/>
                  <a:pt x="232" y="68"/>
                  <a:pt x="243" y="88"/>
                </a:cubicBezTo>
                <a:cubicBezTo>
                  <a:pt x="254" y="108"/>
                  <a:pt x="216" y="139"/>
                  <a:pt x="211" y="161"/>
                </a:cubicBezTo>
                <a:cubicBezTo>
                  <a:pt x="206" y="183"/>
                  <a:pt x="203" y="198"/>
                  <a:pt x="211" y="221"/>
                </a:cubicBezTo>
                <a:cubicBezTo>
                  <a:pt x="219" y="244"/>
                  <a:pt x="239" y="280"/>
                  <a:pt x="257" y="299"/>
                </a:cubicBezTo>
                <a:cubicBezTo>
                  <a:pt x="275" y="318"/>
                  <a:pt x="284" y="328"/>
                  <a:pt x="321" y="336"/>
                </a:cubicBezTo>
                <a:cubicBezTo>
                  <a:pt x="358" y="344"/>
                  <a:pt x="447" y="338"/>
                  <a:pt x="478" y="350"/>
                </a:cubicBezTo>
                <a:cubicBezTo>
                  <a:pt x="509" y="362"/>
                  <a:pt x="509" y="378"/>
                  <a:pt x="510" y="409"/>
                </a:cubicBezTo>
                <a:cubicBezTo>
                  <a:pt x="511" y="440"/>
                  <a:pt x="485" y="507"/>
                  <a:pt x="487" y="538"/>
                </a:cubicBezTo>
                <a:cubicBezTo>
                  <a:pt x="489" y="569"/>
                  <a:pt x="503" y="575"/>
                  <a:pt x="524" y="593"/>
                </a:cubicBezTo>
                <a:cubicBezTo>
                  <a:pt x="545" y="611"/>
                  <a:pt x="587" y="623"/>
                  <a:pt x="616" y="648"/>
                </a:cubicBezTo>
                <a:cubicBezTo>
                  <a:pt x="645" y="673"/>
                  <a:pt x="673" y="717"/>
                  <a:pt x="698" y="740"/>
                </a:cubicBezTo>
                <a:cubicBezTo>
                  <a:pt x="723" y="763"/>
                  <a:pt x="754" y="761"/>
                  <a:pt x="767" y="786"/>
                </a:cubicBezTo>
                <a:cubicBezTo>
                  <a:pt x="780" y="811"/>
                  <a:pt x="776" y="851"/>
                  <a:pt x="777" y="888"/>
                </a:cubicBezTo>
                <a:cubicBezTo>
                  <a:pt x="778" y="925"/>
                  <a:pt x="777" y="970"/>
                  <a:pt x="772" y="1007"/>
                </a:cubicBezTo>
                <a:cubicBezTo>
                  <a:pt x="767" y="1044"/>
                  <a:pt x="763" y="1086"/>
                  <a:pt x="749" y="1113"/>
                </a:cubicBezTo>
                <a:cubicBezTo>
                  <a:pt x="735" y="1140"/>
                  <a:pt x="712" y="1154"/>
                  <a:pt x="689" y="1168"/>
                </a:cubicBezTo>
              </a:path>
            </a:pathLst>
          </a:custGeom>
          <a:noFill/>
          <a:ln w="19050">
            <a:solidFill>
              <a:srgbClr val="800080"/>
            </a:solidFill>
            <a:round/>
            <a:headEnd/>
            <a:tailEnd/>
          </a:ln>
          <a:effectLst>
            <a:prstShdw prst="shdw17" dist="17961" dir="13500000">
              <a:schemeClr val="tx1">
                <a:alpha val="74997"/>
              </a:schemeClr>
            </a:prstShdw>
          </a:effectLst>
        </p:spPr>
        <p:txBody>
          <a:bodyPr wrap="none" anchor="ctr"/>
          <a:lstStyle/>
          <a:p>
            <a:endParaRPr lang="en-US"/>
          </a:p>
        </p:txBody>
      </p:sp>
      <p:sp>
        <p:nvSpPr>
          <p:cNvPr id="12" name="Rectangle 21"/>
          <p:cNvSpPr>
            <a:spLocks noChangeArrowheads="1"/>
          </p:cNvSpPr>
          <p:nvPr/>
        </p:nvSpPr>
        <p:spPr bwMode="auto">
          <a:xfrm>
            <a:off x="7543800" y="2590800"/>
            <a:ext cx="1514475" cy="1314450"/>
          </a:xfrm>
          <a:prstGeom prst="rect">
            <a:avLst/>
          </a:prstGeom>
          <a:noFill/>
          <a:ln w="9525">
            <a:noFill/>
            <a:miter lim="800000"/>
            <a:headEnd/>
            <a:tailEnd/>
          </a:ln>
        </p:spPr>
        <p:txBody>
          <a:bodyPr>
            <a:spAutoFit/>
          </a:bodyPr>
          <a:lstStyle/>
          <a:p>
            <a:r>
              <a:rPr lang="en-US" sz="1600">
                <a:latin typeface="Times New Roman" pitchFamily="68" charset="0"/>
              </a:rPr>
              <a:t>lateral sulcus (parts are obscured by the red &amp; purple, lines)</a:t>
            </a:r>
          </a:p>
        </p:txBody>
      </p:sp>
      <p:sp>
        <p:nvSpPr>
          <p:cNvPr id="13" name="Freeform 22"/>
          <p:cNvSpPr>
            <a:spLocks/>
          </p:cNvSpPr>
          <p:nvPr/>
        </p:nvSpPr>
        <p:spPr bwMode="auto">
          <a:xfrm>
            <a:off x="3571875" y="11113"/>
            <a:ext cx="1446213" cy="2027237"/>
          </a:xfrm>
          <a:custGeom>
            <a:avLst/>
            <a:gdLst>
              <a:gd name="T0" fmla="*/ 2147483647 w 911"/>
              <a:gd name="T1" fmla="*/ 2147483647 h 1277"/>
              <a:gd name="T2" fmla="*/ 0 w 911"/>
              <a:gd name="T3" fmla="*/ 2147483647 h 1277"/>
              <a:gd name="T4" fmla="*/ 2147483647 w 911"/>
              <a:gd name="T5" fmla="*/ 2147483647 h 1277"/>
              <a:gd name="T6" fmla="*/ 2147483647 w 911"/>
              <a:gd name="T7" fmla="*/ 2147483647 h 1277"/>
              <a:gd name="T8" fmla="*/ 2147483647 w 911"/>
              <a:gd name="T9" fmla="*/ 2147483647 h 1277"/>
              <a:gd name="T10" fmla="*/ 2147483647 w 911"/>
              <a:gd name="T11" fmla="*/ 2147483647 h 1277"/>
              <a:gd name="T12" fmla="*/ 2147483647 w 911"/>
              <a:gd name="T13" fmla="*/ 2147483647 h 1277"/>
              <a:gd name="T14" fmla="*/ 2147483647 w 911"/>
              <a:gd name="T15" fmla="*/ 2147483647 h 1277"/>
              <a:gd name="T16" fmla="*/ 2147483647 w 911"/>
              <a:gd name="T17" fmla="*/ 2147483647 h 1277"/>
              <a:gd name="T18" fmla="*/ 2147483647 w 911"/>
              <a:gd name="T19" fmla="*/ 2147483647 h 1277"/>
              <a:gd name="T20" fmla="*/ 2147483647 w 911"/>
              <a:gd name="T21" fmla="*/ 2147483647 h 1277"/>
              <a:gd name="T22" fmla="*/ 2147483647 w 911"/>
              <a:gd name="T23" fmla="*/ 2147483647 h 1277"/>
              <a:gd name="T24" fmla="*/ 2147483647 w 911"/>
              <a:gd name="T25" fmla="*/ 2147483647 h 1277"/>
              <a:gd name="T26" fmla="*/ 2147483647 w 911"/>
              <a:gd name="T27" fmla="*/ 2147483647 h 1277"/>
              <a:gd name="T28" fmla="*/ 2147483647 w 911"/>
              <a:gd name="T29" fmla="*/ 2147483647 h 1277"/>
              <a:gd name="T30" fmla="*/ 2147483647 w 911"/>
              <a:gd name="T31" fmla="*/ 2147483647 h 1277"/>
              <a:gd name="T32" fmla="*/ 2147483647 w 911"/>
              <a:gd name="T33" fmla="*/ 2147483647 h 1277"/>
              <a:gd name="T34" fmla="*/ 2147483647 w 911"/>
              <a:gd name="T35" fmla="*/ 2147483647 h 1277"/>
              <a:gd name="T36" fmla="*/ 2147483647 w 911"/>
              <a:gd name="T37" fmla="*/ 2147483647 h 1277"/>
              <a:gd name="T38" fmla="*/ 2147483647 w 911"/>
              <a:gd name="T39" fmla="*/ 2147483647 h 1277"/>
              <a:gd name="T40" fmla="*/ 2147483647 w 911"/>
              <a:gd name="T41" fmla="*/ 2147483647 h 1277"/>
              <a:gd name="T42" fmla="*/ 2147483647 w 911"/>
              <a:gd name="T43" fmla="*/ 2147483647 h 1277"/>
              <a:gd name="T44" fmla="*/ 2147483647 w 911"/>
              <a:gd name="T45" fmla="*/ 2147483647 h 1277"/>
              <a:gd name="T46" fmla="*/ 2147483647 w 911"/>
              <a:gd name="T47" fmla="*/ 2147483647 h 1277"/>
              <a:gd name="T48" fmla="*/ 2147483647 w 911"/>
              <a:gd name="T49" fmla="*/ 2147483647 h 1277"/>
              <a:gd name="T50" fmla="*/ 2147483647 w 911"/>
              <a:gd name="T51" fmla="*/ 2147483647 h 1277"/>
              <a:gd name="T52" fmla="*/ 2147483647 w 911"/>
              <a:gd name="T53" fmla="*/ 2147483647 h 1277"/>
              <a:gd name="T54" fmla="*/ 2147483647 w 911"/>
              <a:gd name="T55" fmla="*/ 2147483647 h 1277"/>
              <a:gd name="T56" fmla="*/ 2147483647 w 911"/>
              <a:gd name="T57" fmla="*/ 2147483647 h 1277"/>
              <a:gd name="T58" fmla="*/ 2147483647 w 911"/>
              <a:gd name="T59" fmla="*/ 2147483647 h 1277"/>
              <a:gd name="T60" fmla="*/ 2147483647 w 911"/>
              <a:gd name="T61" fmla="*/ 2147483647 h 1277"/>
              <a:gd name="T62" fmla="*/ 2147483647 w 911"/>
              <a:gd name="T63" fmla="*/ 2147483647 h 1277"/>
              <a:gd name="T64" fmla="*/ 2147483647 w 911"/>
              <a:gd name="T65" fmla="*/ 2147483647 h 1277"/>
              <a:gd name="T66" fmla="*/ 2147483647 w 911"/>
              <a:gd name="T67" fmla="*/ 2147483647 h 1277"/>
              <a:gd name="T68" fmla="*/ 2147483647 w 911"/>
              <a:gd name="T69" fmla="*/ 2147483647 h 1277"/>
              <a:gd name="T70" fmla="*/ 2147483647 w 911"/>
              <a:gd name="T71" fmla="*/ 2147483647 h 1277"/>
              <a:gd name="T72" fmla="*/ 2147483647 w 911"/>
              <a:gd name="T73" fmla="*/ 2147483647 h 1277"/>
              <a:gd name="T74" fmla="*/ 2147483647 w 911"/>
              <a:gd name="T75" fmla="*/ 2147483647 h 1277"/>
              <a:gd name="T76" fmla="*/ 2147483647 w 911"/>
              <a:gd name="T77" fmla="*/ 2147483647 h 1277"/>
              <a:gd name="T78" fmla="*/ 2147483647 w 911"/>
              <a:gd name="T79" fmla="*/ 2147483647 h 1277"/>
              <a:gd name="T80" fmla="*/ 2147483647 w 911"/>
              <a:gd name="T81" fmla="*/ 2147483647 h 1277"/>
              <a:gd name="T82" fmla="*/ 2147483647 w 911"/>
              <a:gd name="T83" fmla="*/ 2147483647 h 1277"/>
              <a:gd name="T84" fmla="*/ 2147483647 w 911"/>
              <a:gd name="T85" fmla="*/ 2147483647 h 1277"/>
              <a:gd name="T86" fmla="*/ 2147483647 w 911"/>
              <a:gd name="T87" fmla="*/ 2147483647 h 1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1"/>
              <a:gd name="T133" fmla="*/ 0 h 1277"/>
              <a:gd name="T134" fmla="*/ 911 w 911"/>
              <a:gd name="T135" fmla="*/ 1277 h 1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1" h="1277">
                <a:moveTo>
                  <a:pt x="6" y="41"/>
                </a:moveTo>
                <a:lnTo>
                  <a:pt x="0" y="22"/>
                </a:lnTo>
                <a:cubicBezTo>
                  <a:pt x="13" y="17"/>
                  <a:pt x="45" y="15"/>
                  <a:pt x="83" y="12"/>
                </a:cubicBezTo>
                <a:cubicBezTo>
                  <a:pt x="121" y="9"/>
                  <a:pt x="194" y="0"/>
                  <a:pt x="230" y="6"/>
                </a:cubicBezTo>
                <a:cubicBezTo>
                  <a:pt x="266" y="12"/>
                  <a:pt x="283" y="29"/>
                  <a:pt x="297" y="51"/>
                </a:cubicBezTo>
                <a:cubicBezTo>
                  <a:pt x="311" y="73"/>
                  <a:pt x="310" y="115"/>
                  <a:pt x="313" y="140"/>
                </a:cubicBezTo>
                <a:cubicBezTo>
                  <a:pt x="316" y="165"/>
                  <a:pt x="291" y="175"/>
                  <a:pt x="313" y="201"/>
                </a:cubicBezTo>
                <a:cubicBezTo>
                  <a:pt x="335" y="227"/>
                  <a:pt x="408" y="273"/>
                  <a:pt x="448" y="294"/>
                </a:cubicBezTo>
                <a:cubicBezTo>
                  <a:pt x="488" y="315"/>
                  <a:pt x="526" y="306"/>
                  <a:pt x="553" y="329"/>
                </a:cubicBezTo>
                <a:cubicBezTo>
                  <a:pt x="580" y="352"/>
                  <a:pt x="599" y="399"/>
                  <a:pt x="611" y="431"/>
                </a:cubicBezTo>
                <a:cubicBezTo>
                  <a:pt x="623" y="463"/>
                  <a:pt x="596" y="483"/>
                  <a:pt x="624" y="521"/>
                </a:cubicBezTo>
                <a:cubicBezTo>
                  <a:pt x="652" y="559"/>
                  <a:pt x="735" y="624"/>
                  <a:pt x="780" y="659"/>
                </a:cubicBezTo>
                <a:cubicBezTo>
                  <a:pt x="825" y="694"/>
                  <a:pt x="873" y="679"/>
                  <a:pt x="892" y="732"/>
                </a:cubicBezTo>
                <a:cubicBezTo>
                  <a:pt x="911" y="785"/>
                  <a:pt x="899" y="892"/>
                  <a:pt x="892" y="975"/>
                </a:cubicBezTo>
                <a:cubicBezTo>
                  <a:pt x="885" y="1058"/>
                  <a:pt x="861" y="1179"/>
                  <a:pt x="848" y="1228"/>
                </a:cubicBezTo>
                <a:cubicBezTo>
                  <a:pt x="835" y="1277"/>
                  <a:pt x="829" y="1264"/>
                  <a:pt x="816" y="1267"/>
                </a:cubicBezTo>
                <a:cubicBezTo>
                  <a:pt x="803" y="1270"/>
                  <a:pt x="783" y="1254"/>
                  <a:pt x="768" y="1247"/>
                </a:cubicBezTo>
                <a:cubicBezTo>
                  <a:pt x="753" y="1240"/>
                  <a:pt x="743" y="1233"/>
                  <a:pt x="726" y="1228"/>
                </a:cubicBezTo>
                <a:cubicBezTo>
                  <a:pt x="709" y="1223"/>
                  <a:pt x="668" y="1229"/>
                  <a:pt x="668" y="1219"/>
                </a:cubicBezTo>
                <a:cubicBezTo>
                  <a:pt x="668" y="1209"/>
                  <a:pt x="709" y="1194"/>
                  <a:pt x="726" y="1167"/>
                </a:cubicBezTo>
                <a:cubicBezTo>
                  <a:pt x="743" y="1140"/>
                  <a:pt x="764" y="1105"/>
                  <a:pt x="771" y="1059"/>
                </a:cubicBezTo>
                <a:cubicBezTo>
                  <a:pt x="778" y="1013"/>
                  <a:pt x="769" y="932"/>
                  <a:pt x="768" y="892"/>
                </a:cubicBezTo>
                <a:cubicBezTo>
                  <a:pt x="767" y="852"/>
                  <a:pt x="773" y="840"/>
                  <a:pt x="764" y="819"/>
                </a:cubicBezTo>
                <a:cubicBezTo>
                  <a:pt x="755" y="798"/>
                  <a:pt x="725" y="774"/>
                  <a:pt x="713" y="764"/>
                </a:cubicBezTo>
                <a:cubicBezTo>
                  <a:pt x="701" y="754"/>
                  <a:pt x="704" y="770"/>
                  <a:pt x="691" y="758"/>
                </a:cubicBezTo>
                <a:cubicBezTo>
                  <a:pt x="678" y="746"/>
                  <a:pt x="650" y="710"/>
                  <a:pt x="633" y="691"/>
                </a:cubicBezTo>
                <a:cubicBezTo>
                  <a:pt x="616" y="672"/>
                  <a:pt x="607" y="658"/>
                  <a:pt x="588" y="646"/>
                </a:cubicBezTo>
                <a:cubicBezTo>
                  <a:pt x="569" y="634"/>
                  <a:pt x="538" y="627"/>
                  <a:pt x="521" y="617"/>
                </a:cubicBezTo>
                <a:cubicBezTo>
                  <a:pt x="504" y="607"/>
                  <a:pt x="489" y="600"/>
                  <a:pt x="483" y="585"/>
                </a:cubicBezTo>
                <a:cubicBezTo>
                  <a:pt x="477" y="570"/>
                  <a:pt x="482" y="546"/>
                  <a:pt x="486" y="524"/>
                </a:cubicBezTo>
                <a:cubicBezTo>
                  <a:pt x="490" y="502"/>
                  <a:pt x="505" y="472"/>
                  <a:pt x="508" y="451"/>
                </a:cubicBezTo>
                <a:cubicBezTo>
                  <a:pt x="511" y="430"/>
                  <a:pt x="510" y="413"/>
                  <a:pt x="505" y="399"/>
                </a:cubicBezTo>
                <a:cubicBezTo>
                  <a:pt x="500" y="385"/>
                  <a:pt x="495" y="371"/>
                  <a:pt x="480" y="364"/>
                </a:cubicBezTo>
                <a:cubicBezTo>
                  <a:pt x="465" y="357"/>
                  <a:pt x="435" y="361"/>
                  <a:pt x="412" y="358"/>
                </a:cubicBezTo>
                <a:cubicBezTo>
                  <a:pt x="389" y="355"/>
                  <a:pt x="364" y="351"/>
                  <a:pt x="342" y="348"/>
                </a:cubicBezTo>
                <a:cubicBezTo>
                  <a:pt x="320" y="345"/>
                  <a:pt x="295" y="346"/>
                  <a:pt x="278" y="339"/>
                </a:cubicBezTo>
                <a:cubicBezTo>
                  <a:pt x="261" y="332"/>
                  <a:pt x="251" y="322"/>
                  <a:pt x="240" y="307"/>
                </a:cubicBezTo>
                <a:cubicBezTo>
                  <a:pt x="229" y="292"/>
                  <a:pt x="215" y="272"/>
                  <a:pt x="211" y="252"/>
                </a:cubicBezTo>
                <a:cubicBezTo>
                  <a:pt x="207" y="232"/>
                  <a:pt x="210" y="205"/>
                  <a:pt x="214" y="185"/>
                </a:cubicBezTo>
                <a:cubicBezTo>
                  <a:pt x="218" y="165"/>
                  <a:pt x="236" y="151"/>
                  <a:pt x="236" y="134"/>
                </a:cubicBezTo>
                <a:cubicBezTo>
                  <a:pt x="236" y="117"/>
                  <a:pt x="232" y="96"/>
                  <a:pt x="214" y="83"/>
                </a:cubicBezTo>
                <a:cubicBezTo>
                  <a:pt x="196" y="70"/>
                  <a:pt x="155" y="63"/>
                  <a:pt x="131" y="57"/>
                </a:cubicBezTo>
                <a:cubicBezTo>
                  <a:pt x="107" y="51"/>
                  <a:pt x="88" y="51"/>
                  <a:pt x="67" y="47"/>
                </a:cubicBezTo>
                <a:cubicBezTo>
                  <a:pt x="46" y="43"/>
                  <a:pt x="26" y="37"/>
                  <a:pt x="6" y="41"/>
                </a:cubicBezTo>
                <a:close/>
              </a:path>
            </a:pathLst>
          </a:custGeom>
          <a:solidFill>
            <a:srgbClr val="800080">
              <a:alpha val="38823"/>
            </a:srgbClr>
          </a:solidFill>
          <a:ln w="9525">
            <a:noFill/>
            <a:round/>
            <a:headEnd/>
            <a:tailEnd/>
          </a:ln>
        </p:spPr>
        <p:txBody>
          <a:bodyPr wrap="none" anchor="ctr"/>
          <a:lstStyle/>
          <a:p>
            <a:endParaRPr lang="en-US"/>
          </a:p>
        </p:txBody>
      </p:sp>
      <p:sp>
        <p:nvSpPr>
          <p:cNvPr id="14" name="Text Box 23"/>
          <p:cNvSpPr txBox="1">
            <a:spLocks noChangeArrowheads="1"/>
          </p:cNvSpPr>
          <p:nvPr/>
        </p:nvSpPr>
        <p:spPr bwMode="auto">
          <a:xfrm>
            <a:off x="152400" y="1447800"/>
            <a:ext cx="1739900" cy="1739900"/>
          </a:xfrm>
          <a:prstGeom prst="rect">
            <a:avLst/>
          </a:prstGeom>
          <a:noFill/>
          <a:ln w="9525">
            <a:noFill/>
            <a:miter lim="800000"/>
            <a:headEnd/>
            <a:tailEnd/>
          </a:ln>
        </p:spPr>
        <p:txBody>
          <a:bodyPr>
            <a:spAutoFit/>
          </a:bodyPr>
          <a:lstStyle/>
          <a:p>
            <a:pPr>
              <a:spcBef>
                <a:spcPct val="50000"/>
              </a:spcBef>
            </a:pPr>
            <a:r>
              <a:rPr lang="en-US">
                <a:latin typeface="Times New Roman" pitchFamily="68" charset="0"/>
              </a:rPr>
              <a:t>What arteries supply the indicated somatosensory and motor areas?</a:t>
            </a:r>
          </a:p>
        </p:txBody>
      </p:sp>
      <p:sp>
        <p:nvSpPr>
          <p:cNvPr id="15" name="Freeform 24"/>
          <p:cNvSpPr>
            <a:spLocks/>
          </p:cNvSpPr>
          <p:nvPr/>
        </p:nvSpPr>
        <p:spPr bwMode="auto">
          <a:xfrm>
            <a:off x="4257675" y="11113"/>
            <a:ext cx="1231900" cy="1374775"/>
          </a:xfrm>
          <a:custGeom>
            <a:avLst/>
            <a:gdLst>
              <a:gd name="T0" fmla="*/ 2147483647 w 776"/>
              <a:gd name="T1" fmla="*/ 2147483647 h 866"/>
              <a:gd name="T2" fmla="*/ 2147483647 w 776"/>
              <a:gd name="T3" fmla="*/ 2147483647 h 866"/>
              <a:gd name="T4" fmla="*/ 2147483647 w 776"/>
              <a:gd name="T5" fmla="*/ 2147483647 h 866"/>
              <a:gd name="T6" fmla="*/ 2147483647 w 776"/>
              <a:gd name="T7" fmla="*/ 2147483647 h 866"/>
              <a:gd name="T8" fmla="*/ 2147483647 w 776"/>
              <a:gd name="T9" fmla="*/ 2147483647 h 866"/>
              <a:gd name="T10" fmla="*/ 2147483647 w 776"/>
              <a:gd name="T11" fmla="*/ 2147483647 h 866"/>
              <a:gd name="T12" fmla="*/ 2147483647 w 776"/>
              <a:gd name="T13" fmla="*/ 2147483647 h 866"/>
              <a:gd name="T14" fmla="*/ 2147483647 w 776"/>
              <a:gd name="T15" fmla="*/ 2147483647 h 866"/>
              <a:gd name="T16" fmla="*/ 2147483647 w 776"/>
              <a:gd name="T17" fmla="*/ 2147483647 h 866"/>
              <a:gd name="T18" fmla="*/ 2147483647 w 776"/>
              <a:gd name="T19" fmla="*/ 2147483647 h 866"/>
              <a:gd name="T20" fmla="*/ 2147483647 w 776"/>
              <a:gd name="T21" fmla="*/ 2147483647 h 866"/>
              <a:gd name="T22" fmla="*/ 2147483647 w 776"/>
              <a:gd name="T23" fmla="*/ 2147483647 h 866"/>
              <a:gd name="T24" fmla="*/ 2147483647 w 776"/>
              <a:gd name="T25" fmla="*/ 2147483647 h 866"/>
              <a:gd name="T26" fmla="*/ 2147483647 w 776"/>
              <a:gd name="T27" fmla="*/ 2147483647 h 866"/>
              <a:gd name="T28" fmla="*/ 2147483647 w 776"/>
              <a:gd name="T29" fmla="*/ 2147483647 h 866"/>
              <a:gd name="T30" fmla="*/ 2147483647 w 776"/>
              <a:gd name="T31" fmla="*/ 2147483647 h 866"/>
              <a:gd name="T32" fmla="*/ 2147483647 w 776"/>
              <a:gd name="T33" fmla="*/ 2147483647 h 866"/>
              <a:gd name="T34" fmla="*/ 2147483647 w 776"/>
              <a:gd name="T35" fmla="*/ 2147483647 h 866"/>
              <a:gd name="T36" fmla="*/ 2147483647 w 776"/>
              <a:gd name="T37" fmla="*/ 2147483647 h 866"/>
              <a:gd name="T38" fmla="*/ 2147483647 w 776"/>
              <a:gd name="T39" fmla="*/ 2147483647 h 866"/>
              <a:gd name="T40" fmla="*/ 2147483647 w 776"/>
              <a:gd name="T41" fmla="*/ 2147483647 h 866"/>
              <a:gd name="T42" fmla="*/ 2147483647 w 776"/>
              <a:gd name="T43" fmla="*/ 2147483647 h 866"/>
              <a:gd name="T44" fmla="*/ 2147483647 w 776"/>
              <a:gd name="T45" fmla="*/ 2147483647 h 866"/>
              <a:gd name="T46" fmla="*/ 2147483647 w 776"/>
              <a:gd name="T47" fmla="*/ 2147483647 h 866"/>
              <a:gd name="T48" fmla="*/ 2147483647 w 776"/>
              <a:gd name="T49" fmla="*/ 2147483647 h 866"/>
              <a:gd name="T50" fmla="*/ 2147483647 w 776"/>
              <a:gd name="T51" fmla="*/ 2147483647 h 866"/>
              <a:gd name="T52" fmla="*/ 2147483647 w 776"/>
              <a:gd name="T53" fmla="*/ 2147483647 h 866"/>
              <a:gd name="T54" fmla="*/ 2147483647 w 776"/>
              <a:gd name="T55" fmla="*/ 2147483647 h 866"/>
              <a:gd name="T56" fmla="*/ 2147483647 w 776"/>
              <a:gd name="T57" fmla="*/ 2147483647 h 866"/>
              <a:gd name="T58" fmla="*/ 2147483647 w 776"/>
              <a:gd name="T59" fmla="*/ 2147483647 h 866"/>
              <a:gd name="T60" fmla="*/ 2147483647 w 776"/>
              <a:gd name="T61" fmla="*/ 2147483647 h 866"/>
              <a:gd name="T62" fmla="*/ 2147483647 w 776"/>
              <a:gd name="T63" fmla="*/ 2147483647 h 866"/>
              <a:gd name="T64" fmla="*/ 2147483647 w 776"/>
              <a:gd name="T65" fmla="*/ 2147483647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6"/>
              <a:gd name="T100" fmla="*/ 0 h 866"/>
              <a:gd name="T101" fmla="*/ 776 w 776"/>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6" h="866">
                <a:moveTo>
                  <a:pt x="6" y="41"/>
                </a:moveTo>
                <a:lnTo>
                  <a:pt x="6" y="21"/>
                </a:lnTo>
                <a:cubicBezTo>
                  <a:pt x="11" y="15"/>
                  <a:pt x="17" y="6"/>
                  <a:pt x="38" y="3"/>
                </a:cubicBezTo>
                <a:cubicBezTo>
                  <a:pt x="59" y="0"/>
                  <a:pt x="105" y="2"/>
                  <a:pt x="130" y="3"/>
                </a:cubicBezTo>
                <a:cubicBezTo>
                  <a:pt x="155" y="4"/>
                  <a:pt x="171" y="9"/>
                  <a:pt x="186" y="11"/>
                </a:cubicBezTo>
                <a:cubicBezTo>
                  <a:pt x="201" y="13"/>
                  <a:pt x="198" y="18"/>
                  <a:pt x="220" y="17"/>
                </a:cubicBezTo>
                <a:cubicBezTo>
                  <a:pt x="242" y="16"/>
                  <a:pt x="291" y="6"/>
                  <a:pt x="318" y="7"/>
                </a:cubicBezTo>
                <a:cubicBezTo>
                  <a:pt x="345" y="8"/>
                  <a:pt x="367" y="19"/>
                  <a:pt x="384" y="23"/>
                </a:cubicBezTo>
                <a:cubicBezTo>
                  <a:pt x="401" y="27"/>
                  <a:pt x="398" y="34"/>
                  <a:pt x="418" y="33"/>
                </a:cubicBezTo>
                <a:cubicBezTo>
                  <a:pt x="438" y="32"/>
                  <a:pt x="476" y="19"/>
                  <a:pt x="502" y="19"/>
                </a:cubicBezTo>
                <a:cubicBezTo>
                  <a:pt x="528" y="19"/>
                  <a:pt x="547" y="21"/>
                  <a:pt x="576" y="31"/>
                </a:cubicBezTo>
                <a:cubicBezTo>
                  <a:pt x="605" y="41"/>
                  <a:pt x="655" y="63"/>
                  <a:pt x="676" y="77"/>
                </a:cubicBezTo>
                <a:cubicBezTo>
                  <a:pt x="697" y="91"/>
                  <a:pt x="687" y="86"/>
                  <a:pt x="700" y="115"/>
                </a:cubicBezTo>
                <a:cubicBezTo>
                  <a:pt x="713" y="144"/>
                  <a:pt x="742" y="215"/>
                  <a:pt x="754" y="253"/>
                </a:cubicBezTo>
                <a:cubicBezTo>
                  <a:pt x="766" y="291"/>
                  <a:pt x="772" y="299"/>
                  <a:pt x="774" y="341"/>
                </a:cubicBezTo>
                <a:cubicBezTo>
                  <a:pt x="776" y="383"/>
                  <a:pt x="770" y="451"/>
                  <a:pt x="766" y="507"/>
                </a:cubicBezTo>
                <a:cubicBezTo>
                  <a:pt x="762" y="563"/>
                  <a:pt x="773" y="619"/>
                  <a:pt x="752" y="675"/>
                </a:cubicBezTo>
                <a:cubicBezTo>
                  <a:pt x="731" y="731"/>
                  <a:pt x="663" y="820"/>
                  <a:pt x="642" y="843"/>
                </a:cubicBezTo>
                <a:cubicBezTo>
                  <a:pt x="621" y="866"/>
                  <a:pt x="629" y="831"/>
                  <a:pt x="626" y="811"/>
                </a:cubicBezTo>
                <a:cubicBezTo>
                  <a:pt x="623" y="791"/>
                  <a:pt x="631" y="756"/>
                  <a:pt x="624" y="725"/>
                </a:cubicBezTo>
                <a:cubicBezTo>
                  <a:pt x="617" y="694"/>
                  <a:pt x="604" y="663"/>
                  <a:pt x="584" y="627"/>
                </a:cubicBezTo>
                <a:cubicBezTo>
                  <a:pt x="564" y="591"/>
                  <a:pt x="542" y="543"/>
                  <a:pt x="504" y="511"/>
                </a:cubicBezTo>
                <a:cubicBezTo>
                  <a:pt x="466" y="479"/>
                  <a:pt x="384" y="450"/>
                  <a:pt x="356" y="437"/>
                </a:cubicBezTo>
                <a:cubicBezTo>
                  <a:pt x="328" y="424"/>
                  <a:pt x="347" y="444"/>
                  <a:pt x="338" y="431"/>
                </a:cubicBezTo>
                <a:cubicBezTo>
                  <a:pt x="329" y="418"/>
                  <a:pt x="316" y="386"/>
                  <a:pt x="300" y="361"/>
                </a:cubicBezTo>
                <a:cubicBezTo>
                  <a:pt x="284" y="336"/>
                  <a:pt x="262" y="306"/>
                  <a:pt x="244" y="281"/>
                </a:cubicBezTo>
                <a:cubicBezTo>
                  <a:pt x="226" y="256"/>
                  <a:pt x="217" y="232"/>
                  <a:pt x="194" y="213"/>
                </a:cubicBezTo>
                <a:cubicBezTo>
                  <a:pt x="171" y="194"/>
                  <a:pt x="134" y="179"/>
                  <a:pt x="106" y="169"/>
                </a:cubicBezTo>
                <a:cubicBezTo>
                  <a:pt x="78" y="159"/>
                  <a:pt x="45" y="159"/>
                  <a:pt x="28" y="155"/>
                </a:cubicBezTo>
                <a:cubicBezTo>
                  <a:pt x="11" y="151"/>
                  <a:pt x="0" y="152"/>
                  <a:pt x="2" y="143"/>
                </a:cubicBezTo>
                <a:cubicBezTo>
                  <a:pt x="4" y="134"/>
                  <a:pt x="36" y="115"/>
                  <a:pt x="40" y="101"/>
                </a:cubicBezTo>
                <a:cubicBezTo>
                  <a:pt x="44" y="87"/>
                  <a:pt x="30" y="68"/>
                  <a:pt x="24" y="57"/>
                </a:cubicBezTo>
                <a:cubicBezTo>
                  <a:pt x="18" y="46"/>
                  <a:pt x="12" y="41"/>
                  <a:pt x="6" y="41"/>
                </a:cubicBezTo>
                <a:close/>
              </a:path>
            </a:pathLst>
          </a:custGeom>
          <a:noFill/>
          <a:ln w="19050">
            <a:solidFill>
              <a:srgbClr val="008000"/>
            </a:solidFill>
            <a:round/>
            <a:headEnd/>
            <a:tailEnd/>
          </a:ln>
          <a:effectLst>
            <a:prstShdw prst="shdw17" dist="17961" dir="13500000">
              <a:schemeClr val="tx1">
                <a:alpha val="74997"/>
              </a:schemeClr>
            </a:prstShdw>
          </a:effectLst>
        </p:spPr>
        <p:txBody>
          <a:bodyPr wrap="none" anchor="ctr"/>
          <a:lstStyle/>
          <a:p>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cstate="print"/>
          <a:srcRect l="424" t="984" r="636"/>
          <a:stretch>
            <a:fillRect/>
          </a:stretch>
        </p:blipFill>
        <p:spPr bwMode="auto">
          <a:xfrm>
            <a:off x="4800600" y="1752600"/>
            <a:ext cx="4181475" cy="3603625"/>
          </a:xfrm>
          <a:prstGeom prst="rect">
            <a:avLst/>
          </a:prstGeom>
          <a:noFill/>
          <a:ln w="9525">
            <a:noFill/>
            <a:miter lim="800000"/>
            <a:headEnd/>
            <a:tailEnd/>
          </a:ln>
        </p:spPr>
      </p:pic>
      <p:sp>
        <p:nvSpPr>
          <p:cNvPr id="3" name="TPQuestion"/>
          <p:cNvSpPr txBox="1">
            <a:spLocks/>
          </p:cNvSpPr>
          <p:nvPr/>
        </p:nvSpPr>
        <p:spPr>
          <a:xfrm>
            <a:off x="457200" y="274637"/>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5. The area outlined in red is the: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Freeform 12"/>
          <p:cNvSpPr>
            <a:spLocks/>
          </p:cNvSpPr>
          <p:nvPr/>
        </p:nvSpPr>
        <p:spPr bwMode="auto">
          <a:xfrm>
            <a:off x="7487292" y="2138272"/>
            <a:ext cx="1439030" cy="1521598"/>
          </a:xfrm>
          <a:custGeom>
            <a:avLst/>
            <a:gdLst>
              <a:gd name="T0" fmla="*/ 194 w 955"/>
              <a:gd name="T1" fmla="*/ 8 h 1010"/>
              <a:gd name="T2" fmla="*/ 97 w 955"/>
              <a:gd name="T3" fmla="*/ 111 h 1010"/>
              <a:gd name="T4" fmla="*/ 20 w 955"/>
              <a:gd name="T5" fmla="*/ 295 h 1010"/>
              <a:gd name="T6" fmla="*/ 9 w 955"/>
              <a:gd name="T7" fmla="*/ 597 h 1010"/>
              <a:gd name="T8" fmla="*/ 74 w 955"/>
              <a:gd name="T9" fmla="*/ 881 h 1010"/>
              <a:gd name="T10" fmla="*/ 169 w 955"/>
              <a:gd name="T11" fmla="*/ 982 h 1010"/>
              <a:gd name="T12" fmla="*/ 334 w 955"/>
              <a:gd name="T13" fmla="*/ 994 h 1010"/>
              <a:gd name="T14" fmla="*/ 619 w 955"/>
              <a:gd name="T15" fmla="*/ 1000 h 1010"/>
              <a:gd name="T16" fmla="*/ 874 w 955"/>
              <a:gd name="T17" fmla="*/ 953 h 1010"/>
              <a:gd name="T18" fmla="*/ 945 w 955"/>
              <a:gd name="T19" fmla="*/ 656 h 1010"/>
              <a:gd name="T20" fmla="*/ 814 w 955"/>
              <a:gd name="T21" fmla="*/ 396 h 1010"/>
              <a:gd name="T22" fmla="*/ 637 w 955"/>
              <a:gd name="T23" fmla="*/ 206 h 1010"/>
              <a:gd name="T24" fmla="*/ 370 w 955"/>
              <a:gd name="T25" fmla="*/ 64 h 1010"/>
              <a:gd name="T26" fmla="*/ 194 w 955"/>
              <a:gd name="T27" fmla="*/ 8 h 10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5"/>
              <a:gd name="T43" fmla="*/ 0 h 1010"/>
              <a:gd name="T44" fmla="*/ 955 w 955"/>
              <a:gd name="T45" fmla="*/ 1010 h 10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5" h="1010">
                <a:moveTo>
                  <a:pt x="194" y="8"/>
                </a:moveTo>
                <a:cubicBezTo>
                  <a:pt x="149" y="16"/>
                  <a:pt x="126" y="63"/>
                  <a:pt x="97" y="111"/>
                </a:cubicBezTo>
                <a:cubicBezTo>
                  <a:pt x="68" y="159"/>
                  <a:pt x="35" y="214"/>
                  <a:pt x="20" y="295"/>
                </a:cubicBezTo>
                <a:cubicBezTo>
                  <a:pt x="5" y="376"/>
                  <a:pt x="0" y="499"/>
                  <a:pt x="9" y="597"/>
                </a:cubicBezTo>
                <a:cubicBezTo>
                  <a:pt x="18" y="695"/>
                  <a:pt x="47" y="817"/>
                  <a:pt x="74" y="881"/>
                </a:cubicBezTo>
                <a:cubicBezTo>
                  <a:pt x="101" y="945"/>
                  <a:pt x="126" y="963"/>
                  <a:pt x="169" y="982"/>
                </a:cubicBezTo>
                <a:cubicBezTo>
                  <a:pt x="212" y="1001"/>
                  <a:pt x="259" y="991"/>
                  <a:pt x="334" y="994"/>
                </a:cubicBezTo>
                <a:cubicBezTo>
                  <a:pt x="409" y="997"/>
                  <a:pt x="529" y="1007"/>
                  <a:pt x="619" y="1000"/>
                </a:cubicBezTo>
                <a:cubicBezTo>
                  <a:pt x="709" y="993"/>
                  <a:pt x="820" y="1010"/>
                  <a:pt x="874" y="953"/>
                </a:cubicBezTo>
                <a:cubicBezTo>
                  <a:pt x="928" y="896"/>
                  <a:pt x="955" y="749"/>
                  <a:pt x="945" y="656"/>
                </a:cubicBezTo>
                <a:cubicBezTo>
                  <a:pt x="935" y="563"/>
                  <a:pt x="865" y="471"/>
                  <a:pt x="814" y="396"/>
                </a:cubicBezTo>
                <a:cubicBezTo>
                  <a:pt x="763" y="321"/>
                  <a:pt x="711" y="261"/>
                  <a:pt x="637" y="206"/>
                </a:cubicBezTo>
                <a:cubicBezTo>
                  <a:pt x="563" y="151"/>
                  <a:pt x="446" y="98"/>
                  <a:pt x="370" y="64"/>
                </a:cubicBezTo>
                <a:cubicBezTo>
                  <a:pt x="294" y="30"/>
                  <a:pt x="239" y="0"/>
                  <a:pt x="194" y="8"/>
                </a:cubicBezTo>
                <a:close/>
              </a:path>
            </a:pathLst>
          </a:custGeom>
          <a:noFill/>
          <a:ln w="38100">
            <a:solidFill>
              <a:srgbClr val="FF0000"/>
            </a:solidFill>
            <a:round/>
            <a:headEnd/>
            <a:tailEnd/>
          </a:ln>
        </p:spPr>
        <p:txBody>
          <a:bodyPr wrap="none" anchor="ctr"/>
          <a:lstStyle/>
          <a:p>
            <a:endParaRPr lang="en-US"/>
          </a:p>
        </p:txBody>
      </p:sp>
      <p:sp>
        <p:nvSpPr>
          <p:cNvPr id="5" name="TPAnswers"/>
          <p:cNvSpPr txBox="1">
            <a:spLocks/>
          </p:cNvSpPr>
          <p:nvPr>
            <p:custDataLst>
              <p:tags r:id="rId1"/>
            </p:custDataLst>
          </p:nvPr>
        </p:nvSpPr>
        <p:spPr>
          <a:xfrm>
            <a:off x="228600" y="1600200"/>
            <a:ext cx="4343400" cy="4525963"/>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800" b="0" i="0" u="none" strike="noStrike" kern="1200" cap="none" spc="0" normalizeH="0" baseline="0" noProof="0" dirty="0" smtClean="0">
                <a:ln>
                  <a:noFill/>
                </a:ln>
                <a:solidFill>
                  <a:srgbClr val="0000FF"/>
                </a:solidFill>
                <a:effectLst/>
                <a:uLnTx/>
                <a:uFillTx/>
                <a:latin typeface="+mn-lt"/>
                <a:ea typeface="+mn-ea"/>
                <a:cs typeface="+mn-cs"/>
              </a:rPr>
              <a:t>Orbital frontal cortex.</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Lateral prefrontal cortex.</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Visual cortex.</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Inferior temporal cortex.</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57150" y="3243760"/>
            <a:ext cx="4286250" cy="3590925"/>
            <a:chOff x="48" y="40"/>
            <a:chExt cx="2844" cy="2382"/>
          </a:xfrm>
        </p:grpSpPr>
        <p:pic>
          <p:nvPicPr>
            <p:cNvPr id="7" name="Picture 10" descr="lata"/>
            <p:cNvPicPr>
              <a:picLocks noChangeAspect="1" noChangeArrowheads="1"/>
            </p:cNvPicPr>
            <p:nvPr/>
          </p:nvPicPr>
          <p:blipFill>
            <a:blip r:embed="rId2" cstate="print"/>
            <a:srcRect l="4300" r="6120"/>
            <a:stretch>
              <a:fillRect/>
            </a:stretch>
          </p:blipFill>
          <p:spPr bwMode="auto">
            <a:xfrm>
              <a:off x="48" y="40"/>
              <a:ext cx="2844" cy="2382"/>
            </a:xfrm>
            <a:prstGeom prst="rect">
              <a:avLst/>
            </a:prstGeom>
            <a:noFill/>
            <a:ln w="9525">
              <a:noFill/>
              <a:miter lim="800000"/>
              <a:headEnd/>
              <a:tailEnd/>
            </a:ln>
          </p:spPr>
        </p:pic>
        <p:sp>
          <p:nvSpPr>
            <p:cNvPr id="8" name="Freeform 14"/>
            <p:cNvSpPr>
              <a:spLocks/>
            </p:cNvSpPr>
            <p:nvPr/>
          </p:nvSpPr>
          <p:spPr bwMode="auto">
            <a:xfrm>
              <a:off x="87" y="355"/>
              <a:ext cx="572" cy="1164"/>
            </a:xfrm>
            <a:custGeom>
              <a:avLst/>
              <a:gdLst>
                <a:gd name="T0" fmla="*/ 441 w 572"/>
                <a:gd name="T1" fmla="*/ 1085 h 1164"/>
                <a:gd name="T2" fmla="*/ 393 w 572"/>
                <a:gd name="T3" fmla="*/ 1020 h 1164"/>
                <a:gd name="T4" fmla="*/ 269 w 572"/>
                <a:gd name="T5" fmla="*/ 824 h 1164"/>
                <a:gd name="T6" fmla="*/ 316 w 572"/>
                <a:gd name="T7" fmla="*/ 646 h 1164"/>
                <a:gd name="T8" fmla="*/ 446 w 572"/>
                <a:gd name="T9" fmla="*/ 469 h 1164"/>
                <a:gd name="T10" fmla="*/ 553 w 572"/>
                <a:gd name="T11" fmla="*/ 249 h 1164"/>
                <a:gd name="T12" fmla="*/ 559 w 572"/>
                <a:gd name="T13" fmla="*/ 84 h 1164"/>
                <a:gd name="T14" fmla="*/ 506 w 572"/>
                <a:gd name="T15" fmla="*/ 18 h 1164"/>
                <a:gd name="T16" fmla="*/ 334 w 572"/>
                <a:gd name="T17" fmla="*/ 190 h 1164"/>
                <a:gd name="T18" fmla="*/ 91 w 572"/>
                <a:gd name="T19" fmla="*/ 510 h 1164"/>
                <a:gd name="T20" fmla="*/ 8 w 572"/>
                <a:gd name="T21" fmla="*/ 664 h 1164"/>
                <a:gd name="T22" fmla="*/ 43 w 572"/>
                <a:gd name="T23" fmla="*/ 937 h 1164"/>
                <a:gd name="T24" fmla="*/ 233 w 572"/>
                <a:gd name="T25" fmla="*/ 1126 h 1164"/>
                <a:gd name="T26" fmla="*/ 316 w 572"/>
                <a:gd name="T27" fmla="*/ 1162 h 1164"/>
                <a:gd name="T28" fmla="*/ 458 w 572"/>
                <a:gd name="T29" fmla="*/ 1138 h 1164"/>
                <a:gd name="T30" fmla="*/ 441 w 572"/>
                <a:gd name="T31" fmla="*/ 1085 h 1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2"/>
                <a:gd name="T49" fmla="*/ 0 h 1164"/>
                <a:gd name="T50" fmla="*/ 572 w 572"/>
                <a:gd name="T51" fmla="*/ 1164 h 1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2" h="1164">
                  <a:moveTo>
                    <a:pt x="441" y="1085"/>
                  </a:moveTo>
                  <a:cubicBezTo>
                    <a:pt x="430" y="1065"/>
                    <a:pt x="422" y="1064"/>
                    <a:pt x="393" y="1020"/>
                  </a:cubicBezTo>
                  <a:cubicBezTo>
                    <a:pt x="364" y="976"/>
                    <a:pt x="282" y="886"/>
                    <a:pt x="269" y="824"/>
                  </a:cubicBezTo>
                  <a:cubicBezTo>
                    <a:pt x="256" y="762"/>
                    <a:pt x="287" y="705"/>
                    <a:pt x="316" y="646"/>
                  </a:cubicBezTo>
                  <a:cubicBezTo>
                    <a:pt x="345" y="587"/>
                    <a:pt x="407" y="535"/>
                    <a:pt x="446" y="469"/>
                  </a:cubicBezTo>
                  <a:cubicBezTo>
                    <a:pt x="485" y="403"/>
                    <a:pt x="534" y="313"/>
                    <a:pt x="553" y="249"/>
                  </a:cubicBezTo>
                  <a:cubicBezTo>
                    <a:pt x="572" y="185"/>
                    <a:pt x="567" y="122"/>
                    <a:pt x="559" y="84"/>
                  </a:cubicBezTo>
                  <a:cubicBezTo>
                    <a:pt x="551" y="46"/>
                    <a:pt x="543" y="0"/>
                    <a:pt x="506" y="18"/>
                  </a:cubicBezTo>
                  <a:cubicBezTo>
                    <a:pt x="469" y="36"/>
                    <a:pt x="403" y="108"/>
                    <a:pt x="334" y="190"/>
                  </a:cubicBezTo>
                  <a:cubicBezTo>
                    <a:pt x="265" y="272"/>
                    <a:pt x="145" y="431"/>
                    <a:pt x="91" y="510"/>
                  </a:cubicBezTo>
                  <a:cubicBezTo>
                    <a:pt x="37" y="589"/>
                    <a:pt x="16" y="593"/>
                    <a:pt x="8" y="664"/>
                  </a:cubicBezTo>
                  <a:cubicBezTo>
                    <a:pt x="0" y="735"/>
                    <a:pt x="6" y="860"/>
                    <a:pt x="43" y="937"/>
                  </a:cubicBezTo>
                  <a:cubicBezTo>
                    <a:pt x="80" y="1014"/>
                    <a:pt x="188" y="1089"/>
                    <a:pt x="233" y="1126"/>
                  </a:cubicBezTo>
                  <a:cubicBezTo>
                    <a:pt x="278" y="1163"/>
                    <a:pt x="279" y="1160"/>
                    <a:pt x="316" y="1162"/>
                  </a:cubicBezTo>
                  <a:cubicBezTo>
                    <a:pt x="353" y="1164"/>
                    <a:pt x="432" y="1149"/>
                    <a:pt x="458" y="1138"/>
                  </a:cubicBezTo>
                  <a:cubicBezTo>
                    <a:pt x="484" y="1127"/>
                    <a:pt x="452" y="1105"/>
                    <a:pt x="441" y="1085"/>
                  </a:cubicBezTo>
                  <a:close/>
                </a:path>
              </a:pathLst>
            </a:custGeom>
            <a:noFill/>
            <a:ln w="19050">
              <a:solidFill>
                <a:srgbClr val="00CCFF"/>
              </a:solidFill>
              <a:round/>
              <a:headEnd/>
              <a:tailEnd/>
            </a:ln>
          </p:spPr>
          <p:txBody>
            <a:bodyPr wrap="none" anchor="ctr"/>
            <a:lstStyle/>
            <a:p>
              <a:endParaRPr lang="en-US"/>
            </a:p>
          </p:txBody>
        </p:sp>
      </p:grpSp>
      <p:sp>
        <p:nvSpPr>
          <p:cNvPr id="12" name="Text Box 23"/>
          <p:cNvSpPr txBox="1">
            <a:spLocks noChangeArrowheads="1"/>
          </p:cNvSpPr>
          <p:nvPr/>
        </p:nvSpPr>
        <p:spPr bwMode="auto">
          <a:xfrm>
            <a:off x="136525" y="3250063"/>
            <a:ext cx="1770063" cy="336550"/>
          </a:xfrm>
          <a:prstGeom prst="rect">
            <a:avLst/>
          </a:prstGeom>
          <a:noFill/>
          <a:ln w="19050">
            <a:noFill/>
            <a:miter lim="800000"/>
            <a:headEnd/>
            <a:tailEnd/>
          </a:ln>
          <a:effectLst/>
        </p:spPr>
        <p:txBody>
          <a:bodyPr wrap="none">
            <a:spAutoFit/>
          </a:bodyPr>
          <a:lstStyle/>
          <a:p>
            <a:pPr>
              <a:defRPr/>
            </a:pPr>
            <a:r>
              <a:rPr lang="en-US" sz="1600" b="1">
                <a:solidFill>
                  <a:srgbClr val="05FDFF"/>
                </a:solidFill>
                <a:effectLst>
                  <a:outerShdw blurRad="38100" dist="38100" dir="2700000" algn="tl">
                    <a:srgbClr val="C0C0C0"/>
                  </a:outerShdw>
                </a:effectLst>
                <a:latin typeface="Times" pitchFamily="68" charset="0"/>
              </a:rPr>
              <a:t>Lateral prefrontal</a:t>
            </a:r>
          </a:p>
        </p:txBody>
      </p:sp>
      <p:pic>
        <p:nvPicPr>
          <p:cNvPr id="14" name="Picture 2"/>
          <p:cNvPicPr>
            <a:picLocks noChangeAspect="1" noChangeArrowheads="1"/>
          </p:cNvPicPr>
          <p:nvPr/>
        </p:nvPicPr>
        <p:blipFill>
          <a:blip r:embed="rId3" cstate="print"/>
          <a:srcRect/>
          <a:stretch>
            <a:fillRect/>
          </a:stretch>
        </p:blipFill>
        <p:spPr bwMode="auto">
          <a:xfrm>
            <a:off x="495300" y="42863"/>
            <a:ext cx="4108450" cy="2867025"/>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a:off x="4627563" y="42863"/>
            <a:ext cx="3773487" cy="2868612"/>
          </a:xfrm>
          <a:prstGeom prst="rect">
            <a:avLst/>
          </a:prstGeom>
          <a:noFill/>
          <a:ln w="9525">
            <a:noFill/>
            <a:miter lim="800000"/>
            <a:headEnd/>
            <a:tailEnd/>
          </a:ln>
        </p:spPr>
      </p:pic>
      <p:sp>
        <p:nvSpPr>
          <p:cNvPr id="16" name="Text Box 4"/>
          <p:cNvSpPr txBox="1">
            <a:spLocks noChangeArrowheads="1"/>
          </p:cNvSpPr>
          <p:nvPr/>
        </p:nvSpPr>
        <p:spPr bwMode="auto">
          <a:xfrm>
            <a:off x="4367732" y="3002828"/>
            <a:ext cx="5080214" cy="830997"/>
          </a:xfrm>
          <a:prstGeom prst="rect">
            <a:avLst/>
          </a:prstGeom>
          <a:noFill/>
          <a:ln w="9525">
            <a:noFill/>
            <a:miter lim="800000"/>
            <a:headEnd/>
            <a:tailEnd/>
          </a:ln>
        </p:spPr>
        <p:txBody>
          <a:bodyPr wrap="square">
            <a:spAutoFit/>
          </a:bodyPr>
          <a:lstStyle/>
          <a:p>
            <a:pPr lvl="0" defTabSz="914400" fontAlgn="base">
              <a:spcBef>
                <a:spcPct val="20000"/>
              </a:spcBef>
              <a:spcAft>
                <a:spcPct val="0"/>
              </a:spcAft>
            </a:pPr>
            <a:r>
              <a:rPr kumimoji="0" lang="en-US" sz="1600" b="0" i="0" u="none" strike="noStrike" cap="none" normalizeH="0" baseline="0" dirty="0" smtClean="0">
                <a:ln>
                  <a:noFill/>
                </a:ln>
                <a:solidFill>
                  <a:schemeClr val="tx1"/>
                </a:solidFill>
                <a:effectLst/>
                <a:latin typeface="Arial" charset="0"/>
                <a:ea typeface="ＭＳ Ｐゴシック" pitchFamily="68" charset="-128"/>
              </a:rPr>
              <a:t>Primary visual cortex (area 17, striate cortex), including </a:t>
            </a:r>
            <a:r>
              <a:rPr kumimoji="0" lang="en-US" sz="1600" b="0" i="0" u="none" strike="noStrike" cap="none" normalizeH="0" baseline="0" dirty="0" err="1" smtClean="0">
                <a:ln>
                  <a:noFill/>
                </a:ln>
                <a:solidFill>
                  <a:schemeClr val="tx1"/>
                </a:solidFill>
                <a:effectLst/>
                <a:latin typeface="Arial" charset="0"/>
                <a:ea typeface="ＭＳ Ｐゴシック" pitchFamily="68" charset="-128"/>
              </a:rPr>
              <a:t>cuneus</a:t>
            </a:r>
            <a:r>
              <a:rPr kumimoji="0" lang="en-US" sz="1600" b="0" i="0" u="none" strike="noStrike" cap="none" normalizeH="0" baseline="0" dirty="0" smtClean="0">
                <a:ln>
                  <a:noFill/>
                </a:ln>
                <a:solidFill>
                  <a:schemeClr val="tx1"/>
                </a:solidFill>
                <a:effectLst/>
                <a:latin typeface="Arial" charset="0"/>
                <a:ea typeface="ＭＳ Ｐゴシック" pitchFamily="68" charset="-128"/>
              </a:rPr>
              <a:t> and </a:t>
            </a:r>
            <a:r>
              <a:rPr kumimoji="0" lang="en-US" sz="1600" b="0" i="0" u="none" strike="noStrike" cap="none" normalizeH="0" baseline="0" dirty="0" err="1" smtClean="0">
                <a:ln>
                  <a:noFill/>
                </a:ln>
                <a:solidFill>
                  <a:schemeClr val="tx1"/>
                </a:solidFill>
                <a:effectLst/>
                <a:latin typeface="Arial" charset="0"/>
                <a:ea typeface="ＭＳ Ｐゴシック" pitchFamily="68" charset="-128"/>
              </a:rPr>
              <a:t>lingula</a:t>
            </a:r>
            <a:r>
              <a:rPr kumimoji="0" lang="en-US" sz="1600" b="0" i="0" u="none" strike="noStrike" cap="none" normalizeH="0" baseline="0" dirty="0" smtClean="0">
                <a:ln>
                  <a:noFill/>
                </a:ln>
                <a:solidFill>
                  <a:schemeClr val="tx1"/>
                </a:solidFill>
                <a:effectLst/>
                <a:latin typeface="Arial" charset="0"/>
                <a:ea typeface="ＭＳ Ｐゴシック" pitchFamily="68" charset="-128"/>
              </a:rPr>
              <a:t> </a:t>
            </a:r>
            <a:r>
              <a:rPr kumimoji="0" lang="en-US" sz="1600" b="0" i="0" u="none" strike="noStrike" cap="none" normalizeH="0" baseline="0" dirty="0" err="1" smtClean="0">
                <a:ln>
                  <a:noFill/>
                </a:ln>
                <a:solidFill>
                  <a:schemeClr val="tx1"/>
                </a:solidFill>
                <a:effectLst/>
                <a:latin typeface="Arial" charset="0"/>
                <a:ea typeface="ＭＳ Ｐゴシック" pitchFamily="68" charset="-128"/>
              </a:rPr>
              <a:t>gyri</a:t>
            </a:r>
            <a:r>
              <a:rPr kumimoji="0" lang="en-US" sz="1600" b="0" i="0" u="none" strike="noStrike" cap="none" normalizeH="0" baseline="0" dirty="0" smtClean="0">
                <a:ln>
                  <a:noFill/>
                </a:ln>
                <a:solidFill>
                  <a:schemeClr val="tx1"/>
                </a:solidFill>
                <a:effectLst/>
                <a:latin typeface="Arial" charset="0"/>
                <a:ea typeface="ＭＳ Ｐゴシック" pitchFamily="68" charset="-128"/>
              </a:rPr>
              <a:t> (mostly located on medial surface).</a:t>
            </a:r>
          </a:p>
        </p:txBody>
      </p:sp>
      <p:sp>
        <p:nvSpPr>
          <p:cNvPr id="18" name="Freeform 11"/>
          <p:cNvSpPr>
            <a:spLocks/>
          </p:cNvSpPr>
          <p:nvPr/>
        </p:nvSpPr>
        <p:spPr bwMode="auto">
          <a:xfrm>
            <a:off x="685800" y="1295400"/>
            <a:ext cx="838200" cy="330200"/>
          </a:xfrm>
          <a:custGeom>
            <a:avLst/>
            <a:gdLst>
              <a:gd name="T0" fmla="*/ 0 w 528"/>
              <a:gd name="T1" fmla="*/ 2147483647 h 208"/>
              <a:gd name="T2" fmla="*/ 2147483647 w 528"/>
              <a:gd name="T3" fmla="*/ 2147483647 h 208"/>
              <a:gd name="T4" fmla="*/ 2147483647 w 528"/>
              <a:gd name="T5" fmla="*/ 2147483647 h 208"/>
              <a:gd name="T6" fmla="*/ 2147483647 w 528"/>
              <a:gd name="T7" fmla="*/ 2147483647 h 208"/>
              <a:gd name="T8" fmla="*/ 2147483647 w 528"/>
              <a:gd name="T9" fmla="*/ 2147483647 h 208"/>
              <a:gd name="T10" fmla="*/ 2147483647 w 528"/>
              <a:gd name="T11" fmla="*/ 0 h 208"/>
              <a:gd name="T12" fmla="*/ 0 60000 65536"/>
              <a:gd name="T13" fmla="*/ 0 60000 65536"/>
              <a:gd name="T14" fmla="*/ 0 60000 65536"/>
              <a:gd name="T15" fmla="*/ 0 60000 65536"/>
              <a:gd name="T16" fmla="*/ 0 60000 65536"/>
              <a:gd name="T17" fmla="*/ 0 60000 65536"/>
              <a:gd name="T18" fmla="*/ 0 w 528"/>
              <a:gd name="T19" fmla="*/ 0 h 208"/>
              <a:gd name="T20" fmla="*/ 528 w 52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28" h="208">
                <a:moveTo>
                  <a:pt x="0" y="144"/>
                </a:moveTo>
                <a:cubicBezTo>
                  <a:pt x="52" y="164"/>
                  <a:pt x="104" y="184"/>
                  <a:pt x="144" y="192"/>
                </a:cubicBezTo>
                <a:cubicBezTo>
                  <a:pt x="184" y="200"/>
                  <a:pt x="208" y="208"/>
                  <a:pt x="240" y="192"/>
                </a:cubicBezTo>
                <a:cubicBezTo>
                  <a:pt x="272" y="176"/>
                  <a:pt x="304" y="120"/>
                  <a:pt x="336" y="96"/>
                </a:cubicBezTo>
                <a:cubicBezTo>
                  <a:pt x="368" y="72"/>
                  <a:pt x="400" y="64"/>
                  <a:pt x="432" y="48"/>
                </a:cubicBezTo>
                <a:cubicBezTo>
                  <a:pt x="464" y="32"/>
                  <a:pt x="496" y="16"/>
                  <a:pt x="528" y="0"/>
                </a:cubicBezTo>
              </a:path>
            </a:pathLst>
          </a:custGeom>
          <a:noFill/>
          <a:ln w="28575">
            <a:solidFill>
              <a:schemeClr val="bg1"/>
            </a:solidFill>
            <a:round/>
            <a:headEnd/>
            <a:tailEnd/>
          </a:ln>
          <a:effectLst>
            <a:prstShdw prst="shdw17" dist="17961" dir="13500000">
              <a:schemeClr val="tx2">
                <a:alpha val="74997"/>
              </a:schemeClr>
            </a:prstShdw>
          </a:effectLst>
        </p:spPr>
        <p:txBody>
          <a:bodyPr/>
          <a:lstStyle/>
          <a:p>
            <a:endParaRPr lang="en-US"/>
          </a:p>
        </p:txBody>
      </p:sp>
      <p:sp>
        <p:nvSpPr>
          <p:cNvPr id="19" name="Freeform 12"/>
          <p:cNvSpPr>
            <a:spLocks/>
          </p:cNvSpPr>
          <p:nvPr/>
        </p:nvSpPr>
        <p:spPr bwMode="auto">
          <a:xfrm>
            <a:off x="685800" y="1574800"/>
            <a:ext cx="914400" cy="330200"/>
          </a:xfrm>
          <a:custGeom>
            <a:avLst/>
            <a:gdLst>
              <a:gd name="T0" fmla="*/ 0 w 528"/>
              <a:gd name="T1" fmla="*/ 2147483647 h 208"/>
              <a:gd name="T2" fmla="*/ 2147483647 w 528"/>
              <a:gd name="T3" fmla="*/ 2147483647 h 208"/>
              <a:gd name="T4" fmla="*/ 2147483647 w 528"/>
              <a:gd name="T5" fmla="*/ 2147483647 h 208"/>
              <a:gd name="T6" fmla="*/ 2147483647 w 528"/>
              <a:gd name="T7" fmla="*/ 2147483647 h 208"/>
              <a:gd name="T8" fmla="*/ 2147483647 w 528"/>
              <a:gd name="T9" fmla="*/ 2147483647 h 208"/>
              <a:gd name="T10" fmla="*/ 2147483647 w 528"/>
              <a:gd name="T11" fmla="*/ 0 h 208"/>
              <a:gd name="T12" fmla="*/ 0 60000 65536"/>
              <a:gd name="T13" fmla="*/ 0 60000 65536"/>
              <a:gd name="T14" fmla="*/ 0 60000 65536"/>
              <a:gd name="T15" fmla="*/ 0 60000 65536"/>
              <a:gd name="T16" fmla="*/ 0 60000 65536"/>
              <a:gd name="T17" fmla="*/ 0 60000 65536"/>
              <a:gd name="T18" fmla="*/ 0 w 528"/>
              <a:gd name="T19" fmla="*/ 0 h 208"/>
              <a:gd name="T20" fmla="*/ 528 w 52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28" h="208">
                <a:moveTo>
                  <a:pt x="0" y="144"/>
                </a:moveTo>
                <a:cubicBezTo>
                  <a:pt x="52" y="164"/>
                  <a:pt x="104" y="184"/>
                  <a:pt x="144" y="192"/>
                </a:cubicBezTo>
                <a:cubicBezTo>
                  <a:pt x="184" y="200"/>
                  <a:pt x="208" y="208"/>
                  <a:pt x="240" y="192"/>
                </a:cubicBezTo>
                <a:cubicBezTo>
                  <a:pt x="272" y="176"/>
                  <a:pt x="304" y="120"/>
                  <a:pt x="336" y="96"/>
                </a:cubicBezTo>
                <a:cubicBezTo>
                  <a:pt x="368" y="72"/>
                  <a:pt x="400" y="64"/>
                  <a:pt x="432" y="48"/>
                </a:cubicBezTo>
                <a:cubicBezTo>
                  <a:pt x="464" y="32"/>
                  <a:pt x="496" y="16"/>
                  <a:pt x="528" y="0"/>
                </a:cubicBezTo>
              </a:path>
            </a:pathLst>
          </a:custGeom>
          <a:noFill/>
          <a:ln w="28575">
            <a:solidFill>
              <a:schemeClr val="bg1"/>
            </a:solidFill>
            <a:round/>
            <a:headEnd/>
            <a:tailEnd/>
          </a:ln>
          <a:effectLst>
            <a:prstShdw prst="shdw17" dist="17961" dir="13500000">
              <a:schemeClr val="tx2">
                <a:alpha val="74997"/>
              </a:schemeClr>
            </a:prstShdw>
          </a:effectLst>
        </p:spPr>
        <p:txBody>
          <a:bodyPr/>
          <a:lstStyle/>
          <a:p>
            <a:endParaRPr lang="en-US"/>
          </a:p>
        </p:txBody>
      </p:sp>
      <p:sp>
        <p:nvSpPr>
          <p:cNvPr id="20" name="Text Box 13"/>
          <p:cNvSpPr txBox="1">
            <a:spLocks noChangeArrowheads="1"/>
          </p:cNvSpPr>
          <p:nvPr/>
        </p:nvSpPr>
        <p:spPr bwMode="auto">
          <a:xfrm>
            <a:off x="152400" y="2209800"/>
            <a:ext cx="771525" cy="581025"/>
          </a:xfrm>
          <a:prstGeom prst="rect">
            <a:avLst/>
          </a:prstGeom>
          <a:solidFill>
            <a:schemeClr val="bg2"/>
          </a:solidFill>
          <a:ln w="9525">
            <a:noFill/>
            <a:miter lim="800000"/>
            <a:headEnd/>
            <a:tailEnd/>
          </a:ln>
          <a:effectLst/>
        </p:spPr>
        <p:txBody>
          <a:bodyPr wrap="none">
            <a:spAutoFit/>
          </a:bodyPr>
          <a:lstStyle/>
          <a:p>
            <a:pPr>
              <a:defRPr/>
            </a:pPr>
            <a:r>
              <a:rPr lang="en-US" sz="1600" b="1">
                <a:solidFill>
                  <a:schemeClr val="bg1"/>
                </a:solidFill>
                <a:effectLst>
                  <a:outerShdw blurRad="38100" dist="38100" dir="2700000" algn="tl">
                    <a:srgbClr val="000000"/>
                  </a:outerShdw>
                </a:effectLst>
                <a:latin typeface="Times New Roman" pitchFamily="68" charset="0"/>
              </a:rPr>
              <a:t>Striate</a:t>
            </a:r>
          </a:p>
          <a:p>
            <a:pPr>
              <a:defRPr/>
            </a:pPr>
            <a:r>
              <a:rPr lang="en-US" sz="1600" b="1">
                <a:solidFill>
                  <a:schemeClr val="bg1"/>
                </a:solidFill>
                <a:effectLst>
                  <a:outerShdw blurRad="38100" dist="38100" dir="2700000" algn="tl">
                    <a:srgbClr val="000000"/>
                  </a:outerShdw>
                </a:effectLst>
                <a:latin typeface="Times New Roman" pitchFamily="68" charset="0"/>
              </a:rPr>
              <a:t>cortex</a:t>
            </a:r>
          </a:p>
        </p:txBody>
      </p:sp>
      <p:sp>
        <p:nvSpPr>
          <p:cNvPr id="21" name="Line 14"/>
          <p:cNvSpPr>
            <a:spLocks noChangeShapeType="1"/>
          </p:cNvSpPr>
          <p:nvPr/>
        </p:nvSpPr>
        <p:spPr bwMode="auto">
          <a:xfrm flipV="1">
            <a:off x="838200" y="1676400"/>
            <a:ext cx="304800" cy="533400"/>
          </a:xfrm>
          <a:prstGeom prst="line">
            <a:avLst/>
          </a:prstGeom>
          <a:noFill/>
          <a:ln w="28575">
            <a:solidFill>
              <a:schemeClr val="bg1"/>
            </a:solidFill>
            <a:round/>
            <a:headEnd/>
            <a:tailEnd type="triangle" w="med" len="med"/>
          </a:ln>
          <a:effectLst>
            <a:prstShdw prst="shdw17" dist="17961" dir="13500000">
              <a:schemeClr val="tx2">
                <a:alpha val="74997"/>
              </a:schemeClr>
            </a:prstShdw>
          </a:effectLst>
        </p:spPr>
        <p:txBody>
          <a:bodyPr/>
          <a:lstStyle/>
          <a:p>
            <a:endParaRPr lang="en-US"/>
          </a:p>
        </p:txBody>
      </p:sp>
      <p:sp>
        <p:nvSpPr>
          <p:cNvPr id="22" name="Line 15"/>
          <p:cNvSpPr>
            <a:spLocks noChangeShapeType="1"/>
          </p:cNvSpPr>
          <p:nvPr/>
        </p:nvSpPr>
        <p:spPr bwMode="auto">
          <a:xfrm>
            <a:off x="609600" y="609600"/>
            <a:ext cx="381000" cy="609600"/>
          </a:xfrm>
          <a:prstGeom prst="line">
            <a:avLst/>
          </a:prstGeom>
          <a:noFill/>
          <a:ln w="28575">
            <a:solidFill>
              <a:srgbClr val="FF7C80"/>
            </a:solidFill>
            <a:round/>
            <a:headEnd/>
            <a:tailEnd type="triangle" w="med" len="med"/>
          </a:ln>
        </p:spPr>
        <p:txBody>
          <a:bodyPr/>
          <a:lstStyle/>
          <a:p>
            <a:endParaRPr lang="en-US"/>
          </a:p>
        </p:txBody>
      </p:sp>
      <p:sp>
        <p:nvSpPr>
          <p:cNvPr id="23" name="Freeform 16"/>
          <p:cNvSpPr>
            <a:spLocks/>
          </p:cNvSpPr>
          <p:nvPr/>
        </p:nvSpPr>
        <p:spPr bwMode="auto">
          <a:xfrm>
            <a:off x="7366000" y="533400"/>
            <a:ext cx="558800" cy="495300"/>
          </a:xfrm>
          <a:custGeom>
            <a:avLst/>
            <a:gdLst>
              <a:gd name="T0" fmla="*/ 2147483647 w 360"/>
              <a:gd name="T1" fmla="*/ 2147483647 h 336"/>
              <a:gd name="T2" fmla="*/ 2147483647 w 360"/>
              <a:gd name="T3" fmla="*/ 2147483647 h 336"/>
              <a:gd name="T4" fmla="*/ 2147483647 w 360"/>
              <a:gd name="T5" fmla="*/ 2147483647 h 336"/>
              <a:gd name="T6" fmla="*/ 2147483647 w 360"/>
              <a:gd name="T7" fmla="*/ 2147483647 h 336"/>
              <a:gd name="T8" fmla="*/ 2147483647 w 360"/>
              <a:gd name="T9" fmla="*/ 2147483647 h 336"/>
              <a:gd name="T10" fmla="*/ 2147483647 w 360"/>
              <a:gd name="T11" fmla="*/ 2147483647 h 336"/>
              <a:gd name="T12" fmla="*/ 2147483647 w 360"/>
              <a:gd name="T13" fmla="*/ 2147483647 h 336"/>
              <a:gd name="T14" fmla="*/ 2147483647 w 360"/>
              <a:gd name="T15" fmla="*/ 2147483647 h 336"/>
              <a:gd name="T16" fmla="*/ 2147483647 w 360"/>
              <a:gd name="T17" fmla="*/ 2147483647 h 336"/>
              <a:gd name="T18" fmla="*/ 2147483647 w 360"/>
              <a:gd name="T19" fmla="*/ 2147483647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0"/>
              <a:gd name="T31" fmla="*/ 0 h 336"/>
              <a:gd name="T32" fmla="*/ 360 w 360"/>
              <a:gd name="T33" fmla="*/ 336 h 3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0" h="336">
                <a:moveTo>
                  <a:pt x="352" y="168"/>
                </a:moveTo>
                <a:cubicBezTo>
                  <a:pt x="360" y="184"/>
                  <a:pt x="360" y="192"/>
                  <a:pt x="352" y="216"/>
                </a:cubicBezTo>
                <a:cubicBezTo>
                  <a:pt x="344" y="240"/>
                  <a:pt x="344" y="296"/>
                  <a:pt x="304" y="312"/>
                </a:cubicBezTo>
                <a:cubicBezTo>
                  <a:pt x="264" y="328"/>
                  <a:pt x="160" y="336"/>
                  <a:pt x="112" y="312"/>
                </a:cubicBezTo>
                <a:cubicBezTo>
                  <a:pt x="64" y="288"/>
                  <a:pt x="32" y="216"/>
                  <a:pt x="16" y="168"/>
                </a:cubicBezTo>
                <a:cubicBezTo>
                  <a:pt x="0" y="120"/>
                  <a:pt x="8" y="48"/>
                  <a:pt x="16" y="24"/>
                </a:cubicBezTo>
                <a:cubicBezTo>
                  <a:pt x="24" y="0"/>
                  <a:pt x="40" y="24"/>
                  <a:pt x="64" y="24"/>
                </a:cubicBezTo>
                <a:cubicBezTo>
                  <a:pt x="88" y="24"/>
                  <a:pt x="120" y="8"/>
                  <a:pt x="160" y="24"/>
                </a:cubicBezTo>
                <a:cubicBezTo>
                  <a:pt x="200" y="40"/>
                  <a:pt x="272" y="96"/>
                  <a:pt x="304" y="120"/>
                </a:cubicBezTo>
                <a:cubicBezTo>
                  <a:pt x="336" y="144"/>
                  <a:pt x="344" y="152"/>
                  <a:pt x="352" y="168"/>
                </a:cubicBezTo>
                <a:close/>
              </a:path>
            </a:pathLst>
          </a:custGeom>
          <a:noFill/>
          <a:ln w="28575">
            <a:solidFill>
              <a:srgbClr val="FF0002"/>
            </a:solidFill>
            <a:round/>
            <a:headEnd/>
            <a:tailEnd/>
          </a:ln>
        </p:spPr>
        <p:txBody>
          <a:bodyPr/>
          <a:lstStyle/>
          <a:p>
            <a:endParaRPr lang="en-US"/>
          </a:p>
        </p:txBody>
      </p:sp>
      <p:sp>
        <p:nvSpPr>
          <p:cNvPr id="24" name="Freeform 18"/>
          <p:cNvSpPr>
            <a:spLocks/>
          </p:cNvSpPr>
          <p:nvPr/>
        </p:nvSpPr>
        <p:spPr bwMode="auto">
          <a:xfrm>
            <a:off x="8216900" y="1143000"/>
            <a:ext cx="88900" cy="304800"/>
          </a:xfrm>
          <a:custGeom>
            <a:avLst/>
            <a:gdLst>
              <a:gd name="T0" fmla="*/ 2147483647 w 56"/>
              <a:gd name="T1" fmla="*/ 0 h 192"/>
              <a:gd name="T2" fmla="*/ 2147483647 w 56"/>
              <a:gd name="T3" fmla="*/ 2147483647 h 192"/>
              <a:gd name="T4" fmla="*/ 2147483647 w 56"/>
              <a:gd name="T5" fmla="*/ 2147483647 h 192"/>
              <a:gd name="T6" fmla="*/ 2147483647 w 56"/>
              <a:gd name="T7" fmla="*/ 2147483647 h 192"/>
              <a:gd name="T8" fmla="*/ 0 60000 65536"/>
              <a:gd name="T9" fmla="*/ 0 60000 65536"/>
              <a:gd name="T10" fmla="*/ 0 60000 65536"/>
              <a:gd name="T11" fmla="*/ 0 60000 65536"/>
              <a:gd name="T12" fmla="*/ 0 w 56"/>
              <a:gd name="T13" fmla="*/ 0 h 192"/>
              <a:gd name="T14" fmla="*/ 56 w 56"/>
              <a:gd name="T15" fmla="*/ 192 h 192"/>
            </a:gdLst>
            <a:ahLst/>
            <a:cxnLst>
              <a:cxn ang="T8">
                <a:pos x="T0" y="T1"/>
              </a:cxn>
              <a:cxn ang="T9">
                <a:pos x="T2" y="T3"/>
              </a:cxn>
              <a:cxn ang="T10">
                <a:pos x="T4" y="T5"/>
              </a:cxn>
              <a:cxn ang="T11">
                <a:pos x="T6" y="T7"/>
              </a:cxn>
            </a:cxnLst>
            <a:rect l="T12" t="T13" r="T14" b="T15"/>
            <a:pathLst>
              <a:path w="56" h="192">
                <a:moveTo>
                  <a:pt x="56" y="0"/>
                </a:moveTo>
                <a:cubicBezTo>
                  <a:pt x="36" y="36"/>
                  <a:pt x="16" y="72"/>
                  <a:pt x="8" y="96"/>
                </a:cubicBezTo>
                <a:cubicBezTo>
                  <a:pt x="0" y="120"/>
                  <a:pt x="0" y="128"/>
                  <a:pt x="8" y="144"/>
                </a:cubicBezTo>
                <a:cubicBezTo>
                  <a:pt x="16" y="160"/>
                  <a:pt x="36" y="176"/>
                  <a:pt x="56" y="192"/>
                </a:cubicBezTo>
              </a:path>
            </a:pathLst>
          </a:custGeom>
          <a:noFill/>
          <a:ln w="28575">
            <a:solidFill>
              <a:schemeClr val="bg1"/>
            </a:solidFill>
            <a:round/>
            <a:headEnd/>
            <a:tailEnd/>
          </a:ln>
          <a:effectLst>
            <a:prstShdw prst="shdw17" dist="17961" dir="13500000">
              <a:schemeClr val="tx2">
                <a:alpha val="74997"/>
              </a:schemeClr>
            </a:prstShdw>
          </a:effectLst>
        </p:spPr>
        <p:txBody>
          <a:bodyPr/>
          <a:lstStyle/>
          <a:p>
            <a:endParaRPr lang="en-US"/>
          </a:p>
        </p:txBody>
      </p:sp>
      <p:sp>
        <p:nvSpPr>
          <p:cNvPr id="25" name="Line 19"/>
          <p:cNvSpPr>
            <a:spLocks noChangeShapeType="1"/>
          </p:cNvSpPr>
          <p:nvPr/>
        </p:nvSpPr>
        <p:spPr bwMode="auto">
          <a:xfrm flipH="1">
            <a:off x="8251825" y="1295400"/>
            <a:ext cx="206375" cy="0"/>
          </a:xfrm>
          <a:prstGeom prst="line">
            <a:avLst/>
          </a:prstGeom>
          <a:noFill/>
          <a:ln w="28575">
            <a:solidFill>
              <a:schemeClr val="bg1"/>
            </a:solidFill>
            <a:round/>
            <a:headEnd/>
            <a:tailEnd type="triangle" w="med" len="med"/>
          </a:ln>
          <a:effectLst>
            <a:prstShdw prst="shdw17" dist="17961" dir="13500000">
              <a:schemeClr val="tx2">
                <a:alpha val="74997"/>
              </a:schemeClr>
            </a:prstShdw>
          </a:effectLst>
        </p:spPr>
        <p:txBody>
          <a:bodyPr/>
          <a:lstStyle/>
          <a:p>
            <a:endParaRPr lang="en-US"/>
          </a:p>
        </p:txBody>
      </p:sp>
      <p:sp>
        <p:nvSpPr>
          <p:cNvPr id="26" name="Freeform 20"/>
          <p:cNvSpPr>
            <a:spLocks/>
          </p:cNvSpPr>
          <p:nvPr/>
        </p:nvSpPr>
        <p:spPr bwMode="auto">
          <a:xfrm>
            <a:off x="7759700" y="838200"/>
            <a:ext cx="177800" cy="1143000"/>
          </a:xfrm>
          <a:custGeom>
            <a:avLst/>
            <a:gdLst>
              <a:gd name="T0" fmla="*/ 2147483647 w 112"/>
              <a:gd name="T1" fmla="*/ 0 h 720"/>
              <a:gd name="T2" fmla="*/ 2147483647 w 112"/>
              <a:gd name="T3" fmla="*/ 2147483647 h 720"/>
              <a:gd name="T4" fmla="*/ 2147483647 w 112"/>
              <a:gd name="T5" fmla="*/ 2147483647 h 720"/>
              <a:gd name="T6" fmla="*/ 2147483647 w 112"/>
              <a:gd name="T7" fmla="*/ 2147483647 h 720"/>
              <a:gd name="T8" fmla="*/ 2147483647 w 112"/>
              <a:gd name="T9" fmla="*/ 2147483647 h 720"/>
              <a:gd name="T10" fmla="*/ 2147483647 w 112"/>
              <a:gd name="T11" fmla="*/ 2147483647 h 720"/>
              <a:gd name="T12" fmla="*/ 2147483647 w 112"/>
              <a:gd name="T13" fmla="*/ 2147483647 h 720"/>
              <a:gd name="T14" fmla="*/ 2147483647 w 112"/>
              <a:gd name="T15" fmla="*/ 2147483647 h 720"/>
              <a:gd name="T16" fmla="*/ 2147483647 w 112"/>
              <a:gd name="T17" fmla="*/ 2147483647 h 720"/>
              <a:gd name="T18" fmla="*/ 2147483647 w 112"/>
              <a:gd name="T19" fmla="*/ 2147483647 h 7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
              <a:gd name="T31" fmla="*/ 0 h 720"/>
              <a:gd name="T32" fmla="*/ 112 w 112"/>
              <a:gd name="T33" fmla="*/ 720 h 7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 h="720">
                <a:moveTo>
                  <a:pt x="104" y="0"/>
                </a:moveTo>
                <a:cubicBezTo>
                  <a:pt x="104" y="12"/>
                  <a:pt x="104" y="24"/>
                  <a:pt x="104" y="48"/>
                </a:cubicBezTo>
                <a:cubicBezTo>
                  <a:pt x="104" y="72"/>
                  <a:pt x="104" y="112"/>
                  <a:pt x="104" y="144"/>
                </a:cubicBezTo>
                <a:cubicBezTo>
                  <a:pt x="104" y="176"/>
                  <a:pt x="104" y="208"/>
                  <a:pt x="104" y="240"/>
                </a:cubicBezTo>
                <a:cubicBezTo>
                  <a:pt x="104" y="272"/>
                  <a:pt x="112" y="312"/>
                  <a:pt x="104" y="336"/>
                </a:cubicBezTo>
                <a:cubicBezTo>
                  <a:pt x="96" y="360"/>
                  <a:pt x="72" y="360"/>
                  <a:pt x="56" y="384"/>
                </a:cubicBezTo>
                <a:cubicBezTo>
                  <a:pt x="40" y="408"/>
                  <a:pt x="16" y="456"/>
                  <a:pt x="8" y="480"/>
                </a:cubicBezTo>
                <a:cubicBezTo>
                  <a:pt x="0" y="504"/>
                  <a:pt x="8" y="504"/>
                  <a:pt x="8" y="528"/>
                </a:cubicBezTo>
                <a:cubicBezTo>
                  <a:pt x="8" y="552"/>
                  <a:pt x="8" y="592"/>
                  <a:pt x="8" y="624"/>
                </a:cubicBezTo>
                <a:cubicBezTo>
                  <a:pt x="8" y="656"/>
                  <a:pt x="8" y="688"/>
                  <a:pt x="8" y="720"/>
                </a:cubicBezTo>
              </a:path>
            </a:pathLst>
          </a:custGeom>
          <a:noFill/>
          <a:ln w="28575">
            <a:solidFill>
              <a:srgbClr val="FF7C80"/>
            </a:solidFill>
            <a:round/>
            <a:headEnd/>
            <a:tailEnd/>
          </a:ln>
          <a:effectLst>
            <a:prstShdw prst="shdw17" dist="17961" dir="2700000">
              <a:srgbClr val="994A4D">
                <a:alpha val="74997"/>
              </a:srgbClr>
            </a:prstShdw>
          </a:effectLst>
        </p:spPr>
        <p:txBody>
          <a:bodyPr/>
          <a:lstStyle/>
          <a:p>
            <a:endParaRPr lang="en-US"/>
          </a:p>
        </p:txBody>
      </p:sp>
      <p:sp>
        <p:nvSpPr>
          <p:cNvPr id="27" name="Line 21"/>
          <p:cNvSpPr>
            <a:spLocks noChangeShapeType="1"/>
          </p:cNvSpPr>
          <p:nvPr/>
        </p:nvSpPr>
        <p:spPr bwMode="auto">
          <a:xfrm flipH="1" flipV="1">
            <a:off x="7924800" y="1600200"/>
            <a:ext cx="609600" cy="457200"/>
          </a:xfrm>
          <a:prstGeom prst="line">
            <a:avLst/>
          </a:prstGeom>
          <a:noFill/>
          <a:ln w="28575">
            <a:solidFill>
              <a:srgbClr val="FF7C80"/>
            </a:solidFill>
            <a:round/>
            <a:headEnd/>
            <a:tailEnd type="triangle" w="med" len="med"/>
          </a:ln>
        </p:spPr>
        <p:txBody>
          <a:bodyPr/>
          <a:lstStyle/>
          <a:p>
            <a:endParaRPr lang="en-US"/>
          </a:p>
        </p:txBody>
      </p:sp>
      <p:sp>
        <p:nvSpPr>
          <p:cNvPr id="28" name="Text Box 22"/>
          <p:cNvSpPr txBox="1">
            <a:spLocks noChangeArrowheads="1"/>
          </p:cNvSpPr>
          <p:nvPr/>
        </p:nvSpPr>
        <p:spPr bwMode="auto">
          <a:xfrm>
            <a:off x="0" y="381000"/>
            <a:ext cx="1416050" cy="274638"/>
          </a:xfrm>
          <a:prstGeom prst="rect">
            <a:avLst/>
          </a:prstGeom>
          <a:solidFill>
            <a:schemeClr val="bg2"/>
          </a:solidFill>
          <a:ln w="9525">
            <a:noFill/>
            <a:miter lim="800000"/>
            <a:headEnd/>
            <a:tailEnd/>
          </a:ln>
          <a:effectLst/>
        </p:spPr>
        <p:txBody>
          <a:bodyPr wrap="none">
            <a:spAutoFit/>
          </a:bodyPr>
          <a:lstStyle/>
          <a:p>
            <a:pPr>
              <a:defRPr/>
            </a:pPr>
            <a:r>
              <a:rPr lang="en-US" sz="1200" b="1">
                <a:solidFill>
                  <a:srgbClr val="FF7C80"/>
                </a:solidFill>
                <a:effectLst>
                  <a:outerShdw blurRad="38100" dist="38100" dir="2700000" algn="tl">
                    <a:srgbClr val="000000"/>
                  </a:outerShdw>
                </a:effectLst>
                <a:latin typeface="Times New Roman" pitchFamily="68" charset="0"/>
              </a:rPr>
              <a:t>Extrastriate cortex</a:t>
            </a:r>
          </a:p>
        </p:txBody>
      </p:sp>
      <p:sp>
        <p:nvSpPr>
          <p:cNvPr id="29" name="Text Box 23"/>
          <p:cNvSpPr txBox="1">
            <a:spLocks noChangeArrowheads="1"/>
          </p:cNvSpPr>
          <p:nvPr/>
        </p:nvSpPr>
        <p:spPr bwMode="auto">
          <a:xfrm>
            <a:off x="8382000" y="914400"/>
            <a:ext cx="771525" cy="581025"/>
          </a:xfrm>
          <a:prstGeom prst="rect">
            <a:avLst/>
          </a:prstGeom>
          <a:solidFill>
            <a:schemeClr val="bg2"/>
          </a:solidFill>
          <a:ln w="9525">
            <a:noFill/>
            <a:miter lim="800000"/>
            <a:headEnd/>
            <a:tailEnd/>
          </a:ln>
          <a:effectLst/>
        </p:spPr>
        <p:txBody>
          <a:bodyPr wrap="none">
            <a:spAutoFit/>
          </a:bodyPr>
          <a:lstStyle/>
          <a:p>
            <a:pPr>
              <a:defRPr/>
            </a:pPr>
            <a:r>
              <a:rPr lang="en-US" sz="1600" b="1">
                <a:solidFill>
                  <a:schemeClr val="bg1"/>
                </a:solidFill>
                <a:effectLst>
                  <a:outerShdw blurRad="38100" dist="38100" dir="2700000" algn="tl">
                    <a:srgbClr val="000000"/>
                  </a:outerShdw>
                </a:effectLst>
                <a:latin typeface="Times New Roman" pitchFamily="68" charset="0"/>
              </a:rPr>
              <a:t>Striate</a:t>
            </a:r>
          </a:p>
          <a:p>
            <a:pPr>
              <a:defRPr/>
            </a:pPr>
            <a:r>
              <a:rPr lang="en-US" sz="1600" b="1">
                <a:solidFill>
                  <a:schemeClr val="bg1"/>
                </a:solidFill>
                <a:effectLst>
                  <a:outerShdw blurRad="38100" dist="38100" dir="2700000" algn="tl">
                    <a:srgbClr val="000000"/>
                  </a:outerShdw>
                </a:effectLst>
                <a:latin typeface="Times New Roman" pitchFamily="68" charset="0"/>
              </a:rPr>
              <a:t>cortex</a:t>
            </a:r>
          </a:p>
        </p:txBody>
      </p:sp>
      <p:sp>
        <p:nvSpPr>
          <p:cNvPr id="30" name="Text Box 24"/>
          <p:cNvSpPr txBox="1">
            <a:spLocks noChangeArrowheads="1"/>
          </p:cNvSpPr>
          <p:nvPr/>
        </p:nvSpPr>
        <p:spPr bwMode="auto">
          <a:xfrm>
            <a:off x="8153400" y="1981200"/>
            <a:ext cx="971550" cy="457200"/>
          </a:xfrm>
          <a:prstGeom prst="rect">
            <a:avLst/>
          </a:prstGeom>
          <a:solidFill>
            <a:schemeClr val="bg2"/>
          </a:solidFill>
          <a:ln w="9525">
            <a:noFill/>
            <a:miter lim="800000"/>
            <a:headEnd/>
            <a:tailEnd/>
          </a:ln>
          <a:effectLst/>
        </p:spPr>
        <p:txBody>
          <a:bodyPr wrap="none">
            <a:spAutoFit/>
          </a:bodyPr>
          <a:lstStyle/>
          <a:p>
            <a:pPr>
              <a:defRPr/>
            </a:pPr>
            <a:r>
              <a:rPr lang="en-US" sz="1200" b="1">
                <a:solidFill>
                  <a:srgbClr val="FF7C80"/>
                </a:solidFill>
                <a:effectLst>
                  <a:outerShdw blurRad="38100" dist="38100" dir="2700000" algn="tl">
                    <a:srgbClr val="000000"/>
                  </a:outerShdw>
                </a:effectLst>
                <a:latin typeface="Times New Roman" pitchFamily="68" charset="0"/>
              </a:rPr>
              <a:t>Extrastriate</a:t>
            </a:r>
          </a:p>
          <a:p>
            <a:pPr>
              <a:defRPr/>
            </a:pPr>
            <a:r>
              <a:rPr lang="en-US" sz="1200" b="1">
                <a:solidFill>
                  <a:srgbClr val="FF7C80"/>
                </a:solidFill>
                <a:effectLst>
                  <a:outerShdw blurRad="38100" dist="38100" dir="2700000" algn="tl">
                    <a:srgbClr val="000000"/>
                  </a:outerShdw>
                </a:effectLst>
                <a:latin typeface="Times New Roman" pitchFamily="68" charset="0"/>
              </a:rPr>
              <a:t>cortex</a:t>
            </a:r>
          </a:p>
        </p:txBody>
      </p:sp>
      <p:sp>
        <p:nvSpPr>
          <p:cNvPr id="31" name="Text Box 25"/>
          <p:cNvSpPr txBox="1">
            <a:spLocks noChangeArrowheads="1"/>
          </p:cNvSpPr>
          <p:nvPr/>
        </p:nvSpPr>
        <p:spPr bwMode="auto">
          <a:xfrm>
            <a:off x="7696200" y="152400"/>
            <a:ext cx="1492250" cy="274638"/>
          </a:xfrm>
          <a:prstGeom prst="rect">
            <a:avLst/>
          </a:prstGeom>
          <a:solidFill>
            <a:schemeClr val="bg2"/>
          </a:solidFill>
          <a:ln w="9525">
            <a:noFill/>
            <a:miter lim="800000"/>
            <a:headEnd/>
            <a:tailEnd/>
          </a:ln>
          <a:effectLst/>
        </p:spPr>
        <p:txBody>
          <a:bodyPr wrap="none">
            <a:spAutoFit/>
          </a:bodyPr>
          <a:lstStyle/>
          <a:p>
            <a:pPr>
              <a:defRPr/>
            </a:pPr>
            <a:r>
              <a:rPr lang="en-US" sz="1200" b="1">
                <a:solidFill>
                  <a:srgbClr val="FFA80F"/>
                </a:solidFill>
                <a:effectLst>
                  <a:outerShdw blurRad="38100" dist="38100" dir="2700000" algn="tl">
                    <a:srgbClr val="000000"/>
                  </a:outerShdw>
                </a:effectLst>
                <a:latin typeface="Times New Roman" pitchFamily="68" charset="0"/>
              </a:rPr>
              <a:t>Post. parietal cortex</a:t>
            </a:r>
          </a:p>
        </p:txBody>
      </p:sp>
      <p:sp>
        <p:nvSpPr>
          <p:cNvPr id="32" name="Line 26"/>
          <p:cNvSpPr>
            <a:spLocks noChangeShapeType="1"/>
          </p:cNvSpPr>
          <p:nvPr/>
        </p:nvSpPr>
        <p:spPr bwMode="auto">
          <a:xfrm flipH="1">
            <a:off x="7543800" y="457200"/>
            <a:ext cx="533400" cy="381000"/>
          </a:xfrm>
          <a:prstGeom prst="line">
            <a:avLst/>
          </a:prstGeom>
          <a:noFill/>
          <a:ln w="28575">
            <a:solidFill>
              <a:srgbClr val="FF0002"/>
            </a:solidFill>
            <a:round/>
            <a:headEnd/>
            <a:tailEnd type="triangle" w="med" len="med"/>
          </a:ln>
        </p:spPr>
        <p:txBody>
          <a:bodyPr/>
          <a:lstStyle/>
          <a:p>
            <a:endParaRPr lang="en-US"/>
          </a:p>
        </p:txBody>
      </p:sp>
      <p:sp>
        <p:nvSpPr>
          <p:cNvPr id="33" name="Text Box 27"/>
          <p:cNvSpPr txBox="1">
            <a:spLocks noChangeArrowheads="1"/>
          </p:cNvSpPr>
          <p:nvPr/>
        </p:nvSpPr>
        <p:spPr bwMode="auto">
          <a:xfrm>
            <a:off x="7315200" y="2590800"/>
            <a:ext cx="1236663" cy="461963"/>
          </a:xfrm>
          <a:prstGeom prst="rect">
            <a:avLst/>
          </a:prstGeom>
          <a:solidFill>
            <a:schemeClr val="bg2"/>
          </a:solidFill>
          <a:ln w="9525">
            <a:noFill/>
            <a:miter lim="800000"/>
            <a:headEnd/>
            <a:tailEnd/>
          </a:ln>
          <a:effectLst/>
        </p:spPr>
        <p:txBody>
          <a:bodyPr wrap="none">
            <a:spAutoFit/>
          </a:bodyPr>
          <a:lstStyle/>
          <a:p>
            <a:pPr>
              <a:defRPr/>
            </a:pPr>
            <a:r>
              <a:rPr lang="en-US" sz="1200" b="1">
                <a:solidFill>
                  <a:srgbClr val="FF0002"/>
                </a:solidFill>
                <a:effectLst>
                  <a:outerShdw blurRad="38100" dist="38100" dir="2700000" algn="tl">
                    <a:srgbClr val="000000"/>
                  </a:outerShdw>
                </a:effectLst>
                <a:latin typeface="Times New Roman" pitchFamily="68" charset="0"/>
              </a:rPr>
              <a:t>inferior</a:t>
            </a:r>
          </a:p>
          <a:p>
            <a:pPr>
              <a:defRPr/>
            </a:pPr>
            <a:r>
              <a:rPr lang="en-US" sz="1200" b="1">
                <a:solidFill>
                  <a:srgbClr val="FF0002"/>
                </a:solidFill>
                <a:effectLst>
                  <a:outerShdw blurRad="38100" dist="38100" dir="2700000" algn="tl">
                    <a:srgbClr val="000000"/>
                  </a:outerShdw>
                </a:effectLst>
                <a:latin typeface="Times New Roman" pitchFamily="68" charset="0"/>
              </a:rPr>
              <a:t>temporal cortex</a:t>
            </a:r>
          </a:p>
        </p:txBody>
      </p:sp>
      <p:sp>
        <p:nvSpPr>
          <p:cNvPr id="34" name="Line 28"/>
          <p:cNvSpPr>
            <a:spLocks noChangeShapeType="1"/>
          </p:cNvSpPr>
          <p:nvPr/>
        </p:nvSpPr>
        <p:spPr bwMode="auto">
          <a:xfrm flipH="1" flipV="1">
            <a:off x="7315200" y="2209800"/>
            <a:ext cx="304800" cy="457200"/>
          </a:xfrm>
          <a:prstGeom prst="line">
            <a:avLst/>
          </a:prstGeom>
          <a:noFill/>
          <a:ln w="28575">
            <a:solidFill>
              <a:srgbClr val="FF0002"/>
            </a:solidFill>
            <a:round/>
            <a:headEnd/>
            <a:tailEnd type="triangle" w="med" len="med"/>
          </a:ln>
        </p:spPr>
        <p:txBody>
          <a:bodyPr/>
          <a:lstStyle/>
          <a:p>
            <a:endParaRPr lang="en-US"/>
          </a:p>
        </p:txBody>
      </p:sp>
      <p:sp>
        <p:nvSpPr>
          <p:cNvPr id="35" name="Freeform 29"/>
          <p:cNvSpPr>
            <a:spLocks/>
          </p:cNvSpPr>
          <p:nvPr/>
        </p:nvSpPr>
        <p:spPr bwMode="auto">
          <a:xfrm>
            <a:off x="508000" y="685800"/>
            <a:ext cx="254000" cy="1219200"/>
          </a:xfrm>
          <a:custGeom>
            <a:avLst/>
            <a:gdLst>
              <a:gd name="T0" fmla="*/ 2147483647 w 160"/>
              <a:gd name="T1" fmla="*/ 0 h 768"/>
              <a:gd name="T2" fmla="*/ 2147483647 w 160"/>
              <a:gd name="T3" fmla="*/ 2147483647 h 768"/>
              <a:gd name="T4" fmla="*/ 2147483647 w 160"/>
              <a:gd name="T5" fmla="*/ 2147483647 h 768"/>
              <a:gd name="T6" fmla="*/ 2147483647 w 160"/>
              <a:gd name="T7" fmla="*/ 2147483647 h 768"/>
              <a:gd name="T8" fmla="*/ 2147483647 w 160"/>
              <a:gd name="T9" fmla="*/ 2147483647 h 768"/>
              <a:gd name="T10" fmla="*/ 0 60000 65536"/>
              <a:gd name="T11" fmla="*/ 0 60000 65536"/>
              <a:gd name="T12" fmla="*/ 0 60000 65536"/>
              <a:gd name="T13" fmla="*/ 0 60000 65536"/>
              <a:gd name="T14" fmla="*/ 0 60000 65536"/>
              <a:gd name="T15" fmla="*/ 0 w 160"/>
              <a:gd name="T16" fmla="*/ 0 h 768"/>
              <a:gd name="T17" fmla="*/ 160 w 160"/>
              <a:gd name="T18" fmla="*/ 768 h 768"/>
            </a:gdLst>
            <a:ahLst/>
            <a:cxnLst>
              <a:cxn ang="T10">
                <a:pos x="T0" y="T1"/>
              </a:cxn>
              <a:cxn ang="T11">
                <a:pos x="T2" y="T3"/>
              </a:cxn>
              <a:cxn ang="T12">
                <a:pos x="T4" y="T5"/>
              </a:cxn>
              <a:cxn ang="T13">
                <a:pos x="T6" y="T7"/>
              </a:cxn>
              <a:cxn ang="T14">
                <a:pos x="T8" y="T9"/>
              </a:cxn>
            </a:cxnLst>
            <a:rect l="T15" t="T16" r="T17" b="T18"/>
            <a:pathLst>
              <a:path w="160" h="768">
                <a:moveTo>
                  <a:pt x="64" y="0"/>
                </a:moveTo>
                <a:cubicBezTo>
                  <a:pt x="64" y="0"/>
                  <a:pt x="64" y="0"/>
                  <a:pt x="64" y="48"/>
                </a:cubicBezTo>
                <a:cubicBezTo>
                  <a:pt x="64" y="96"/>
                  <a:pt x="72" y="184"/>
                  <a:pt x="64" y="288"/>
                </a:cubicBezTo>
                <a:cubicBezTo>
                  <a:pt x="56" y="392"/>
                  <a:pt x="0" y="592"/>
                  <a:pt x="16" y="672"/>
                </a:cubicBezTo>
                <a:cubicBezTo>
                  <a:pt x="32" y="752"/>
                  <a:pt x="96" y="760"/>
                  <a:pt x="160" y="768"/>
                </a:cubicBezTo>
              </a:path>
            </a:pathLst>
          </a:custGeom>
          <a:noFill/>
          <a:ln w="28575">
            <a:solidFill>
              <a:srgbClr val="FF7C80"/>
            </a:solidFill>
            <a:round/>
            <a:headEnd/>
            <a:tailEnd type="triangle" w="med" len="med"/>
          </a:ln>
        </p:spPr>
        <p:txBody>
          <a:bodyPr/>
          <a:lstStyle/>
          <a:p>
            <a:endParaRPr lang="en-US"/>
          </a:p>
        </p:txBody>
      </p:sp>
      <p:sp>
        <p:nvSpPr>
          <p:cNvPr id="36" name="Freeform 32"/>
          <p:cNvSpPr>
            <a:spLocks/>
          </p:cNvSpPr>
          <p:nvPr/>
        </p:nvSpPr>
        <p:spPr bwMode="auto">
          <a:xfrm>
            <a:off x="6845300" y="1854200"/>
            <a:ext cx="876300" cy="565150"/>
          </a:xfrm>
          <a:custGeom>
            <a:avLst/>
            <a:gdLst>
              <a:gd name="T0" fmla="*/ 2147483647 w 552"/>
              <a:gd name="T1" fmla="*/ 0 h 356"/>
              <a:gd name="T2" fmla="*/ 2147483647 w 552"/>
              <a:gd name="T3" fmla="*/ 2147483647 h 356"/>
              <a:gd name="T4" fmla="*/ 2147483647 w 552"/>
              <a:gd name="T5" fmla="*/ 2147483647 h 356"/>
              <a:gd name="T6" fmla="*/ 0 w 552"/>
              <a:gd name="T7" fmla="*/ 2147483647 h 356"/>
              <a:gd name="T8" fmla="*/ 2147483647 w 552"/>
              <a:gd name="T9" fmla="*/ 2147483647 h 356"/>
              <a:gd name="T10" fmla="*/ 2147483647 w 552"/>
              <a:gd name="T11" fmla="*/ 2147483647 h 356"/>
              <a:gd name="T12" fmla="*/ 2147483647 w 552"/>
              <a:gd name="T13" fmla="*/ 2147483647 h 356"/>
              <a:gd name="T14" fmla="*/ 2147483647 w 552"/>
              <a:gd name="T15" fmla="*/ 2147483647 h 356"/>
              <a:gd name="T16" fmla="*/ 2147483647 w 552"/>
              <a:gd name="T17" fmla="*/ 2147483647 h 356"/>
              <a:gd name="T18" fmla="*/ 2147483647 w 552"/>
              <a:gd name="T19" fmla="*/ 0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356"/>
              <a:gd name="T32" fmla="*/ 552 w 55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356">
                <a:moveTo>
                  <a:pt x="496" y="0"/>
                </a:moveTo>
                <a:lnTo>
                  <a:pt x="344" y="96"/>
                </a:lnTo>
                <a:lnTo>
                  <a:pt x="160" y="200"/>
                </a:lnTo>
                <a:lnTo>
                  <a:pt x="0" y="312"/>
                </a:lnTo>
                <a:lnTo>
                  <a:pt x="4" y="356"/>
                </a:lnTo>
                <a:cubicBezTo>
                  <a:pt x="161" y="311"/>
                  <a:pt x="121" y="350"/>
                  <a:pt x="164" y="308"/>
                </a:cubicBezTo>
                <a:cubicBezTo>
                  <a:pt x="349" y="195"/>
                  <a:pt x="348" y="267"/>
                  <a:pt x="348" y="192"/>
                </a:cubicBezTo>
                <a:lnTo>
                  <a:pt x="508" y="92"/>
                </a:lnTo>
                <a:lnTo>
                  <a:pt x="552" y="32"/>
                </a:lnTo>
                <a:cubicBezTo>
                  <a:pt x="533" y="21"/>
                  <a:pt x="496" y="0"/>
                  <a:pt x="496" y="0"/>
                </a:cubicBezTo>
                <a:close/>
              </a:path>
            </a:pathLst>
          </a:custGeom>
          <a:noFill/>
          <a:ln w="19050">
            <a:solidFill>
              <a:srgbClr val="FF0000"/>
            </a:solidFill>
            <a:prstDash val="sysDot"/>
            <a:round/>
            <a:headEnd/>
            <a:tailEnd/>
          </a:ln>
          <a:effectLst>
            <a:prstShdw prst="shdw17" dist="12700" dir="10800000">
              <a:schemeClr val="tx2">
                <a:alpha val="74997"/>
              </a:schemeClr>
            </a:prstShdw>
          </a:effectLst>
        </p:spPr>
        <p:txBody>
          <a:bodyPr wrap="none" anchor="ctr"/>
          <a:lstStyle/>
          <a:p>
            <a:endParaRPr lang="en-US"/>
          </a:p>
        </p:txBody>
      </p:sp>
      <p:pic>
        <p:nvPicPr>
          <p:cNvPr id="37" name="Picture 2" descr="VENTRALA ed"/>
          <p:cNvPicPr>
            <a:picLocks noChangeAspect="1" noChangeArrowheads="1"/>
          </p:cNvPicPr>
          <p:nvPr/>
        </p:nvPicPr>
        <p:blipFill>
          <a:blip r:embed="rId5" cstate="print"/>
          <a:srcRect t="1941" r="2931" b="1241"/>
          <a:stretch>
            <a:fillRect/>
          </a:stretch>
        </p:blipFill>
        <p:spPr bwMode="auto">
          <a:xfrm>
            <a:off x="6227747" y="3819010"/>
            <a:ext cx="2326493" cy="2970709"/>
          </a:xfrm>
          <a:prstGeom prst="rect">
            <a:avLst/>
          </a:prstGeom>
          <a:noFill/>
          <a:ln w="9525">
            <a:noFill/>
            <a:miter lim="800000"/>
            <a:headEnd/>
            <a:tailEnd/>
          </a:ln>
        </p:spPr>
      </p:pic>
      <p:sp>
        <p:nvSpPr>
          <p:cNvPr id="38" name="Freeform 9"/>
          <p:cNvSpPr>
            <a:spLocks/>
          </p:cNvSpPr>
          <p:nvPr/>
        </p:nvSpPr>
        <p:spPr bwMode="auto">
          <a:xfrm>
            <a:off x="6367139" y="4942604"/>
            <a:ext cx="679871" cy="1346154"/>
          </a:xfrm>
          <a:custGeom>
            <a:avLst/>
            <a:gdLst>
              <a:gd name="T0" fmla="*/ 2147483647 w 992"/>
              <a:gd name="T1" fmla="*/ 2147483647 h 1840"/>
              <a:gd name="T2" fmla="*/ 2147483647 w 992"/>
              <a:gd name="T3" fmla="*/ 2147483647 h 1840"/>
              <a:gd name="T4" fmla="*/ 2147483647 w 992"/>
              <a:gd name="T5" fmla="*/ 2147483647 h 1840"/>
              <a:gd name="T6" fmla="*/ 2147483647 w 992"/>
              <a:gd name="T7" fmla="*/ 2147483647 h 1840"/>
              <a:gd name="T8" fmla="*/ 2147483647 w 992"/>
              <a:gd name="T9" fmla="*/ 2147483647 h 1840"/>
              <a:gd name="T10" fmla="*/ 2147483647 w 992"/>
              <a:gd name="T11" fmla="*/ 2147483647 h 1840"/>
              <a:gd name="T12" fmla="*/ 2147483647 w 992"/>
              <a:gd name="T13" fmla="*/ 2147483647 h 1840"/>
              <a:gd name="T14" fmla="*/ 2147483647 w 992"/>
              <a:gd name="T15" fmla="*/ 2147483647 h 1840"/>
              <a:gd name="T16" fmla="*/ 2147483647 w 992"/>
              <a:gd name="T17" fmla="*/ 2147483647 h 1840"/>
              <a:gd name="T18" fmla="*/ 2147483647 w 992"/>
              <a:gd name="T19" fmla="*/ 2147483647 h 1840"/>
              <a:gd name="T20" fmla="*/ 2147483647 w 992"/>
              <a:gd name="T21" fmla="*/ 2147483647 h 1840"/>
              <a:gd name="T22" fmla="*/ 2147483647 w 992"/>
              <a:gd name="T23" fmla="*/ 2147483647 h 1840"/>
              <a:gd name="T24" fmla="*/ 2147483647 w 992"/>
              <a:gd name="T25" fmla="*/ 2147483647 h 1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92"/>
              <a:gd name="T40" fmla="*/ 0 h 1840"/>
              <a:gd name="T41" fmla="*/ 992 w 992"/>
              <a:gd name="T42" fmla="*/ 1840 h 1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92" h="1840">
                <a:moveTo>
                  <a:pt x="552" y="56"/>
                </a:moveTo>
                <a:cubicBezTo>
                  <a:pt x="624" y="104"/>
                  <a:pt x="776" y="176"/>
                  <a:pt x="840" y="296"/>
                </a:cubicBezTo>
                <a:cubicBezTo>
                  <a:pt x="904" y="416"/>
                  <a:pt x="912" y="592"/>
                  <a:pt x="936" y="776"/>
                </a:cubicBezTo>
                <a:cubicBezTo>
                  <a:pt x="960" y="960"/>
                  <a:pt x="992" y="1240"/>
                  <a:pt x="984" y="1400"/>
                </a:cubicBezTo>
                <a:cubicBezTo>
                  <a:pt x="976" y="1560"/>
                  <a:pt x="960" y="1664"/>
                  <a:pt x="888" y="1736"/>
                </a:cubicBezTo>
                <a:cubicBezTo>
                  <a:pt x="816" y="1808"/>
                  <a:pt x="672" y="1840"/>
                  <a:pt x="552" y="1832"/>
                </a:cubicBezTo>
                <a:cubicBezTo>
                  <a:pt x="432" y="1824"/>
                  <a:pt x="256" y="1784"/>
                  <a:pt x="168" y="1688"/>
                </a:cubicBezTo>
                <a:cubicBezTo>
                  <a:pt x="80" y="1592"/>
                  <a:pt x="48" y="1408"/>
                  <a:pt x="24" y="1256"/>
                </a:cubicBezTo>
                <a:cubicBezTo>
                  <a:pt x="0" y="1104"/>
                  <a:pt x="16" y="912"/>
                  <a:pt x="24" y="776"/>
                </a:cubicBezTo>
                <a:cubicBezTo>
                  <a:pt x="32" y="640"/>
                  <a:pt x="24" y="552"/>
                  <a:pt x="72" y="440"/>
                </a:cubicBezTo>
                <a:cubicBezTo>
                  <a:pt x="120" y="328"/>
                  <a:pt x="256" y="176"/>
                  <a:pt x="312" y="104"/>
                </a:cubicBezTo>
                <a:cubicBezTo>
                  <a:pt x="368" y="32"/>
                  <a:pt x="368" y="16"/>
                  <a:pt x="408" y="8"/>
                </a:cubicBezTo>
                <a:cubicBezTo>
                  <a:pt x="448" y="0"/>
                  <a:pt x="480" y="8"/>
                  <a:pt x="552" y="56"/>
                </a:cubicBezTo>
                <a:close/>
              </a:path>
            </a:pathLst>
          </a:custGeom>
          <a:noFill/>
          <a:ln w="57150">
            <a:solidFill>
              <a:srgbClr val="FF0000"/>
            </a:solidFill>
            <a:prstDash val="sysDot"/>
            <a:round/>
            <a:headEnd/>
            <a:tailEnd/>
          </a:ln>
          <a:effectLst>
            <a:prstShdw prst="shdw17" dist="17961" dir="13500000">
              <a:schemeClr val="tx2">
                <a:alpha val="74997"/>
              </a:schemeClr>
            </a:prstShdw>
          </a:effectLst>
        </p:spPr>
        <p:txBody>
          <a:bodyPr wrap="none" anchor="ctr"/>
          <a:lstStyle/>
          <a:p>
            <a:endParaRPr lang="en-US"/>
          </a:p>
        </p:txBody>
      </p:sp>
      <p:sp>
        <p:nvSpPr>
          <p:cNvPr id="39" name="TextBox 38"/>
          <p:cNvSpPr txBox="1"/>
          <p:nvPr/>
        </p:nvSpPr>
        <p:spPr>
          <a:xfrm>
            <a:off x="4367732" y="4553929"/>
            <a:ext cx="1502395" cy="923330"/>
          </a:xfrm>
          <a:prstGeom prst="rect">
            <a:avLst/>
          </a:prstGeom>
          <a:noFill/>
        </p:spPr>
        <p:txBody>
          <a:bodyPr wrap="square" rtlCol="0">
            <a:spAutoFit/>
          </a:bodyPr>
          <a:lstStyle/>
          <a:p>
            <a:r>
              <a:rPr lang="en-US" dirty="0" smtClean="0"/>
              <a:t>Inferior Temporal Cortex</a:t>
            </a:r>
            <a:endParaRPr lang="en-US" dirty="0"/>
          </a:p>
        </p:txBody>
      </p:sp>
      <p:sp>
        <p:nvSpPr>
          <p:cNvPr id="40" name="Right Arrow 39"/>
          <p:cNvSpPr/>
          <p:nvPr/>
        </p:nvSpPr>
        <p:spPr>
          <a:xfrm>
            <a:off x="5235106" y="5173501"/>
            <a:ext cx="791297" cy="2928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#10</a:t>
            </a:r>
            <a:endParaRPr lang="en-US" dirty="0"/>
          </a:p>
        </p:txBody>
      </p:sp>
      <p:sp>
        <p:nvSpPr>
          <p:cNvPr id="3" name="Subtitle 2"/>
          <p:cNvSpPr>
            <a:spLocks noGrp="1"/>
          </p:cNvSpPr>
          <p:nvPr>
            <p:ph type="subTitle" idx="1"/>
          </p:nvPr>
        </p:nvSpPr>
        <p:spPr/>
        <p:txBody>
          <a:bodyPr/>
          <a:lstStyle/>
          <a:p>
            <a:r>
              <a:rPr lang="en-US" dirty="0" smtClean="0"/>
              <a:t>Corrected and explained</a:t>
            </a:r>
            <a:endParaRPr lang="en-US" dirty="0"/>
          </a:p>
        </p:txBody>
      </p:sp>
    </p:spTree>
    <p:custDataLst>
      <p:tags r:id="rId1"/>
    </p:custData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1. </a:t>
            </a:r>
            <a:r>
              <a:rPr lang="en-US" dirty="0" err="1" smtClean="0"/>
              <a:t>Acidophils</a:t>
            </a:r>
            <a:r>
              <a:rPr lang="en-US" dirty="0" smtClean="0"/>
              <a:t> produce:</a:t>
            </a:r>
            <a:endParaRPr lang="en-US"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295939"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sz="1800" b="1" dirty="0" err="1" smtClean="0"/>
              <a:t>Prolactin</a:t>
            </a:r>
            <a:r>
              <a:rPr lang="en-US" sz="1800" b="1" dirty="0" smtClean="0"/>
              <a:t> – Acidophil- produced in the Anterior Pituitary and targets the mammary glands for lactation</a:t>
            </a:r>
            <a:r>
              <a:rPr lang="en-US" sz="1800" dirty="0" smtClean="0"/>
              <a:t>.</a:t>
            </a:r>
          </a:p>
          <a:p>
            <a:pPr marL="514350" indent="-514350">
              <a:buFont typeface="Arial" pitchFamily="34" charset="0"/>
              <a:buAutoNum type="arabicPeriod"/>
            </a:pPr>
            <a:r>
              <a:rPr lang="en-US" sz="1800" dirty="0" smtClean="0"/>
              <a:t>TSH- </a:t>
            </a:r>
            <a:r>
              <a:rPr lang="en-US" sz="1800" dirty="0" err="1" smtClean="0"/>
              <a:t>Basophil</a:t>
            </a:r>
            <a:r>
              <a:rPr lang="en-US" sz="1800" dirty="0" smtClean="0"/>
              <a:t>- targets the thyroid gland</a:t>
            </a:r>
          </a:p>
          <a:p>
            <a:pPr marL="514350" indent="-514350">
              <a:buFont typeface="Arial" pitchFamily="34" charset="0"/>
              <a:buAutoNum type="arabicPeriod"/>
            </a:pPr>
            <a:r>
              <a:rPr lang="en-US" sz="1800" dirty="0" smtClean="0"/>
              <a:t>LH- </a:t>
            </a:r>
            <a:r>
              <a:rPr lang="en-US" sz="1800" dirty="0" err="1" smtClean="0"/>
              <a:t>Basophil</a:t>
            </a:r>
            <a:r>
              <a:rPr lang="en-US" sz="1800" dirty="0" smtClean="0"/>
              <a:t>- goes to the testis in men (androgen secretion) and the ovaries in women (progesterone)</a:t>
            </a:r>
          </a:p>
          <a:p>
            <a:pPr marL="514350" indent="-514350">
              <a:buFont typeface="Arial" pitchFamily="34" charset="0"/>
              <a:buAutoNum type="arabicPeriod"/>
            </a:pPr>
            <a:r>
              <a:rPr lang="en-US" sz="1800" dirty="0" smtClean="0"/>
              <a:t>ACTH- </a:t>
            </a:r>
            <a:r>
              <a:rPr lang="en-US" sz="1800" dirty="0" err="1" smtClean="0"/>
              <a:t>Basophil</a:t>
            </a:r>
            <a:r>
              <a:rPr lang="en-US" sz="1800" dirty="0" smtClean="0"/>
              <a:t>- targets the Adrenal Glands</a:t>
            </a:r>
            <a:endParaRPr lang="en-US" sz="1800"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4000" dirty="0" smtClean="0"/>
              <a:t>2. The </a:t>
            </a:r>
            <a:r>
              <a:rPr lang="en-US" sz="4000" dirty="0" err="1" smtClean="0"/>
              <a:t>secretory</a:t>
            </a:r>
            <a:r>
              <a:rPr lang="en-US" sz="4000" dirty="0" smtClean="0"/>
              <a:t> products of </a:t>
            </a:r>
            <a:r>
              <a:rPr lang="en-US" sz="4000" dirty="0" err="1" smtClean="0"/>
              <a:t>basophils</a:t>
            </a:r>
            <a:r>
              <a:rPr lang="en-US" sz="4000" dirty="0" smtClean="0"/>
              <a:t> act on the:</a:t>
            </a:r>
            <a:endParaRPr lang="en-US" sz="4000"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297987"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sz="1500" dirty="0" smtClean="0"/>
              <a:t>Mammary gland- mammary gland is acted on by </a:t>
            </a:r>
            <a:r>
              <a:rPr lang="en-US" sz="1500" dirty="0" err="1" smtClean="0"/>
              <a:t>Prolactin</a:t>
            </a:r>
            <a:r>
              <a:rPr lang="en-US" sz="1500" dirty="0" smtClean="0"/>
              <a:t> and </a:t>
            </a:r>
            <a:r>
              <a:rPr lang="en-US" sz="1500" dirty="0" err="1" smtClean="0"/>
              <a:t>Oxytocin</a:t>
            </a:r>
            <a:r>
              <a:rPr lang="en-US" sz="1500" dirty="0" smtClean="0"/>
              <a:t>. </a:t>
            </a:r>
            <a:r>
              <a:rPr lang="en-US" sz="1500" dirty="0" err="1" smtClean="0"/>
              <a:t>Oxytocin</a:t>
            </a:r>
            <a:r>
              <a:rPr lang="en-US" sz="1500" dirty="0" smtClean="0"/>
              <a:t> is produced in the Hypothalamus and released through the Posterior Pituitary, </a:t>
            </a:r>
            <a:r>
              <a:rPr lang="en-US" sz="1500" dirty="0" err="1" smtClean="0"/>
              <a:t>Prolactin</a:t>
            </a:r>
            <a:r>
              <a:rPr lang="en-US" sz="1500" dirty="0" smtClean="0"/>
              <a:t> is an </a:t>
            </a:r>
            <a:r>
              <a:rPr lang="en-US" sz="1500" dirty="0" err="1" smtClean="0"/>
              <a:t>Acidophile</a:t>
            </a:r>
            <a:r>
              <a:rPr lang="en-US" sz="1500" dirty="0" smtClean="0"/>
              <a:t> released through the Anterior. </a:t>
            </a:r>
          </a:p>
          <a:p>
            <a:pPr marL="514350" indent="-514350">
              <a:buFont typeface="Arial" pitchFamily="34" charset="0"/>
              <a:buAutoNum type="arabicPeriod"/>
            </a:pPr>
            <a:r>
              <a:rPr lang="en-US" sz="1500" dirty="0" smtClean="0"/>
              <a:t>Kidney- the kidney is acted on by vasopressin (ADH) created in the Hypothalamus and released through the Posterior Pituitary, it is also acted on by hormones created in the Adrenal glands</a:t>
            </a:r>
          </a:p>
          <a:p>
            <a:pPr marL="514350" indent="-514350">
              <a:buFont typeface="Arial" pitchFamily="34" charset="0"/>
              <a:buAutoNum type="arabicPeriod"/>
            </a:pPr>
            <a:r>
              <a:rPr lang="en-US" sz="1500" b="1" dirty="0" smtClean="0"/>
              <a:t>Thyroid- The thyroid Gland is acted on by the hormone TSH, which is created by the </a:t>
            </a:r>
            <a:r>
              <a:rPr lang="en-US" sz="1500" b="1" dirty="0" err="1" smtClean="0"/>
              <a:t>basophils</a:t>
            </a:r>
            <a:r>
              <a:rPr lang="en-US" sz="1500" b="1" dirty="0" smtClean="0"/>
              <a:t> in the Anterior Pituitary</a:t>
            </a:r>
          </a:p>
          <a:p>
            <a:pPr marL="514350" indent="-514350">
              <a:buFont typeface="Arial" pitchFamily="34" charset="0"/>
              <a:buAutoNum type="arabicPeriod"/>
            </a:pPr>
            <a:r>
              <a:rPr lang="en-US" sz="1500" dirty="0" smtClean="0"/>
              <a:t>Uterus- the uterus is acted on by </a:t>
            </a:r>
            <a:r>
              <a:rPr lang="en-US" sz="1500" dirty="0" err="1" smtClean="0"/>
              <a:t>Oxytocin</a:t>
            </a:r>
            <a:r>
              <a:rPr lang="en-US" sz="1500" dirty="0" smtClean="0"/>
              <a:t>, which is produced in the Hypothalamus and released through the Posterior Pituitary</a:t>
            </a:r>
            <a:r>
              <a:rPr lang="en-US" sz="1400" dirty="0" smtClean="0"/>
              <a:t>.</a:t>
            </a:r>
            <a:endParaRPr lang="en-US" sz="1400"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t>
            </a:r>
            <a:r>
              <a:rPr lang="en-US" dirty="0" err="1" smtClean="0"/>
              <a:t>Tuman</a:t>
            </a:r>
            <a:r>
              <a:rPr lang="en-US" dirty="0" smtClean="0"/>
              <a:t> </a:t>
            </a:r>
            <a:r>
              <a:rPr lang="en-US" dirty="0" err="1" smtClean="0"/>
              <a:t>Neuro</a:t>
            </a:r>
            <a:r>
              <a:rPr lang="en-US" dirty="0" smtClean="0"/>
              <a:t> Atlas</a:t>
            </a:r>
            <a:endParaRPr lang="en-US" dirty="0"/>
          </a:p>
        </p:txBody>
      </p:sp>
      <p:sp>
        <p:nvSpPr>
          <p:cNvPr id="3" name="Subtitle 2"/>
          <p:cNvSpPr>
            <a:spLocks noGrp="1"/>
          </p:cNvSpPr>
          <p:nvPr>
            <p:ph type="subTitle" idx="1"/>
          </p:nvPr>
        </p:nvSpPr>
        <p:spPr/>
        <p:txBody>
          <a:bodyPr/>
          <a:lstStyle/>
          <a:p>
            <a:r>
              <a:rPr lang="en-US" dirty="0" smtClean="0"/>
              <a:t>Ryan </a:t>
            </a:r>
            <a:r>
              <a:rPr lang="en-US" dirty="0" err="1" smtClean="0"/>
              <a:t>Tuman</a:t>
            </a:r>
            <a:r>
              <a:rPr lang="en-US" dirty="0" smtClean="0"/>
              <a:t>, Class of 2013</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5. The fourth ventricle lies above the:</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Spinal cord and medulla.</a:t>
            </a:r>
          </a:p>
          <a:p>
            <a:pPr marL="514350" indent="-514350">
              <a:buFont typeface="Arial" pitchFamily="34" charset="0"/>
              <a:buAutoNum type="arabicPeriod"/>
            </a:pPr>
            <a:r>
              <a:rPr lang="en-US" dirty="0" smtClean="0">
                <a:solidFill>
                  <a:srgbClr val="FF0000"/>
                </a:solidFill>
              </a:rPr>
              <a:t>Medulla and </a:t>
            </a:r>
            <a:r>
              <a:rPr lang="en-US" dirty="0" err="1" smtClean="0">
                <a:solidFill>
                  <a:srgbClr val="FF0000"/>
                </a:solidFill>
              </a:rPr>
              <a:t>pons</a:t>
            </a:r>
            <a:r>
              <a:rPr lang="en-US" dirty="0" smtClean="0">
                <a:solidFill>
                  <a:srgbClr val="FF0000"/>
                </a:solidFill>
              </a:rPr>
              <a:t>.</a:t>
            </a:r>
          </a:p>
          <a:p>
            <a:pPr marL="514350" indent="-514350">
              <a:buFont typeface="Arial" pitchFamily="34" charset="0"/>
              <a:buAutoNum type="arabicPeriod"/>
            </a:pPr>
            <a:r>
              <a:rPr lang="en-US" dirty="0" smtClean="0"/>
              <a:t>Pons and midbrain.</a:t>
            </a:r>
          </a:p>
          <a:p>
            <a:pPr marL="514350" indent="-514350">
              <a:buFont typeface="Arial" pitchFamily="34" charset="0"/>
              <a:buAutoNum type="arabicPeriod"/>
            </a:pPr>
            <a:r>
              <a:rPr lang="en-US" dirty="0" smtClean="0"/>
              <a:t>Diencephalon.</a:t>
            </a:r>
            <a:endParaRPr lang="en-US" dirty="0"/>
          </a:p>
        </p:txBody>
      </p:sp>
      <p:pic>
        <p:nvPicPr>
          <p:cNvPr id="4" name="Picture 11" descr="PN01143"/>
          <p:cNvPicPr>
            <a:picLocks noChangeAspect="1" noChangeArrowheads="1"/>
          </p:cNvPicPr>
          <p:nvPr/>
        </p:nvPicPr>
        <p:blipFill>
          <a:blip r:embed="rId4" cstate="print"/>
          <a:srcRect/>
          <a:stretch>
            <a:fillRect/>
          </a:stretch>
        </p:blipFill>
        <p:spPr>
          <a:xfrm>
            <a:off x="4343400" y="1447800"/>
            <a:ext cx="4343400" cy="5181599"/>
          </a:xfrm>
          <a:prstGeom prst="rect">
            <a:avLst/>
          </a:prstGeom>
          <a:noFill/>
          <a:ln/>
        </p:spPr>
      </p:pic>
      <p:cxnSp>
        <p:nvCxnSpPr>
          <p:cNvPr id="6" name="Straight Arrow Connector 5"/>
          <p:cNvCxnSpPr/>
          <p:nvPr/>
        </p:nvCxnSpPr>
        <p:spPr>
          <a:xfrm>
            <a:off x="4191000" y="3048000"/>
            <a:ext cx="38862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4419600"/>
            <a:ext cx="4343401" cy="1569660"/>
          </a:xfrm>
          <a:prstGeom prst="rect">
            <a:avLst/>
          </a:prstGeom>
          <a:noFill/>
        </p:spPr>
        <p:txBody>
          <a:bodyPr wrap="square" rtlCol="0">
            <a:spAutoFit/>
          </a:bodyPr>
          <a:lstStyle/>
          <a:p>
            <a:r>
              <a:rPr lang="en-US" dirty="0" smtClean="0">
                <a:solidFill>
                  <a:srgbClr val="00B050"/>
                </a:solidFill>
              </a:rPr>
              <a:t>* Arrows point to structure above answers   </a:t>
            </a:r>
          </a:p>
          <a:p>
            <a:r>
              <a:rPr lang="en-US" dirty="0" smtClean="0">
                <a:solidFill>
                  <a:srgbClr val="00B050"/>
                </a:solidFill>
              </a:rPr>
              <a:t>   1-4</a:t>
            </a:r>
          </a:p>
          <a:p>
            <a:r>
              <a:rPr lang="en-US" sz="1200" u="sng" dirty="0" smtClean="0"/>
              <a:t>Above spinal cord and medulla </a:t>
            </a:r>
            <a:r>
              <a:rPr lang="en-US" sz="1200" dirty="0" smtClean="0"/>
              <a:t>= cerebellum</a:t>
            </a:r>
          </a:p>
          <a:p>
            <a:endParaRPr lang="en-US" sz="1200" dirty="0" smtClean="0"/>
          </a:p>
          <a:p>
            <a:r>
              <a:rPr lang="en-US" sz="1200" u="sng" dirty="0" smtClean="0"/>
              <a:t>Above </a:t>
            </a:r>
            <a:r>
              <a:rPr lang="en-US" sz="1200" u="sng" dirty="0" err="1" smtClean="0"/>
              <a:t>pons</a:t>
            </a:r>
            <a:r>
              <a:rPr lang="en-US" sz="1200" u="sng" dirty="0" smtClean="0"/>
              <a:t> and midbrain </a:t>
            </a:r>
            <a:r>
              <a:rPr lang="en-US" sz="1200" dirty="0" smtClean="0"/>
              <a:t>= cerebral aqueduct</a:t>
            </a:r>
          </a:p>
          <a:p>
            <a:endParaRPr lang="en-US" sz="1200" dirty="0" smtClean="0"/>
          </a:p>
          <a:p>
            <a:r>
              <a:rPr lang="en-US" sz="1200" u="sng" dirty="0" smtClean="0"/>
              <a:t>Above diencephalon </a:t>
            </a:r>
            <a:r>
              <a:rPr lang="en-US" sz="1200" dirty="0" smtClean="0"/>
              <a:t>= lateral ventricles</a:t>
            </a:r>
            <a:endParaRPr lang="en-US" sz="1200" dirty="0"/>
          </a:p>
        </p:txBody>
      </p:sp>
      <p:cxnSp>
        <p:nvCxnSpPr>
          <p:cNvPr id="10" name="Straight Arrow Connector 9"/>
          <p:cNvCxnSpPr/>
          <p:nvPr/>
        </p:nvCxnSpPr>
        <p:spPr>
          <a:xfrm>
            <a:off x="3733800" y="1981200"/>
            <a:ext cx="4724400"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43400" y="3581400"/>
            <a:ext cx="3505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505200" y="2971800"/>
            <a:ext cx="28194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a:bodyPr>
          <a:lstStyle/>
          <a:p>
            <a:r>
              <a:rPr lang="en-US" sz="2000" dirty="0" smtClean="0"/>
              <a:t>3. </a:t>
            </a:r>
            <a:r>
              <a:rPr lang="en-US" sz="2000" dirty="0" err="1" smtClean="0"/>
              <a:t>Secretory</a:t>
            </a:r>
            <a:r>
              <a:rPr lang="en-US" sz="2000" dirty="0" smtClean="0"/>
              <a:t> products that act on the mammary gland arise from cells in the: The correct answer is what makes both </a:t>
            </a:r>
            <a:r>
              <a:rPr lang="en-US" sz="2000" dirty="0" err="1" smtClean="0"/>
              <a:t>Oxytocin</a:t>
            </a:r>
            <a:r>
              <a:rPr lang="en-US" sz="2000" dirty="0" smtClean="0"/>
              <a:t> and </a:t>
            </a:r>
            <a:r>
              <a:rPr lang="en-US" sz="2000" dirty="0" err="1" smtClean="0"/>
              <a:t>Prolactin</a:t>
            </a:r>
            <a:endParaRPr lang="en-US" sz="2000" dirty="0"/>
          </a:p>
        </p:txBody>
      </p:sp>
      <p:graphicFrame>
        <p:nvGraphicFramePr>
          <p:cNvPr id="4" name="TPChart"/>
          <p:cNvGraphicFramePr>
            <a:graphicFrameLocks noChangeAspect="1"/>
          </p:cNvGraphicFramePr>
          <p:nvPr>
            <p:custDataLst>
              <p:tags r:id="rId3"/>
            </p:custData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300035" name="Chart" r:id="rId8" imgW="5435600" imgH="6108700" progId="MSGraph.Chart.8">
                  <p:embed followColorScheme="full"/>
                </p:oleObj>
              </mc:Choice>
              <mc:Fallback>
                <p:oleObj name="Chart" r:id="rId8" imgW="5435600" imgH="61087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8500" y="1651000"/>
                        <a:ext cx="45720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381000" y="1524000"/>
            <a:ext cx="4114800" cy="5105400"/>
          </a:xfrm>
        </p:spPr>
        <p:txBody>
          <a:bodyPr>
            <a:noAutofit/>
          </a:bodyPr>
          <a:lstStyle/>
          <a:p>
            <a:pPr marL="514350" indent="-514350">
              <a:buFont typeface="Arial" pitchFamily="34" charset="0"/>
              <a:buAutoNum type="arabicPeriod"/>
            </a:pPr>
            <a:r>
              <a:rPr lang="en-US" sz="1300" dirty="0" smtClean="0"/>
              <a:t>Hypothalamus only- Hypothalamus produces stimulating hormones for the anterior pituitary that either stimulate production or inhibit production. Also produces </a:t>
            </a:r>
            <a:r>
              <a:rPr lang="en-US" sz="1300" dirty="0" err="1" smtClean="0"/>
              <a:t>Oxytocin</a:t>
            </a:r>
            <a:r>
              <a:rPr lang="en-US" sz="1300" dirty="0" smtClean="0"/>
              <a:t> (mammary glands and uterus) and Vasopressin (ADH) (kidneys and water sorption)</a:t>
            </a:r>
          </a:p>
          <a:p>
            <a:pPr marL="514350" indent="-514350">
              <a:buFont typeface="Arial" pitchFamily="34" charset="0"/>
              <a:buAutoNum type="arabicPeriod"/>
            </a:pPr>
            <a:r>
              <a:rPr lang="en-US" sz="1300" dirty="0" smtClean="0"/>
              <a:t>Pars nervosa only- releases but does not produce ADH (vasopressin) and </a:t>
            </a:r>
            <a:r>
              <a:rPr lang="en-US" sz="1300" dirty="0" err="1" smtClean="0"/>
              <a:t>oxytocin</a:t>
            </a:r>
            <a:r>
              <a:rPr lang="en-US" sz="1300" dirty="0" smtClean="0"/>
              <a:t> (mammary glands)</a:t>
            </a:r>
          </a:p>
          <a:p>
            <a:pPr marL="514350" indent="-514350">
              <a:buFont typeface="Arial" pitchFamily="34" charset="0"/>
              <a:buAutoNum type="arabicPeriod"/>
            </a:pPr>
            <a:r>
              <a:rPr lang="en-US" sz="1300" dirty="0" smtClean="0"/>
              <a:t>Pars </a:t>
            </a:r>
            <a:r>
              <a:rPr lang="en-US" sz="1300" dirty="0" err="1" smtClean="0"/>
              <a:t>distalis</a:t>
            </a:r>
            <a:r>
              <a:rPr lang="en-US" sz="1300" dirty="0" smtClean="0"/>
              <a:t> only- this is the anterior pituitary,  it produces </a:t>
            </a:r>
            <a:r>
              <a:rPr lang="en-US" sz="1300" dirty="0" err="1" smtClean="0"/>
              <a:t>Basophils</a:t>
            </a:r>
            <a:r>
              <a:rPr lang="en-US" sz="1300" dirty="0" smtClean="0"/>
              <a:t> ( TSH (thyroid), ACTH (adrenals),  FSH (follicular cells), LH ( ovaries/testis) and </a:t>
            </a:r>
            <a:r>
              <a:rPr lang="en-US" sz="1300" dirty="0" err="1" smtClean="0"/>
              <a:t>Acidophils</a:t>
            </a:r>
            <a:r>
              <a:rPr lang="en-US" sz="1300" dirty="0" smtClean="0"/>
              <a:t> (</a:t>
            </a:r>
            <a:r>
              <a:rPr lang="en-US" sz="1300" dirty="0" err="1" smtClean="0"/>
              <a:t>Prolactin</a:t>
            </a:r>
            <a:r>
              <a:rPr lang="en-US" sz="1300" dirty="0" smtClean="0"/>
              <a:t> (mammary gland), GH (muscle, bone, and adipose)</a:t>
            </a:r>
          </a:p>
          <a:p>
            <a:pPr marL="514350" indent="-514350">
              <a:buFont typeface="Arial" pitchFamily="34" charset="0"/>
              <a:buAutoNum type="arabicPeriod"/>
            </a:pPr>
            <a:r>
              <a:rPr lang="en-US" sz="1300" dirty="0" smtClean="0"/>
              <a:t>Hypothalamus and pars nervosa- these two have been described above, and do not produce both necessary hormones that act on the mammary glands.</a:t>
            </a:r>
          </a:p>
          <a:p>
            <a:pPr marL="514350" indent="-514350">
              <a:buFont typeface="Arial" pitchFamily="34" charset="0"/>
              <a:buAutoNum type="arabicPeriod"/>
            </a:pPr>
            <a:r>
              <a:rPr lang="en-US" sz="1300" b="1" dirty="0" smtClean="0"/>
              <a:t>Hypothalamus and Pars </a:t>
            </a:r>
            <a:r>
              <a:rPr lang="en-US" sz="1300" b="1" dirty="0" err="1" smtClean="0"/>
              <a:t>distalis</a:t>
            </a:r>
            <a:r>
              <a:rPr lang="en-US" sz="1300" b="1" dirty="0" smtClean="0"/>
              <a:t> – both the hypothalamus (</a:t>
            </a:r>
            <a:r>
              <a:rPr lang="en-US" sz="1300" b="1" dirty="0" err="1" smtClean="0"/>
              <a:t>oxytocin</a:t>
            </a:r>
            <a:r>
              <a:rPr lang="en-US" sz="1300" b="1" dirty="0" smtClean="0"/>
              <a:t>) and Pars </a:t>
            </a:r>
            <a:r>
              <a:rPr lang="en-US" sz="1300" b="1" dirty="0" err="1" smtClean="0"/>
              <a:t>distalis</a:t>
            </a:r>
            <a:r>
              <a:rPr lang="en-US" sz="1300" b="1" dirty="0" smtClean="0"/>
              <a:t> (</a:t>
            </a:r>
            <a:r>
              <a:rPr lang="en-US" sz="1300" b="1" dirty="0" err="1" smtClean="0"/>
              <a:t>prolactin</a:t>
            </a:r>
            <a:r>
              <a:rPr lang="en-US" sz="1300" b="1" dirty="0" smtClean="0"/>
              <a:t>) make the hormones that act on the mammary glands</a:t>
            </a:r>
            <a:endParaRPr lang="en-US" sz="1300" b="1"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4. Heat loss is regulated in the:</a:t>
            </a:r>
            <a:endParaRPr lang="en-US"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302083"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sz="1500" b="1" dirty="0" smtClean="0"/>
              <a:t>Anterior hypothalamus-  takes care of heat loss (</a:t>
            </a:r>
            <a:r>
              <a:rPr lang="en-US" sz="1500" b="1" dirty="0" err="1" smtClean="0"/>
              <a:t>preoptic</a:t>
            </a:r>
            <a:r>
              <a:rPr lang="en-US" sz="1500" b="1" dirty="0" smtClean="0"/>
              <a:t>), thirst (</a:t>
            </a:r>
            <a:r>
              <a:rPr lang="en-US" sz="1500" b="1" dirty="0" err="1" smtClean="0"/>
              <a:t>preoptic</a:t>
            </a:r>
            <a:r>
              <a:rPr lang="en-US" sz="1500" b="1" dirty="0" smtClean="0"/>
              <a:t>), water balance, milk ejection, </a:t>
            </a:r>
            <a:r>
              <a:rPr lang="en-US" sz="1500" b="1" dirty="0" err="1" smtClean="0"/>
              <a:t>uterary</a:t>
            </a:r>
            <a:r>
              <a:rPr lang="en-US" sz="1500" b="1" dirty="0" smtClean="0"/>
              <a:t> </a:t>
            </a:r>
            <a:r>
              <a:rPr lang="en-US" sz="1500" b="1" dirty="0" err="1" smtClean="0"/>
              <a:t>conractions</a:t>
            </a:r>
            <a:r>
              <a:rPr lang="en-US" sz="1500" b="1" dirty="0" smtClean="0"/>
              <a:t> (</a:t>
            </a:r>
            <a:r>
              <a:rPr lang="en-US" sz="1500" b="1" dirty="0" err="1" smtClean="0"/>
              <a:t>supraoptic</a:t>
            </a:r>
            <a:r>
              <a:rPr lang="en-US" sz="1500" b="1" dirty="0" smtClean="0"/>
              <a:t> and </a:t>
            </a:r>
            <a:r>
              <a:rPr lang="en-US" sz="1500" b="1" dirty="0" err="1" smtClean="0"/>
              <a:t>paraventricular</a:t>
            </a:r>
            <a:r>
              <a:rPr lang="en-US" sz="1500" b="1" dirty="0" smtClean="0"/>
              <a:t>), circadian rhythm (</a:t>
            </a:r>
            <a:r>
              <a:rPr lang="en-US" sz="1500" b="1" dirty="0" err="1" smtClean="0"/>
              <a:t>suprachiasmatic</a:t>
            </a:r>
            <a:r>
              <a:rPr lang="en-US" sz="1500" b="1" dirty="0" smtClean="0"/>
              <a:t>), sleep (anterior or </a:t>
            </a:r>
            <a:r>
              <a:rPr lang="en-US" sz="1500" b="1" dirty="0" err="1" smtClean="0"/>
              <a:t>preoptic</a:t>
            </a:r>
            <a:r>
              <a:rPr lang="en-US" sz="1500" b="1" dirty="0" smtClean="0"/>
              <a:t>), </a:t>
            </a:r>
            <a:r>
              <a:rPr lang="en-US" sz="1500" b="1" dirty="0" err="1" smtClean="0"/>
              <a:t>parasympathomimetic</a:t>
            </a:r>
            <a:endParaRPr lang="en-US" sz="1500" b="1" dirty="0" smtClean="0"/>
          </a:p>
          <a:p>
            <a:pPr marL="514350" indent="-514350">
              <a:buFont typeface="Arial" pitchFamily="34" charset="0"/>
              <a:buAutoNum type="arabicPeriod"/>
            </a:pPr>
            <a:r>
              <a:rPr lang="en-US" sz="1500" dirty="0" smtClean="0"/>
              <a:t>Intermediate hypothalamus- endocrine activity (</a:t>
            </a:r>
            <a:r>
              <a:rPr lang="en-US" sz="1500" dirty="0" err="1" smtClean="0"/>
              <a:t>tuberal</a:t>
            </a:r>
            <a:r>
              <a:rPr lang="en-US" sz="1500" dirty="0" smtClean="0"/>
              <a:t> and </a:t>
            </a:r>
            <a:r>
              <a:rPr lang="en-US" sz="1500" dirty="0" err="1" smtClean="0"/>
              <a:t>arcuate</a:t>
            </a:r>
            <a:r>
              <a:rPr lang="en-US" sz="1500" dirty="0" smtClean="0"/>
              <a:t>), satiety (</a:t>
            </a:r>
            <a:r>
              <a:rPr lang="en-US" sz="1500" dirty="0" err="1" smtClean="0"/>
              <a:t>ventromedial</a:t>
            </a:r>
            <a:r>
              <a:rPr lang="en-US" sz="1500" dirty="0" smtClean="0"/>
              <a:t>), feeding (lateral), emotions (</a:t>
            </a:r>
            <a:r>
              <a:rPr lang="en-US" sz="1500" dirty="0" err="1" smtClean="0"/>
              <a:t>dorsomedial</a:t>
            </a:r>
            <a:r>
              <a:rPr lang="en-US" sz="1500" dirty="0" smtClean="0"/>
              <a:t>)</a:t>
            </a:r>
          </a:p>
          <a:p>
            <a:pPr>
              <a:buNone/>
            </a:pPr>
            <a:r>
              <a:rPr lang="en-US" sz="1500" dirty="0" smtClean="0"/>
              <a:t>3.      Posterior hypothalamus- Heat conservation (</a:t>
            </a:r>
            <a:r>
              <a:rPr lang="en-US" sz="1500" dirty="0" err="1" smtClean="0"/>
              <a:t>posterolateral</a:t>
            </a:r>
            <a:r>
              <a:rPr lang="en-US" sz="1500" dirty="0" smtClean="0"/>
              <a:t>),  Arousal (</a:t>
            </a:r>
            <a:r>
              <a:rPr lang="en-US" sz="1500" dirty="0" err="1" smtClean="0"/>
              <a:t>posterolateral</a:t>
            </a:r>
            <a:r>
              <a:rPr lang="en-US" sz="1500" dirty="0" smtClean="0"/>
              <a:t>) Aggressive behavior (</a:t>
            </a:r>
            <a:r>
              <a:rPr lang="en-US" sz="1500" dirty="0" err="1" smtClean="0"/>
              <a:t>posterolateral</a:t>
            </a:r>
            <a:r>
              <a:rPr lang="en-US" sz="1500" dirty="0" smtClean="0"/>
              <a:t>), Analgesia (</a:t>
            </a:r>
            <a:r>
              <a:rPr lang="en-US" sz="1500" dirty="0" err="1" smtClean="0"/>
              <a:t>periventricular</a:t>
            </a:r>
            <a:r>
              <a:rPr lang="en-US" sz="1500" dirty="0" smtClean="0"/>
              <a:t>), Consolidation of memory (</a:t>
            </a:r>
            <a:r>
              <a:rPr lang="en-US" sz="1500" dirty="0" err="1" smtClean="0"/>
              <a:t>mamillary</a:t>
            </a:r>
            <a:r>
              <a:rPr lang="en-US" sz="1500" dirty="0" smtClean="0"/>
              <a:t>), </a:t>
            </a:r>
            <a:r>
              <a:rPr lang="en-US" sz="1500" dirty="0" err="1" smtClean="0"/>
              <a:t>Sympathomimetic</a:t>
            </a:r>
            <a:endParaRPr lang="en-US" sz="1500" dirty="0" smtClean="0"/>
          </a:p>
          <a:p>
            <a:pPr marL="514350" indent="-514350">
              <a:buFont typeface="Arial" pitchFamily="34" charset="0"/>
              <a:buAutoNum type="arabicPeriod"/>
            </a:pPr>
            <a:endParaRPr lang="en-US"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5. In the hypothalamus satiety is regulated by the:</a:t>
            </a:r>
            <a:endParaRPr lang="en-US"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304131"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sz="1800" dirty="0" smtClean="0"/>
              <a:t>Lateral intermediate portion- satiety is regulated by the </a:t>
            </a:r>
            <a:r>
              <a:rPr lang="en-US" sz="1800" dirty="0" err="1" smtClean="0"/>
              <a:t>ventromedial</a:t>
            </a:r>
            <a:r>
              <a:rPr lang="en-US" sz="1800" dirty="0" smtClean="0"/>
              <a:t> intermediate</a:t>
            </a:r>
          </a:p>
          <a:p>
            <a:pPr marL="514350" indent="-514350">
              <a:buFont typeface="Arial" pitchFamily="34" charset="0"/>
              <a:buAutoNum type="arabicPeriod"/>
            </a:pPr>
            <a:r>
              <a:rPr lang="en-US" sz="1800" b="1" dirty="0" smtClean="0"/>
              <a:t>Medial intermediate portion</a:t>
            </a:r>
          </a:p>
          <a:p>
            <a:pPr marL="514350" indent="-514350">
              <a:buFont typeface="Arial" pitchFamily="34" charset="0"/>
              <a:buAutoNum type="arabicPeriod"/>
            </a:pPr>
            <a:r>
              <a:rPr lang="en-US" sz="1800" dirty="0" smtClean="0"/>
              <a:t>Lateral anterior portion- satiety is regulated by the intermediate</a:t>
            </a:r>
          </a:p>
          <a:p>
            <a:pPr marL="514350" indent="-514350">
              <a:buFont typeface="Arial" pitchFamily="34" charset="0"/>
              <a:buAutoNum type="arabicPeriod"/>
            </a:pPr>
            <a:r>
              <a:rPr lang="en-US" sz="1800" dirty="0" smtClean="0"/>
              <a:t>Medial anterior portion- satiety is regulated by the intermediate</a:t>
            </a:r>
            <a:endParaRPr lang="en-US" sz="1800"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6. The cranial nerve that innervates the </a:t>
            </a:r>
            <a:r>
              <a:rPr lang="en-US" dirty="0" err="1" smtClean="0"/>
              <a:t>pupillary</a:t>
            </a:r>
            <a:r>
              <a:rPr lang="en-US" dirty="0" smtClean="0"/>
              <a:t> constrictor is:</a:t>
            </a:r>
            <a:endParaRPr lang="en-US"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306179" name="Chart" r:id="rId7" imgW="4572000" imgH="5143500" progId="MSGraph.Chart.8">
                  <p:embed followColorScheme="full"/>
                </p:oleObj>
              </mc:Choice>
              <mc:Fallback>
                <p:oleObj name="Chart" r:id="rId7" imgW="4572000" imgH="5143500" progId="MSGraph.Chart.8">
                  <p:embed followColorScheme="full"/>
                  <p:pic>
                    <p:nvPicPr>
                      <p:cNvPr id="0" name="TPCh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sz="2000" b="1" dirty="0" err="1" smtClean="0"/>
              <a:t>Occulomotor</a:t>
            </a:r>
            <a:r>
              <a:rPr lang="en-US" sz="2000" b="1" dirty="0" smtClean="0"/>
              <a:t>- this cranial nerve carries </a:t>
            </a:r>
            <a:r>
              <a:rPr lang="en-US" sz="2000" b="1" dirty="0" err="1" smtClean="0"/>
              <a:t>parasympathetics</a:t>
            </a:r>
            <a:r>
              <a:rPr lang="en-US" sz="2000" b="1" dirty="0" smtClean="0"/>
              <a:t> to the eye, including the </a:t>
            </a:r>
            <a:r>
              <a:rPr lang="en-US" sz="2000" b="1" dirty="0" err="1" smtClean="0"/>
              <a:t>pupillary</a:t>
            </a:r>
            <a:r>
              <a:rPr lang="en-US" sz="2000" b="1" dirty="0" smtClean="0"/>
              <a:t> constrictors</a:t>
            </a:r>
          </a:p>
          <a:p>
            <a:pPr marL="514350" indent="-514350">
              <a:buFont typeface="Arial" pitchFamily="34" charset="0"/>
              <a:buAutoNum type="arabicPeriod"/>
            </a:pPr>
            <a:r>
              <a:rPr lang="en-US" sz="2000" dirty="0" err="1" smtClean="0"/>
              <a:t>Trochlear</a:t>
            </a:r>
            <a:r>
              <a:rPr lang="en-US" sz="2000" dirty="0" smtClean="0"/>
              <a:t>- this nerve innervates the superior oblique muscle of the eye</a:t>
            </a:r>
          </a:p>
          <a:p>
            <a:pPr marL="514350" indent="-514350">
              <a:buFont typeface="Arial" pitchFamily="34" charset="0"/>
              <a:buAutoNum type="arabicPeriod"/>
            </a:pPr>
            <a:r>
              <a:rPr lang="en-US" sz="2000" dirty="0" err="1" smtClean="0"/>
              <a:t>Abducens</a:t>
            </a:r>
            <a:r>
              <a:rPr lang="en-US" sz="2000" dirty="0" smtClean="0"/>
              <a:t>- the </a:t>
            </a:r>
            <a:r>
              <a:rPr lang="en-US" sz="2000" dirty="0" err="1" smtClean="0"/>
              <a:t>abducens</a:t>
            </a:r>
            <a:r>
              <a:rPr lang="en-US" sz="2000" dirty="0" smtClean="0"/>
              <a:t> nerve innervates the lateral rectus muscle of the eye</a:t>
            </a:r>
          </a:p>
          <a:p>
            <a:pPr marL="514350" indent="-514350">
              <a:buFont typeface="Arial" pitchFamily="34" charset="0"/>
              <a:buAutoNum type="arabicPeriod"/>
            </a:pPr>
            <a:r>
              <a:rPr lang="en-US" sz="2000" dirty="0" err="1" smtClean="0"/>
              <a:t>Vagus</a:t>
            </a:r>
            <a:r>
              <a:rPr lang="en-US" sz="2000" dirty="0" smtClean="0"/>
              <a:t>- this cranial nerve carries </a:t>
            </a:r>
            <a:r>
              <a:rPr lang="en-US" sz="2000" dirty="0" err="1" smtClean="0"/>
              <a:t>parasympathetics</a:t>
            </a:r>
            <a:r>
              <a:rPr lang="en-US" sz="2000" dirty="0" smtClean="0"/>
              <a:t>, but not to the eye</a:t>
            </a:r>
            <a:endParaRPr lang="en-US" sz="2000"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7. The cranial nerve that causes the parotid gland to secrete is the:</a:t>
            </a:r>
            <a:endParaRPr lang="en-US"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308227"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sz="2000" dirty="0" err="1" smtClean="0"/>
              <a:t>Oculomotor</a:t>
            </a:r>
            <a:r>
              <a:rPr lang="en-US" sz="2000" dirty="0" smtClean="0"/>
              <a:t>- goes to the muscles of the eye</a:t>
            </a:r>
          </a:p>
          <a:p>
            <a:pPr marL="514350" indent="-514350">
              <a:buFont typeface="Arial" pitchFamily="34" charset="0"/>
              <a:buAutoNum type="arabicPeriod"/>
            </a:pPr>
            <a:r>
              <a:rPr lang="en-US" sz="2000" dirty="0" smtClean="0"/>
              <a:t>Facial- the facial nerve does carry </a:t>
            </a:r>
            <a:r>
              <a:rPr lang="en-US" sz="2000" dirty="0" err="1" smtClean="0"/>
              <a:t>parasympathetics</a:t>
            </a:r>
            <a:r>
              <a:rPr lang="en-US" sz="2000" dirty="0" smtClean="0"/>
              <a:t> to </a:t>
            </a:r>
            <a:r>
              <a:rPr lang="en-US" sz="2000" dirty="0" err="1" smtClean="0"/>
              <a:t>lacrimal</a:t>
            </a:r>
            <a:r>
              <a:rPr lang="en-US" sz="2000" dirty="0" smtClean="0"/>
              <a:t> gland and others, but not the parotid gland</a:t>
            </a:r>
          </a:p>
          <a:p>
            <a:pPr marL="514350" indent="-514350">
              <a:buFont typeface="Arial" pitchFamily="34" charset="0"/>
              <a:buAutoNum type="arabicPeriod"/>
            </a:pPr>
            <a:r>
              <a:rPr lang="en-US" sz="2000" b="1" dirty="0" err="1" smtClean="0"/>
              <a:t>Glossopharyngeal</a:t>
            </a:r>
            <a:r>
              <a:rPr lang="en-US" sz="2000" b="1" dirty="0" smtClean="0"/>
              <a:t>- this is cranial nerve 9 and it carries </a:t>
            </a:r>
            <a:r>
              <a:rPr lang="en-US" sz="2000" b="1" dirty="0" err="1" smtClean="0"/>
              <a:t>parasympathetics</a:t>
            </a:r>
            <a:r>
              <a:rPr lang="en-US" sz="2000" b="1" dirty="0" smtClean="0"/>
              <a:t> to the parotid gland via the </a:t>
            </a:r>
            <a:r>
              <a:rPr lang="en-US" sz="2000" b="1" dirty="0" err="1" smtClean="0"/>
              <a:t>otic</a:t>
            </a:r>
            <a:r>
              <a:rPr lang="en-US" sz="2000" b="1" dirty="0" smtClean="0"/>
              <a:t> ganglion</a:t>
            </a:r>
          </a:p>
          <a:p>
            <a:pPr marL="514350" indent="-514350">
              <a:buFont typeface="Arial" pitchFamily="34" charset="0"/>
              <a:buAutoNum type="arabicPeriod"/>
            </a:pPr>
            <a:r>
              <a:rPr lang="en-US" sz="2000" dirty="0" err="1" smtClean="0"/>
              <a:t>Vagus</a:t>
            </a:r>
            <a:r>
              <a:rPr lang="en-US" sz="2000" dirty="0" smtClean="0"/>
              <a:t>- not to the parotid gland</a:t>
            </a:r>
            <a:endParaRPr lang="en-US" sz="2000"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8. The cranial nerve that innervates the </a:t>
            </a:r>
            <a:r>
              <a:rPr lang="en-US" dirty="0" err="1" smtClean="0"/>
              <a:t>lacrimal</a:t>
            </a:r>
            <a:r>
              <a:rPr lang="en-US" dirty="0" smtClean="0"/>
              <a:t> gland is the:</a:t>
            </a:r>
            <a:endParaRPr lang="en-US"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310275"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724400"/>
          </a:xfrm>
        </p:spPr>
        <p:txBody>
          <a:bodyPr>
            <a:noAutofit/>
          </a:bodyPr>
          <a:lstStyle/>
          <a:p>
            <a:pPr marL="514350" indent="-514350">
              <a:buFont typeface="Arial" pitchFamily="34" charset="0"/>
              <a:buAutoNum type="arabicPeriod"/>
            </a:pPr>
            <a:r>
              <a:rPr lang="en-US" sz="2400" dirty="0" err="1" smtClean="0"/>
              <a:t>Occulomotor</a:t>
            </a:r>
            <a:r>
              <a:rPr lang="en-US" sz="2400" dirty="0" smtClean="0"/>
              <a:t>- supplies the muscles of the eye</a:t>
            </a:r>
          </a:p>
          <a:p>
            <a:pPr marL="514350" indent="-514350">
              <a:buFont typeface="Arial" pitchFamily="34" charset="0"/>
              <a:buAutoNum type="arabicPeriod"/>
            </a:pPr>
            <a:r>
              <a:rPr lang="en-US" sz="2400" b="1" dirty="0" smtClean="0"/>
              <a:t>Facial- through the greater </a:t>
            </a:r>
            <a:r>
              <a:rPr lang="en-US" sz="2400" b="1" dirty="0" err="1" smtClean="0"/>
              <a:t>petrosal</a:t>
            </a:r>
            <a:r>
              <a:rPr lang="en-US" sz="2400" b="1" dirty="0" smtClean="0"/>
              <a:t> nerve, </a:t>
            </a:r>
            <a:r>
              <a:rPr lang="en-US" sz="2400" b="1" dirty="0" err="1" smtClean="0"/>
              <a:t>parasympathetics</a:t>
            </a:r>
            <a:r>
              <a:rPr lang="en-US" sz="2400" b="1" dirty="0" smtClean="0"/>
              <a:t> to the </a:t>
            </a:r>
            <a:r>
              <a:rPr lang="en-US" sz="2400" b="1" dirty="0" err="1" smtClean="0"/>
              <a:t>lacrimal</a:t>
            </a:r>
            <a:r>
              <a:rPr lang="en-US" sz="2400" b="1" dirty="0" smtClean="0"/>
              <a:t> gland</a:t>
            </a:r>
          </a:p>
          <a:p>
            <a:pPr marL="514350" indent="-514350">
              <a:buFont typeface="Arial" pitchFamily="34" charset="0"/>
              <a:buAutoNum type="arabicPeriod"/>
            </a:pPr>
            <a:r>
              <a:rPr lang="en-US" sz="2400" dirty="0" err="1" smtClean="0"/>
              <a:t>Glossopharyngeal</a:t>
            </a:r>
            <a:r>
              <a:rPr lang="en-US" sz="2400" dirty="0" smtClean="0"/>
              <a:t>- </a:t>
            </a:r>
            <a:r>
              <a:rPr lang="en-US" sz="2400" dirty="0" err="1" smtClean="0"/>
              <a:t>parasympathetics</a:t>
            </a:r>
            <a:r>
              <a:rPr lang="en-US" sz="2400" dirty="0" smtClean="0"/>
              <a:t> to the parotid gland</a:t>
            </a:r>
          </a:p>
          <a:p>
            <a:pPr marL="514350" indent="-514350">
              <a:buFont typeface="Arial" pitchFamily="34" charset="0"/>
              <a:buAutoNum type="arabicPeriod"/>
            </a:pPr>
            <a:r>
              <a:rPr lang="en-US" sz="2400" dirty="0" err="1" smtClean="0"/>
              <a:t>Vagus</a:t>
            </a:r>
            <a:r>
              <a:rPr lang="en-US" sz="2400" dirty="0" smtClean="0"/>
              <a:t>- </a:t>
            </a:r>
            <a:r>
              <a:rPr lang="en-US" sz="2400" dirty="0" err="1" smtClean="0"/>
              <a:t>parasympathetics</a:t>
            </a:r>
            <a:r>
              <a:rPr lang="en-US" sz="2400" dirty="0" smtClean="0"/>
              <a:t> but not to the </a:t>
            </a:r>
            <a:r>
              <a:rPr lang="en-US" sz="2400" dirty="0" err="1" smtClean="0"/>
              <a:t>lacrimal</a:t>
            </a:r>
            <a:r>
              <a:rPr lang="en-US" sz="2400" dirty="0" smtClean="0"/>
              <a:t> gland</a:t>
            </a:r>
            <a:endParaRPr lang="en-US" sz="2400"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9. The sympathetic </a:t>
            </a:r>
            <a:r>
              <a:rPr lang="en-US" dirty="0" err="1" smtClean="0"/>
              <a:t>preganglionic</a:t>
            </a:r>
            <a:r>
              <a:rPr lang="en-US" dirty="0" smtClean="0"/>
              <a:t> nerve fibers arise from the:</a:t>
            </a:r>
            <a:endParaRPr lang="en-US" dirty="0"/>
          </a:p>
        </p:txBody>
      </p:sp>
      <p:graphicFrame>
        <p:nvGraphicFramePr>
          <p:cNvPr id="4" name="TPChart"/>
          <p:cNvGraphicFramePr>
            <a:graphicFrameLocks noChangeAspect="1"/>
          </p:cNvGraphicFramePr>
          <p:nvPr>
            <p:custDataLst>
              <p:tags r:id="rId3"/>
            </p:custData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312323" name="Chart" r:id="rId7" imgW="5435600" imgH="6108700" progId="MSGraph.Chart.8">
                  <p:embed followColorScheme="full"/>
                </p:oleObj>
              </mc:Choice>
              <mc:Fallback>
                <p:oleObj name="Chart" r:id="rId7" imgW="5435600" imgH="6108700" progId="MSGraph.Chart.8">
                  <p:embed followColorScheme="full"/>
                  <p:pic>
                    <p:nvPicPr>
                      <p:cNvPr id="0" name="TPCh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500" y="1651000"/>
                        <a:ext cx="45720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sz="2400" dirty="0" smtClean="0"/>
              <a:t>Upper cervical spinal cord- cranial nerves, not cervical</a:t>
            </a:r>
          </a:p>
          <a:p>
            <a:pPr marL="514350" indent="-514350">
              <a:buFont typeface="Arial" pitchFamily="34" charset="0"/>
              <a:buAutoNum type="arabicPeriod"/>
            </a:pPr>
            <a:r>
              <a:rPr lang="en-US" sz="2400" b="1" dirty="0" smtClean="0"/>
              <a:t>Upper thoracic spinal cord- </a:t>
            </a:r>
            <a:r>
              <a:rPr lang="en-US" sz="2400" b="1" dirty="0" err="1" smtClean="0"/>
              <a:t>sympathetics</a:t>
            </a:r>
            <a:endParaRPr lang="en-US" sz="2400" b="1" dirty="0" smtClean="0"/>
          </a:p>
          <a:p>
            <a:pPr marL="514350" indent="-514350">
              <a:buFont typeface="Arial" pitchFamily="34" charset="0"/>
              <a:buAutoNum type="arabicPeriod"/>
            </a:pPr>
            <a:r>
              <a:rPr lang="en-US" sz="2400" dirty="0" smtClean="0"/>
              <a:t>Lower lumbar spinal cord-  not </a:t>
            </a:r>
            <a:r>
              <a:rPr lang="en-US" sz="2400" dirty="0" err="1" smtClean="0"/>
              <a:t>sympathetics</a:t>
            </a:r>
            <a:endParaRPr lang="en-US" sz="2400" dirty="0" smtClean="0"/>
          </a:p>
          <a:p>
            <a:pPr marL="514350" indent="-514350">
              <a:buFont typeface="Arial" pitchFamily="34" charset="0"/>
              <a:buAutoNum type="arabicPeriod"/>
            </a:pPr>
            <a:r>
              <a:rPr lang="en-US" sz="2400" dirty="0" smtClean="0"/>
              <a:t>Lower sacral spinal cord- </a:t>
            </a:r>
            <a:r>
              <a:rPr lang="en-US" sz="2400" dirty="0" err="1" smtClean="0"/>
              <a:t>parasympathetics</a:t>
            </a:r>
            <a:endParaRPr lang="en-US" sz="2400"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10. Parasympathetic </a:t>
            </a:r>
            <a:r>
              <a:rPr lang="en-US" dirty="0" err="1" smtClean="0"/>
              <a:t>preganglionic</a:t>
            </a:r>
            <a:r>
              <a:rPr lang="en-US" dirty="0" smtClean="0"/>
              <a:t> neurons arise from the:</a:t>
            </a:r>
            <a:endParaRPr lang="en-US" dirty="0"/>
          </a:p>
        </p:txBody>
      </p:sp>
      <p:graphicFrame>
        <p:nvGraphicFramePr>
          <p:cNvPr id="4" name="TPChart"/>
          <p:cNvGraphicFramePr>
            <a:graphicFrameLocks noChangeAspect="1"/>
          </p:cNvGraphicFramePr>
          <p:nvPr>
            <p:custDataLst>
              <p:tags r:id="rId3"/>
            </p:custDataLst>
          </p:nvPr>
        </p:nvGraphicFramePr>
        <p:xfrm>
          <a:off x="4872038" y="2057400"/>
          <a:ext cx="3844925" cy="4330700"/>
        </p:xfrm>
        <a:graphic>
          <a:graphicData uri="http://schemas.openxmlformats.org/presentationml/2006/ole">
            <mc:AlternateContent xmlns:mc="http://schemas.openxmlformats.org/markup-compatibility/2006">
              <mc:Choice xmlns:v="urn:schemas-microsoft-com:vml" Requires="v">
                <p:oleObj spid="_x0000_s314371"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2057400"/>
                        <a:ext cx="3844925" cy="433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Cervical spinal cord</a:t>
            </a:r>
          </a:p>
          <a:p>
            <a:pPr marL="514350" indent="-514350">
              <a:buFont typeface="Arial" pitchFamily="34" charset="0"/>
              <a:buAutoNum type="arabicPeriod"/>
            </a:pPr>
            <a:r>
              <a:rPr lang="en-US" dirty="0" smtClean="0"/>
              <a:t>Thoracic spinal cord- </a:t>
            </a:r>
            <a:r>
              <a:rPr lang="en-US" dirty="0" err="1" smtClean="0"/>
              <a:t>sympathetics</a:t>
            </a:r>
            <a:endParaRPr lang="en-US" dirty="0" smtClean="0"/>
          </a:p>
          <a:p>
            <a:pPr marL="514350" indent="-514350">
              <a:buFont typeface="Arial" pitchFamily="34" charset="0"/>
              <a:buAutoNum type="arabicPeriod"/>
            </a:pPr>
            <a:r>
              <a:rPr lang="en-US" dirty="0" smtClean="0"/>
              <a:t>Lumbar spinal cord- upper has some </a:t>
            </a:r>
            <a:r>
              <a:rPr lang="en-US" dirty="0" err="1" smtClean="0"/>
              <a:t>sympathetics</a:t>
            </a:r>
            <a:endParaRPr lang="en-US" dirty="0" smtClean="0"/>
          </a:p>
          <a:p>
            <a:pPr marL="514350" indent="-514350">
              <a:buFont typeface="Arial" pitchFamily="34" charset="0"/>
              <a:buAutoNum type="arabicPeriod"/>
            </a:pPr>
            <a:r>
              <a:rPr lang="en-US" b="1" dirty="0" smtClean="0"/>
              <a:t>Sacral spinal cord- </a:t>
            </a:r>
            <a:r>
              <a:rPr lang="en-US" b="1" dirty="0" err="1" smtClean="0"/>
              <a:t>parasympathetics</a:t>
            </a:r>
            <a:endParaRPr lang="en-US" b="1" dirty="0"/>
          </a:p>
        </p:txBody>
      </p:sp>
      <p:grpSp>
        <p:nvGrpSpPr>
          <p:cNvPr id="8" name="Countdown"/>
          <p:cNvGrpSpPr/>
          <p:nvPr>
            <p:custDataLst>
              <p:tags r:id="rId5"/>
            </p:custDataLst>
          </p:nvPr>
        </p:nvGrpSpPr>
        <p:grpSpPr>
          <a:xfrm>
            <a:off x="7747000" y="6096000"/>
            <a:ext cx="1270000" cy="635000"/>
            <a:chOff x="7683500" y="5842000"/>
            <a:chExt cx="1270000" cy="635000"/>
          </a:xfrm>
        </p:grpSpPr>
        <p:sp>
          <p:nvSpPr>
            <p:cNvPr id="6"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DText"/>
            <p:cNvSpPr txBox="1"/>
            <p:nvPr/>
          </p:nvSpPr>
          <p:spPr>
            <a:xfrm>
              <a:off x="7785100" y="6045200"/>
              <a:ext cx="889000" cy="381000"/>
            </a:xfrm>
            <a:prstGeom prst="rect">
              <a:avLst/>
            </a:prstGeom>
            <a:solidFill>
              <a:srgbClr val="800000">
                <a:alpha val="50000"/>
              </a:srgbClr>
            </a:solidFill>
            <a:ln>
              <a:solidFill>
                <a:srgbClr val="000000"/>
              </a:solidFill>
            </a:ln>
          </p:spPr>
          <p:txBody>
            <a:bodyPr vert="horz" rtlCol="0" anchor="ctr" anchorCtr="1">
              <a:noAutofit/>
            </a:bodyPr>
            <a:lstStyle/>
            <a:p>
              <a:pPr algn="ctr"/>
              <a:r>
                <a:rPr lang="en-US" sz="2400" b="1" dirty="0" smtClean="0">
                  <a:solidFill>
                    <a:srgbClr val="FF0000"/>
                  </a:solidFill>
                  <a:latin typeface="Tahoma"/>
                </a:rPr>
                <a:t>:60</a:t>
              </a:r>
              <a:endParaRPr lang="en-US" sz="2400" b="1" dirty="0">
                <a:solidFill>
                  <a:srgbClr val="FF0000"/>
                </a:solidFill>
                <a:latin typeface="Tahoma"/>
              </a:endParaRPr>
            </a:p>
          </p:txBody>
        </p:sp>
        <p:cxnSp>
          <p:nvCxnSpPr>
            <p:cNvPr id="7"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a:t>Quiz #10</a:t>
            </a:r>
          </a:p>
        </p:txBody>
      </p:sp>
      <p:sp>
        <p:nvSpPr>
          <p:cNvPr id="3" name="Subtitle 2"/>
          <p:cNvSpPr>
            <a:spLocks noGrp="1"/>
          </p:cNvSpPr>
          <p:nvPr>
            <p:ph type="subTitle" idx="1"/>
          </p:nvPr>
        </p:nvSpPr>
        <p:spPr/>
        <p:txBody>
          <a:bodyPr>
            <a:normAutofit/>
          </a:bodyPr>
          <a:lstStyle/>
          <a:p>
            <a:r>
              <a:rPr lang="en-US">
                <a:solidFill>
                  <a:srgbClr val="898989"/>
                </a:solidFill>
              </a:rPr>
              <a:t>Lab Portion</a:t>
            </a:r>
          </a:p>
        </p:txBody>
      </p:sp>
    </p:spTree>
    <p:custDataLst>
      <p:tags r:id="rId1"/>
    </p:custData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1. What cranial nerve nucleus would not be found in the medulla?</a:t>
            </a:r>
          </a:p>
        </p:txBody>
      </p:sp>
      <p:sp>
        <p:nvSpPr>
          <p:cNvPr id="3075" name="TPAnswers"/>
          <p:cNvSpPr>
            <a:spLocks noGrp="1"/>
          </p:cNvSpPr>
          <p:nvPr>
            <p:ph type="body" idx="1"/>
            <p:custDataLst>
              <p:tags r:id="rId2"/>
            </p:custDataLst>
          </p:nvPr>
        </p:nvSpPr>
        <p:spPr>
          <a:xfrm>
            <a:off x="457200" y="1600200"/>
            <a:ext cx="7696200" cy="4525963"/>
          </a:xfrm>
        </p:spPr>
        <p:txBody>
          <a:bodyPr/>
          <a:lstStyle/>
          <a:p>
            <a:pPr marL="514350" indent="-514350">
              <a:buFont typeface="Arial" pitchFamily="-111" charset="0"/>
              <a:buAutoNum type="arabicPeriod"/>
            </a:pPr>
            <a:r>
              <a:rPr lang="en-US"/>
              <a:t>Dorsal motor nucleus </a:t>
            </a:r>
            <a:r>
              <a:rPr lang="en-US">
                <a:sym typeface="Wingdings" pitchFamily="-111" charset="2"/>
              </a:rPr>
              <a:t> Mid Medulla</a:t>
            </a:r>
            <a:endParaRPr lang="en-US"/>
          </a:p>
          <a:p>
            <a:pPr marL="514350" indent="-514350">
              <a:buFont typeface="Arial" pitchFamily="-111" charset="0"/>
              <a:buAutoNum type="arabicPeriod"/>
            </a:pPr>
            <a:r>
              <a:rPr lang="en-US"/>
              <a:t>Nuc. Ambiguous </a:t>
            </a:r>
            <a:r>
              <a:rPr lang="en-US">
                <a:sym typeface="Wingdings" pitchFamily="-111" charset="2"/>
              </a:rPr>
              <a:t> Mid Medulla</a:t>
            </a:r>
            <a:endParaRPr lang="en-US"/>
          </a:p>
          <a:p>
            <a:pPr marL="514350" indent="-514350">
              <a:buFont typeface="Arial" pitchFamily="-111" charset="0"/>
              <a:buAutoNum type="arabicPeriod"/>
            </a:pPr>
            <a:r>
              <a:rPr lang="en-US" b="1"/>
              <a:t>Facial nucleus </a:t>
            </a:r>
            <a:r>
              <a:rPr lang="en-US" b="1">
                <a:sym typeface="Wingdings" pitchFamily="-111" charset="2"/>
              </a:rPr>
              <a:t> Mid Pons</a:t>
            </a:r>
            <a:endParaRPr lang="en-US" b="1"/>
          </a:p>
          <a:p>
            <a:pPr marL="514350" indent="-514350">
              <a:buFont typeface="Arial" pitchFamily="-111" charset="0"/>
              <a:buAutoNum type="arabicPeriod"/>
            </a:pPr>
            <a:r>
              <a:rPr lang="en-US"/>
              <a:t>Spinal nucleus of 5 </a:t>
            </a:r>
            <a:r>
              <a:rPr lang="en-US">
                <a:sym typeface="Wingdings" pitchFamily="-111" charset="2"/>
              </a:rPr>
              <a:t> Caudal Medulla</a:t>
            </a:r>
            <a:endParaRPr lang="en-US"/>
          </a:p>
        </p:txBody>
      </p:sp>
      <p:pic>
        <p:nvPicPr>
          <p:cNvPr id="3076" name="Picture 3"/>
          <p:cNvPicPr>
            <a:picLocks noChangeAspect="1" noChangeArrowheads="1"/>
          </p:cNvPicPr>
          <p:nvPr/>
        </p:nvPicPr>
        <p:blipFill>
          <a:blip r:embed="rId5"/>
          <a:srcRect/>
          <a:stretch>
            <a:fillRect/>
          </a:stretch>
        </p:blipFill>
        <p:spPr bwMode="auto">
          <a:xfrm>
            <a:off x="1752600" y="3886200"/>
            <a:ext cx="5049838"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6. At which specific brainstem level is the trigeminal nerve?</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Medulla</a:t>
            </a:r>
          </a:p>
          <a:p>
            <a:pPr marL="514350" indent="-514350">
              <a:buFont typeface="Arial" pitchFamily="34" charset="0"/>
              <a:buAutoNum type="arabicPeriod"/>
            </a:pPr>
            <a:r>
              <a:rPr lang="en-US" dirty="0" smtClean="0">
                <a:solidFill>
                  <a:srgbClr val="FF0000"/>
                </a:solidFill>
              </a:rPr>
              <a:t>Pons</a:t>
            </a:r>
          </a:p>
          <a:p>
            <a:pPr marL="514350" indent="-514350">
              <a:buFont typeface="Arial" pitchFamily="34" charset="0"/>
              <a:buAutoNum type="arabicPeriod"/>
            </a:pPr>
            <a:r>
              <a:rPr lang="en-US" dirty="0" smtClean="0"/>
              <a:t>Midbrain</a:t>
            </a:r>
          </a:p>
          <a:p>
            <a:pPr marL="514350" indent="-514350">
              <a:buFont typeface="Arial" pitchFamily="34" charset="0"/>
              <a:buAutoNum type="arabicPeriod"/>
            </a:pPr>
            <a:r>
              <a:rPr lang="en-US" dirty="0" smtClean="0"/>
              <a:t>Diencephalon</a:t>
            </a:r>
            <a:endParaRPr lang="en-US" dirty="0"/>
          </a:p>
        </p:txBody>
      </p:sp>
      <p:pic>
        <p:nvPicPr>
          <p:cNvPr id="4" name="Picture 16" descr="PN01BA1"/>
          <p:cNvPicPr>
            <a:picLocks noChangeAspect="1" noChangeArrowheads="1"/>
          </p:cNvPicPr>
          <p:nvPr/>
        </p:nvPicPr>
        <p:blipFill>
          <a:blip r:embed="rId4" cstate="print"/>
          <a:srcRect/>
          <a:stretch>
            <a:fillRect/>
          </a:stretch>
        </p:blipFill>
        <p:spPr>
          <a:xfrm>
            <a:off x="4648200" y="1447800"/>
            <a:ext cx="4267200" cy="5105400"/>
          </a:xfrm>
          <a:prstGeom prst="rect">
            <a:avLst/>
          </a:prstGeom>
          <a:noFill/>
          <a:ln/>
        </p:spPr>
      </p:pic>
      <p:cxnSp>
        <p:nvCxnSpPr>
          <p:cNvPr id="6" name="Straight Arrow Connector 5"/>
          <p:cNvCxnSpPr/>
          <p:nvPr/>
        </p:nvCxnSpPr>
        <p:spPr>
          <a:xfrm>
            <a:off x="2590800" y="1905000"/>
            <a:ext cx="3657600" cy="3200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981200" y="2514600"/>
            <a:ext cx="3962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667000" y="2971800"/>
            <a:ext cx="3429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505200" y="2590800"/>
            <a:ext cx="3124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7200" y="4343400"/>
            <a:ext cx="1832553" cy="1015663"/>
          </a:xfrm>
          <a:prstGeom prst="rect">
            <a:avLst/>
          </a:prstGeom>
          <a:noFill/>
        </p:spPr>
        <p:txBody>
          <a:bodyPr wrap="none" rtlCol="0">
            <a:spAutoFit/>
          </a:bodyPr>
          <a:lstStyle/>
          <a:p>
            <a:r>
              <a:rPr lang="en-US" sz="1200" u="sng" dirty="0" smtClean="0"/>
              <a:t>Midbrain</a:t>
            </a:r>
            <a:r>
              <a:rPr lang="en-US" sz="1200" dirty="0" smtClean="0"/>
              <a:t> = CN 3, 4</a:t>
            </a:r>
          </a:p>
          <a:p>
            <a:endParaRPr lang="en-US" sz="1200" dirty="0" smtClean="0"/>
          </a:p>
          <a:p>
            <a:r>
              <a:rPr lang="en-US" sz="1200" u="sng" dirty="0" smtClean="0"/>
              <a:t>Pons</a:t>
            </a:r>
            <a:r>
              <a:rPr lang="en-US" sz="1200" dirty="0" smtClean="0"/>
              <a:t> = CN 5, 6, 7, 8</a:t>
            </a:r>
          </a:p>
          <a:p>
            <a:endParaRPr lang="en-US" sz="1200" dirty="0" smtClean="0"/>
          </a:p>
          <a:p>
            <a:r>
              <a:rPr lang="en-US" sz="1200" u="sng" dirty="0" smtClean="0"/>
              <a:t>Medulla</a:t>
            </a:r>
            <a:r>
              <a:rPr lang="en-US" sz="1200" dirty="0" smtClean="0"/>
              <a:t> = CN 9, 10, 11, 12</a:t>
            </a:r>
            <a:endParaRPr lang="en-US" sz="1200" dirty="0"/>
          </a:p>
        </p:txBody>
      </p:sp>
    </p:spTree>
    <p:custDataLst>
      <p:tags r:id="rId1"/>
    </p:custData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2. What nucleus is found in the midbrain?</a:t>
            </a:r>
          </a:p>
        </p:txBody>
      </p:sp>
      <p:sp>
        <p:nvSpPr>
          <p:cNvPr id="4099" name="TPAnswers"/>
          <p:cNvSpPr>
            <a:spLocks noGrp="1"/>
          </p:cNvSpPr>
          <p:nvPr>
            <p:ph type="body" idx="1"/>
            <p:custDataLst>
              <p:tags r:id="rId2"/>
            </p:custDataLst>
          </p:nvPr>
        </p:nvSpPr>
        <p:spPr>
          <a:xfrm>
            <a:off x="0" y="1600200"/>
            <a:ext cx="8686800" cy="4525963"/>
          </a:xfrm>
        </p:spPr>
        <p:txBody>
          <a:bodyPr/>
          <a:lstStyle/>
          <a:p>
            <a:pPr marL="514350" indent="-514350">
              <a:buFont typeface="Arial" pitchFamily="-111" charset="0"/>
              <a:buAutoNum type="arabicPeriod"/>
            </a:pPr>
            <a:r>
              <a:rPr lang="en-US" b="1"/>
              <a:t>Edinger-Westphal </a:t>
            </a:r>
            <a:r>
              <a:rPr lang="en-US" b="1">
                <a:sym typeface="Wingdings" pitchFamily="-111" charset="2"/>
              </a:rPr>
              <a:t> Located in the midbrain</a:t>
            </a:r>
            <a:endParaRPr lang="en-US" b="1"/>
          </a:p>
          <a:p>
            <a:pPr marL="514350" indent="-514350">
              <a:buFont typeface="Arial" pitchFamily="-111" charset="0"/>
              <a:buAutoNum type="arabicPeriod"/>
            </a:pPr>
            <a:r>
              <a:rPr lang="en-US"/>
              <a:t>Abducens </a:t>
            </a:r>
            <a:r>
              <a:rPr lang="en-US">
                <a:sym typeface="Wingdings" pitchFamily="-111" charset="2"/>
              </a:rPr>
              <a:t>  Caudal portion of Pons</a:t>
            </a:r>
            <a:endParaRPr lang="en-US"/>
          </a:p>
          <a:p>
            <a:pPr marL="514350" indent="-514350">
              <a:buFont typeface="Arial" pitchFamily="-111" charset="0"/>
              <a:buAutoNum type="arabicPeriod"/>
            </a:pPr>
            <a:r>
              <a:rPr lang="en-US"/>
              <a:t>Mains sensory nucleus of 5 </a:t>
            </a:r>
            <a:r>
              <a:rPr lang="en-US">
                <a:sym typeface="Wingdings" pitchFamily="-111" charset="2"/>
              </a:rPr>
              <a:t> Dorsal Pons</a:t>
            </a:r>
            <a:endParaRPr lang="en-US"/>
          </a:p>
          <a:p>
            <a:pPr marL="514350" indent="-514350">
              <a:buFont typeface="Arial" pitchFamily="-111" charset="0"/>
              <a:buAutoNum type="arabicPeriod"/>
            </a:pPr>
            <a:r>
              <a:rPr lang="en-US"/>
              <a:t>Globus pallidus </a:t>
            </a:r>
            <a:r>
              <a:rPr lang="en-US">
                <a:sym typeface="Wingdings" pitchFamily="-111" charset="2"/>
              </a:rPr>
              <a:t> Basal Ganglia (Corpus Striatum)  </a:t>
            </a:r>
            <a:endParaRPr lang="en-US"/>
          </a:p>
        </p:txBody>
      </p:sp>
      <p:pic>
        <p:nvPicPr>
          <p:cNvPr id="4100" name="Picture 3"/>
          <p:cNvPicPr>
            <a:picLocks noChangeAspect="1" noChangeArrowheads="1"/>
          </p:cNvPicPr>
          <p:nvPr/>
        </p:nvPicPr>
        <p:blipFill>
          <a:blip r:embed="rId5"/>
          <a:srcRect/>
          <a:stretch>
            <a:fillRect/>
          </a:stretch>
        </p:blipFill>
        <p:spPr bwMode="auto">
          <a:xfrm>
            <a:off x="3048000" y="4159250"/>
            <a:ext cx="5791200" cy="26987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3.Which nucleus does not span the medulla and pons?</a:t>
            </a:r>
          </a:p>
        </p:txBody>
      </p:sp>
      <p:sp>
        <p:nvSpPr>
          <p:cNvPr id="5123" name="TPAnswers"/>
          <p:cNvSpPr>
            <a:spLocks noGrp="1"/>
          </p:cNvSpPr>
          <p:nvPr>
            <p:ph type="body" idx="1"/>
            <p:custDataLst>
              <p:tags r:id="rId2"/>
            </p:custDataLst>
          </p:nvPr>
        </p:nvSpPr>
        <p:spPr>
          <a:xfrm>
            <a:off x="0" y="1371600"/>
            <a:ext cx="4876800" cy="4525963"/>
          </a:xfrm>
        </p:spPr>
        <p:txBody>
          <a:bodyPr/>
          <a:lstStyle/>
          <a:p>
            <a:pPr marL="514350" indent="-514350">
              <a:buFont typeface="Arial" pitchFamily="-111" charset="0"/>
              <a:buAutoNum type="arabicPeriod"/>
            </a:pPr>
            <a:r>
              <a:rPr lang="en-US" sz="2900"/>
              <a:t>Spinal nucleus of 5</a:t>
            </a:r>
          </a:p>
          <a:p>
            <a:pPr marL="514350" indent="-514350">
              <a:buFont typeface="Arial" pitchFamily="-111" charset="0"/>
              <a:buAutoNum type="arabicPeriod"/>
            </a:pPr>
            <a:r>
              <a:rPr lang="en-US" sz="2900"/>
              <a:t>Main sensory nucleus of 5</a:t>
            </a:r>
          </a:p>
          <a:p>
            <a:pPr marL="514350" indent="-514350">
              <a:buFont typeface="Arial" pitchFamily="-111" charset="0"/>
              <a:buAutoNum type="arabicPeriod"/>
            </a:pPr>
            <a:r>
              <a:rPr lang="en-US" sz="2900"/>
              <a:t>Facial motor nucleus</a:t>
            </a:r>
          </a:p>
          <a:p>
            <a:pPr marL="514350" indent="-514350">
              <a:buFont typeface="Arial" pitchFamily="-111" charset="0"/>
              <a:buAutoNum type="arabicPeriod"/>
            </a:pPr>
            <a:r>
              <a:rPr lang="en-US" sz="2900"/>
              <a:t>Vestibular nuclei</a:t>
            </a:r>
          </a:p>
        </p:txBody>
      </p:sp>
      <p:pic>
        <p:nvPicPr>
          <p:cNvPr id="5124" name="Picture 3"/>
          <p:cNvPicPr>
            <a:picLocks noChangeAspect="1" noChangeArrowheads="1"/>
          </p:cNvPicPr>
          <p:nvPr/>
        </p:nvPicPr>
        <p:blipFill>
          <a:blip r:embed="rId5"/>
          <a:srcRect/>
          <a:stretch>
            <a:fillRect/>
          </a:stretch>
        </p:blipFill>
        <p:spPr bwMode="auto">
          <a:xfrm>
            <a:off x="4572000" y="3422650"/>
            <a:ext cx="4419600" cy="3435350"/>
          </a:xfrm>
          <a:prstGeom prst="rect">
            <a:avLst/>
          </a:prstGeom>
          <a:noFill/>
          <a:ln w="9525">
            <a:noFill/>
            <a:miter lim="800000"/>
            <a:headEnd/>
            <a:tailEnd/>
          </a:ln>
        </p:spPr>
      </p:pic>
      <p:pic>
        <p:nvPicPr>
          <p:cNvPr id="5125" name="Picture 4"/>
          <p:cNvPicPr>
            <a:picLocks noChangeAspect="1" noChangeArrowheads="1"/>
          </p:cNvPicPr>
          <p:nvPr/>
        </p:nvPicPr>
        <p:blipFill>
          <a:blip r:embed="rId6"/>
          <a:srcRect/>
          <a:stretch>
            <a:fillRect/>
          </a:stretch>
        </p:blipFill>
        <p:spPr bwMode="auto">
          <a:xfrm>
            <a:off x="0" y="3519488"/>
            <a:ext cx="4343400" cy="333851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PQuestion"/>
          <p:cNvSpPr>
            <a:spLocks noGrp="1"/>
          </p:cNvSpPr>
          <p:nvPr>
            <p:ph type="title"/>
          </p:nvPr>
        </p:nvSpPr>
        <p:spPr/>
        <p:txBody>
          <a:bodyPr/>
          <a:lstStyle/>
          <a:p>
            <a:r>
              <a:rPr lang="en-US"/>
              <a:t>4. Identify the nucleus.</a:t>
            </a:r>
          </a:p>
        </p:txBody>
      </p:sp>
      <p:pic>
        <p:nvPicPr>
          <p:cNvPr id="6147" name="Picture 2"/>
          <p:cNvPicPr>
            <a:picLocks noChangeAspect="1" noChangeArrowheads="1"/>
          </p:cNvPicPr>
          <p:nvPr/>
        </p:nvPicPr>
        <p:blipFill>
          <a:blip r:embed="rId5"/>
          <a:srcRect l="4919" t="10368" r="9648"/>
          <a:stretch>
            <a:fillRect/>
          </a:stretch>
        </p:blipFill>
        <p:spPr bwMode="auto">
          <a:xfrm>
            <a:off x="4152900" y="1905000"/>
            <a:ext cx="4991100" cy="3581400"/>
          </a:xfrm>
          <a:prstGeom prst="rect">
            <a:avLst/>
          </a:prstGeom>
          <a:noFill/>
          <a:ln w="9525">
            <a:noFill/>
            <a:miter lim="800000"/>
            <a:headEnd/>
            <a:tailEnd/>
          </a:ln>
        </p:spPr>
      </p:pic>
      <p:sp>
        <p:nvSpPr>
          <p:cNvPr id="6" name="Up Arrow 5"/>
          <p:cNvSpPr/>
          <p:nvPr/>
        </p:nvSpPr>
        <p:spPr>
          <a:xfrm>
            <a:off x="5334000" y="3886200"/>
            <a:ext cx="457200" cy="381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6149" name="TPAnswers"/>
          <p:cNvSpPr>
            <a:spLocks noGrp="1"/>
          </p:cNvSpPr>
          <p:nvPr>
            <p:ph type="body" idx="1"/>
            <p:custDataLst>
              <p:tags r:id="rId2"/>
            </p:custDataLst>
          </p:nvPr>
        </p:nvSpPr>
        <p:spPr>
          <a:xfrm>
            <a:off x="457200" y="1600200"/>
            <a:ext cx="4114800" cy="4525963"/>
          </a:xfrm>
        </p:spPr>
        <p:txBody>
          <a:bodyPr/>
          <a:lstStyle/>
          <a:p>
            <a:pPr marL="514350" indent="-514350">
              <a:buFont typeface="Arial" pitchFamily="-111" charset="0"/>
              <a:buAutoNum type="arabicPeriod"/>
            </a:pPr>
            <a:r>
              <a:rPr lang="en-US"/>
              <a:t>Dorsal Motor nucleus.</a:t>
            </a:r>
          </a:p>
          <a:p>
            <a:pPr marL="514350" indent="-514350">
              <a:buFont typeface="Arial" pitchFamily="-111" charset="0"/>
              <a:buAutoNum type="arabicPeriod"/>
            </a:pPr>
            <a:r>
              <a:rPr lang="en-US" b="1"/>
              <a:t>Nuc. Ambiguous</a:t>
            </a:r>
          </a:p>
          <a:p>
            <a:pPr marL="514350" indent="-514350">
              <a:buFont typeface="Arial" pitchFamily="-111" charset="0"/>
              <a:buAutoNum type="arabicPeriod"/>
            </a:pPr>
            <a:r>
              <a:rPr lang="en-US"/>
              <a:t>Olive</a:t>
            </a:r>
          </a:p>
          <a:p>
            <a:pPr marL="514350" indent="-514350">
              <a:buFont typeface="Arial" pitchFamily="-111" charset="0"/>
              <a:buAutoNum type="arabicPeriod"/>
            </a:pPr>
            <a:r>
              <a:rPr lang="en-US"/>
              <a:t>Spinal nucleus of 5</a:t>
            </a:r>
          </a:p>
        </p:txBody>
      </p:sp>
      <p:sp>
        <p:nvSpPr>
          <p:cNvPr id="11" name="Line Callout 1 10"/>
          <p:cNvSpPr/>
          <p:nvPr/>
        </p:nvSpPr>
        <p:spPr>
          <a:xfrm>
            <a:off x="3429000" y="4724400"/>
            <a:ext cx="1600200" cy="838200"/>
          </a:xfrm>
          <a:prstGeom prst="borderCallout1">
            <a:avLst>
              <a:gd name="adj1" fmla="val -222"/>
              <a:gd name="adj2" fmla="val 62889"/>
              <a:gd name="adj3" fmla="val -99358"/>
              <a:gd name="adj4" fmla="val 123986"/>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r>
              <a:rPr lang="en-US">
                <a:solidFill>
                  <a:srgbClr val="000000"/>
                </a:solidFill>
              </a:rPr>
              <a:t>Nucleus Ambiguous</a:t>
            </a:r>
          </a:p>
        </p:txBody>
      </p:sp>
      <p:sp>
        <p:nvSpPr>
          <p:cNvPr id="12" name="Oval 11"/>
          <p:cNvSpPr/>
          <p:nvPr/>
        </p:nvSpPr>
        <p:spPr>
          <a:xfrm>
            <a:off x="5410200" y="3581400"/>
            <a:ext cx="304800" cy="457200"/>
          </a:xfrm>
          <a:prstGeom prst="ellipse">
            <a:avLst/>
          </a:prstGeom>
          <a:noFill/>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en-US">
              <a:solidFill>
                <a:srgbClr val="000000"/>
              </a:solidFill>
            </a:endParaRPr>
          </a:p>
        </p:txBody>
      </p:sp>
      <p:sp>
        <p:nvSpPr>
          <p:cNvPr id="13" name="Oval 12"/>
          <p:cNvSpPr/>
          <p:nvPr/>
        </p:nvSpPr>
        <p:spPr>
          <a:xfrm>
            <a:off x="4953000" y="3200400"/>
            <a:ext cx="381000" cy="457200"/>
          </a:xfrm>
          <a:prstGeom prst="ellipse">
            <a:avLst/>
          </a:prstGeom>
          <a:noFill/>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en-US">
              <a:solidFill>
                <a:srgbClr val="000000"/>
              </a:solidFill>
            </a:endParaRPr>
          </a:p>
        </p:txBody>
      </p:sp>
      <p:sp>
        <p:nvSpPr>
          <p:cNvPr id="15" name="Rectangle 14"/>
          <p:cNvSpPr/>
          <p:nvPr/>
        </p:nvSpPr>
        <p:spPr>
          <a:xfrm>
            <a:off x="2133600" y="5943600"/>
            <a:ext cx="4191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n-US">
                <a:solidFill>
                  <a:srgbClr val="FFFFFF"/>
                </a:solidFill>
              </a:rPr>
              <a:t>Section of Middle Medulla</a:t>
            </a:r>
          </a:p>
        </p:txBody>
      </p:sp>
      <p:sp>
        <p:nvSpPr>
          <p:cNvPr id="16" name="Line Callout 1 15"/>
          <p:cNvSpPr/>
          <p:nvPr/>
        </p:nvSpPr>
        <p:spPr>
          <a:xfrm>
            <a:off x="6934200" y="1066800"/>
            <a:ext cx="1600200" cy="838200"/>
          </a:xfrm>
          <a:prstGeom prst="borderCallout1">
            <a:avLst>
              <a:gd name="adj1" fmla="val 92621"/>
              <a:gd name="adj2" fmla="val 4530"/>
              <a:gd name="adj3" fmla="val 253447"/>
              <a:gd name="adj4" fmla="val -14616"/>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r>
              <a:rPr lang="en-US">
                <a:solidFill>
                  <a:srgbClr val="000000"/>
                </a:solidFill>
              </a:rPr>
              <a:t>CN XII Nucleus</a:t>
            </a:r>
          </a:p>
        </p:txBody>
      </p:sp>
      <p:sp>
        <p:nvSpPr>
          <p:cNvPr id="17" name="Oval 16"/>
          <p:cNvSpPr/>
          <p:nvPr/>
        </p:nvSpPr>
        <p:spPr>
          <a:xfrm>
            <a:off x="6400800" y="3124200"/>
            <a:ext cx="381000" cy="457200"/>
          </a:xfrm>
          <a:prstGeom prst="ellipse">
            <a:avLst/>
          </a:prstGeom>
          <a:noFill/>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en-US">
              <a:solidFill>
                <a:srgbClr val="000000"/>
              </a:solidFill>
            </a:endParaRPr>
          </a:p>
        </p:txBody>
      </p:sp>
      <p:sp>
        <p:nvSpPr>
          <p:cNvPr id="18" name="Line Callout 1 17"/>
          <p:cNvSpPr/>
          <p:nvPr/>
        </p:nvSpPr>
        <p:spPr>
          <a:xfrm>
            <a:off x="3429000" y="1752600"/>
            <a:ext cx="1600200" cy="838200"/>
          </a:xfrm>
          <a:prstGeom prst="borderCallout1">
            <a:avLst>
              <a:gd name="adj1" fmla="val 83337"/>
              <a:gd name="adj2" fmla="val 100579"/>
              <a:gd name="adj3" fmla="val 181493"/>
              <a:gd name="adj4" fmla="val 108181"/>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r>
              <a:rPr lang="en-US">
                <a:solidFill>
                  <a:srgbClr val="000000"/>
                </a:solidFill>
              </a:rPr>
              <a:t>Spinal Nucleus of CN V</a:t>
            </a:r>
          </a:p>
        </p:txBody>
      </p:sp>
    </p:spTree>
    <p:custDataLst>
      <p:tags r:id="rId1"/>
    </p:custData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PQuestion"/>
          <p:cNvSpPr>
            <a:spLocks noGrp="1"/>
          </p:cNvSpPr>
          <p:nvPr>
            <p:ph type="title"/>
          </p:nvPr>
        </p:nvSpPr>
        <p:spPr/>
        <p:txBody>
          <a:bodyPr/>
          <a:lstStyle/>
          <a:p>
            <a:r>
              <a:rPr lang="en-US"/>
              <a:t>5. Identify the nucleus.</a:t>
            </a:r>
          </a:p>
        </p:txBody>
      </p:sp>
      <p:pic>
        <p:nvPicPr>
          <p:cNvPr id="7171" name="Picture 3" descr="pons2a"/>
          <p:cNvPicPr>
            <a:picLocks noChangeAspect="1" noChangeArrowheads="1"/>
          </p:cNvPicPr>
          <p:nvPr/>
        </p:nvPicPr>
        <p:blipFill>
          <a:blip r:embed="rId5"/>
          <a:srcRect b="2089"/>
          <a:stretch>
            <a:fillRect/>
          </a:stretch>
        </p:blipFill>
        <p:spPr bwMode="auto">
          <a:xfrm>
            <a:off x="5154613" y="1828800"/>
            <a:ext cx="3989387" cy="4191000"/>
          </a:xfrm>
          <a:prstGeom prst="rect">
            <a:avLst/>
          </a:prstGeom>
          <a:noFill/>
          <a:ln w="9525">
            <a:noFill/>
            <a:miter lim="800000"/>
            <a:headEnd/>
            <a:tailEnd/>
          </a:ln>
        </p:spPr>
      </p:pic>
      <p:sp>
        <p:nvSpPr>
          <p:cNvPr id="7172" name="TPAnswers"/>
          <p:cNvSpPr>
            <a:spLocks noGrp="1"/>
          </p:cNvSpPr>
          <p:nvPr>
            <p:ph type="body" idx="1"/>
            <p:custDataLst>
              <p:tags r:id="rId2"/>
            </p:custDataLst>
          </p:nvPr>
        </p:nvSpPr>
        <p:spPr>
          <a:xfrm>
            <a:off x="457200" y="1600200"/>
            <a:ext cx="4114800" cy="4525963"/>
          </a:xfrm>
        </p:spPr>
        <p:txBody>
          <a:bodyPr/>
          <a:lstStyle/>
          <a:p>
            <a:pPr marL="514350" indent="-514350">
              <a:buFont typeface="Arial" pitchFamily="-111" charset="0"/>
              <a:buAutoNum type="arabicPeriod"/>
            </a:pPr>
            <a:r>
              <a:rPr lang="en-US"/>
              <a:t>Facial.</a:t>
            </a:r>
          </a:p>
          <a:p>
            <a:pPr marL="514350" indent="-514350">
              <a:buFont typeface="Arial" pitchFamily="-111" charset="0"/>
              <a:buAutoNum type="arabicPeriod"/>
            </a:pPr>
            <a:r>
              <a:rPr lang="en-US"/>
              <a:t>Motor nucleus of 5</a:t>
            </a:r>
          </a:p>
          <a:p>
            <a:pPr marL="514350" indent="-514350">
              <a:buFont typeface="Arial" pitchFamily="-111" charset="0"/>
              <a:buAutoNum type="arabicPeriod"/>
            </a:pPr>
            <a:r>
              <a:rPr lang="en-US"/>
              <a:t>Sensory nucleus of 5</a:t>
            </a:r>
          </a:p>
          <a:p>
            <a:pPr marL="514350" indent="-514350">
              <a:buFont typeface="Arial" pitchFamily="-111" charset="0"/>
              <a:buAutoNum type="arabicPeriod"/>
            </a:pPr>
            <a:r>
              <a:rPr lang="en-US" b="1"/>
              <a:t>Abducens</a:t>
            </a:r>
          </a:p>
        </p:txBody>
      </p:sp>
      <p:sp>
        <p:nvSpPr>
          <p:cNvPr id="6" name="Down Arrow 5"/>
          <p:cNvSpPr/>
          <p:nvPr/>
        </p:nvSpPr>
        <p:spPr>
          <a:xfrm>
            <a:off x="6324600" y="2895600"/>
            <a:ext cx="228600" cy="381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1" name="Line Callout 3 10"/>
          <p:cNvSpPr/>
          <p:nvPr/>
        </p:nvSpPr>
        <p:spPr>
          <a:xfrm>
            <a:off x="6019800" y="1447800"/>
            <a:ext cx="1905000" cy="609600"/>
          </a:xfrm>
          <a:prstGeom prst="borderCallout3">
            <a:avLst>
              <a:gd name="adj1" fmla="val 23098"/>
              <a:gd name="adj2" fmla="val -2072"/>
              <a:gd name="adj3" fmla="val 18750"/>
              <a:gd name="adj4" fmla="val -16667"/>
              <a:gd name="adj5" fmla="val 100000"/>
              <a:gd name="adj6" fmla="val -16667"/>
              <a:gd name="adj7" fmla="val 303440"/>
              <a:gd name="adj8" fmla="val 20526"/>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r>
              <a:rPr lang="en-US">
                <a:solidFill>
                  <a:srgbClr val="000000"/>
                </a:solidFill>
              </a:rPr>
              <a:t>Abducens Nucleus &amp; Fibers</a:t>
            </a:r>
          </a:p>
        </p:txBody>
      </p:sp>
      <p:sp>
        <p:nvSpPr>
          <p:cNvPr id="21" name="Rectangle 20"/>
          <p:cNvSpPr/>
          <p:nvPr/>
        </p:nvSpPr>
        <p:spPr>
          <a:xfrm>
            <a:off x="1752600" y="6248400"/>
            <a:ext cx="3810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r>
              <a:rPr lang="en-US">
                <a:solidFill>
                  <a:srgbClr val="FFFFFF"/>
                </a:solidFill>
              </a:rPr>
              <a:t>Section of Middle Pons</a:t>
            </a:r>
          </a:p>
        </p:txBody>
      </p:sp>
      <p:sp>
        <p:nvSpPr>
          <p:cNvPr id="22" name="Oval 21"/>
          <p:cNvSpPr/>
          <p:nvPr/>
        </p:nvSpPr>
        <p:spPr>
          <a:xfrm>
            <a:off x="6248400" y="3276600"/>
            <a:ext cx="304800" cy="381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en-US" b="1">
              <a:solidFill>
                <a:schemeClr val="tx1"/>
              </a:solidFill>
              <a:effectLst>
                <a:outerShdw blurRad="38100" dist="38100" dir="2700000" algn="tl">
                  <a:srgbClr val="DDDDDD"/>
                </a:outerShdw>
              </a:effectLst>
            </a:endParaRPr>
          </a:p>
        </p:txBody>
      </p:sp>
      <p:sp>
        <p:nvSpPr>
          <p:cNvPr id="30" name="Oval 29"/>
          <p:cNvSpPr/>
          <p:nvPr/>
        </p:nvSpPr>
        <p:spPr>
          <a:xfrm>
            <a:off x="5791200" y="3733800"/>
            <a:ext cx="228600" cy="228600"/>
          </a:xfrm>
          <a:prstGeom prst="ellipse">
            <a:avLst/>
          </a:prstGeom>
          <a:noFill/>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en-US" b="1">
              <a:solidFill>
                <a:schemeClr val="tx1"/>
              </a:solidFill>
              <a:effectLst>
                <a:outerShdw blurRad="38100" dist="38100" dir="2700000" algn="tl">
                  <a:srgbClr val="DDDDDD"/>
                </a:outerShdw>
              </a:effectLst>
            </a:endParaRPr>
          </a:p>
        </p:txBody>
      </p:sp>
      <p:sp>
        <p:nvSpPr>
          <p:cNvPr id="31" name="Oval 30"/>
          <p:cNvSpPr/>
          <p:nvPr/>
        </p:nvSpPr>
        <p:spPr>
          <a:xfrm>
            <a:off x="5943600" y="3886200"/>
            <a:ext cx="304800" cy="381000"/>
          </a:xfrm>
          <a:prstGeom prst="ellipse">
            <a:avLst/>
          </a:prstGeom>
          <a:noFill/>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endParaRPr lang="en-US" b="1">
              <a:solidFill>
                <a:schemeClr val="tx1"/>
              </a:solidFill>
              <a:effectLst>
                <a:outerShdw blurRad="38100" dist="38100" dir="2700000" algn="tl">
                  <a:srgbClr val="DDDDDD"/>
                </a:outerShdw>
              </a:effectLst>
            </a:endParaRPr>
          </a:p>
        </p:txBody>
      </p:sp>
      <p:sp>
        <p:nvSpPr>
          <p:cNvPr id="32" name="Line Callout 3 31"/>
          <p:cNvSpPr/>
          <p:nvPr/>
        </p:nvSpPr>
        <p:spPr>
          <a:xfrm>
            <a:off x="3200400" y="3352800"/>
            <a:ext cx="1905000" cy="609600"/>
          </a:xfrm>
          <a:prstGeom prst="borderCallout3">
            <a:avLst>
              <a:gd name="adj1" fmla="val 36141"/>
              <a:gd name="adj2" fmla="val 101580"/>
              <a:gd name="adj3" fmla="val 62228"/>
              <a:gd name="adj4" fmla="val 101594"/>
              <a:gd name="adj5" fmla="val 84783"/>
              <a:gd name="adj6" fmla="val 100898"/>
              <a:gd name="adj7" fmla="val 83875"/>
              <a:gd name="adj8" fmla="val 136700"/>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r>
              <a:rPr lang="en-US">
                <a:solidFill>
                  <a:srgbClr val="000000"/>
                </a:solidFill>
              </a:rPr>
              <a:t>Sensory Nucleus of CN V</a:t>
            </a:r>
          </a:p>
        </p:txBody>
      </p:sp>
      <p:sp>
        <p:nvSpPr>
          <p:cNvPr id="33" name="Line Callout 3 32"/>
          <p:cNvSpPr/>
          <p:nvPr/>
        </p:nvSpPr>
        <p:spPr>
          <a:xfrm>
            <a:off x="3124200" y="4495800"/>
            <a:ext cx="1905000" cy="609600"/>
          </a:xfrm>
          <a:prstGeom prst="borderCallout3">
            <a:avLst>
              <a:gd name="adj1" fmla="val 20924"/>
              <a:gd name="adj2" fmla="val 100885"/>
              <a:gd name="adj3" fmla="val 51359"/>
              <a:gd name="adj4" fmla="val 100898"/>
              <a:gd name="adj5" fmla="val 76087"/>
              <a:gd name="adj6" fmla="val 101594"/>
              <a:gd name="adj7" fmla="val -50908"/>
              <a:gd name="adj8" fmla="val 149222"/>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r>
              <a:rPr lang="en-US">
                <a:solidFill>
                  <a:srgbClr val="000000"/>
                </a:solidFill>
              </a:rPr>
              <a:t>Motor Nucleus of CN V</a:t>
            </a:r>
          </a:p>
        </p:txBody>
      </p:sp>
    </p:spTree>
    <p:custDataLst>
      <p:tags r:id="rId1"/>
    </p:custData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normAutofit fontScale="90000"/>
          </a:bodyPr>
          <a:lstStyle/>
          <a:p>
            <a:pPr eaLnBrk="1" hangingPunct="1"/>
            <a:r>
              <a:rPr lang="en-US" dirty="0"/>
              <a:t>Week 12, Quiz </a:t>
            </a:r>
            <a:r>
              <a:rPr lang="en-US" dirty="0" smtClean="0"/>
              <a:t>10B</a:t>
            </a:r>
            <a:br>
              <a:rPr lang="en-US" dirty="0" smtClean="0"/>
            </a:br>
            <a:r>
              <a:rPr lang="en-US" dirty="0" smtClean="0"/>
              <a:t>Another perspective for comparison</a:t>
            </a:r>
            <a:endParaRPr lang="en-US" dirty="0"/>
          </a:p>
        </p:txBody>
      </p:sp>
      <p:sp>
        <p:nvSpPr>
          <p:cNvPr id="2051" name="Text Placeholder 2"/>
          <p:cNvSpPr>
            <a:spLocks noGrp="1"/>
          </p:cNvSpPr>
          <p:nvPr>
            <p:ph type="body" idx="1"/>
          </p:nvPr>
        </p:nvSpPr>
        <p:spPr/>
        <p:txBody>
          <a:bodyPr/>
          <a:lstStyle/>
          <a:p>
            <a:pPr algn="ctr" eaLnBrk="1" hangingPunct="1">
              <a:buFont typeface="Arial" pitchFamily="-111" charset="0"/>
              <a:buNone/>
            </a:pPr>
            <a:r>
              <a:rPr lang="en-US" dirty="0"/>
              <a:t>Autonomic Nervous System</a:t>
            </a:r>
          </a:p>
          <a:p>
            <a:pPr algn="ctr" eaLnBrk="1" hangingPunct="1">
              <a:buFont typeface="Arial" pitchFamily="-111" charset="0"/>
              <a:buNone/>
            </a:pPr>
            <a:r>
              <a:rPr lang="en-US" dirty="0"/>
              <a:t>(Y,Y,&amp;T pp. 235 – 251)</a:t>
            </a:r>
          </a:p>
          <a:p>
            <a:pPr algn="ctr" eaLnBrk="1" hangingPunct="1">
              <a:buFont typeface="Arial" pitchFamily="-111" charset="0"/>
              <a:buNone/>
            </a:pPr>
            <a:endParaRPr lang="en-US" dirty="0"/>
          </a:p>
          <a:p>
            <a:pPr algn="ctr" eaLnBrk="1" hangingPunct="1">
              <a:buFont typeface="Arial" pitchFamily="-111" charset="0"/>
              <a:buNone/>
            </a:pPr>
            <a:r>
              <a:rPr lang="en-US" dirty="0">
                <a:hlinkClick r:id="rId2"/>
              </a:rPr>
              <a:t>http://isc.temple.edu/neuroanatomy/lab/index.htm</a:t>
            </a:r>
            <a:endParaRPr lang="en-US" dirty="0"/>
          </a:p>
          <a:p>
            <a:pPr algn="ctr" eaLnBrk="1" hangingPunct="1">
              <a:buFont typeface="Arial" pitchFamily="-111" charset="0"/>
              <a:buNone/>
            </a:pPr>
            <a:endParaRPr lang="en-US" dirty="0"/>
          </a:p>
          <a:p>
            <a:pPr algn="ctr" eaLnBrk="1" hangingPunct="1">
              <a:buFont typeface="Arial" pitchFamily="-111" charset="0"/>
              <a:buNone/>
            </a:pPr>
            <a:r>
              <a:rPr lang="en-US" dirty="0"/>
              <a:t>This link is to the website with the sectional atlas.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PQuestion"/>
          <p:cNvSpPr>
            <a:spLocks noGrp="1"/>
          </p:cNvSpPr>
          <p:nvPr>
            <p:ph type="title"/>
          </p:nvPr>
        </p:nvSpPr>
        <p:spPr/>
        <p:txBody>
          <a:bodyPr>
            <a:normAutofit fontScale="90000"/>
          </a:bodyPr>
          <a:lstStyle/>
          <a:p>
            <a:pPr eaLnBrk="1" hangingPunct="1"/>
            <a:r>
              <a:rPr lang="en-US" sz="3600"/>
              <a:t>1. What cranial nerve nucleus would not be found in the medulla?</a:t>
            </a:r>
          </a:p>
        </p:txBody>
      </p:sp>
      <p:sp>
        <p:nvSpPr>
          <p:cNvPr id="3075" name="TPAnswers"/>
          <p:cNvSpPr>
            <a:spLocks noGrp="1"/>
          </p:cNvSpPr>
          <p:nvPr>
            <p:ph type="body" idx="1"/>
            <p:custDataLst>
              <p:tags r:id="rId2"/>
            </p:custDataLst>
          </p:nvPr>
        </p:nvSpPr>
        <p:spPr>
          <a:xfrm>
            <a:off x="457200" y="1600200"/>
            <a:ext cx="8305800" cy="4525963"/>
          </a:xfrm>
        </p:spPr>
        <p:txBody>
          <a:bodyPr/>
          <a:lstStyle/>
          <a:p>
            <a:pPr marL="514350" indent="-514350" eaLnBrk="1" hangingPunct="1">
              <a:buFont typeface="Arial" pitchFamily="-111" charset="0"/>
              <a:buAutoNum type="arabicPeriod"/>
            </a:pPr>
            <a:r>
              <a:rPr lang="en-US" sz="2800"/>
              <a:t>Dorsal motor nucleus</a:t>
            </a:r>
          </a:p>
          <a:p>
            <a:pPr marL="514350" indent="-514350" eaLnBrk="1" hangingPunct="1">
              <a:buFont typeface="Arial" pitchFamily="-111" charset="0"/>
              <a:buAutoNum type="arabicPeriod"/>
            </a:pPr>
            <a:r>
              <a:rPr lang="en-US" sz="2800"/>
              <a:t>Nuc. Ambiguous</a:t>
            </a:r>
          </a:p>
          <a:p>
            <a:pPr marL="514350" indent="-514350" eaLnBrk="1" hangingPunct="1">
              <a:buFont typeface="Arial" pitchFamily="-111" charset="0"/>
              <a:buAutoNum type="arabicPeriod"/>
            </a:pPr>
            <a:r>
              <a:rPr lang="en-US" sz="2800" b="1"/>
              <a:t>Facial nucleus</a:t>
            </a:r>
          </a:p>
          <a:p>
            <a:pPr marL="514350" indent="-514350" eaLnBrk="1" hangingPunct="1">
              <a:buFont typeface="Arial" pitchFamily="-111" charset="0"/>
              <a:buAutoNum type="arabicPeriod"/>
            </a:pPr>
            <a:r>
              <a:rPr lang="en-US" sz="2800"/>
              <a:t>Spinal nucleus of 5</a:t>
            </a:r>
          </a:p>
        </p:txBody>
      </p:sp>
      <p:sp>
        <p:nvSpPr>
          <p:cNvPr id="3076" name="TextBox 9"/>
          <p:cNvSpPr txBox="1">
            <a:spLocks noChangeArrowheads="1"/>
          </p:cNvSpPr>
          <p:nvPr/>
        </p:nvSpPr>
        <p:spPr bwMode="auto">
          <a:xfrm>
            <a:off x="0" y="3962400"/>
            <a:ext cx="9144000" cy="3140075"/>
          </a:xfrm>
          <a:prstGeom prst="rect">
            <a:avLst/>
          </a:prstGeom>
          <a:noFill/>
          <a:ln w="9525">
            <a:noFill/>
            <a:miter lim="800000"/>
            <a:headEnd/>
            <a:tailEnd/>
          </a:ln>
        </p:spPr>
        <p:txBody>
          <a:bodyPr>
            <a:prstTxWarp prst="textNoShape">
              <a:avLst/>
            </a:prstTxWarp>
            <a:spAutoFit/>
          </a:bodyPr>
          <a:lstStyle/>
          <a:p>
            <a:r>
              <a:rPr lang="en-US">
                <a:latin typeface="Calibri" pitchFamily="-111" charset="0"/>
              </a:rPr>
              <a:t>1. Dorsal motor nucleus of X is located in medulla.</a:t>
            </a:r>
          </a:p>
          <a:p>
            <a:r>
              <a:rPr lang="en-US">
                <a:latin typeface="Calibri" pitchFamily="-111" charset="0"/>
              </a:rPr>
              <a:t>2. Nucleus Ambiguus is an elongated column of alpha motor neurons in the ventrolateral part of the reticular formation of the medulla (pg. 54) </a:t>
            </a:r>
          </a:p>
          <a:p>
            <a:r>
              <a:rPr lang="en-US">
                <a:latin typeface="Calibri" pitchFamily="-111" charset="0"/>
              </a:rPr>
              <a:t>3. The facial nucleus lies in the lateral part of the tegmentum of the caudal pons.  (pg. 54) For transverse section see D-11 on pg 284</a:t>
            </a:r>
          </a:p>
          <a:p>
            <a:r>
              <a:rPr lang="en-US">
                <a:latin typeface="Calibri" pitchFamily="-111" charset="0"/>
              </a:rPr>
              <a:t>4 Spinal nucleus of V is located in the medulla. </a:t>
            </a:r>
          </a:p>
          <a:p>
            <a:endParaRPr lang="en-US">
              <a:latin typeface="Calibri" pitchFamily="-111" charset="0"/>
            </a:endParaRPr>
          </a:p>
          <a:p>
            <a:r>
              <a:rPr lang="en-US">
                <a:latin typeface="Calibri" pitchFamily="-111" charset="0"/>
              </a:rPr>
              <a:t>The medulla contains nuclei related to the vestibulocochlear (VIII), glossopharyngeal (IX), vagus (X), cranial part of the accessory (XI), and hypoglossal (XII) cranial nerves  (Pg. 27).  For Transverse sections through the medulla see pgs.  50, 382-383.</a:t>
            </a:r>
          </a:p>
          <a:p>
            <a:endParaRPr lang="en-US">
              <a:latin typeface="Calibri" pitchFamily="-111" charset="0"/>
            </a:endParaRPr>
          </a:p>
        </p:txBody>
      </p:sp>
    </p:spTree>
    <p:custDataLst>
      <p:tags r:id="rId1"/>
    </p:custData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896938" y="76200"/>
            <a:ext cx="7334250" cy="519113"/>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800" b="1">
                <a:solidFill>
                  <a:srgbClr val="FF3300"/>
                </a:solidFill>
                <a:effectLst>
                  <a:outerShdw blurRad="38100" dist="38100" dir="2700000" algn="tl">
                    <a:srgbClr val="DDDDDD"/>
                  </a:outerShdw>
                </a:effectLst>
                <a:latin typeface="Times New Roman" pitchFamily="-111" charset="0"/>
              </a:rPr>
              <a:t>Visceral </a:t>
            </a:r>
            <a:r>
              <a:rPr lang="en-US" sz="2800" b="1">
                <a:effectLst>
                  <a:outerShdw blurRad="38100" dist="38100" dir="2700000" algn="tl">
                    <a:srgbClr val="DDDDDD"/>
                  </a:outerShdw>
                </a:effectLst>
                <a:latin typeface="Times New Roman" pitchFamily="-111" charset="0"/>
              </a:rPr>
              <a:t>Motor Component of the Vagus Nerve</a:t>
            </a:r>
          </a:p>
        </p:txBody>
      </p:sp>
      <p:pic>
        <p:nvPicPr>
          <p:cNvPr id="4099" name="Picture 5" descr="DN"/>
          <p:cNvPicPr>
            <a:picLocks noChangeAspect="1" noChangeArrowheads="1"/>
          </p:cNvPicPr>
          <p:nvPr/>
        </p:nvPicPr>
        <p:blipFill>
          <a:blip r:embed="rId3"/>
          <a:srcRect/>
          <a:stretch>
            <a:fillRect/>
          </a:stretch>
        </p:blipFill>
        <p:spPr bwMode="auto">
          <a:xfrm>
            <a:off x="914400" y="1098550"/>
            <a:ext cx="7315200" cy="4660900"/>
          </a:xfrm>
          <a:prstGeom prst="rect">
            <a:avLst/>
          </a:prstGeom>
          <a:noFill/>
          <a:ln w="9525">
            <a:noFill/>
            <a:miter lim="800000"/>
            <a:headEnd/>
            <a:tailEnd/>
          </a:ln>
        </p:spPr>
      </p:pic>
      <p:sp>
        <p:nvSpPr>
          <p:cNvPr id="4100" name="Rectangle 6"/>
          <p:cNvSpPr>
            <a:spLocks noChangeArrowheads="1"/>
          </p:cNvSpPr>
          <p:nvPr/>
        </p:nvSpPr>
        <p:spPr bwMode="auto">
          <a:xfrm>
            <a:off x="5791200" y="1600200"/>
            <a:ext cx="2057400" cy="457200"/>
          </a:xfrm>
          <a:prstGeom prst="rect">
            <a:avLst/>
          </a:prstGeom>
          <a:noFill/>
          <a:ln w="28575">
            <a:solidFill>
              <a:srgbClr val="FF3300"/>
            </a:solidFill>
            <a:miter lim="800000"/>
            <a:headEnd/>
            <a:tailEnd/>
          </a:ln>
        </p:spPr>
        <p:txBody>
          <a:bodyPr wrap="none" anchor="ctr">
            <a:prstTxWarp prst="textNoShape">
              <a:avLst/>
            </a:prstTxWarp>
          </a:bodyPr>
          <a:lstStyle/>
          <a:p>
            <a:endParaRPr lang="en-US">
              <a:latin typeface="Calibri" pitchFamily="-111" charset="0"/>
            </a:endParaRPr>
          </a:p>
        </p:txBody>
      </p:sp>
      <p:sp>
        <p:nvSpPr>
          <p:cNvPr id="4101" name="Oval 7"/>
          <p:cNvSpPr>
            <a:spLocks noChangeArrowheads="1"/>
          </p:cNvSpPr>
          <p:nvPr/>
        </p:nvSpPr>
        <p:spPr bwMode="auto">
          <a:xfrm>
            <a:off x="4191000" y="2133600"/>
            <a:ext cx="457200" cy="381000"/>
          </a:xfrm>
          <a:prstGeom prst="ellipse">
            <a:avLst/>
          </a:prstGeom>
          <a:noFill/>
          <a:ln w="28575">
            <a:solidFill>
              <a:srgbClr val="FF3300"/>
            </a:solidFill>
            <a:round/>
            <a:headEnd/>
            <a:tailEnd/>
          </a:ln>
        </p:spPr>
        <p:txBody>
          <a:bodyPr wrap="none" anchor="ctr">
            <a:prstTxWarp prst="textNoShape">
              <a:avLst/>
            </a:prstTxWarp>
          </a:bodyPr>
          <a:lstStyle/>
          <a:p>
            <a:endParaRPr lang="en-US">
              <a:latin typeface="Calibri" pitchFamily="-111" charset="0"/>
            </a:endParaRPr>
          </a:p>
        </p:txBody>
      </p:sp>
      <p:sp>
        <p:nvSpPr>
          <p:cNvPr id="4102" name="Rectangle 8"/>
          <p:cNvSpPr>
            <a:spLocks noChangeArrowheads="1"/>
          </p:cNvSpPr>
          <p:nvPr/>
        </p:nvSpPr>
        <p:spPr bwMode="auto">
          <a:xfrm>
            <a:off x="6248400" y="3429000"/>
            <a:ext cx="2057400" cy="457200"/>
          </a:xfrm>
          <a:prstGeom prst="rect">
            <a:avLst/>
          </a:prstGeom>
          <a:noFill/>
          <a:ln w="28575">
            <a:solidFill>
              <a:srgbClr val="FF3300"/>
            </a:solidFill>
            <a:miter lim="800000"/>
            <a:headEnd/>
            <a:tailEnd/>
          </a:ln>
        </p:spPr>
        <p:txBody>
          <a:bodyPr wrap="none" anchor="ctr">
            <a:prstTxWarp prst="textNoShape">
              <a:avLst/>
            </a:prstTxWarp>
          </a:bodyPr>
          <a:lstStyle/>
          <a:p>
            <a:endParaRPr lang="en-US">
              <a:latin typeface="Calibri" pitchFamily="-111" charset="0"/>
            </a:endParaRPr>
          </a:p>
        </p:txBody>
      </p:sp>
      <p:sp>
        <p:nvSpPr>
          <p:cNvPr id="4103" name="Oval 9"/>
          <p:cNvSpPr>
            <a:spLocks noChangeArrowheads="1"/>
          </p:cNvSpPr>
          <p:nvPr/>
        </p:nvSpPr>
        <p:spPr bwMode="auto">
          <a:xfrm>
            <a:off x="4724400" y="2971800"/>
            <a:ext cx="457200" cy="381000"/>
          </a:xfrm>
          <a:prstGeom prst="ellipse">
            <a:avLst/>
          </a:prstGeom>
          <a:noFill/>
          <a:ln w="28575">
            <a:solidFill>
              <a:srgbClr val="FF3300"/>
            </a:solidFill>
            <a:round/>
            <a:headEnd/>
            <a:tailEnd/>
          </a:ln>
        </p:spPr>
        <p:txBody>
          <a:bodyPr wrap="none" anchor="ctr">
            <a:prstTxWarp prst="textNoShape">
              <a:avLst/>
            </a:prstTxWarp>
          </a:bodyPr>
          <a:lstStyle/>
          <a:p>
            <a:endParaRPr lang="en-US">
              <a:latin typeface="Calibri" pitchFamily="-111" charset="0"/>
            </a:endParaRPr>
          </a:p>
        </p:txBody>
      </p:sp>
      <p:sp>
        <p:nvSpPr>
          <p:cNvPr id="4104" name="TextBox 7"/>
          <p:cNvSpPr txBox="1">
            <a:spLocks noChangeArrowheads="1"/>
          </p:cNvSpPr>
          <p:nvPr/>
        </p:nvSpPr>
        <p:spPr bwMode="auto">
          <a:xfrm>
            <a:off x="381000" y="6019800"/>
            <a:ext cx="6400800" cy="369888"/>
          </a:xfrm>
          <a:prstGeom prst="rect">
            <a:avLst/>
          </a:prstGeom>
          <a:noFill/>
          <a:ln w="9525">
            <a:noFill/>
            <a:miter lim="800000"/>
            <a:headEnd/>
            <a:tailEnd/>
          </a:ln>
        </p:spPr>
        <p:txBody>
          <a:bodyPr>
            <a:prstTxWarp prst="textNoShape">
              <a:avLst/>
            </a:prstTxWarp>
            <a:spAutoFit/>
          </a:bodyPr>
          <a:lstStyle/>
          <a:p>
            <a:r>
              <a:rPr lang="en-US">
                <a:latin typeface="Calibri" pitchFamily="-111" charset="0"/>
              </a:rPr>
              <a:t>This is slide #10 from the Autonomic Nervous System Lecture.</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p:txBody>
          <a:bodyPr/>
          <a:lstStyle/>
          <a:p>
            <a:pPr eaLnBrk="1" hangingPunct="1"/>
            <a:r>
              <a:rPr lang="en-US" sz="3600"/>
              <a:t>2. What nucleus is found in the midbrain?</a:t>
            </a:r>
          </a:p>
        </p:txBody>
      </p:sp>
      <p:sp>
        <p:nvSpPr>
          <p:cNvPr id="5123" name="TPAnswers"/>
          <p:cNvSpPr>
            <a:spLocks noGrp="1"/>
          </p:cNvSpPr>
          <p:nvPr>
            <p:ph type="body" idx="1"/>
            <p:custDataLst>
              <p:tags r:id="rId2"/>
            </p:custDataLst>
          </p:nvPr>
        </p:nvSpPr>
        <p:spPr>
          <a:xfrm>
            <a:off x="457200" y="1143000"/>
            <a:ext cx="7239000" cy="1676400"/>
          </a:xfrm>
        </p:spPr>
        <p:txBody>
          <a:bodyPr>
            <a:normAutofit lnSpcReduction="10000"/>
          </a:bodyPr>
          <a:lstStyle/>
          <a:p>
            <a:pPr marL="514350" indent="-514350" eaLnBrk="1" hangingPunct="1">
              <a:buFont typeface="Arial" pitchFamily="-111" charset="0"/>
              <a:buAutoNum type="arabicPeriod"/>
            </a:pPr>
            <a:r>
              <a:rPr lang="en-US" sz="2400" b="1"/>
              <a:t>Edinger-Westphal.</a:t>
            </a:r>
          </a:p>
          <a:p>
            <a:pPr marL="514350" indent="-514350" eaLnBrk="1" hangingPunct="1">
              <a:buFont typeface="Arial" pitchFamily="-111" charset="0"/>
              <a:buAutoNum type="arabicPeriod"/>
            </a:pPr>
            <a:r>
              <a:rPr lang="en-US" sz="2400"/>
              <a:t>Abducens</a:t>
            </a:r>
          </a:p>
          <a:p>
            <a:pPr marL="514350" indent="-514350" eaLnBrk="1" hangingPunct="1">
              <a:buFont typeface="Arial" pitchFamily="-111" charset="0"/>
              <a:buAutoNum type="arabicPeriod"/>
            </a:pPr>
            <a:r>
              <a:rPr lang="en-US" sz="2400"/>
              <a:t>Mains sensory nucleus of 5</a:t>
            </a:r>
          </a:p>
          <a:p>
            <a:pPr marL="514350" indent="-514350" eaLnBrk="1" hangingPunct="1">
              <a:buFont typeface="Arial" pitchFamily="-111" charset="0"/>
              <a:buAutoNum type="arabicPeriod"/>
            </a:pPr>
            <a:r>
              <a:rPr lang="en-US" sz="2400"/>
              <a:t>Globus pallidus</a:t>
            </a:r>
          </a:p>
        </p:txBody>
      </p:sp>
      <p:sp>
        <p:nvSpPr>
          <p:cNvPr id="5" name="TextBox 4"/>
          <p:cNvSpPr txBox="1"/>
          <p:nvPr/>
        </p:nvSpPr>
        <p:spPr>
          <a:xfrm>
            <a:off x="304800" y="2895600"/>
            <a:ext cx="8229600" cy="3694113"/>
          </a:xfrm>
          <a:prstGeom prst="rect">
            <a:avLst/>
          </a:prstGeom>
          <a:noFill/>
        </p:spPr>
        <p:txBody>
          <a:bodyPr>
            <a:prstTxWarp prst="textNoShape">
              <a:avLst/>
            </a:prstTxWarp>
            <a:spAutoFit/>
          </a:bodyPr>
          <a:lstStyle/>
          <a:p>
            <a:r>
              <a:rPr lang="en-US">
                <a:latin typeface="Calibri" pitchFamily="-111" charset="0"/>
              </a:rPr>
              <a:t>-Midbrain Transverse sections on pg. 34, 35, 387-389. </a:t>
            </a:r>
          </a:p>
          <a:p>
            <a:r>
              <a:rPr lang="en-US">
                <a:latin typeface="Calibri" pitchFamily="-111" charset="0"/>
              </a:rPr>
              <a:t>-The Midbrain contains the nuclei of the oculomotor (III) and trochlear (IV) cranial nerves  as well as centers associated with auditory, visual, and pupillary reflexes (pg. 27).</a:t>
            </a:r>
          </a:p>
          <a:p>
            <a:endParaRPr lang="en-US">
              <a:latin typeface="Calibri" pitchFamily="-111" charset="0"/>
            </a:endParaRPr>
          </a:p>
          <a:p>
            <a:pPr>
              <a:buFontTx/>
              <a:buAutoNum type="arabicPeriod"/>
            </a:pPr>
            <a:r>
              <a:rPr lang="en-US">
                <a:latin typeface="Calibri" pitchFamily="-111" charset="0"/>
              </a:rPr>
              <a:t>Edinger-Westphal nucleus is a visceral motor nucleus in the oculomotor complex; gives rise to preganglionic parasympathetic fibers of oculomotor nerves, plays a role in pupillary constriction and accomodation. </a:t>
            </a:r>
          </a:p>
          <a:p>
            <a:pPr>
              <a:buFontTx/>
              <a:buAutoNum type="arabicPeriod"/>
            </a:pPr>
            <a:r>
              <a:rPr lang="en-US">
                <a:latin typeface="Calibri" pitchFamily="-111" charset="0"/>
              </a:rPr>
              <a:t>Abducens nucleus is located beneath the facial colliculus in the floor of the 4</a:t>
            </a:r>
            <a:r>
              <a:rPr lang="en-US" baseline="30000">
                <a:latin typeface="Calibri" pitchFamily="-111" charset="0"/>
              </a:rPr>
              <a:t>th</a:t>
            </a:r>
            <a:r>
              <a:rPr lang="en-US">
                <a:latin typeface="Calibri" pitchFamily="-111" charset="0"/>
              </a:rPr>
              <a:t> ventricle in the caudal pons (pg 52, 384 D-11)</a:t>
            </a:r>
          </a:p>
          <a:p>
            <a:pPr>
              <a:buFontTx/>
              <a:buAutoNum type="arabicPeriod"/>
            </a:pPr>
            <a:r>
              <a:rPr lang="en-US">
                <a:latin typeface="Calibri" pitchFamily="-111" charset="0"/>
              </a:rPr>
              <a:t>Main sensory nucleus of 5 is located at midpons (Pg. 385)</a:t>
            </a:r>
          </a:p>
          <a:p>
            <a:pPr>
              <a:buFontTx/>
              <a:buAutoNum type="arabicPeriod"/>
            </a:pPr>
            <a:r>
              <a:rPr lang="en-US">
                <a:latin typeface="Calibri" pitchFamily="-111" charset="0"/>
              </a:rPr>
              <a:t>Globus pallidua is the inner part of the lentiform nucleus found between the putamen and the internal capsule. It is one of the basal ganglia (pg 43 fig 4-7)</a:t>
            </a:r>
          </a:p>
        </p:txBody>
      </p:sp>
    </p:spTree>
    <p:custDataLst>
      <p:tags r:id="rId1"/>
    </p:custData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PQuestion"/>
          <p:cNvSpPr>
            <a:spLocks noGrp="1"/>
          </p:cNvSpPr>
          <p:nvPr>
            <p:ph type="title"/>
          </p:nvPr>
        </p:nvSpPr>
        <p:spPr>
          <a:xfrm>
            <a:off x="0" y="152400"/>
            <a:ext cx="9144000" cy="685800"/>
          </a:xfrm>
        </p:spPr>
        <p:txBody>
          <a:bodyPr/>
          <a:lstStyle/>
          <a:p>
            <a:pPr eaLnBrk="1" hangingPunct="1"/>
            <a:r>
              <a:rPr lang="en-US" sz="3000"/>
              <a:t>3.Which nucleus does not span the medulla and pons?</a:t>
            </a:r>
          </a:p>
        </p:txBody>
      </p:sp>
      <p:sp>
        <p:nvSpPr>
          <p:cNvPr id="6147" name="TPAnswers"/>
          <p:cNvSpPr>
            <a:spLocks noGrp="1"/>
          </p:cNvSpPr>
          <p:nvPr>
            <p:ph type="body" idx="1"/>
            <p:custDataLst>
              <p:tags r:id="rId2"/>
            </p:custDataLst>
          </p:nvPr>
        </p:nvSpPr>
        <p:spPr>
          <a:xfrm>
            <a:off x="990600" y="762000"/>
            <a:ext cx="7162800" cy="1143000"/>
          </a:xfrm>
        </p:spPr>
        <p:txBody>
          <a:bodyPr/>
          <a:lstStyle/>
          <a:p>
            <a:pPr marL="514350" indent="-514350" eaLnBrk="1" hangingPunct="1">
              <a:buFont typeface="Arial" pitchFamily="-111" charset="0"/>
              <a:buNone/>
            </a:pPr>
            <a:r>
              <a:rPr lang="en-US" sz="2200"/>
              <a:t>1. Spinal nucleus of 5  		</a:t>
            </a:r>
            <a:r>
              <a:rPr lang="en-US" sz="2200" b="1"/>
              <a:t>2. Main sensory nucleus of 5</a:t>
            </a:r>
          </a:p>
          <a:p>
            <a:pPr marL="514350" indent="-514350" eaLnBrk="1" hangingPunct="1">
              <a:buFont typeface="Arial" pitchFamily="-111" charset="0"/>
              <a:buNone/>
            </a:pPr>
            <a:r>
              <a:rPr lang="en-US" sz="2200"/>
              <a:t>3. Facial motor nucleus  		4. Vestibular nuclei</a:t>
            </a:r>
          </a:p>
        </p:txBody>
      </p:sp>
      <p:sp>
        <p:nvSpPr>
          <p:cNvPr id="4" name="TextBox 3"/>
          <p:cNvSpPr txBox="1"/>
          <p:nvPr/>
        </p:nvSpPr>
        <p:spPr>
          <a:xfrm>
            <a:off x="381000" y="1676400"/>
            <a:ext cx="8534400" cy="4524375"/>
          </a:xfrm>
          <a:prstGeom prst="rect">
            <a:avLst/>
          </a:prstGeom>
          <a:noFill/>
        </p:spPr>
        <p:txBody>
          <a:bodyPr>
            <a:prstTxWarp prst="textNoShape">
              <a:avLst/>
            </a:prstTxWarp>
            <a:spAutoFit/>
          </a:bodyPr>
          <a:lstStyle/>
          <a:p>
            <a:endParaRPr lang="en-US" sz="1600">
              <a:latin typeface="Calibri" pitchFamily="-111" charset="0"/>
            </a:endParaRPr>
          </a:p>
          <a:p>
            <a:r>
              <a:rPr lang="en-US" sz="1600">
                <a:latin typeface="Calibri" pitchFamily="-111" charset="0"/>
              </a:rPr>
              <a:t>1. At the midpontine levels, where the trigeminal nerve enters, the principal trigeminal nucleus is located. Extending caudally from this nucleus is the spinal trigeminal nucleus, which becomes continuous with the dorsal horn of the spinal cord. (Pg. 144, 145 fig. 11-10)</a:t>
            </a:r>
          </a:p>
          <a:p>
            <a:r>
              <a:rPr lang="en-US" sz="1600">
                <a:latin typeface="Calibri" pitchFamily="-111" charset="0"/>
              </a:rPr>
              <a:t>2. The main sensory nucleus of 5 is located in the midpons.</a:t>
            </a:r>
          </a:p>
          <a:p>
            <a:r>
              <a:rPr lang="en-US" sz="1600">
                <a:latin typeface="Calibri" pitchFamily="-111" charset="0"/>
              </a:rPr>
              <a:t>3. The facial nucleus lies in the lateral part of the tegmentum of the caudal pons. The facial root fibers, on emerging from the nucleus, stream dorsomedially as individal fibers or in small groups to the floor of the 4</a:t>
            </a:r>
            <a:r>
              <a:rPr lang="en-US" sz="1600" baseline="30000">
                <a:latin typeface="Calibri" pitchFamily="-111" charset="0"/>
              </a:rPr>
              <a:t>th</a:t>
            </a:r>
            <a:r>
              <a:rPr lang="en-US" sz="1600">
                <a:latin typeface="Calibri" pitchFamily="-111" charset="0"/>
              </a:rPr>
              <a:t> ventricle where they form the ascending root of the ascending root of the facial nerve, a compact bundle directed rostrally for about 2mm. The ascending root is located medial to the abducent nucleus, and at the rostral border of this nucleus the fibers of the ascending root arch over it as the genu of the facial nerve. The fibers then course ventrolaterally, passing lateral to the facial nucleus before emerging in the lateral part of the pontomedullary junction in the cerebellar angle (pg 54).</a:t>
            </a:r>
          </a:p>
          <a:p>
            <a:r>
              <a:rPr lang="en-US" sz="1600">
                <a:latin typeface="Calibri" pitchFamily="-111" charset="0"/>
              </a:rPr>
              <a:t>4. The vestibular nuclear complex consists of four nuclei (medial, lateral, inferior, and superior) located beneath the vestibular area in the floor and wall of the fourth ventricle in the rostral medulla and caudal pons (pg. 81).</a:t>
            </a:r>
          </a:p>
          <a:p>
            <a:endParaRPr lang="en-US" sz="1600">
              <a:latin typeface="Calibri" pitchFamily="-111" charset="0"/>
            </a:endParaRPr>
          </a:p>
          <a:p>
            <a:r>
              <a:rPr lang="en-US" sz="1600">
                <a:latin typeface="Calibri" pitchFamily="-111" charset="0"/>
              </a:rPr>
              <a:t>Reference the Pons/Medulla Junction Sectional Atlas on Website/.</a:t>
            </a:r>
          </a:p>
        </p:txBody>
      </p:sp>
    </p:spTree>
    <p:custDataLst>
      <p:tags r:id="rId1"/>
    </p:custData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PQuestion"/>
          <p:cNvSpPr>
            <a:spLocks noGrp="1"/>
          </p:cNvSpPr>
          <p:nvPr>
            <p:ph type="title"/>
          </p:nvPr>
        </p:nvSpPr>
        <p:spPr/>
        <p:txBody>
          <a:bodyPr/>
          <a:lstStyle/>
          <a:p>
            <a:pPr eaLnBrk="1" hangingPunct="1"/>
            <a:r>
              <a:rPr lang="en-US"/>
              <a:t>4. Identify the nucleus.</a:t>
            </a:r>
          </a:p>
        </p:txBody>
      </p:sp>
      <p:pic>
        <p:nvPicPr>
          <p:cNvPr id="7171" name="Picture 2"/>
          <p:cNvPicPr>
            <a:picLocks noChangeAspect="1" noChangeArrowheads="1"/>
          </p:cNvPicPr>
          <p:nvPr/>
        </p:nvPicPr>
        <p:blipFill>
          <a:blip r:embed="rId5"/>
          <a:srcRect l="4919" t="10368" r="9648"/>
          <a:stretch>
            <a:fillRect/>
          </a:stretch>
        </p:blipFill>
        <p:spPr bwMode="auto">
          <a:xfrm>
            <a:off x="4152900" y="1905000"/>
            <a:ext cx="4991100" cy="3581400"/>
          </a:xfrm>
          <a:prstGeom prst="rect">
            <a:avLst/>
          </a:prstGeom>
          <a:noFill/>
          <a:ln w="9525">
            <a:noFill/>
            <a:miter lim="800000"/>
            <a:headEnd/>
            <a:tailEnd/>
          </a:ln>
        </p:spPr>
      </p:pic>
      <p:sp>
        <p:nvSpPr>
          <p:cNvPr id="6" name="Up Arrow 5"/>
          <p:cNvSpPr/>
          <p:nvPr/>
        </p:nvSpPr>
        <p:spPr>
          <a:xfrm>
            <a:off x="5334000" y="3886200"/>
            <a:ext cx="457200" cy="3810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7173"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a:t>Dorsal Motor nucleus.</a:t>
            </a:r>
          </a:p>
          <a:p>
            <a:pPr marL="514350" indent="-514350" eaLnBrk="1" hangingPunct="1">
              <a:buFont typeface="Arial" pitchFamily="-111" charset="0"/>
              <a:buAutoNum type="arabicPeriod"/>
            </a:pPr>
            <a:r>
              <a:rPr lang="en-US" b="1"/>
              <a:t>Nuc. Ambiguous</a:t>
            </a:r>
          </a:p>
          <a:p>
            <a:pPr marL="514350" indent="-514350" eaLnBrk="1" hangingPunct="1">
              <a:buFont typeface="Arial" pitchFamily="-111" charset="0"/>
              <a:buAutoNum type="arabicPeriod"/>
            </a:pPr>
            <a:r>
              <a:rPr lang="en-US"/>
              <a:t>Olive</a:t>
            </a:r>
          </a:p>
          <a:p>
            <a:pPr marL="514350" indent="-514350" eaLnBrk="1" hangingPunct="1">
              <a:buFont typeface="Arial" pitchFamily="-111" charset="0"/>
              <a:buAutoNum type="arabicPeriod"/>
            </a:pPr>
            <a:r>
              <a:rPr lang="en-US"/>
              <a:t>Spinal nucleus of 5</a:t>
            </a:r>
          </a:p>
        </p:txBody>
      </p:sp>
      <p:sp>
        <p:nvSpPr>
          <p:cNvPr id="7" name="Oval 6"/>
          <p:cNvSpPr/>
          <p:nvPr/>
        </p:nvSpPr>
        <p:spPr>
          <a:xfrm>
            <a:off x="6019800" y="2971800"/>
            <a:ext cx="228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7175" name="TextBox 7"/>
          <p:cNvSpPr txBox="1">
            <a:spLocks noChangeArrowheads="1"/>
          </p:cNvSpPr>
          <p:nvPr/>
        </p:nvSpPr>
        <p:spPr bwMode="auto">
          <a:xfrm>
            <a:off x="381000" y="5410200"/>
            <a:ext cx="7086600" cy="1477963"/>
          </a:xfrm>
          <a:prstGeom prst="rect">
            <a:avLst/>
          </a:prstGeom>
          <a:noFill/>
          <a:ln w="9525">
            <a:noFill/>
            <a:miter lim="800000"/>
            <a:headEnd/>
            <a:tailEnd/>
          </a:ln>
        </p:spPr>
        <p:txBody>
          <a:bodyPr>
            <a:prstTxWarp prst="textNoShape">
              <a:avLst/>
            </a:prstTxWarp>
            <a:spAutoFit/>
          </a:bodyPr>
          <a:lstStyle/>
          <a:p>
            <a:r>
              <a:rPr lang="en-US"/>
              <a:t>Red Circle: Dorsal Motor nucleus of X</a:t>
            </a:r>
          </a:p>
          <a:p>
            <a:r>
              <a:rPr lang="en-US"/>
              <a:t>Green: Olive</a:t>
            </a:r>
          </a:p>
          <a:p>
            <a:r>
              <a:rPr lang="en-US"/>
              <a:t>Pink: Spinal Nucleus of 5</a:t>
            </a:r>
          </a:p>
          <a:p>
            <a:endParaRPr lang="en-US"/>
          </a:p>
          <a:p>
            <a:endParaRPr lang="en-US"/>
          </a:p>
        </p:txBody>
      </p:sp>
      <p:sp>
        <p:nvSpPr>
          <p:cNvPr id="9" name="Freeform 8"/>
          <p:cNvSpPr/>
          <p:nvPr/>
        </p:nvSpPr>
        <p:spPr>
          <a:xfrm>
            <a:off x="4984750" y="3944938"/>
            <a:ext cx="1254125" cy="1128712"/>
          </a:xfrm>
          <a:custGeom>
            <a:avLst/>
            <a:gdLst>
              <a:gd name="connsiteX0" fmla="*/ 53789 w 1255059"/>
              <a:gd name="connsiteY0" fmla="*/ 519953 h 1129553"/>
              <a:gd name="connsiteX1" fmla="*/ 0 w 1255059"/>
              <a:gd name="connsiteY1" fmla="*/ 860611 h 1129553"/>
              <a:gd name="connsiteX2" fmla="*/ 268942 w 1255059"/>
              <a:gd name="connsiteY2" fmla="*/ 1111623 h 1129553"/>
              <a:gd name="connsiteX3" fmla="*/ 519953 w 1255059"/>
              <a:gd name="connsiteY3" fmla="*/ 1129553 h 1129553"/>
              <a:gd name="connsiteX4" fmla="*/ 1057836 w 1255059"/>
              <a:gd name="connsiteY4" fmla="*/ 699247 h 1129553"/>
              <a:gd name="connsiteX5" fmla="*/ 1255059 w 1255059"/>
              <a:gd name="connsiteY5" fmla="*/ 286870 h 1129553"/>
              <a:gd name="connsiteX6" fmla="*/ 1237130 w 1255059"/>
              <a:gd name="connsiteY6" fmla="*/ 53788 h 1129553"/>
              <a:gd name="connsiteX7" fmla="*/ 1147483 w 1255059"/>
              <a:gd name="connsiteY7" fmla="*/ 0 h 1129553"/>
              <a:gd name="connsiteX8" fmla="*/ 860612 w 1255059"/>
              <a:gd name="connsiteY8" fmla="*/ 215153 h 1129553"/>
              <a:gd name="connsiteX9" fmla="*/ 286871 w 1255059"/>
              <a:gd name="connsiteY9" fmla="*/ 448235 h 1129553"/>
              <a:gd name="connsiteX10" fmla="*/ 53789 w 1255059"/>
              <a:gd name="connsiteY10" fmla="*/ 519953 h 112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5059" h="1129553">
                <a:moveTo>
                  <a:pt x="53789" y="519953"/>
                </a:moveTo>
                <a:lnTo>
                  <a:pt x="0" y="860611"/>
                </a:lnTo>
                <a:lnTo>
                  <a:pt x="268942" y="1111623"/>
                </a:lnTo>
                <a:lnTo>
                  <a:pt x="519953" y="1129553"/>
                </a:lnTo>
                <a:lnTo>
                  <a:pt x="1057836" y="699247"/>
                </a:lnTo>
                <a:lnTo>
                  <a:pt x="1255059" y="286870"/>
                </a:lnTo>
                <a:lnTo>
                  <a:pt x="1237130" y="53788"/>
                </a:lnTo>
                <a:lnTo>
                  <a:pt x="1147483" y="0"/>
                </a:lnTo>
                <a:lnTo>
                  <a:pt x="860612" y="215153"/>
                </a:lnTo>
                <a:lnTo>
                  <a:pt x="286871" y="448235"/>
                </a:lnTo>
                <a:lnTo>
                  <a:pt x="53789" y="519953"/>
                </a:lnTo>
                <a:close/>
              </a:path>
            </a:pathLst>
          </a:custGeom>
          <a:noFill/>
          <a:ln w="44450">
            <a:solidFill>
              <a:srgbClr val="BDF4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rot="17974826">
            <a:off x="5036344" y="3432969"/>
            <a:ext cx="377825" cy="236537"/>
          </a:xfrm>
          <a:prstGeom prst="ellipse">
            <a:avLst/>
          </a:prstGeom>
          <a:noFill/>
          <a:ln w="47625">
            <a:solidFill>
              <a:srgbClr val="EA42EE"/>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200" dirty="0" smtClean="0"/>
              <a:t>7. The cerebral </a:t>
            </a:r>
            <a:r>
              <a:rPr lang="en-US" sz="3200" dirty="0" err="1" smtClean="0"/>
              <a:t>crus</a:t>
            </a:r>
            <a:r>
              <a:rPr lang="en-US" sz="3200" dirty="0" smtClean="0"/>
              <a:t>, </a:t>
            </a:r>
            <a:r>
              <a:rPr lang="en-US" sz="3200" dirty="0" err="1" smtClean="0"/>
              <a:t>substantia</a:t>
            </a:r>
            <a:r>
              <a:rPr lang="en-US" sz="3200" dirty="0" smtClean="0"/>
              <a:t> </a:t>
            </a:r>
            <a:r>
              <a:rPr lang="en-US" sz="3200" dirty="0" err="1" smtClean="0"/>
              <a:t>nigra</a:t>
            </a:r>
            <a:r>
              <a:rPr lang="en-US" sz="3200" dirty="0" smtClean="0"/>
              <a:t> and the adjacent </a:t>
            </a:r>
            <a:r>
              <a:rPr lang="en-US" sz="3200" dirty="0" err="1" smtClean="0"/>
              <a:t>tegmentum</a:t>
            </a:r>
            <a:r>
              <a:rPr lang="en-US" sz="3200" dirty="0" smtClean="0"/>
              <a:t> are located in the:</a:t>
            </a:r>
            <a:endParaRPr lang="en-US" sz="32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t>Tectum</a:t>
            </a:r>
            <a:endParaRPr lang="en-US" dirty="0" smtClean="0"/>
          </a:p>
          <a:p>
            <a:pPr marL="514350" indent="-514350">
              <a:buFont typeface="Arial" pitchFamily="34" charset="0"/>
              <a:buAutoNum type="arabicPeriod"/>
            </a:pPr>
            <a:r>
              <a:rPr lang="en-US" dirty="0" err="1" smtClean="0"/>
              <a:t>Cerebellar</a:t>
            </a:r>
            <a:r>
              <a:rPr lang="en-US" dirty="0" smtClean="0"/>
              <a:t> peduncles</a:t>
            </a:r>
          </a:p>
          <a:p>
            <a:pPr marL="514350" indent="-514350">
              <a:buFont typeface="Arial" pitchFamily="34" charset="0"/>
              <a:buAutoNum type="arabicPeriod"/>
            </a:pPr>
            <a:r>
              <a:rPr lang="en-US" dirty="0" smtClean="0"/>
              <a:t>Pons</a:t>
            </a:r>
          </a:p>
          <a:p>
            <a:pPr marL="514350" indent="-514350">
              <a:buFont typeface="Arial" pitchFamily="34" charset="0"/>
              <a:buAutoNum type="arabicPeriod"/>
            </a:pPr>
            <a:r>
              <a:rPr lang="en-US" dirty="0" smtClean="0">
                <a:solidFill>
                  <a:srgbClr val="FF0000"/>
                </a:solidFill>
              </a:rPr>
              <a:t>Cerebral peduncles.</a:t>
            </a:r>
            <a:endParaRPr lang="en-US" dirty="0">
              <a:solidFill>
                <a:srgbClr val="FF0000"/>
              </a:solidFill>
            </a:endParaRPr>
          </a:p>
        </p:txBody>
      </p:sp>
      <p:pic>
        <p:nvPicPr>
          <p:cNvPr id="9218" name="Picture 2" descr="Cn3nucleus.png">
            <a:hlinkClick r:id="rId4"/>
          </p:cNvPr>
          <p:cNvPicPr>
            <a:picLocks noChangeAspect="1" noChangeArrowheads="1"/>
          </p:cNvPicPr>
          <p:nvPr/>
        </p:nvPicPr>
        <p:blipFill>
          <a:blip r:embed="rId5" cstate="print"/>
          <a:srcRect/>
          <a:stretch>
            <a:fillRect/>
          </a:stretch>
        </p:blipFill>
        <p:spPr bwMode="auto">
          <a:xfrm>
            <a:off x="4800600" y="1371600"/>
            <a:ext cx="3657600" cy="3657600"/>
          </a:xfrm>
          <a:prstGeom prst="rect">
            <a:avLst/>
          </a:prstGeom>
          <a:noFill/>
        </p:spPr>
      </p:pic>
      <p:sp>
        <p:nvSpPr>
          <p:cNvPr id="5" name="TextBox 4"/>
          <p:cNvSpPr txBox="1"/>
          <p:nvPr/>
        </p:nvSpPr>
        <p:spPr>
          <a:xfrm>
            <a:off x="609600" y="4343400"/>
            <a:ext cx="5233997" cy="2677656"/>
          </a:xfrm>
          <a:prstGeom prst="rect">
            <a:avLst/>
          </a:prstGeom>
          <a:noFill/>
        </p:spPr>
        <p:txBody>
          <a:bodyPr wrap="square" rtlCol="0">
            <a:spAutoFit/>
          </a:bodyPr>
          <a:lstStyle/>
          <a:p>
            <a:r>
              <a:rPr lang="en-US" sz="1200" dirty="0" smtClean="0"/>
              <a:t>* Cerebral </a:t>
            </a:r>
            <a:r>
              <a:rPr lang="en-US" sz="1200" dirty="0" err="1" smtClean="0"/>
              <a:t>crus</a:t>
            </a:r>
            <a:r>
              <a:rPr lang="en-US" sz="1200" dirty="0" smtClean="0"/>
              <a:t>, </a:t>
            </a:r>
            <a:r>
              <a:rPr lang="en-US" sz="1200" dirty="0" err="1" smtClean="0"/>
              <a:t>substantia</a:t>
            </a:r>
            <a:r>
              <a:rPr lang="en-US" sz="1200" dirty="0" smtClean="0"/>
              <a:t> </a:t>
            </a:r>
            <a:r>
              <a:rPr lang="en-US" sz="1200" dirty="0" err="1" smtClean="0"/>
              <a:t>nigra</a:t>
            </a:r>
            <a:r>
              <a:rPr lang="en-US" sz="1200" dirty="0" smtClean="0"/>
              <a:t>, and adjacent </a:t>
            </a:r>
            <a:r>
              <a:rPr lang="en-US" sz="1200" dirty="0" err="1" smtClean="0"/>
              <a:t>tectum</a:t>
            </a:r>
            <a:endParaRPr lang="en-US" sz="1200" dirty="0" smtClean="0"/>
          </a:p>
          <a:p>
            <a:r>
              <a:rPr lang="en-US" sz="1200" dirty="0" smtClean="0"/>
              <a:t>    are parts of the midbrain</a:t>
            </a:r>
          </a:p>
          <a:p>
            <a:endParaRPr lang="en-US" sz="1200" dirty="0" smtClean="0"/>
          </a:p>
          <a:p>
            <a:r>
              <a:rPr lang="en-US" sz="1200" u="sng" dirty="0" err="1" smtClean="0"/>
              <a:t>Tectum</a:t>
            </a:r>
            <a:r>
              <a:rPr lang="en-US" sz="1200" dirty="0" smtClean="0"/>
              <a:t> = dorsal part of midbrain, ventral part is </a:t>
            </a:r>
            <a:r>
              <a:rPr lang="en-US" sz="1200" dirty="0" err="1" smtClean="0"/>
              <a:t>tegmentum</a:t>
            </a:r>
            <a:r>
              <a:rPr lang="en-US" sz="1200" dirty="0" smtClean="0"/>
              <a:t>; visual and auditory involvement</a:t>
            </a:r>
          </a:p>
          <a:p>
            <a:endParaRPr lang="en-US" sz="1200" dirty="0" smtClean="0"/>
          </a:p>
          <a:p>
            <a:r>
              <a:rPr lang="en-US" sz="1200" u="sng" dirty="0" err="1" smtClean="0"/>
              <a:t>Cerebellar</a:t>
            </a:r>
            <a:r>
              <a:rPr lang="en-US" sz="1200" u="sng" dirty="0" smtClean="0"/>
              <a:t> peduncles </a:t>
            </a:r>
            <a:r>
              <a:rPr lang="en-US" sz="1200" dirty="0" smtClean="0"/>
              <a:t>= carry information from cerebellum to midbrain, </a:t>
            </a:r>
            <a:r>
              <a:rPr lang="en-US" sz="1200" dirty="0" err="1" smtClean="0"/>
              <a:t>pons</a:t>
            </a:r>
            <a:r>
              <a:rPr lang="en-US" sz="1200" dirty="0" smtClean="0"/>
              <a:t>, and medulla</a:t>
            </a:r>
          </a:p>
          <a:p>
            <a:endParaRPr lang="en-US" sz="1200" dirty="0" smtClean="0"/>
          </a:p>
          <a:p>
            <a:r>
              <a:rPr lang="en-US" sz="1200" u="sng" dirty="0" smtClean="0"/>
              <a:t>Pons</a:t>
            </a:r>
            <a:r>
              <a:rPr lang="en-US" sz="1200" dirty="0" smtClean="0"/>
              <a:t> = ventral part is base, dorsal part if </a:t>
            </a:r>
            <a:r>
              <a:rPr lang="en-US" sz="1200" dirty="0" err="1" smtClean="0"/>
              <a:t>tegmentum</a:t>
            </a:r>
            <a:endParaRPr lang="en-US" sz="1200" dirty="0" smtClean="0"/>
          </a:p>
          <a:p>
            <a:endParaRPr lang="en-US" sz="1200" dirty="0" smtClean="0"/>
          </a:p>
          <a:p>
            <a:r>
              <a:rPr lang="en-US" sz="1200" u="sng" dirty="0" smtClean="0"/>
              <a:t>Cerebral peduncles </a:t>
            </a:r>
            <a:r>
              <a:rPr lang="en-US" sz="1200" dirty="0" smtClean="0"/>
              <a:t>= all of midbrain except </a:t>
            </a:r>
            <a:r>
              <a:rPr lang="en-US" sz="1200" dirty="0" err="1" smtClean="0"/>
              <a:t>tectum</a:t>
            </a:r>
            <a:r>
              <a:rPr lang="en-US" sz="1200" dirty="0" smtClean="0"/>
              <a:t>; project (</a:t>
            </a:r>
            <a:r>
              <a:rPr lang="en-US" sz="1200" dirty="0" err="1" smtClean="0"/>
              <a:t>corticispinals</a:t>
            </a:r>
            <a:r>
              <a:rPr lang="en-US" sz="1200" dirty="0" smtClean="0"/>
              <a:t>/</a:t>
            </a:r>
            <a:r>
              <a:rPr lang="en-US" sz="1200" dirty="0" err="1" smtClean="0"/>
              <a:t>corticobulbars</a:t>
            </a:r>
            <a:r>
              <a:rPr lang="en-US" sz="1200" dirty="0" smtClean="0"/>
              <a:t>, etc.) to various thalamic nuclei</a:t>
            </a:r>
          </a:p>
          <a:p>
            <a:endParaRPr lang="en-US" sz="1200" dirty="0" smtClean="0"/>
          </a:p>
        </p:txBody>
      </p:sp>
    </p:spTree>
    <p:custDataLst>
      <p:tags r:id="rId1"/>
    </p:custData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PQuestion"/>
          <p:cNvSpPr>
            <a:spLocks noGrp="1"/>
          </p:cNvSpPr>
          <p:nvPr>
            <p:ph type="title"/>
          </p:nvPr>
        </p:nvSpPr>
        <p:spPr/>
        <p:txBody>
          <a:bodyPr/>
          <a:lstStyle/>
          <a:p>
            <a:pPr eaLnBrk="1" hangingPunct="1"/>
            <a:r>
              <a:rPr lang="en-US"/>
              <a:t>5. Identify the nucleus.</a:t>
            </a:r>
          </a:p>
        </p:txBody>
      </p:sp>
      <p:pic>
        <p:nvPicPr>
          <p:cNvPr id="8195" name="Picture 3" descr="pons2a"/>
          <p:cNvPicPr>
            <a:picLocks noChangeAspect="1" noChangeArrowheads="1"/>
          </p:cNvPicPr>
          <p:nvPr/>
        </p:nvPicPr>
        <p:blipFill>
          <a:blip r:embed="rId5"/>
          <a:srcRect b="2089"/>
          <a:stretch>
            <a:fillRect/>
          </a:stretch>
        </p:blipFill>
        <p:spPr bwMode="auto">
          <a:xfrm>
            <a:off x="5154613" y="1752600"/>
            <a:ext cx="3989387" cy="4191000"/>
          </a:xfrm>
          <a:prstGeom prst="rect">
            <a:avLst/>
          </a:prstGeom>
          <a:noFill/>
          <a:ln w="9525">
            <a:noFill/>
            <a:miter lim="800000"/>
            <a:headEnd/>
            <a:tailEnd/>
          </a:ln>
        </p:spPr>
      </p:pic>
      <p:sp>
        <p:nvSpPr>
          <p:cNvPr id="8196"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a:t>Facial.</a:t>
            </a:r>
          </a:p>
          <a:p>
            <a:pPr marL="514350" indent="-514350" eaLnBrk="1" hangingPunct="1">
              <a:buFont typeface="Arial" pitchFamily="-111" charset="0"/>
              <a:buAutoNum type="arabicPeriod"/>
            </a:pPr>
            <a:r>
              <a:rPr lang="en-US"/>
              <a:t>Motor nucleus of 5</a:t>
            </a:r>
          </a:p>
          <a:p>
            <a:pPr marL="514350" indent="-514350" eaLnBrk="1" hangingPunct="1">
              <a:buFont typeface="Arial" pitchFamily="-111" charset="0"/>
              <a:buAutoNum type="arabicPeriod"/>
            </a:pPr>
            <a:r>
              <a:rPr lang="en-US"/>
              <a:t>Sensory nucleus of 5</a:t>
            </a:r>
          </a:p>
          <a:p>
            <a:pPr marL="514350" indent="-514350" eaLnBrk="1" hangingPunct="1">
              <a:buFont typeface="Arial" pitchFamily="-111" charset="0"/>
              <a:buAutoNum type="arabicPeriod"/>
            </a:pPr>
            <a:r>
              <a:rPr lang="en-US" b="1"/>
              <a:t>Abducens</a:t>
            </a:r>
          </a:p>
        </p:txBody>
      </p:sp>
      <p:sp>
        <p:nvSpPr>
          <p:cNvPr id="6" name="Down Arrow 5"/>
          <p:cNvSpPr/>
          <p:nvPr/>
        </p:nvSpPr>
        <p:spPr>
          <a:xfrm>
            <a:off x="6324600" y="2895600"/>
            <a:ext cx="228600" cy="381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8198" name="TextBox 6"/>
          <p:cNvSpPr txBox="1">
            <a:spLocks noChangeArrowheads="1"/>
          </p:cNvSpPr>
          <p:nvPr/>
        </p:nvSpPr>
        <p:spPr bwMode="auto">
          <a:xfrm>
            <a:off x="228600" y="4343400"/>
            <a:ext cx="4724400" cy="1200150"/>
          </a:xfrm>
          <a:prstGeom prst="rect">
            <a:avLst/>
          </a:prstGeom>
          <a:noFill/>
          <a:ln w="9525">
            <a:noFill/>
            <a:miter lim="800000"/>
            <a:headEnd/>
            <a:tailEnd/>
          </a:ln>
        </p:spPr>
        <p:txBody>
          <a:bodyPr>
            <a:prstTxWarp prst="textNoShape">
              <a:avLst/>
            </a:prstTxWarp>
            <a:spAutoFit/>
          </a:bodyPr>
          <a:lstStyle/>
          <a:p>
            <a:r>
              <a:rPr lang="en-US"/>
              <a:t>Red: Facial</a:t>
            </a:r>
          </a:p>
          <a:p>
            <a:r>
              <a:rPr lang="en-US"/>
              <a:t>Green: Motor nucleus of 5 and Sensory Nucleus of 5. Motor is more lateral and sensory is more medial (near facial nucleus)</a:t>
            </a:r>
          </a:p>
        </p:txBody>
      </p:sp>
      <p:sp>
        <p:nvSpPr>
          <p:cNvPr id="8" name="Oval 7"/>
          <p:cNvSpPr/>
          <p:nvPr/>
        </p:nvSpPr>
        <p:spPr>
          <a:xfrm rot="-2700000">
            <a:off x="7512050" y="3678238"/>
            <a:ext cx="90488" cy="16033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9" name="Oval 8"/>
          <p:cNvSpPr/>
          <p:nvPr/>
        </p:nvSpPr>
        <p:spPr>
          <a:xfrm rot="2037246">
            <a:off x="5664200" y="3627438"/>
            <a:ext cx="304800" cy="457200"/>
          </a:xfrm>
          <a:prstGeom prst="ellipse">
            <a:avLst/>
          </a:prstGeom>
          <a:noFill/>
          <a:ln w="38100">
            <a:solidFill>
              <a:srgbClr val="BDF40C"/>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Tree>
    <p:custDataLst>
      <p:tags r:id="rId1"/>
    </p:custData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11a</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Dilation of the iris is caused by:</a:t>
            </a:r>
            <a:endParaRPr lang="en-US" dirty="0"/>
          </a:p>
        </p:txBody>
      </p:sp>
      <p:sp>
        <p:nvSpPr>
          <p:cNvPr id="3" name="Content Placeholder 2"/>
          <p:cNvSpPr>
            <a:spLocks noGrp="1"/>
          </p:cNvSpPr>
          <p:nvPr>
            <p:ph idx="1"/>
          </p:nvPr>
        </p:nvSpPr>
        <p:spPr>
          <a:xfrm>
            <a:off x="457200" y="1600200"/>
            <a:ext cx="5715000" cy="4525963"/>
          </a:xfrm>
        </p:spPr>
        <p:txBody>
          <a:bodyPr>
            <a:normAutofit fontScale="77500" lnSpcReduction="20000"/>
          </a:bodyPr>
          <a:lstStyle/>
          <a:p>
            <a:pPr marL="514350" indent="-514350">
              <a:buFont typeface="Arial" pitchFamily="34" charset="0"/>
              <a:buAutoNum type="arabicPeriod"/>
            </a:pPr>
            <a:r>
              <a:rPr lang="en-US" dirty="0" smtClean="0">
                <a:solidFill>
                  <a:srgbClr val="FF0000"/>
                </a:solidFill>
              </a:rPr>
              <a:t>***</a:t>
            </a:r>
            <a:r>
              <a:rPr lang="en-US" dirty="0" smtClean="0"/>
              <a:t>Sympathetic neurons from the superior cervical </a:t>
            </a:r>
            <a:r>
              <a:rPr lang="en-US" dirty="0" err="1" smtClean="0"/>
              <a:t>gangion</a:t>
            </a:r>
            <a:r>
              <a:rPr lang="en-US" dirty="0" smtClean="0"/>
              <a:t>.</a:t>
            </a:r>
            <a:r>
              <a:rPr lang="en-US" dirty="0" smtClean="0">
                <a:solidFill>
                  <a:srgbClr val="FF0000"/>
                </a:solidFill>
              </a:rPr>
              <a:t>*** </a:t>
            </a:r>
          </a:p>
          <a:p>
            <a:pPr marL="514350" indent="-514350">
              <a:buFont typeface="Arial" pitchFamily="34" charset="0"/>
              <a:buAutoNum type="arabicPeriod"/>
            </a:pPr>
            <a:r>
              <a:rPr lang="en-US" dirty="0" smtClean="0"/>
              <a:t>Sympathetic neurons from the middle cervical ganglion </a:t>
            </a:r>
            <a:r>
              <a:rPr lang="en-US" dirty="0" smtClean="0">
                <a:solidFill>
                  <a:srgbClr val="FF0000"/>
                </a:solidFill>
              </a:rPr>
              <a:t>(we never learned anything about the middle cervical ganglion)</a:t>
            </a:r>
            <a:endParaRPr lang="en-US" dirty="0" smtClean="0"/>
          </a:p>
          <a:p>
            <a:pPr marL="514350" indent="-514350">
              <a:buFont typeface="Arial" pitchFamily="34" charset="0"/>
              <a:buAutoNum type="arabicPeriod"/>
            </a:pPr>
            <a:r>
              <a:rPr lang="en-US" dirty="0" smtClean="0"/>
              <a:t>Parasympathetic neurons from the </a:t>
            </a:r>
            <a:r>
              <a:rPr lang="en-US" dirty="0" err="1" smtClean="0"/>
              <a:t>ciliary</a:t>
            </a:r>
            <a:r>
              <a:rPr lang="en-US" dirty="0" smtClean="0"/>
              <a:t> ganglion. </a:t>
            </a:r>
            <a:r>
              <a:rPr lang="en-US" dirty="0" smtClean="0">
                <a:solidFill>
                  <a:srgbClr val="FF0000"/>
                </a:solidFill>
              </a:rPr>
              <a:t>(causes constriction of pupil)</a:t>
            </a:r>
            <a:endParaRPr lang="en-US" dirty="0" smtClean="0"/>
          </a:p>
          <a:p>
            <a:pPr marL="514350" indent="-514350">
              <a:buFont typeface="Arial" pitchFamily="34" charset="0"/>
              <a:buAutoNum type="arabicPeriod"/>
            </a:pPr>
            <a:r>
              <a:rPr lang="en-US" dirty="0" smtClean="0"/>
              <a:t>Parasympathetic neurons from the </a:t>
            </a:r>
            <a:r>
              <a:rPr lang="en-US" dirty="0" err="1" smtClean="0"/>
              <a:t>otic</a:t>
            </a:r>
            <a:r>
              <a:rPr lang="en-US" dirty="0" smtClean="0"/>
              <a:t> ganglion. </a:t>
            </a:r>
            <a:r>
              <a:rPr lang="en-US" dirty="0" smtClean="0">
                <a:solidFill>
                  <a:srgbClr val="FF0000"/>
                </a:solidFill>
              </a:rPr>
              <a:t>(causes increased watery secretion of the parotid gland)</a:t>
            </a:r>
            <a:endParaRPr lang="en-US" dirty="0" smtClean="0"/>
          </a:p>
          <a:p>
            <a:endParaRPr lang="en-US" dirty="0"/>
          </a:p>
        </p:txBody>
      </p:sp>
      <p:sp>
        <p:nvSpPr>
          <p:cNvPr id="5" name="TextBox 4"/>
          <p:cNvSpPr txBox="1"/>
          <p:nvPr/>
        </p:nvSpPr>
        <p:spPr>
          <a:xfrm>
            <a:off x="6324600" y="1676400"/>
            <a:ext cx="2667000" cy="369332"/>
          </a:xfrm>
          <a:prstGeom prst="rect">
            <a:avLst/>
          </a:prstGeom>
          <a:noFill/>
        </p:spPr>
        <p:txBody>
          <a:bodyPr wrap="square" rtlCol="0">
            <a:spAutoFit/>
          </a:bodyPr>
          <a:lstStyle/>
          <a:p>
            <a:pPr algn="ctr"/>
            <a:r>
              <a:rPr lang="en-US" dirty="0" smtClean="0"/>
              <a:t>LEARN THE NEXT SLIDE</a:t>
            </a:r>
            <a:endParaRPr 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2" y="914400"/>
          <a:ext cx="8915398" cy="5709042"/>
        </p:xfrm>
        <a:graphic>
          <a:graphicData uri="http://schemas.openxmlformats.org/drawingml/2006/table">
            <a:tbl>
              <a:tblPr/>
              <a:tblGrid>
                <a:gridCol w="722867"/>
                <a:gridCol w="801131"/>
                <a:gridCol w="1646192"/>
                <a:gridCol w="1436302"/>
                <a:gridCol w="1436302"/>
                <a:gridCol w="1436302"/>
                <a:gridCol w="1436302"/>
              </a:tblGrid>
              <a:tr h="894416">
                <a:tc gridSpan="7">
                  <a:txBody>
                    <a:bodyPr/>
                    <a:lstStyle/>
                    <a:p>
                      <a:r>
                        <a:rPr lang="en-US" sz="1200" dirty="0"/>
                        <a:t>Table 19-2 Examples of Visceral </a:t>
                      </a:r>
                      <a:r>
                        <a:rPr lang="en-US" sz="1200" dirty="0" err="1"/>
                        <a:t>Innervation</a:t>
                      </a:r>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a:p>
                  </a:txBody>
                  <a:tcPr marL="11258" marR="11258" marT="5629" marB="5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a:p>
                  </a:txBody>
                  <a:tcPr marL="11258" marR="11258" marT="5629" marB="5629"/>
                </a:tc>
                <a:tc hMerge="1">
                  <a:txBody>
                    <a:bodyPr/>
                    <a:lstStyle/>
                    <a:p>
                      <a:endParaRPr lang="en-US" sz="900"/>
                    </a:p>
                  </a:txBody>
                  <a:tcPr marL="11258" marR="11258" marT="5629" marB="5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a:p>
                  </a:txBody>
                  <a:tcPr marL="11258" marR="11258" marT="5629" marB="5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a:p>
                  </a:txBody>
                  <a:tcPr marL="11258" marR="11258" marT="5629" marB="5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900"/>
                    </a:p>
                  </a:txBody>
                  <a:tcPr marL="11258" marR="11258" marT="5629" marB="56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5517">
                <a:tc rowSpan="2">
                  <a:txBody>
                    <a:bodyPr/>
                    <a:lstStyle/>
                    <a:p>
                      <a:pPr algn="l"/>
                      <a:r>
                        <a:rPr lang="en-US" sz="1200"/>
                        <a:t>Organ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l"/>
                      <a:r>
                        <a:rPr lang="en-US" sz="1200"/>
                        <a:t>Sympathetic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a:r>
                        <a:rPr lang="en-US" sz="1200" dirty="0"/>
                        <a:t>Parasympathetic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95517">
                <a:tc vMerge="1">
                  <a:txBody>
                    <a:bodyPr/>
                    <a:lstStyle/>
                    <a:p>
                      <a:endParaRPr lang="en-US"/>
                    </a:p>
                  </a:txBody>
                  <a:tcPr/>
                </a:tc>
                <a:tc>
                  <a:txBody>
                    <a:bodyPr/>
                    <a:lstStyle/>
                    <a:p>
                      <a:pPr algn="l"/>
                      <a:r>
                        <a:rPr lang="en-US" sz="1200"/>
                        <a:t>Preganglionic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t>Postganglionic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t>Function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t>Preganglionic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t>Postganglionic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a:t>Function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3349">
                <a:tc>
                  <a:txBody>
                    <a:bodyPr/>
                    <a:lstStyle/>
                    <a:p>
                      <a:r>
                        <a:rPr lang="en-US" sz="1200" dirty="0"/>
                        <a:t>Iris</a:t>
                      </a:r>
                      <a:br>
                        <a:rPr lang="en-US" sz="1200" dirty="0"/>
                      </a:br>
                      <a:r>
                        <a:rPr lang="en-US" sz="1200" dirty="0"/>
                        <a:t>Parotid gland</a:t>
                      </a:r>
                      <a:br>
                        <a:rPr lang="en-US" sz="1200" dirty="0"/>
                      </a:br>
                      <a:endParaRPr lang="en-US" sz="1200" dirty="0" smtClean="0"/>
                    </a:p>
                    <a:p>
                      <a:r>
                        <a:rPr lang="en-US" sz="1200" dirty="0" smtClean="0"/>
                        <a:t>Heart</a:t>
                      </a:r>
                    </a:p>
                    <a:p>
                      <a:r>
                        <a:rPr lang="en-US" sz="1200" dirty="0"/>
                        <a:t/>
                      </a:r>
                      <a:br>
                        <a:rPr lang="en-US" sz="1200" dirty="0"/>
                      </a:br>
                      <a:r>
                        <a:rPr lang="en-US" sz="1200" dirty="0" smtClean="0"/>
                        <a:t>Coronary</a:t>
                      </a:r>
                    </a:p>
                    <a:p>
                      <a:r>
                        <a:rPr lang="en-US" sz="1200" dirty="0" smtClean="0"/>
                        <a:t> </a:t>
                      </a:r>
                      <a:r>
                        <a:rPr lang="en-US" sz="1200" dirty="0"/>
                        <a:t>vessels</a:t>
                      </a:r>
                      <a:br>
                        <a:rPr lang="en-US" sz="1200" dirty="0"/>
                      </a:br>
                      <a:r>
                        <a:rPr lang="en-US" sz="1200" dirty="0"/>
                        <a:t>Bronchi</a:t>
                      </a:r>
                      <a:br>
                        <a:rPr lang="en-US" sz="1200" dirty="0"/>
                      </a:br>
                      <a:r>
                        <a:rPr lang="en-US" sz="1200" dirty="0" smtClean="0"/>
                        <a:t>Stomach</a:t>
                      </a:r>
                    </a:p>
                    <a:p>
                      <a:r>
                        <a:rPr lang="en-US" sz="1200" dirty="0"/>
                        <a:t/>
                      </a:r>
                      <a:br>
                        <a:rPr lang="en-US" sz="1200" dirty="0"/>
                      </a:br>
                      <a:r>
                        <a:rPr lang="en-US" sz="1200" dirty="0"/>
                        <a:t>Sex </a:t>
                      </a:r>
                      <a:r>
                        <a:rPr lang="en-US" sz="1200" dirty="0" smtClean="0"/>
                        <a:t>organs</a:t>
                      </a:r>
                      <a:r>
                        <a:rPr lang="en-US" sz="1200" dirty="0"/>
                        <a:t/>
                      </a:r>
                      <a:br>
                        <a:rPr lang="en-US" sz="1200" dirty="0"/>
                      </a:br>
                      <a:r>
                        <a:rPr lang="en-US" sz="1200" dirty="0"/>
                        <a:t>Urinary bladder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C8–T3</a:t>
                      </a:r>
                      <a:br>
                        <a:rPr lang="en-US" sz="1200" dirty="0"/>
                      </a:br>
                      <a:r>
                        <a:rPr lang="en-US" sz="1200" dirty="0" smtClean="0"/>
                        <a:t>T1–T3</a:t>
                      </a:r>
                    </a:p>
                    <a:p>
                      <a:r>
                        <a:rPr lang="en-US" sz="1200" dirty="0"/>
                        <a:t/>
                      </a:r>
                      <a:br>
                        <a:rPr lang="en-US" sz="1200" dirty="0"/>
                      </a:br>
                      <a:r>
                        <a:rPr lang="en-US" sz="1200" dirty="0" smtClean="0"/>
                        <a:t>T1–T5</a:t>
                      </a:r>
                    </a:p>
                    <a:p>
                      <a:r>
                        <a:rPr lang="en-US" sz="1200" dirty="0"/>
                        <a:t/>
                      </a:r>
                      <a:br>
                        <a:rPr lang="en-US" sz="1200" dirty="0"/>
                      </a:br>
                      <a:r>
                        <a:rPr lang="en-US" sz="1200" dirty="0" smtClean="0"/>
                        <a:t>T1–T5</a:t>
                      </a:r>
                    </a:p>
                    <a:p>
                      <a:r>
                        <a:rPr lang="en-US" sz="1200" dirty="0"/>
                        <a:t/>
                      </a:r>
                      <a:br>
                        <a:rPr lang="en-US" sz="1200" dirty="0"/>
                      </a:br>
                      <a:r>
                        <a:rPr lang="en-US" sz="1200" dirty="0"/>
                        <a:t>T2–T5</a:t>
                      </a:r>
                      <a:br>
                        <a:rPr lang="en-US" sz="1200" dirty="0"/>
                      </a:br>
                      <a:r>
                        <a:rPr lang="en-US" sz="1200" dirty="0" smtClean="0"/>
                        <a:t>T6–T10</a:t>
                      </a:r>
                    </a:p>
                    <a:p>
                      <a:r>
                        <a:rPr lang="en-US" sz="1200" dirty="0"/>
                        <a:t/>
                      </a:r>
                      <a:br>
                        <a:rPr lang="en-US" sz="1200" dirty="0"/>
                      </a:br>
                      <a:r>
                        <a:rPr lang="en-US" sz="1200" dirty="0" smtClean="0"/>
                        <a:t>T10–L2</a:t>
                      </a:r>
                      <a:r>
                        <a:rPr lang="en-US" sz="1200" dirty="0"/>
                        <a:t/>
                      </a:r>
                      <a:br>
                        <a:rPr lang="en-US" sz="1200" dirty="0"/>
                      </a:br>
                      <a:r>
                        <a:rPr lang="en-US" sz="1200" dirty="0"/>
                        <a:t>T12–L2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Superior cervical ganglion</a:t>
                      </a:r>
                      <a:br>
                        <a:rPr lang="en-US" sz="1200" dirty="0"/>
                      </a:br>
                      <a:r>
                        <a:rPr lang="en-US" sz="1200" dirty="0"/>
                        <a:t>Superior cervical </a:t>
                      </a:r>
                      <a:r>
                        <a:rPr lang="en-US" sz="1200" dirty="0" smtClean="0"/>
                        <a:t>ganglion</a:t>
                      </a:r>
                    </a:p>
                    <a:p>
                      <a:r>
                        <a:rPr lang="en-US" sz="1200" dirty="0"/>
                        <a:t/>
                      </a:r>
                      <a:br>
                        <a:rPr lang="en-US" sz="1200" dirty="0"/>
                      </a:br>
                      <a:r>
                        <a:rPr lang="en-US" sz="1200" dirty="0"/>
                        <a:t>Cervical and upper thoracic ganglia</a:t>
                      </a:r>
                      <a:br>
                        <a:rPr lang="en-US" sz="1200" dirty="0"/>
                      </a:br>
                      <a:r>
                        <a:rPr lang="en-US" sz="1200" dirty="0"/>
                        <a:t>Cervical and upper thoracic ganglia</a:t>
                      </a:r>
                      <a:br>
                        <a:rPr lang="en-US" sz="1200" dirty="0"/>
                      </a:br>
                      <a:r>
                        <a:rPr lang="en-US" sz="1200" dirty="0"/>
                        <a:t>Upper thoracic ganglia</a:t>
                      </a:r>
                      <a:br>
                        <a:rPr lang="en-US" sz="1200" dirty="0"/>
                      </a:br>
                      <a:r>
                        <a:rPr lang="en-US" sz="1200" dirty="0"/>
                        <a:t>Celiac </a:t>
                      </a:r>
                      <a:r>
                        <a:rPr lang="en-US" sz="1200" dirty="0" smtClean="0"/>
                        <a:t>ganglion</a:t>
                      </a:r>
                    </a:p>
                    <a:p>
                      <a:r>
                        <a:rPr lang="en-US" sz="1200" dirty="0"/>
                        <a:t/>
                      </a:r>
                      <a:br>
                        <a:rPr lang="en-US" sz="1200" dirty="0"/>
                      </a:br>
                      <a:r>
                        <a:rPr lang="en-US" sz="1200" dirty="0"/>
                        <a:t>Inferior </a:t>
                      </a:r>
                      <a:r>
                        <a:rPr lang="en-US" sz="1200" dirty="0" err="1"/>
                        <a:t>hypogastric</a:t>
                      </a:r>
                      <a:r>
                        <a:rPr lang="en-US" sz="1200" dirty="0"/>
                        <a:t> ganglia</a:t>
                      </a:r>
                      <a:br>
                        <a:rPr lang="en-US" sz="1200" dirty="0"/>
                      </a:br>
                      <a:r>
                        <a:rPr lang="en-US" sz="1200" dirty="0" err="1"/>
                        <a:t>Hypogastric</a:t>
                      </a:r>
                      <a:r>
                        <a:rPr lang="en-US" sz="1200" dirty="0"/>
                        <a:t> ganglia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Dilation of pupil</a:t>
                      </a:r>
                      <a:br>
                        <a:rPr lang="en-US" sz="1200" dirty="0"/>
                      </a:br>
                      <a:r>
                        <a:rPr lang="en-US" sz="1200" dirty="0"/>
                        <a:t>Secretion reduced and viscid</a:t>
                      </a:r>
                      <a:br>
                        <a:rPr lang="en-US" sz="1200" dirty="0"/>
                      </a:br>
                      <a:r>
                        <a:rPr lang="en-US" sz="1200" dirty="0"/>
                        <a:t>Increased </a:t>
                      </a:r>
                      <a:r>
                        <a:rPr lang="en-US" sz="1200" dirty="0" smtClean="0"/>
                        <a:t>rate</a:t>
                      </a:r>
                    </a:p>
                    <a:p>
                      <a:r>
                        <a:rPr lang="en-US" sz="1200" dirty="0"/>
                        <a:t/>
                      </a:r>
                      <a:br>
                        <a:rPr lang="en-US" sz="1200" dirty="0"/>
                      </a:br>
                      <a:r>
                        <a:rPr lang="en-US" sz="1200" dirty="0"/>
                        <a:t>Dilation or </a:t>
                      </a:r>
                      <a:r>
                        <a:rPr lang="en-US" sz="1200" dirty="0" smtClean="0"/>
                        <a:t>constriction</a:t>
                      </a:r>
                    </a:p>
                    <a:p>
                      <a:r>
                        <a:rPr lang="en-US" sz="1200" dirty="0"/>
                        <a:t/>
                      </a:r>
                      <a:br>
                        <a:rPr lang="en-US" sz="1200" dirty="0"/>
                      </a:br>
                      <a:r>
                        <a:rPr lang="en-US" sz="1200" dirty="0"/>
                        <a:t>Dilation</a:t>
                      </a:r>
                      <a:br>
                        <a:rPr lang="en-US" sz="1200" dirty="0"/>
                      </a:br>
                      <a:r>
                        <a:rPr lang="en-US" sz="1200" dirty="0"/>
                        <a:t>Inhibition of peristalsis and secretion</a:t>
                      </a:r>
                      <a:br>
                        <a:rPr lang="en-US" sz="1200" dirty="0"/>
                      </a:br>
                      <a:r>
                        <a:rPr lang="en-US" sz="1200" dirty="0"/>
                        <a:t>Ejaculation</a:t>
                      </a:r>
                      <a:br>
                        <a:rPr lang="en-US" sz="1200" dirty="0"/>
                      </a:br>
                      <a:r>
                        <a:rPr lang="en-US" sz="1200" dirty="0"/>
                        <a:t>Contraction of </a:t>
                      </a:r>
                      <a:r>
                        <a:rPr lang="en-US" sz="1200" dirty="0" err="1"/>
                        <a:t>trigone</a:t>
                      </a:r>
                      <a:r>
                        <a:rPr lang="en-US" sz="1200" dirty="0"/>
                        <a:t> muscle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err="1"/>
                        <a:t>EdingerWestphal</a:t>
                      </a:r>
                      <a:r>
                        <a:rPr lang="en-US" sz="1200" dirty="0"/>
                        <a:t> nucleus</a:t>
                      </a:r>
                      <a:br>
                        <a:rPr lang="en-US" sz="1200" dirty="0"/>
                      </a:br>
                      <a:r>
                        <a:rPr lang="en-US" sz="1200" dirty="0"/>
                        <a:t>Inferior </a:t>
                      </a:r>
                      <a:r>
                        <a:rPr lang="en-US" sz="1200" dirty="0" err="1"/>
                        <a:t>salivatory</a:t>
                      </a:r>
                      <a:r>
                        <a:rPr lang="en-US" sz="1200" dirty="0"/>
                        <a:t> </a:t>
                      </a:r>
                      <a:r>
                        <a:rPr lang="en-US" sz="1200" dirty="0" smtClean="0"/>
                        <a:t>nucleus</a:t>
                      </a:r>
                    </a:p>
                    <a:p>
                      <a:r>
                        <a:rPr lang="en-US" sz="1200" dirty="0"/>
                        <a:t/>
                      </a:r>
                      <a:br>
                        <a:rPr lang="en-US" sz="1200" dirty="0"/>
                      </a:br>
                      <a:r>
                        <a:rPr lang="en-US" sz="1200" dirty="0"/>
                        <a:t>Dorsal </a:t>
                      </a:r>
                      <a:r>
                        <a:rPr lang="en-US" sz="1200" dirty="0" err="1"/>
                        <a:t>vagal</a:t>
                      </a:r>
                      <a:r>
                        <a:rPr lang="en-US" sz="1200" dirty="0"/>
                        <a:t> </a:t>
                      </a:r>
                      <a:r>
                        <a:rPr lang="en-US" sz="1200" dirty="0" smtClean="0"/>
                        <a:t>nucleus</a:t>
                      </a:r>
                      <a:r>
                        <a:rPr lang="en-US" sz="1200" dirty="0"/>
                        <a:t/>
                      </a:r>
                      <a:br>
                        <a:rPr lang="en-US" sz="1200" dirty="0"/>
                      </a:br>
                      <a:endParaRPr lang="en-US" sz="1200" dirty="0" smtClean="0"/>
                    </a:p>
                    <a:p>
                      <a:r>
                        <a:rPr lang="en-US" sz="1200" dirty="0" smtClean="0"/>
                        <a:t>Dorsal </a:t>
                      </a:r>
                      <a:r>
                        <a:rPr lang="en-US" sz="1200" dirty="0" err="1"/>
                        <a:t>vagal</a:t>
                      </a:r>
                      <a:r>
                        <a:rPr lang="en-US" sz="1200" dirty="0"/>
                        <a:t> </a:t>
                      </a:r>
                      <a:r>
                        <a:rPr lang="en-US" sz="1200" dirty="0" smtClean="0"/>
                        <a:t>nucleus</a:t>
                      </a:r>
                    </a:p>
                    <a:p>
                      <a:r>
                        <a:rPr lang="en-US" sz="1200" dirty="0"/>
                        <a:t/>
                      </a:r>
                      <a:br>
                        <a:rPr lang="en-US" sz="1200" dirty="0"/>
                      </a:br>
                      <a:r>
                        <a:rPr lang="en-US" sz="1200" dirty="0"/>
                        <a:t>Dorsal </a:t>
                      </a:r>
                      <a:r>
                        <a:rPr lang="en-US" sz="1200" dirty="0" err="1"/>
                        <a:t>vagal</a:t>
                      </a:r>
                      <a:r>
                        <a:rPr lang="en-US" sz="1200" dirty="0"/>
                        <a:t> nucleus</a:t>
                      </a:r>
                      <a:br>
                        <a:rPr lang="en-US" sz="1200" dirty="0"/>
                      </a:br>
                      <a:r>
                        <a:rPr lang="en-US" sz="1200" dirty="0"/>
                        <a:t>Dorsal </a:t>
                      </a:r>
                      <a:r>
                        <a:rPr lang="en-US" sz="1200" dirty="0" err="1"/>
                        <a:t>vagal</a:t>
                      </a:r>
                      <a:r>
                        <a:rPr lang="en-US" sz="1200" dirty="0"/>
                        <a:t> </a:t>
                      </a:r>
                      <a:r>
                        <a:rPr lang="en-US" sz="1200" dirty="0" smtClean="0"/>
                        <a:t>nucleus</a:t>
                      </a:r>
                    </a:p>
                    <a:p>
                      <a:r>
                        <a:rPr lang="en-US" sz="1200" dirty="0"/>
                        <a:t/>
                      </a:r>
                      <a:br>
                        <a:rPr lang="en-US" sz="1200" dirty="0"/>
                      </a:br>
                      <a:r>
                        <a:rPr lang="en-US" sz="1200" dirty="0" smtClean="0"/>
                        <a:t>S2–S4</a:t>
                      </a:r>
                      <a:r>
                        <a:rPr lang="en-US" sz="1200" dirty="0"/>
                        <a:t/>
                      </a:r>
                      <a:br>
                        <a:rPr lang="en-US" sz="1200" dirty="0"/>
                      </a:br>
                      <a:r>
                        <a:rPr lang="en-US" sz="1200" dirty="0"/>
                        <a:t>S2–S4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err="1"/>
                        <a:t>Ciliary</a:t>
                      </a:r>
                      <a:r>
                        <a:rPr lang="en-US" sz="1200" dirty="0"/>
                        <a:t> ganglion</a:t>
                      </a:r>
                      <a:br>
                        <a:rPr lang="en-US" sz="1200" dirty="0"/>
                      </a:br>
                      <a:r>
                        <a:rPr lang="en-US" sz="1200" dirty="0" err="1"/>
                        <a:t>Otic</a:t>
                      </a:r>
                      <a:r>
                        <a:rPr lang="en-US" sz="1200" dirty="0"/>
                        <a:t> </a:t>
                      </a:r>
                      <a:r>
                        <a:rPr lang="en-US" sz="1200" dirty="0" smtClean="0"/>
                        <a:t>ganglion</a:t>
                      </a:r>
                    </a:p>
                    <a:p>
                      <a:r>
                        <a:rPr lang="en-US" sz="1200" dirty="0"/>
                        <a:t/>
                      </a:r>
                      <a:br>
                        <a:rPr lang="en-US" sz="1200" dirty="0"/>
                      </a:br>
                      <a:r>
                        <a:rPr lang="en-US" sz="1200" dirty="0" err="1"/>
                        <a:t>Intracardiac</a:t>
                      </a:r>
                      <a:r>
                        <a:rPr lang="en-US" sz="1200" dirty="0"/>
                        <a:t> </a:t>
                      </a:r>
                      <a:r>
                        <a:rPr lang="en-US" sz="1200" dirty="0" smtClean="0"/>
                        <a:t>ganglia</a:t>
                      </a:r>
                    </a:p>
                    <a:p>
                      <a:r>
                        <a:rPr lang="en-US" sz="1200" dirty="0"/>
                        <a:t/>
                      </a:r>
                      <a:br>
                        <a:rPr lang="en-US" sz="1200" dirty="0"/>
                      </a:br>
                      <a:r>
                        <a:rPr lang="en-US" sz="1200" dirty="0" err="1"/>
                        <a:t>Intracardiac</a:t>
                      </a:r>
                      <a:r>
                        <a:rPr lang="en-US" sz="1200" dirty="0"/>
                        <a:t> ganglia</a:t>
                      </a:r>
                      <a:br>
                        <a:rPr lang="en-US" sz="1200" dirty="0"/>
                      </a:br>
                      <a:endParaRPr lang="en-US" sz="1200" dirty="0" smtClean="0"/>
                    </a:p>
                    <a:p>
                      <a:r>
                        <a:rPr lang="en-US" sz="1200" dirty="0" smtClean="0"/>
                        <a:t>Pulmonary </a:t>
                      </a:r>
                      <a:r>
                        <a:rPr lang="en-US" sz="1200" dirty="0"/>
                        <a:t>ganglia</a:t>
                      </a:r>
                      <a:br>
                        <a:rPr lang="en-US" sz="1200" dirty="0"/>
                      </a:br>
                      <a:r>
                        <a:rPr lang="en-US" sz="1200" dirty="0" err="1"/>
                        <a:t>Myenteric</a:t>
                      </a:r>
                      <a:r>
                        <a:rPr lang="en-US" sz="1200" dirty="0"/>
                        <a:t> and </a:t>
                      </a:r>
                      <a:r>
                        <a:rPr lang="en-US" sz="1200" dirty="0" err="1"/>
                        <a:t>submucosal</a:t>
                      </a:r>
                      <a:r>
                        <a:rPr lang="en-US" sz="1200" dirty="0"/>
                        <a:t> ganglia</a:t>
                      </a:r>
                      <a:br>
                        <a:rPr lang="en-US" sz="1200" dirty="0"/>
                      </a:br>
                      <a:r>
                        <a:rPr lang="en-US" sz="1200" dirty="0"/>
                        <a:t>Cavernous ganglia</a:t>
                      </a:r>
                      <a:br>
                        <a:rPr lang="en-US" sz="1200" dirty="0"/>
                      </a:br>
                      <a:r>
                        <a:rPr lang="en-US" sz="1200" dirty="0" err="1"/>
                        <a:t>Vesical</a:t>
                      </a:r>
                      <a:r>
                        <a:rPr lang="en-US" sz="1200" dirty="0"/>
                        <a:t> ganglion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Constriction of pupil</a:t>
                      </a:r>
                      <a:br>
                        <a:rPr lang="en-US" sz="1200" dirty="0"/>
                      </a:br>
                      <a:r>
                        <a:rPr lang="en-US" sz="1200" dirty="0"/>
                        <a:t>Secretion increased and watery</a:t>
                      </a:r>
                      <a:br>
                        <a:rPr lang="en-US" sz="1200" dirty="0"/>
                      </a:br>
                      <a:r>
                        <a:rPr lang="en-US" sz="1200" dirty="0"/>
                        <a:t>Decreased </a:t>
                      </a:r>
                      <a:r>
                        <a:rPr lang="en-US" sz="1200" dirty="0" smtClean="0"/>
                        <a:t>rate</a:t>
                      </a:r>
                    </a:p>
                    <a:p>
                      <a:endParaRPr lang="en-US" sz="1200" dirty="0" smtClean="0"/>
                    </a:p>
                    <a:p>
                      <a:r>
                        <a:rPr lang="en-US" sz="1200" dirty="0"/>
                        <a:t/>
                      </a:r>
                      <a:br>
                        <a:rPr lang="en-US" sz="1200" dirty="0"/>
                      </a:br>
                      <a:r>
                        <a:rPr lang="en-US" sz="1200" dirty="0"/>
                        <a:t>Constriction</a:t>
                      </a:r>
                      <a:br>
                        <a:rPr lang="en-US" sz="1200" dirty="0"/>
                      </a:br>
                      <a:r>
                        <a:rPr lang="en-US" sz="1200" dirty="0"/>
                        <a:t>Constriction</a:t>
                      </a:r>
                      <a:br>
                        <a:rPr lang="en-US" sz="1200" dirty="0"/>
                      </a:br>
                      <a:r>
                        <a:rPr lang="en-US" sz="1200" dirty="0"/>
                        <a:t>Increased peristalsis and secretion</a:t>
                      </a:r>
                      <a:br>
                        <a:rPr lang="en-US" sz="1200" dirty="0"/>
                      </a:br>
                      <a:r>
                        <a:rPr lang="en-US" sz="1200" dirty="0"/>
                        <a:t>Erection</a:t>
                      </a:r>
                      <a:br>
                        <a:rPr lang="en-US" sz="1200" dirty="0"/>
                      </a:br>
                      <a:r>
                        <a:rPr lang="en-US" sz="1200" dirty="0"/>
                        <a:t>Contraction of </a:t>
                      </a:r>
                      <a:r>
                        <a:rPr lang="en-US" sz="1200" dirty="0" err="1"/>
                        <a:t>detrusor</a:t>
                      </a:r>
                      <a:r>
                        <a:rPr lang="en-US" sz="1200" dirty="0"/>
                        <a:t> muscle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a:t>
            </a:r>
            <a:r>
              <a:rPr lang="en-US" dirty="0" err="1" smtClean="0"/>
              <a:t>Preganglionic</a:t>
            </a:r>
            <a:r>
              <a:rPr lang="en-US" dirty="0" smtClean="0"/>
              <a:t> fibers that cause dilation of the bronchi arise from the:</a:t>
            </a:r>
            <a:endParaRPr lang="en-US" dirty="0"/>
          </a:p>
        </p:txBody>
      </p:sp>
      <p:sp>
        <p:nvSpPr>
          <p:cNvPr id="3" name="Content Placeholder 2"/>
          <p:cNvSpPr>
            <a:spLocks noGrp="1"/>
          </p:cNvSpPr>
          <p:nvPr>
            <p:ph idx="1"/>
          </p:nvPr>
        </p:nvSpPr>
        <p:spPr>
          <a:xfrm>
            <a:off x="457200" y="1600200"/>
            <a:ext cx="8153400" cy="5029200"/>
          </a:xfrm>
        </p:spPr>
        <p:txBody>
          <a:bodyPr>
            <a:normAutofit/>
          </a:bodyPr>
          <a:lstStyle/>
          <a:p>
            <a:pPr marL="514350" indent="-514350">
              <a:buFont typeface="Arial" pitchFamily="34" charset="0"/>
              <a:buAutoNum type="arabicPeriod"/>
            </a:pPr>
            <a:r>
              <a:rPr lang="en-US" sz="2400" dirty="0" smtClean="0">
                <a:solidFill>
                  <a:srgbClr val="FF0000"/>
                </a:solidFill>
              </a:rPr>
              <a:t>***</a:t>
            </a:r>
            <a:r>
              <a:rPr lang="en-US" sz="2400" dirty="0" smtClean="0"/>
              <a:t>Thoracic spinal cord.</a:t>
            </a:r>
            <a:r>
              <a:rPr lang="en-US" sz="2400" dirty="0" smtClean="0">
                <a:solidFill>
                  <a:srgbClr val="FF0000"/>
                </a:solidFill>
              </a:rPr>
              <a:t>*** (T2-T5 and would synapse in the upper thoracic ganglia)</a:t>
            </a:r>
          </a:p>
          <a:p>
            <a:pPr marL="514350" indent="-514350">
              <a:buFont typeface="Arial" pitchFamily="34" charset="0"/>
              <a:buAutoNum type="arabicPeriod"/>
            </a:pPr>
            <a:r>
              <a:rPr lang="en-US" sz="2400" dirty="0" smtClean="0"/>
              <a:t>Sympathetic chain ganglia T1- T5.  </a:t>
            </a:r>
            <a:r>
              <a:rPr lang="en-US" sz="2400" dirty="0" smtClean="0">
                <a:solidFill>
                  <a:srgbClr val="FF0000"/>
                </a:solidFill>
              </a:rPr>
              <a:t>(from T2-T5 would be </a:t>
            </a:r>
            <a:r>
              <a:rPr lang="en-US" sz="2400" u="sng" dirty="0" err="1" smtClean="0">
                <a:solidFill>
                  <a:srgbClr val="FF0000"/>
                </a:solidFill>
              </a:rPr>
              <a:t>postglanglionic</a:t>
            </a:r>
            <a:r>
              <a:rPr lang="en-US" sz="2400" u="sng" dirty="0" smtClean="0">
                <a:solidFill>
                  <a:srgbClr val="FF0000"/>
                </a:solidFill>
              </a:rPr>
              <a:t>)</a:t>
            </a:r>
            <a:endParaRPr lang="en-US" sz="2400" dirty="0" smtClean="0"/>
          </a:p>
          <a:p>
            <a:pPr marL="514350" indent="-514350">
              <a:buFont typeface="Arial" pitchFamily="34" charset="0"/>
              <a:buAutoNum type="arabicPeriod"/>
            </a:pPr>
            <a:r>
              <a:rPr lang="en-US" sz="2400" dirty="0" smtClean="0"/>
              <a:t>Dorsal motor nucleus of the </a:t>
            </a:r>
            <a:r>
              <a:rPr lang="en-US" sz="2400" dirty="0" err="1" smtClean="0"/>
              <a:t>vagus</a:t>
            </a:r>
            <a:r>
              <a:rPr lang="en-US" sz="2400" dirty="0" smtClean="0"/>
              <a:t>. </a:t>
            </a:r>
            <a:r>
              <a:rPr lang="en-US" sz="2400" dirty="0" smtClean="0">
                <a:solidFill>
                  <a:srgbClr val="FF0000"/>
                </a:solidFill>
              </a:rPr>
              <a:t>(dorsal </a:t>
            </a:r>
            <a:r>
              <a:rPr lang="en-US" sz="2400" dirty="0" err="1" smtClean="0">
                <a:solidFill>
                  <a:srgbClr val="FF0000"/>
                </a:solidFill>
              </a:rPr>
              <a:t>vagal</a:t>
            </a:r>
            <a:r>
              <a:rPr lang="en-US" sz="2400" dirty="0" smtClean="0">
                <a:solidFill>
                  <a:srgbClr val="FF0000"/>
                </a:solidFill>
              </a:rPr>
              <a:t> nucleus is parasympathetic and would cause constriction of the bronchi and coronary vessels, decreased heart </a:t>
            </a:r>
            <a:r>
              <a:rPr lang="en-US" sz="2400" dirty="0" err="1" smtClean="0">
                <a:solidFill>
                  <a:srgbClr val="FF0000"/>
                </a:solidFill>
              </a:rPr>
              <a:t>ratej</a:t>
            </a:r>
            <a:r>
              <a:rPr lang="en-US" sz="2400" dirty="0" smtClean="0">
                <a:solidFill>
                  <a:srgbClr val="FF0000"/>
                </a:solidFill>
              </a:rPr>
              <a:t>, and increased peristalsis and secretion</a:t>
            </a:r>
            <a:endParaRPr lang="en-US" sz="2400" dirty="0" smtClean="0"/>
          </a:p>
          <a:p>
            <a:pPr marL="514350" indent="-514350">
              <a:buFont typeface="Arial" pitchFamily="34" charset="0"/>
              <a:buAutoNum type="arabicPeriod"/>
            </a:pPr>
            <a:r>
              <a:rPr lang="en-US" sz="2400" dirty="0" smtClean="0"/>
              <a:t>S2 – 4 </a:t>
            </a:r>
            <a:r>
              <a:rPr lang="en-US" sz="2400" dirty="0" smtClean="0">
                <a:solidFill>
                  <a:srgbClr val="FF0000"/>
                </a:solidFill>
              </a:rPr>
              <a:t>(</a:t>
            </a:r>
            <a:r>
              <a:rPr lang="en-US" sz="2400" dirty="0" err="1" smtClean="0">
                <a:solidFill>
                  <a:srgbClr val="FF0000"/>
                </a:solidFill>
              </a:rPr>
              <a:t>parasympathetics</a:t>
            </a:r>
            <a:r>
              <a:rPr lang="en-US" sz="2400" dirty="0" smtClean="0">
                <a:solidFill>
                  <a:srgbClr val="FF0000"/>
                </a:solidFill>
              </a:rPr>
              <a:t> to the sex organs and bladder)</a:t>
            </a:r>
          </a:p>
          <a:p>
            <a:pPr marL="514350" indent="-514350">
              <a:buNone/>
            </a:pPr>
            <a:endParaRPr lang="en-US" dirty="0"/>
          </a:p>
          <a:p>
            <a:pPr marL="514350" indent="-514350">
              <a:buNone/>
            </a:pPr>
            <a:r>
              <a:rPr lang="en-US" dirty="0" smtClean="0"/>
              <a:t>SEE PREVIOUS SLIDE</a:t>
            </a:r>
          </a:p>
          <a:p>
            <a:pPr>
              <a:buNone/>
            </a:pPr>
            <a:endParaRPr 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 Decreased heart rate is caused by </a:t>
            </a:r>
            <a:r>
              <a:rPr lang="en-US" sz="3200" dirty="0" err="1" smtClean="0"/>
              <a:t>preganglionic</a:t>
            </a:r>
            <a:r>
              <a:rPr lang="en-US" sz="3200" dirty="0" smtClean="0"/>
              <a:t> nerve cell bodies located in the:</a:t>
            </a:r>
            <a:endParaRPr lang="en-US" sz="3200" dirty="0"/>
          </a:p>
        </p:txBody>
      </p:sp>
      <p:sp>
        <p:nvSpPr>
          <p:cNvPr id="3" name="Content Placeholder 2"/>
          <p:cNvSpPr>
            <a:spLocks noGrp="1"/>
          </p:cNvSpPr>
          <p:nvPr>
            <p:ph idx="1"/>
          </p:nvPr>
        </p:nvSpPr>
        <p:spPr/>
        <p:txBody>
          <a:bodyPr>
            <a:normAutofit lnSpcReduction="10000"/>
          </a:bodyPr>
          <a:lstStyle/>
          <a:p>
            <a:pPr marL="514350" indent="-514350">
              <a:buFont typeface="Arial" pitchFamily="34" charset="0"/>
              <a:buAutoNum type="arabicPeriod"/>
            </a:pPr>
            <a:r>
              <a:rPr lang="en-US" dirty="0" smtClean="0"/>
              <a:t>Sympathetic trunk. </a:t>
            </a:r>
            <a:r>
              <a:rPr lang="en-US" dirty="0" smtClean="0">
                <a:solidFill>
                  <a:srgbClr val="FF0000"/>
                </a:solidFill>
              </a:rPr>
              <a:t>(no, causes increased heart rate, tachycardia)</a:t>
            </a:r>
            <a:endParaRPr lang="en-US" dirty="0" smtClean="0"/>
          </a:p>
          <a:p>
            <a:pPr marL="514350" indent="-514350">
              <a:buFont typeface="Arial" pitchFamily="34" charset="0"/>
              <a:buAutoNum type="arabicPeriod"/>
            </a:pPr>
            <a:r>
              <a:rPr lang="en-US" dirty="0" smtClean="0">
                <a:solidFill>
                  <a:srgbClr val="FF0000"/>
                </a:solidFill>
              </a:rPr>
              <a:t>***</a:t>
            </a:r>
            <a:r>
              <a:rPr lang="en-US" dirty="0" smtClean="0"/>
              <a:t>Brainstem</a:t>
            </a:r>
            <a:r>
              <a:rPr lang="en-US" dirty="0" smtClean="0">
                <a:solidFill>
                  <a:srgbClr val="FF0000"/>
                </a:solidFill>
              </a:rPr>
              <a:t>*** (</a:t>
            </a:r>
            <a:r>
              <a:rPr lang="en-US" dirty="0" err="1" smtClean="0">
                <a:solidFill>
                  <a:srgbClr val="FF0000"/>
                </a:solidFill>
              </a:rPr>
              <a:t>bradycardia</a:t>
            </a:r>
            <a:r>
              <a:rPr lang="en-US" dirty="0" smtClean="0">
                <a:solidFill>
                  <a:srgbClr val="FF0000"/>
                </a:solidFill>
              </a:rPr>
              <a:t>, </a:t>
            </a:r>
            <a:r>
              <a:rPr lang="en-US" dirty="0" err="1" smtClean="0">
                <a:solidFill>
                  <a:srgbClr val="FF0000"/>
                </a:solidFill>
              </a:rPr>
              <a:t>preganglionic</a:t>
            </a:r>
            <a:r>
              <a:rPr lang="en-US" dirty="0" smtClean="0">
                <a:solidFill>
                  <a:srgbClr val="FF0000"/>
                </a:solidFill>
              </a:rPr>
              <a:t> fibers  travel in the </a:t>
            </a:r>
            <a:r>
              <a:rPr lang="en-US" dirty="0" err="1" smtClean="0">
                <a:solidFill>
                  <a:srgbClr val="FF0000"/>
                </a:solidFill>
              </a:rPr>
              <a:t>vagus</a:t>
            </a:r>
            <a:r>
              <a:rPr lang="en-US" dirty="0" smtClean="0">
                <a:solidFill>
                  <a:srgbClr val="FF0000"/>
                </a:solidFill>
              </a:rPr>
              <a:t> nerves and synapse on ganglion cells in the cardiac plexus and </a:t>
            </a:r>
            <a:r>
              <a:rPr lang="en-US" dirty="0" err="1" smtClean="0">
                <a:solidFill>
                  <a:srgbClr val="FF0000"/>
                </a:solidFill>
              </a:rPr>
              <a:t>epicardium</a:t>
            </a:r>
            <a:r>
              <a:rPr lang="en-US" dirty="0" smtClean="0">
                <a:solidFill>
                  <a:srgbClr val="FF0000"/>
                </a:solidFill>
              </a:rPr>
              <a:t> and along the conducting system of the heart)</a:t>
            </a:r>
          </a:p>
          <a:p>
            <a:pPr marL="514350" indent="-514350">
              <a:buFont typeface="Arial" pitchFamily="34" charset="0"/>
              <a:buAutoNum type="arabicPeriod"/>
            </a:pPr>
            <a:r>
              <a:rPr lang="en-US" dirty="0" smtClean="0"/>
              <a:t>Spinal cord.</a:t>
            </a:r>
          </a:p>
          <a:p>
            <a:pPr marL="514350" indent="-514350">
              <a:buFont typeface="Arial" pitchFamily="34" charset="0"/>
              <a:buAutoNum type="arabicPeriod"/>
            </a:pPr>
            <a:r>
              <a:rPr lang="en-US" dirty="0" smtClean="0"/>
              <a:t>Heart</a:t>
            </a:r>
          </a:p>
          <a:p>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The </a:t>
            </a:r>
            <a:r>
              <a:rPr lang="en-US" dirty="0" err="1" smtClean="0"/>
              <a:t>vagus</a:t>
            </a:r>
            <a:r>
              <a:rPr lang="en-US" dirty="0" smtClean="0"/>
              <a:t> nerve innervates all of these structures EXCEPT</a:t>
            </a:r>
            <a:endParaRPr lang="en-US" dirty="0"/>
          </a:p>
        </p:txBody>
      </p:sp>
      <p:sp>
        <p:nvSpPr>
          <p:cNvPr id="3" name="Content Placeholder 2"/>
          <p:cNvSpPr>
            <a:spLocks noGrp="1"/>
          </p:cNvSpPr>
          <p:nvPr>
            <p:ph idx="1"/>
          </p:nvPr>
        </p:nvSpPr>
        <p:spPr>
          <a:xfrm>
            <a:off x="457200" y="1600200"/>
            <a:ext cx="3429000" cy="4525963"/>
          </a:xfrm>
        </p:spPr>
        <p:txBody>
          <a:bodyPr>
            <a:normAutofit/>
          </a:bodyPr>
          <a:lstStyle/>
          <a:p>
            <a:pPr marL="514350" indent="-514350">
              <a:buFont typeface="Arial" pitchFamily="34" charset="0"/>
              <a:buAutoNum type="arabicPeriod"/>
            </a:pPr>
            <a:r>
              <a:rPr lang="en-US" dirty="0" smtClean="0"/>
              <a:t>Heart – </a:t>
            </a:r>
            <a:r>
              <a:rPr lang="en-US" sz="2400" dirty="0" smtClean="0">
                <a:solidFill>
                  <a:srgbClr val="FF0000"/>
                </a:solidFill>
              </a:rPr>
              <a:t>decreases heart rate &amp; constricts coronary vessels</a:t>
            </a:r>
          </a:p>
          <a:p>
            <a:pPr marL="514350" indent="-514350">
              <a:buFont typeface="Arial" pitchFamily="34" charset="0"/>
              <a:buAutoNum type="arabicPeriod"/>
            </a:pPr>
            <a:r>
              <a:rPr lang="en-US" dirty="0" smtClean="0"/>
              <a:t>Lungs – </a:t>
            </a:r>
            <a:r>
              <a:rPr lang="en-US" sz="2400" dirty="0" smtClean="0">
                <a:solidFill>
                  <a:srgbClr val="FF0000"/>
                </a:solidFill>
              </a:rPr>
              <a:t>constriction of bronchi</a:t>
            </a:r>
          </a:p>
          <a:p>
            <a:pPr marL="514350" indent="-514350">
              <a:buFont typeface="Arial" pitchFamily="34" charset="0"/>
              <a:buAutoNum type="arabicPeriod"/>
            </a:pPr>
            <a:r>
              <a:rPr lang="en-US" dirty="0" smtClean="0"/>
              <a:t>Stomach </a:t>
            </a:r>
          </a:p>
          <a:p>
            <a:pPr marL="514350" indent="-514350">
              <a:buFont typeface="Arial" pitchFamily="34" charset="0"/>
              <a:buAutoNum type="arabicPeriod"/>
            </a:pPr>
            <a:r>
              <a:rPr lang="en-US" dirty="0" smtClean="0">
                <a:solidFill>
                  <a:srgbClr val="FF0000"/>
                </a:solidFill>
              </a:rPr>
              <a:t>***</a:t>
            </a:r>
            <a:r>
              <a:rPr lang="en-US" dirty="0" smtClean="0"/>
              <a:t>Bladder</a:t>
            </a:r>
            <a:r>
              <a:rPr lang="en-US" dirty="0" smtClean="0">
                <a:solidFill>
                  <a:srgbClr val="FF0000"/>
                </a:solidFill>
              </a:rPr>
              <a:t>***</a:t>
            </a:r>
          </a:p>
          <a:p>
            <a:endParaRPr lang="en-US" dirty="0"/>
          </a:p>
        </p:txBody>
      </p:sp>
      <p:sp>
        <p:nvSpPr>
          <p:cNvPr id="4" name="TextBox 3"/>
          <p:cNvSpPr txBox="1"/>
          <p:nvPr/>
        </p:nvSpPr>
        <p:spPr>
          <a:xfrm>
            <a:off x="3733800" y="1752600"/>
            <a:ext cx="4724400" cy="2585323"/>
          </a:xfrm>
          <a:prstGeom prst="rect">
            <a:avLst/>
          </a:prstGeom>
          <a:noFill/>
        </p:spPr>
        <p:txBody>
          <a:bodyPr wrap="square" rtlCol="0">
            <a:spAutoFit/>
          </a:bodyPr>
          <a:lstStyle/>
          <a:p>
            <a:pPr algn="ctr" eaLnBrk="0" hangingPunct="0">
              <a:defRPr/>
            </a:pPr>
            <a:r>
              <a:rPr lang="en-US" b="1" dirty="0">
                <a:solidFill>
                  <a:srgbClr val="FF3300"/>
                </a:solidFill>
                <a:effectLst>
                  <a:outerShdw blurRad="38100" dist="38100" dir="2700000" algn="tl">
                    <a:srgbClr val="C0C0C0"/>
                  </a:outerShdw>
                </a:effectLst>
                <a:latin typeface="Times New Roman" charset="0"/>
              </a:rPr>
              <a:t>Visceral </a:t>
            </a:r>
            <a:r>
              <a:rPr lang="en-US" b="1" dirty="0">
                <a:effectLst>
                  <a:outerShdw blurRad="38100" dist="38100" dir="2700000" algn="tl">
                    <a:srgbClr val="C0C0C0"/>
                  </a:outerShdw>
                </a:effectLst>
                <a:latin typeface="Times New Roman" charset="0"/>
              </a:rPr>
              <a:t>Motor Component of the </a:t>
            </a:r>
            <a:r>
              <a:rPr lang="en-US" b="1" dirty="0" err="1">
                <a:effectLst>
                  <a:outerShdw blurRad="38100" dist="38100" dir="2700000" algn="tl">
                    <a:srgbClr val="C0C0C0"/>
                  </a:outerShdw>
                </a:effectLst>
                <a:latin typeface="Times New Roman" charset="0"/>
              </a:rPr>
              <a:t>Vagus</a:t>
            </a:r>
            <a:r>
              <a:rPr lang="en-US" b="1" dirty="0">
                <a:effectLst>
                  <a:outerShdw blurRad="38100" dist="38100" dir="2700000" algn="tl">
                    <a:srgbClr val="C0C0C0"/>
                  </a:outerShdw>
                </a:effectLst>
                <a:latin typeface="Times New Roman" charset="0"/>
              </a:rPr>
              <a:t> </a:t>
            </a:r>
            <a:r>
              <a:rPr lang="en-US" b="1" dirty="0" smtClean="0">
                <a:effectLst>
                  <a:outerShdw blurRad="38100" dist="38100" dir="2700000" algn="tl">
                    <a:srgbClr val="C0C0C0"/>
                  </a:outerShdw>
                </a:effectLst>
                <a:latin typeface="Times New Roman" charset="0"/>
              </a:rPr>
              <a:t>Nerve</a:t>
            </a:r>
          </a:p>
          <a:p>
            <a:pPr algn="ctr" eaLnBrk="0" hangingPunct="0">
              <a:defRPr/>
            </a:pPr>
            <a:endParaRPr lang="en-US" b="1" dirty="0">
              <a:effectLst>
                <a:outerShdw blurRad="38100" dist="38100" dir="2700000" algn="tl">
                  <a:srgbClr val="C0C0C0"/>
                </a:outerShdw>
              </a:effectLst>
              <a:latin typeface="Times New Roman" charset="0"/>
            </a:endParaRPr>
          </a:p>
          <a:p>
            <a:pPr>
              <a:buFontTx/>
              <a:buChar char="•"/>
            </a:pPr>
            <a:r>
              <a:rPr lang="en-US" dirty="0" smtClean="0">
                <a:solidFill>
                  <a:srgbClr val="FF3300"/>
                </a:solidFill>
              </a:rPr>
              <a:t>Innervate vessels to lung &amp; heart</a:t>
            </a:r>
          </a:p>
          <a:p>
            <a:pPr>
              <a:buFontTx/>
              <a:buChar char="•"/>
            </a:pPr>
            <a:r>
              <a:rPr lang="en-US" dirty="0" smtClean="0">
                <a:solidFill>
                  <a:srgbClr val="FF3300"/>
                </a:solidFill>
              </a:rPr>
              <a:t>Cardiac muscle</a:t>
            </a:r>
          </a:p>
          <a:p>
            <a:pPr>
              <a:buFontTx/>
              <a:buChar char="•"/>
            </a:pPr>
            <a:r>
              <a:rPr lang="en-US" dirty="0" smtClean="0">
                <a:solidFill>
                  <a:srgbClr val="FF3300"/>
                </a:solidFill>
              </a:rPr>
              <a:t>Bronchial muscles</a:t>
            </a:r>
          </a:p>
          <a:p>
            <a:pPr>
              <a:buFontTx/>
              <a:buChar char="•"/>
            </a:pPr>
            <a:r>
              <a:rPr lang="en-US" dirty="0" smtClean="0">
                <a:solidFill>
                  <a:srgbClr val="FF3300"/>
                </a:solidFill>
              </a:rPr>
              <a:t>Smooth muscle of GI tract</a:t>
            </a:r>
          </a:p>
          <a:p>
            <a:pPr>
              <a:buFontTx/>
              <a:buChar char="•"/>
            </a:pPr>
            <a:r>
              <a:rPr lang="en-US" dirty="0" smtClean="0">
                <a:solidFill>
                  <a:srgbClr val="FF3300"/>
                </a:solidFill>
              </a:rPr>
              <a:t>Gastric secretions</a:t>
            </a:r>
          </a:p>
          <a:p>
            <a:pPr algn="ctr" eaLnBrk="0" hangingPunct="0">
              <a:defRPr/>
            </a:pPr>
            <a:endParaRPr lang="en-US" b="1" dirty="0">
              <a:effectLst>
                <a:outerShdw blurRad="38100" dist="38100" dir="2700000" algn="tl">
                  <a:srgbClr val="C0C0C0"/>
                </a:outerShdw>
              </a:effectLst>
              <a:latin typeface="Times New Roman" charset="0"/>
            </a:endParaRPr>
          </a:p>
        </p:txBody>
      </p:sp>
      <p:sp>
        <p:nvSpPr>
          <p:cNvPr id="5" name="TextBox 4"/>
          <p:cNvSpPr txBox="1"/>
          <p:nvPr/>
        </p:nvSpPr>
        <p:spPr>
          <a:xfrm>
            <a:off x="3886200" y="5257800"/>
            <a:ext cx="5029200" cy="646331"/>
          </a:xfrm>
          <a:prstGeom prst="rect">
            <a:avLst/>
          </a:prstGeom>
          <a:noFill/>
        </p:spPr>
        <p:txBody>
          <a:bodyPr wrap="square" rtlCol="0">
            <a:spAutoFit/>
          </a:bodyPr>
          <a:lstStyle/>
          <a:p>
            <a:r>
              <a:rPr lang="en-US" dirty="0" smtClean="0"/>
              <a:t>Bladder is under sympathetic control from T12-L2 and parasympathetic control from S2-S4</a:t>
            </a:r>
            <a:endParaRPr lang="en-US"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5. Postganglionic parasympathetic neurons to the parotid gland arise in the:</a:t>
            </a:r>
            <a:endParaRPr lang="en-US" sz="3200" dirty="0"/>
          </a:p>
        </p:txBody>
      </p:sp>
      <p:sp>
        <p:nvSpPr>
          <p:cNvPr id="3" name="Content Placeholder 2"/>
          <p:cNvSpPr>
            <a:spLocks noGrp="1"/>
          </p:cNvSpPr>
          <p:nvPr>
            <p:ph idx="1"/>
          </p:nvPr>
        </p:nvSpPr>
        <p:spPr>
          <a:xfrm>
            <a:off x="457200" y="1600200"/>
            <a:ext cx="4953000" cy="4525963"/>
          </a:xfrm>
        </p:spPr>
        <p:txBody>
          <a:bodyPr>
            <a:normAutofit fontScale="92500" lnSpcReduction="10000"/>
          </a:bodyPr>
          <a:lstStyle/>
          <a:p>
            <a:pPr marL="514350" indent="-514350">
              <a:buFont typeface="Arial" pitchFamily="34" charset="0"/>
              <a:buAutoNum type="arabicPeriod"/>
            </a:pPr>
            <a:r>
              <a:rPr lang="en-US" dirty="0" smtClean="0"/>
              <a:t>Brainstem</a:t>
            </a:r>
          </a:p>
          <a:p>
            <a:pPr marL="514350" indent="-514350">
              <a:buFont typeface="Arial" pitchFamily="34" charset="0"/>
              <a:buAutoNum type="arabicPeriod"/>
            </a:pPr>
            <a:r>
              <a:rPr lang="en-US" dirty="0" err="1" smtClean="0"/>
              <a:t>Submandibular</a:t>
            </a:r>
            <a:r>
              <a:rPr lang="en-US" dirty="0" smtClean="0"/>
              <a:t> ganglion. </a:t>
            </a:r>
          </a:p>
          <a:p>
            <a:pPr marL="514350" indent="-514350">
              <a:buFont typeface="Arial" pitchFamily="34" charset="0"/>
              <a:buAutoNum type="arabicPeriod"/>
            </a:pPr>
            <a:r>
              <a:rPr lang="en-US" dirty="0" smtClean="0">
                <a:solidFill>
                  <a:srgbClr val="FF0000"/>
                </a:solidFill>
              </a:rPr>
              <a:t>***</a:t>
            </a:r>
            <a:r>
              <a:rPr lang="en-US" dirty="0" err="1" smtClean="0"/>
              <a:t>Otic</a:t>
            </a:r>
            <a:r>
              <a:rPr lang="en-US" dirty="0" smtClean="0"/>
              <a:t> ganglion</a:t>
            </a:r>
            <a:r>
              <a:rPr lang="en-US" dirty="0" smtClean="0">
                <a:solidFill>
                  <a:srgbClr val="FF0000"/>
                </a:solidFill>
              </a:rPr>
              <a:t>***- </a:t>
            </a:r>
            <a:r>
              <a:rPr lang="en-US" dirty="0" err="1" smtClean="0">
                <a:solidFill>
                  <a:srgbClr val="FF0000"/>
                </a:solidFill>
              </a:rPr>
              <a:t>glossopharyngeal</a:t>
            </a:r>
            <a:r>
              <a:rPr lang="en-US" dirty="0" smtClean="0">
                <a:solidFill>
                  <a:srgbClr val="FF0000"/>
                </a:solidFill>
              </a:rPr>
              <a:t> nerve take </a:t>
            </a:r>
            <a:r>
              <a:rPr lang="en-US" dirty="0" err="1" smtClean="0">
                <a:solidFill>
                  <a:srgbClr val="FF0000"/>
                </a:solidFill>
              </a:rPr>
              <a:t>preganglionic</a:t>
            </a:r>
            <a:r>
              <a:rPr lang="en-US" dirty="0" smtClean="0">
                <a:solidFill>
                  <a:srgbClr val="FF0000"/>
                </a:solidFill>
              </a:rPr>
              <a:t> </a:t>
            </a:r>
            <a:r>
              <a:rPr lang="en-US" dirty="0" err="1" smtClean="0">
                <a:solidFill>
                  <a:srgbClr val="FF0000"/>
                </a:solidFill>
              </a:rPr>
              <a:t>parasympathetics</a:t>
            </a:r>
            <a:r>
              <a:rPr lang="en-US" dirty="0" smtClean="0">
                <a:solidFill>
                  <a:srgbClr val="FF0000"/>
                </a:solidFill>
              </a:rPr>
              <a:t> to the </a:t>
            </a:r>
            <a:r>
              <a:rPr lang="en-US" dirty="0" err="1" smtClean="0">
                <a:solidFill>
                  <a:srgbClr val="FF0000"/>
                </a:solidFill>
              </a:rPr>
              <a:t>otic</a:t>
            </a:r>
            <a:r>
              <a:rPr lang="en-US" dirty="0" smtClean="0">
                <a:solidFill>
                  <a:srgbClr val="FF0000"/>
                </a:solidFill>
              </a:rPr>
              <a:t> ganglion, then the </a:t>
            </a:r>
            <a:r>
              <a:rPr lang="en-US" dirty="0" err="1" smtClean="0">
                <a:solidFill>
                  <a:srgbClr val="FF0000"/>
                </a:solidFill>
              </a:rPr>
              <a:t>postganglionics</a:t>
            </a:r>
            <a:r>
              <a:rPr lang="en-US" dirty="0" smtClean="0">
                <a:solidFill>
                  <a:srgbClr val="FF0000"/>
                </a:solidFill>
              </a:rPr>
              <a:t> go to the parotid gland.</a:t>
            </a:r>
          </a:p>
          <a:p>
            <a:pPr marL="514350" indent="-514350">
              <a:buFont typeface="Arial" pitchFamily="34" charset="0"/>
              <a:buAutoNum type="arabicPeriod"/>
            </a:pPr>
            <a:r>
              <a:rPr lang="en-US" dirty="0" err="1" smtClean="0"/>
              <a:t>Pterygopalatine</a:t>
            </a:r>
            <a:r>
              <a:rPr lang="en-US" dirty="0" smtClean="0"/>
              <a:t> ganglion.</a:t>
            </a:r>
          </a:p>
          <a:p>
            <a:endParaRPr lang="en-US" dirty="0"/>
          </a:p>
        </p:txBody>
      </p:sp>
      <p:sp>
        <p:nvSpPr>
          <p:cNvPr id="4" name="TextBox 3"/>
          <p:cNvSpPr txBox="1"/>
          <p:nvPr/>
        </p:nvSpPr>
        <p:spPr>
          <a:xfrm>
            <a:off x="6096000" y="2209800"/>
            <a:ext cx="2743200" cy="830997"/>
          </a:xfrm>
          <a:prstGeom prst="rect">
            <a:avLst/>
          </a:prstGeom>
          <a:noFill/>
        </p:spPr>
        <p:txBody>
          <a:bodyPr wrap="square" rtlCol="0">
            <a:spAutoFit/>
          </a:bodyPr>
          <a:lstStyle/>
          <a:p>
            <a:pPr algn="ctr"/>
            <a:r>
              <a:rPr lang="en-US" sz="2400" dirty="0" smtClean="0">
                <a:solidFill>
                  <a:srgbClr val="FF0000"/>
                </a:solidFill>
              </a:rPr>
              <a:t>*KNOW NEXT SLIDE*</a:t>
            </a:r>
            <a:endParaRPr lang="en-US" sz="2400" dirty="0">
              <a:solidFill>
                <a:srgbClr val="FF0000"/>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t.wkhealth.com/FullTextService/CT%7b06b9ee1beed59419b91c90fdc10a7c43460e39dd1a38674050c0ffbe7a433941a9985f96951b0fb588528a7061b1cd14%7d/DA5C19FF3.gif"/>
          <p:cNvPicPr>
            <a:picLocks noChangeAspect="1" noChangeArrowheads="1"/>
          </p:cNvPicPr>
          <p:nvPr/>
        </p:nvPicPr>
        <p:blipFill>
          <a:blip r:embed="rId2" cstate="print"/>
          <a:srcRect/>
          <a:stretch>
            <a:fillRect/>
          </a:stretch>
        </p:blipFill>
        <p:spPr bwMode="auto">
          <a:xfrm>
            <a:off x="304800" y="304800"/>
            <a:ext cx="8337550" cy="5943600"/>
          </a:xfrm>
          <a:prstGeom prst="rect">
            <a:avLst/>
          </a:prstGeom>
          <a:noFill/>
          <a:ln w="9525">
            <a:noFill/>
            <a:miter lim="800000"/>
            <a:headEnd/>
            <a:tailEnd/>
          </a:ln>
        </p:spPr>
      </p:pic>
      <p:sp>
        <p:nvSpPr>
          <p:cNvPr id="5" name="Rectangle 4"/>
          <p:cNvSpPr/>
          <p:nvPr/>
        </p:nvSpPr>
        <p:spPr>
          <a:xfrm>
            <a:off x="914400" y="6211669"/>
            <a:ext cx="4572000" cy="646331"/>
          </a:xfrm>
          <a:prstGeom prst="rect">
            <a:avLst/>
          </a:prstGeom>
        </p:spPr>
        <p:txBody>
          <a:bodyPr>
            <a:spAutoFit/>
          </a:bodyPr>
          <a:lstStyle/>
          <a:p>
            <a:pPr>
              <a:defRPr/>
            </a:pPr>
            <a:r>
              <a:rPr lang="en-US" dirty="0" err="1"/>
              <a:t>Splanchnic</a:t>
            </a:r>
            <a:r>
              <a:rPr lang="en-US" dirty="0"/>
              <a:t> n- find their ganglion in front of the aorta- celiac, sup and in mesenteric</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Arial" pitchFamily="34" charset="0"/>
              <a:buAutoNum type="arabicPeriod"/>
            </a:pPr>
            <a:r>
              <a:rPr lang="en-US" dirty="0" smtClean="0"/>
              <a:t>Nucleus </a:t>
            </a:r>
            <a:r>
              <a:rPr lang="en-US" dirty="0" err="1" smtClean="0"/>
              <a:t>accumbens</a:t>
            </a:r>
            <a:r>
              <a:rPr lang="en-US" dirty="0" smtClean="0"/>
              <a:t> </a:t>
            </a:r>
            <a:r>
              <a:rPr lang="en-US" sz="1600" dirty="0" smtClean="0">
                <a:solidFill>
                  <a:srgbClr val="FF0000"/>
                </a:solidFill>
              </a:rPr>
              <a:t>–part of limbic system associated with reward and pleasure.  Related to euphoria assoc w/the use of </a:t>
            </a:r>
            <a:r>
              <a:rPr lang="en-US" sz="1600" dirty="0" err="1" smtClean="0">
                <a:solidFill>
                  <a:srgbClr val="FF0000"/>
                </a:solidFill>
              </a:rPr>
              <a:t>psychostimulants</a:t>
            </a:r>
            <a:r>
              <a:rPr lang="en-US" sz="1600" dirty="0" smtClean="0">
                <a:solidFill>
                  <a:srgbClr val="FF0000"/>
                </a:solidFill>
              </a:rPr>
              <a:t> like amphetamine and cocaine.</a:t>
            </a:r>
            <a:endParaRPr lang="en-US" sz="1600" dirty="0" smtClean="0"/>
          </a:p>
          <a:p>
            <a:pPr marL="514350" indent="-514350">
              <a:buFont typeface="Arial" pitchFamily="34" charset="0"/>
              <a:buAutoNum type="arabicPeriod"/>
            </a:pPr>
            <a:r>
              <a:rPr lang="en-US" dirty="0" err="1" smtClean="0"/>
              <a:t>Septal</a:t>
            </a:r>
            <a:r>
              <a:rPr lang="en-US" dirty="0" smtClean="0"/>
              <a:t> nuclei </a:t>
            </a:r>
            <a:r>
              <a:rPr lang="en-US" sz="1600" dirty="0" smtClean="0">
                <a:solidFill>
                  <a:srgbClr val="FF0000"/>
                </a:solidFill>
              </a:rPr>
              <a:t>–also part of limbic lobe associated with reward and pleasure.  </a:t>
            </a:r>
            <a:r>
              <a:rPr lang="en-US" sz="1600" dirty="0" err="1" smtClean="0">
                <a:solidFill>
                  <a:srgbClr val="FF0000"/>
                </a:solidFill>
              </a:rPr>
              <a:t>Septal</a:t>
            </a:r>
            <a:r>
              <a:rPr lang="en-US" sz="1600" dirty="0" smtClean="0">
                <a:solidFill>
                  <a:srgbClr val="FF0000"/>
                </a:solidFill>
              </a:rPr>
              <a:t> region contains dopaminergic fibers and region is also related to sexual feelings. </a:t>
            </a:r>
            <a:endParaRPr lang="en-US" sz="1600" dirty="0" smtClean="0"/>
          </a:p>
          <a:p>
            <a:pPr marL="514350" indent="-514350">
              <a:buFont typeface="Arial" pitchFamily="34" charset="0"/>
              <a:buAutoNum type="arabicPeriod"/>
            </a:pPr>
            <a:r>
              <a:rPr lang="en-US" dirty="0" smtClean="0">
                <a:solidFill>
                  <a:srgbClr val="FF0000"/>
                </a:solidFill>
              </a:rPr>
              <a:t>***</a:t>
            </a:r>
            <a:r>
              <a:rPr lang="en-US" dirty="0" smtClean="0"/>
              <a:t>Basal nucleus of </a:t>
            </a:r>
            <a:r>
              <a:rPr lang="en-US" dirty="0" err="1" smtClean="0"/>
              <a:t>Meynert</a:t>
            </a:r>
            <a:r>
              <a:rPr lang="en-US" dirty="0" smtClean="0"/>
              <a:t>.</a:t>
            </a:r>
            <a:r>
              <a:rPr lang="en-US" dirty="0" smtClean="0">
                <a:solidFill>
                  <a:srgbClr val="FF0000"/>
                </a:solidFill>
              </a:rPr>
              <a:t>*** </a:t>
            </a:r>
            <a:r>
              <a:rPr lang="en-US" sz="1700" dirty="0" smtClean="0">
                <a:solidFill>
                  <a:srgbClr val="FF0000"/>
                </a:solidFill>
              </a:rPr>
              <a:t>- Here, cholinergic neurons project to widespread areas of the cerebral cortex and play a major role in cortical excitability, memory, and learning.  Degeneration of the neurons = impaired cognitive function in Alzheimer disease.</a:t>
            </a:r>
          </a:p>
          <a:p>
            <a:pPr marL="514350" indent="-514350">
              <a:buFont typeface="Arial" pitchFamily="34" charset="0"/>
              <a:buAutoNum type="arabicPeriod"/>
            </a:pPr>
            <a:r>
              <a:rPr lang="en-US" dirty="0" smtClean="0"/>
              <a:t>Hippocampus </a:t>
            </a:r>
            <a:r>
              <a:rPr lang="en-US" sz="1600" dirty="0" smtClean="0">
                <a:solidFill>
                  <a:srgbClr val="FF0000"/>
                </a:solidFill>
              </a:rPr>
              <a:t>– deals with learning and making new memories.  If </a:t>
            </a:r>
            <a:r>
              <a:rPr lang="en-US" sz="1600" dirty="0" err="1" smtClean="0">
                <a:solidFill>
                  <a:srgbClr val="FF0000"/>
                </a:solidFill>
              </a:rPr>
              <a:t>lesioned</a:t>
            </a:r>
            <a:r>
              <a:rPr lang="en-US" sz="1600" dirty="0" smtClean="0">
                <a:solidFill>
                  <a:srgbClr val="FF0000"/>
                </a:solidFill>
              </a:rPr>
              <a:t>, the person would be unable to make new memories.</a:t>
            </a:r>
            <a:endParaRPr lang="en-US" dirty="0"/>
          </a:p>
        </p:txBody>
      </p:sp>
      <p:sp>
        <p:nvSpPr>
          <p:cNvPr id="4" name="TPQuestion"/>
          <p:cNvSpPr>
            <a:spLocks noGrp="1"/>
          </p:cNvSpPr>
          <p:nvPr>
            <p:ph type="title"/>
          </p:nvPr>
        </p:nvSpPr>
        <p:spPr/>
        <p:txBody>
          <a:bodyPr>
            <a:noAutofit/>
          </a:bodyPr>
          <a:lstStyle/>
          <a:p>
            <a:r>
              <a:rPr lang="en-US" sz="2800" dirty="0" smtClean="0"/>
              <a:t>6. Alterations in which basal forebrain nucleus are associated with decreased cerebral cortical cholinergic activity in Alzheimer disease?</a:t>
            </a:r>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8. The most posterior lobe of the cerebral hemisphere is the:</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Parietal</a:t>
            </a:r>
          </a:p>
          <a:p>
            <a:pPr marL="514350" indent="-514350">
              <a:buFont typeface="Arial" pitchFamily="34" charset="0"/>
              <a:buAutoNum type="arabicPeriod"/>
            </a:pPr>
            <a:r>
              <a:rPr lang="en-US" dirty="0" smtClean="0">
                <a:solidFill>
                  <a:srgbClr val="FF0000"/>
                </a:solidFill>
              </a:rPr>
              <a:t>Occipital</a:t>
            </a:r>
          </a:p>
          <a:p>
            <a:pPr marL="514350" indent="-514350">
              <a:buFont typeface="Arial" pitchFamily="34" charset="0"/>
              <a:buAutoNum type="arabicPeriod"/>
            </a:pPr>
            <a:r>
              <a:rPr lang="en-US" dirty="0" smtClean="0"/>
              <a:t>Temporal</a:t>
            </a:r>
            <a:endParaRPr lang="en-US" dirty="0"/>
          </a:p>
        </p:txBody>
      </p:sp>
      <p:pic>
        <p:nvPicPr>
          <p:cNvPr id="4" name="Picture 7" descr="PN01121"/>
          <p:cNvPicPr>
            <a:picLocks noChangeAspect="1" noChangeArrowheads="1"/>
          </p:cNvPicPr>
          <p:nvPr/>
        </p:nvPicPr>
        <p:blipFill>
          <a:blip r:embed="rId4" cstate="print"/>
          <a:srcRect/>
          <a:stretch>
            <a:fillRect/>
          </a:stretch>
        </p:blipFill>
        <p:spPr>
          <a:xfrm>
            <a:off x="4648200" y="2314575"/>
            <a:ext cx="4038600" cy="3095625"/>
          </a:xfrm>
          <a:prstGeom prst="rect">
            <a:avLst/>
          </a:prstGeom>
          <a:noFill/>
          <a:ln/>
        </p:spPr>
      </p:pic>
      <p:cxnSp>
        <p:nvCxnSpPr>
          <p:cNvPr id="6" name="Straight Arrow Connector 5"/>
          <p:cNvCxnSpPr/>
          <p:nvPr/>
        </p:nvCxnSpPr>
        <p:spPr>
          <a:xfrm>
            <a:off x="2438400" y="1905000"/>
            <a:ext cx="47244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90800" y="2438400"/>
            <a:ext cx="55626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43200" y="3048000"/>
            <a:ext cx="36576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3886200"/>
            <a:ext cx="2981137" cy="1569660"/>
          </a:xfrm>
          <a:prstGeom prst="rect">
            <a:avLst/>
          </a:prstGeom>
          <a:noFill/>
        </p:spPr>
        <p:txBody>
          <a:bodyPr wrap="none" rtlCol="0">
            <a:spAutoFit/>
          </a:bodyPr>
          <a:lstStyle/>
          <a:p>
            <a:r>
              <a:rPr lang="en-US" sz="1200" u="sng" dirty="0" smtClean="0"/>
              <a:t>Parietal</a:t>
            </a:r>
            <a:r>
              <a:rPr lang="en-US" sz="1200" dirty="0" smtClean="0"/>
              <a:t> = integration of sensory information,</a:t>
            </a:r>
          </a:p>
          <a:p>
            <a:r>
              <a:rPr lang="en-US" sz="1200" dirty="0" smtClean="0"/>
              <a:t>3D place in space, self image, perception of </a:t>
            </a:r>
          </a:p>
          <a:p>
            <a:r>
              <a:rPr lang="en-US" sz="1200" dirty="0" smtClean="0"/>
              <a:t>touch, pain, and body position (“Where”)</a:t>
            </a:r>
          </a:p>
          <a:p>
            <a:endParaRPr lang="en-US" sz="1200" dirty="0" smtClean="0"/>
          </a:p>
          <a:p>
            <a:r>
              <a:rPr lang="en-US" sz="1200" u="sng" dirty="0" smtClean="0"/>
              <a:t>Occipital</a:t>
            </a:r>
            <a:r>
              <a:rPr lang="en-US" sz="1200" dirty="0" smtClean="0"/>
              <a:t> = vision (form, color, movement)</a:t>
            </a:r>
          </a:p>
          <a:p>
            <a:endParaRPr lang="en-US" sz="1200" dirty="0" smtClean="0"/>
          </a:p>
          <a:p>
            <a:r>
              <a:rPr lang="en-US" sz="1200" u="sng" dirty="0" smtClean="0"/>
              <a:t>Temporal</a:t>
            </a:r>
            <a:r>
              <a:rPr lang="en-US" sz="1200" dirty="0" smtClean="0"/>
              <a:t> = hearing, speech recognition,</a:t>
            </a:r>
          </a:p>
          <a:p>
            <a:r>
              <a:rPr lang="en-US" sz="1200" dirty="0" smtClean="0"/>
              <a:t>object recognition, emotions (“What”)</a:t>
            </a:r>
            <a:endParaRPr lang="en-US" sz="1200" dirty="0"/>
          </a:p>
        </p:txBody>
      </p:sp>
    </p:spTree>
    <p:custDataLst>
      <p:tags r:id="rId1"/>
    </p:custData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important stuff related to #6</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sz="1800" u="sng" dirty="0" smtClean="0"/>
              <a:t>DIFFUSE MODULATING SYSTEMS </a:t>
            </a:r>
            <a:r>
              <a:rPr lang="en-US" sz="1800" dirty="0" smtClean="0"/>
              <a:t> - regulate the excitability of vast numbers of neurons, making them more or less excitable</a:t>
            </a:r>
            <a:endParaRPr lang="en-US" sz="1800" u="sng" dirty="0" smtClean="0"/>
          </a:p>
          <a:p>
            <a:r>
              <a:rPr lang="en-US" sz="1800" u="sng" dirty="0" smtClean="0"/>
              <a:t>Locus </a:t>
            </a:r>
            <a:r>
              <a:rPr lang="en-US" sz="1800" u="sng" dirty="0" err="1" smtClean="0"/>
              <a:t>ceruleus</a:t>
            </a:r>
            <a:endParaRPr lang="en-US" sz="1800" u="sng" dirty="0" smtClean="0"/>
          </a:p>
          <a:p>
            <a:pPr lvl="1"/>
            <a:r>
              <a:rPr lang="en-US" sz="1800" dirty="0" smtClean="0"/>
              <a:t>melanin containing neurons.</a:t>
            </a:r>
          </a:p>
          <a:p>
            <a:pPr lvl="1"/>
            <a:r>
              <a:rPr lang="en-US" sz="1800" dirty="0" smtClean="0"/>
              <a:t>has </a:t>
            </a:r>
            <a:r>
              <a:rPr lang="en-US" sz="1800" b="1" dirty="0" smtClean="0"/>
              <a:t>noradrenergic</a:t>
            </a:r>
            <a:r>
              <a:rPr lang="en-US" sz="1800" dirty="0" smtClean="0"/>
              <a:t> projections involved in the sleep-wake cycle, learning, memory, anxiety, and mood.</a:t>
            </a:r>
          </a:p>
          <a:p>
            <a:pPr lvl="1"/>
            <a:r>
              <a:rPr lang="en-US" sz="1800" dirty="0" smtClean="0"/>
              <a:t>Responsible for </a:t>
            </a:r>
            <a:r>
              <a:rPr lang="en-US" sz="1800" b="1" dirty="0" err="1" smtClean="0"/>
              <a:t>norepinephrine</a:t>
            </a:r>
            <a:r>
              <a:rPr lang="en-US" sz="1800" b="1" dirty="0" smtClean="0"/>
              <a:t> </a:t>
            </a:r>
            <a:r>
              <a:rPr lang="en-US" sz="1800" dirty="0" smtClean="0"/>
              <a:t>= increases brain responsiveness and speed information processing</a:t>
            </a:r>
          </a:p>
          <a:p>
            <a:pPr lvl="1">
              <a:buNone/>
            </a:pPr>
            <a:r>
              <a:rPr lang="en-US" sz="1800" u="sng" dirty="0" err="1" smtClean="0"/>
              <a:t>Raphe</a:t>
            </a:r>
            <a:r>
              <a:rPr lang="en-US" sz="1800" u="sng" dirty="0" smtClean="0"/>
              <a:t> nuclei</a:t>
            </a:r>
          </a:p>
          <a:p>
            <a:pPr lvl="1">
              <a:buFontTx/>
              <a:buChar char="-"/>
            </a:pPr>
            <a:r>
              <a:rPr lang="en-US" sz="1800" dirty="0" smtClean="0"/>
              <a:t>In midline of medulla, </a:t>
            </a:r>
            <a:r>
              <a:rPr lang="en-US" sz="1800" dirty="0" err="1" smtClean="0"/>
              <a:t>pons</a:t>
            </a:r>
            <a:r>
              <a:rPr lang="en-US" sz="1800" dirty="0" smtClean="0"/>
              <a:t>, and midbrain</a:t>
            </a:r>
          </a:p>
          <a:p>
            <a:pPr lvl="1">
              <a:buFontTx/>
              <a:buChar char="-"/>
            </a:pPr>
            <a:r>
              <a:rPr lang="en-US" sz="1800" dirty="0" smtClean="0"/>
              <a:t>Involved in modulation of slow pain</a:t>
            </a:r>
          </a:p>
          <a:p>
            <a:pPr lvl="1">
              <a:buFontTx/>
              <a:buChar char="-"/>
            </a:pPr>
            <a:r>
              <a:rPr lang="en-US" sz="1800" dirty="0" smtClean="0"/>
              <a:t>Has </a:t>
            </a:r>
            <a:r>
              <a:rPr lang="en-US" sz="1800" b="1" dirty="0" err="1" smtClean="0"/>
              <a:t>serotonergic</a:t>
            </a:r>
            <a:r>
              <a:rPr lang="en-US" sz="1800" b="1" dirty="0" smtClean="0"/>
              <a:t> </a:t>
            </a:r>
            <a:r>
              <a:rPr lang="en-US" sz="1800" dirty="0" smtClean="0"/>
              <a:t>projections involved in sleep-wake cycle, control of mood, and certain emotional behaviors such as aggression.</a:t>
            </a:r>
          </a:p>
          <a:p>
            <a:pPr lvl="1">
              <a:buNone/>
            </a:pPr>
            <a:r>
              <a:rPr lang="en-US" sz="1800" u="sng" dirty="0" err="1" smtClean="0"/>
              <a:t>Substantia</a:t>
            </a:r>
            <a:r>
              <a:rPr lang="en-US" sz="1800" u="sng" dirty="0" smtClean="0"/>
              <a:t> </a:t>
            </a:r>
            <a:r>
              <a:rPr lang="en-US" sz="1800" u="sng" dirty="0" err="1" smtClean="0"/>
              <a:t>Nigra</a:t>
            </a:r>
            <a:r>
              <a:rPr lang="en-US" sz="1800" u="sng" dirty="0" smtClean="0"/>
              <a:t> and Ventral Tegmental Area</a:t>
            </a:r>
          </a:p>
          <a:p>
            <a:pPr lvl="1">
              <a:buFontTx/>
              <a:buChar char="-"/>
            </a:pPr>
            <a:r>
              <a:rPr lang="en-US" sz="1800" dirty="0" smtClean="0"/>
              <a:t>Compact </a:t>
            </a:r>
            <a:r>
              <a:rPr lang="en-US" sz="1800" dirty="0" err="1" smtClean="0"/>
              <a:t>nigra</a:t>
            </a:r>
            <a:r>
              <a:rPr lang="en-US" sz="1800" dirty="0" smtClean="0"/>
              <a:t> has lots of </a:t>
            </a:r>
            <a:r>
              <a:rPr lang="en-US" sz="1800" b="1" dirty="0" smtClean="0"/>
              <a:t>dopaminergic </a:t>
            </a:r>
            <a:r>
              <a:rPr lang="en-US" sz="1800" dirty="0" smtClean="0"/>
              <a:t>projections to caudate nucleus and </a:t>
            </a:r>
            <a:r>
              <a:rPr lang="en-US" sz="1800" dirty="0" err="1" smtClean="0"/>
              <a:t>putamen</a:t>
            </a:r>
            <a:endParaRPr lang="en-US" sz="1800" dirty="0"/>
          </a:p>
          <a:p>
            <a:pPr lvl="1">
              <a:buFontTx/>
              <a:buChar char="-"/>
            </a:pPr>
            <a:r>
              <a:rPr lang="en-US" sz="1800" dirty="0" smtClean="0"/>
              <a:t>-degeneration of dopaminergic neurons = Parkinson’s disease</a:t>
            </a:r>
          </a:p>
          <a:p>
            <a:pPr lvl="1">
              <a:buFontTx/>
              <a:buChar char="-"/>
            </a:pPr>
            <a:r>
              <a:rPr lang="en-US" sz="1800" dirty="0" smtClean="0"/>
              <a:t>Ventral tegmental area sends dopaminergic neurons to </a:t>
            </a:r>
            <a:r>
              <a:rPr lang="en-US" sz="1800" dirty="0" err="1" smtClean="0"/>
              <a:t>accumbens</a:t>
            </a:r>
            <a:r>
              <a:rPr lang="en-US" sz="1800" dirty="0" smtClean="0"/>
              <a:t>, </a:t>
            </a:r>
            <a:r>
              <a:rPr lang="en-US" sz="1800" dirty="0" err="1" smtClean="0"/>
              <a:t>amygdala</a:t>
            </a:r>
            <a:r>
              <a:rPr lang="en-US" sz="1800" dirty="0" smtClean="0"/>
              <a:t>, and prefrontal cortex.</a:t>
            </a:r>
            <a:endParaRPr lang="en-US" sz="1800" dirty="0"/>
          </a:p>
          <a:p>
            <a:pPr lvl="2">
              <a:buFontTx/>
              <a:buChar char="-"/>
            </a:pPr>
            <a:endParaRPr lang="en-US" sz="1800" dirty="0" smtClean="0"/>
          </a:p>
          <a:p>
            <a:pPr lvl="2">
              <a:buFontTx/>
              <a:buChar char="-"/>
            </a:pPr>
            <a:endParaRPr lang="en-US" sz="1000"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7. The pleasure induced by </a:t>
            </a:r>
            <a:r>
              <a:rPr lang="en-US" sz="2800" dirty="0" err="1" smtClean="0"/>
              <a:t>psychostimulants</a:t>
            </a:r>
            <a:r>
              <a:rPr lang="en-US" sz="2800" dirty="0" smtClean="0"/>
              <a:t> such as amphetamine or cocaine is associated with increased activity of what neurotransmitter:</a:t>
            </a:r>
            <a:endParaRPr lang="en-US" sz="2800" dirty="0"/>
          </a:p>
        </p:txBody>
      </p:sp>
      <p:sp>
        <p:nvSpPr>
          <p:cNvPr id="3" name="Content Placeholder 2"/>
          <p:cNvSpPr>
            <a:spLocks noGrp="1"/>
          </p:cNvSpPr>
          <p:nvPr>
            <p:ph idx="1"/>
          </p:nvPr>
        </p:nvSpPr>
        <p:spPr/>
        <p:txBody>
          <a:bodyPr>
            <a:normAutofit/>
          </a:bodyPr>
          <a:lstStyle/>
          <a:p>
            <a:pPr marL="514350" indent="-514350">
              <a:buFont typeface="Arial" pitchFamily="34" charset="0"/>
              <a:buAutoNum type="arabicPeriod"/>
            </a:pPr>
            <a:r>
              <a:rPr lang="en-US" dirty="0" smtClean="0"/>
              <a:t>Acetylcholine </a:t>
            </a:r>
            <a:r>
              <a:rPr lang="en-US" sz="2400" dirty="0" smtClean="0">
                <a:solidFill>
                  <a:srgbClr val="FF0000"/>
                </a:solidFill>
              </a:rPr>
              <a:t>– primary postganglionic neurotransmitter for parasympathetic system.  (exception is sweat glands, which is sympathetic are </a:t>
            </a:r>
            <a:r>
              <a:rPr lang="en-US" sz="2400" i="1" dirty="0" smtClean="0">
                <a:solidFill>
                  <a:srgbClr val="FF0000"/>
                </a:solidFill>
              </a:rPr>
              <a:t>cholinergic</a:t>
            </a:r>
            <a:r>
              <a:rPr lang="en-US" sz="2400" dirty="0" smtClean="0">
                <a:solidFill>
                  <a:srgbClr val="FF0000"/>
                </a:solidFill>
              </a:rPr>
              <a:t>, or use acetylcholine.)</a:t>
            </a:r>
            <a:endParaRPr lang="en-US" sz="2400" dirty="0" smtClean="0"/>
          </a:p>
          <a:p>
            <a:pPr marL="514350" indent="-514350">
              <a:buFont typeface="Arial" pitchFamily="34" charset="0"/>
              <a:buAutoNum type="arabicPeriod"/>
            </a:pPr>
            <a:r>
              <a:rPr lang="en-US" dirty="0" smtClean="0">
                <a:solidFill>
                  <a:srgbClr val="FF0000"/>
                </a:solidFill>
              </a:rPr>
              <a:t>***</a:t>
            </a:r>
            <a:r>
              <a:rPr lang="en-US" dirty="0" smtClean="0"/>
              <a:t>Dopamine</a:t>
            </a:r>
            <a:r>
              <a:rPr lang="en-US" dirty="0" smtClean="0">
                <a:solidFill>
                  <a:srgbClr val="FF0000"/>
                </a:solidFill>
              </a:rPr>
              <a:t>*** see previous slides</a:t>
            </a:r>
          </a:p>
          <a:p>
            <a:pPr marL="514350" indent="-514350">
              <a:buFont typeface="Arial" pitchFamily="34" charset="0"/>
              <a:buAutoNum type="arabicPeriod"/>
            </a:pPr>
            <a:r>
              <a:rPr lang="en-US" dirty="0" smtClean="0"/>
              <a:t>Serotonin</a:t>
            </a:r>
          </a:p>
          <a:p>
            <a:pPr marL="514350" indent="-514350">
              <a:buFont typeface="Arial" pitchFamily="34" charset="0"/>
              <a:buAutoNum type="arabicPeriod"/>
            </a:pPr>
            <a:r>
              <a:rPr lang="en-US" dirty="0" err="1" smtClean="0"/>
              <a:t>Norepinephrine</a:t>
            </a:r>
            <a:r>
              <a:rPr lang="en-US" dirty="0" smtClean="0"/>
              <a:t> </a:t>
            </a:r>
            <a:r>
              <a:rPr lang="en-US" dirty="0" smtClean="0">
                <a:solidFill>
                  <a:srgbClr val="FF0000"/>
                </a:solidFill>
              </a:rPr>
              <a:t>-</a:t>
            </a:r>
            <a:r>
              <a:rPr lang="en-US" sz="2400" dirty="0" smtClean="0">
                <a:solidFill>
                  <a:srgbClr val="FF0000"/>
                </a:solidFill>
              </a:rPr>
              <a:t>primary </a:t>
            </a:r>
            <a:r>
              <a:rPr lang="en-US" sz="2400" dirty="0" err="1" smtClean="0">
                <a:solidFill>
                  <a:srgbClr val="FF0000"/>
                </a:solidFill>
              </a:rPr>
              <a:t>postganlionic</a:t>
            </a:r>
            <a:r>
              <a:rPr lang="en-US" sz="2400" dirty="0" smtClean="0">
                <a:solidFill>
                  <a:srgbClr val="FF0000"/>
                </a:solidFill>
              </a:rPr>
              <a:t> neurotransmitter for the sympathetic system.</a:t>
            </a:r>
            <a:endParaRPr lang="en-US" sz="2400" dirty="0" smtClean="0"/>
          </a:p>
          <a:p>
            <a:endParaRPr lang="en-US" sz="2400"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Bilateral lesions at which CNS levels result in respiratory arrest</a:t>
            </a:r>
            <a:endParaRPr lang="en-US" sz="3200" dirty="0"/>
          </a:p>
        </p:txBody>
      </p:sp>
      <p:sp>
        <p:nvSpPr>
          <p:cNvPr id="3" name="Content Placeholder 2"/>
          <p:cNvSpPr>
            <a:spLocks noGrp="1"/>
          </p:cNvSpPr>
          <p:nvPr>
            <p:ph idx="1"/>
          </p:nvPr>
        </p:nvSpPr>
        <p:spPr/>
        <p:txBody>
          <a:bodyPr/>
          <a:lstStyle/>
          <a:p>
            <a:pPr marL="514350" indent="-514350">
              <a:buFont typeface="Arial" pitchFamily="34" charset="0"/>
              <a:buAutoNum type="arabicPeriod"/>
            </a:pPr>
            <a:r>
              <a:rPr lang="en-US" dirty="0" smtClean="0">
                <a:solidFill>
                  <a:srgbClr val="FF0000"/>
                </a:solidFill>
              </a:rPr>
              <a:t>***</a:t>
            </a:r>
            <a:r>
              <a:rPr lang="en-US" dirty="0" smtClean="0"/>
              <a:t>Medulla</a:t>
            </a:r>
            <a:r>
              <a:rPr lang="en-US" dirty="0" smtClean="0">
                <a:solidFill>
                  <a:srgbClr val="FF0000"/>
                </a:solidFill>
              </a:rPr>
              <a:t>*** </a:t>
            </a:r>
            <a:r>
              <a:rPr lang="en-US" sz="1600" dirty="0" smtClean="0">
                <a:solidFill>
                  <a:srgbClr val="FF0000"/>
                </a:solidFill>
              </a:rPr>
              <a:t>- at the </a:t>
            </a:r>
            <a:r>
              <a:rPr lang="en-US" sz="1600" dirty="0" err="1" smtClean="0">
                <a:solidFill>
                  <a:srgbClr val="FF0000"/>
                </a:solidFill>
              </a:rPr>
              <a:t>ventrolateral</a:t>
            </a:r>
            <a:r>
              <a:rPr lang="en-US" sz="1600" dirty="0" smtClean="0">
                <a:solidFill>
                  <a:srgbClr val="FF0000"/>
                </a:solidFill>
              </a:rPr>
              <a:t> medulla = level of respiratory centers</a:t>
            </a:r>
          </a:p>
          <a:p>
            <a:pPr marL="514350" indent="-514350">
              <a:buFont typeface="Arial" pitchFamily="34" charset="0"/>
              <a:buAutoNum type="arabicPeriod"/>
            </a:pPr>
            <a:r>
              <a:rPr lang="en-US" dirty="0" smtClean="0"/>
              <a:t>Middle </a:t>
            </a:r>
            <a:r>
              <a:rPr lang="en-US" dirty="0" err="1" smtClean="0"/>
              <a:t>pons</a:t>
            </a:r>
            <a:endParaRPr lang="en-US" dirty="0" smtClean="0"/>
          </a:p>
          <a:p>
            <a:pPr marL="514350" indent="-514350">
              <a:buFont typeface="Arial" pitchFamily="34" charset="0"/>
              <a:buAutoNum type="arabicPeriod"/>
            </a:pPr>
            <a:r>
              <a:rPr lang="en-US" dirty="0" smtClean="0"/>
              <a:t>Upper </a:t>
            </a:r>
            <a:r>
              <a:rPr lang="en-US" dirty="0" err="1" smtClean="0"/>
              <a:t>pons</a:t>
            </a:r>
            <a:endParaRPr lang="en-US" dirty="0" smtClean="0"/>
          </a:p>
          <a:p>
            <a:pPr marL="514350" indent="-514350">
              <a:buFont typeface="Arial" pitchFamily="34" charset="0"/>
              <a:buAutoNum type="arabicPeriod"/>
            </a:pPr>
            <a:r>
              <a:rPr lang="en-US" dirty="0" smtClean="0"/>
              <a:t>Midbrain</a:t>
            </a:r>
          </a:p>
          <a:p>
            <a:pPr>
              <a:buNone/>
            </a:pPr>
            <a:r>
              <a:rPr lang="en-US" dirty="0"/>
              <a:t> </a:t>
            </a:r>
            <a:endParaRPr lang="en-US" dirty="0" smtClean="0"/>
          </a:p>
          <a:p>
            <a:pPr algn="ctr">
              <a:buNone/>
            </a:pPr>
            <a:r>
              <a:rPr lang="en-US" dirty="0" smtClean="0"/>
              <a:t>SEE NEXT SLIDE</a:t>
            </a:r>
          </a:p>
          <a:p>
            <a:pPr>
              <a:buNone/>
            </a:pPr>
            <a:endParaRPr lang="en-US"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t.wkhealth.com/FullTextService/CT%7b06b9ee1beed59419b91c90fdc10a7c43460e39dd1a38674050c0ffbe7a433941a9985f96951b0fb588528a7061b1cd14%7d/DA6C20FF7.gif"/>
          <p:cNvPicPr>
            <a:picLocks noChangeAspect="1" noChangeArrowheads="1"/>
          </p:cNvPicPr>
          <p:nvPr/>
        </p:nvPicPr>
        <p:blipFill>
          <a:blip r:embed="rId2" cstate="print"/>
          <a:srcRect/>
          <a:stretch>
            <a:fillRect/>
          </a:stretch>
        </p:blipFill>
        <p:spPr bwMode="auto">
          <a:xfrm>
            <a:off x="0" y="190500"/>
            <a:ext cx="4762500" cy="6667500"/>
          </a:xfrm>
          <a:prstGeom prst="rect">
            <a:avLst/>
          </a:prstGeom>
          <a:noFill/>
        </p:spPr>
      </p:pic>
      <p:sp>
        <p:nvSpPr>
          <p:cNvPr id="5" name="Rectangle 4"/>
          <p:cNvSpPr/>
          <p:nvPr/>
        </p:nvSpPr>
        <p:spPr>
          <a:xfrm>
            <a:off x="4876800" y="117693"/>
            <a:ext cx="3505200" cy="6740307"/>
          </a:xfrm>
          <a:prstGeom prst="rect">
            <a:avLst/>
          </a:prstGeom>
        </p:spPr>
        <p:txBody>
          <a:bodyPr wrap="square">
            <a:spAutoFit/>
          </a:bodyPr>
          <a:lstStyle/>
          <a:p>
            <a:pPr marL="342900" indent="-342900"/>
            <a:r>
              <a:rPr lang="en-US" dirty="0" smtClean="0"/>
              <a:t>IF LESIONED:</a:t>
            </a:r>
          </a:p>
          <a:p>
            <a:pPr marL="342900" indent="-342900">
              <a:buAutoNum type="arabicPeriod"/>
            </a:pPr>
            <a:r>
              <a:rPr lang="en-US" dirty="0" smtClean="0"/>
              <a:t>Deep forebrain—</a:t>
            </a:r>
            <a:r>
              <a:rPr lang="en-US" dirty="0" err="1" smtClean="0"/>
              <a:t>Cheyne</a:t>
            </a:r>
            <a:r>
              <a:rPr lang="en-US" dirty="0" smtClean="0"/>
              <a:t>-Stokes = </a:t>
            </a:r>
            <a:r>
              <a:rPr lang="en-US" dirty="0" err="1" smtClean="0"/>
              <a:t>hyperpnea</a:t>
            </a:r>
            <a:r>
              <a:rPr lang="en-US" dirty="0" smtClean="0"/>
              <a:t> alternates with apnea</a:t>
            </a:r>
          </a:p>
          <a:p>
            <a:pPr marL="342900" indent="-342900"/>
            <a:endParaRPr lang="en-US" dirty="0" smtClean="0"/>
          </a:p>
          <a:p>
            <a:r>
              <a:rPr lang="en-US" dirty="0" smtClean="0"/>
              <a:t>2. Midbrain—central </a:t>
            </a:r>
            <a:r>
              <a:rPr lang="en-US" dirty="0" err="1" smtClean="0"/>
              <a:t>neurogenic</a:t>
            </a:r>
            <a:r>
              <a:rPr lang="en-US" dirty="0" smtClean="0"/>
              <a:t> hyperventilation = sustained, rapid, deep </a:t>
            </a:r>
            <a:r>
              <a:rPr lang="en-US" dirty="0" err="1" smtClean="0"/>
              <a:t>hyperpnea</a:t>
            </a:r>
            <a:endParaRPr lang="en-US" dirty="0" smtClean="0"/>
          </a:p>
          <a:p>
            <a:endParaRPr lang="en-US" dirty="0" smtClean="0"/>
          </a:p>
          <a:p>
            <a:r>
              <a:rPr lang="en-US" dirty="0" smtClean="0"/>
              <a:t>3. </a:t>
            </a:r>
            <a:r>
              <a:rPr lang="en-US" dirty="0" err="1" smtClean="0"/>
              <a:t>Rostral</a:t>
            </a:r>
            <a:r>
              <a:rPr lang="en-US" dirty="0" smtClean="0"/>
              <a:t> </a:t>
            </a:r>
            <a:r>
              <a:rPr lang="en-US" dirty="0" err="1" smtClean="0"/>
              <a:t>pons—apneustic</a:t>
            </a:r>
            <a:r>
              <a:rPr lang="en-US" dirty="0" smtClean="0"/>
              <a:t> breathing = prolonged inspiration alternating with prolonged expiration</a:t>
            </a:r>
          </a:p>
          <a:p>
            <a:endParaRPr lang="en-US" dirty="0" smtClean="0"/>
          </a:p>
          <a:p>
            <a:r>
              <a:rPr lang="en-US" dirty="0" smtClean="0"/>
              <a:t>4. </a:t>
            </a:r>
            <a:r>
              <a:rPr lang="en-US" dirty="0" err="1" smtClean="0"/>
              <a:t>Midpons</a:t>
            </a:r>
            <a:r>
              <a:rPr lang="en-US" dirty="0" smtClean="0"/>
              <a:t>—cluster breathing = 3 or 4 rapid  breaths alternating with periods of apnea</a:t>
            </a:r>
          </a:p>
          <a:p>
            <a:endParaRPr lang="en-US" dirty="0" smtClean="0"/>
          </a:p>
          <a:p>
            <a:r>
              <a:rPr lang="en-US" dirty="0" smtClean="0"/>
              <a:t>5. Caudal </a:t>
            </a:r>
            <a:r>
              <a:rPr lang="en-US" dirty="0" err="1" smtClean="0"/>
              <a:t>pons</a:t>
            </a:r>
            <a:r>
              <a:rPr lang="en-US" dirty="0" smtClean="0"/>
              <a:t> or </a:t>
            </a:r>
            <a:r>
              <a:rPr lang="en-US" dirty="0" err="1" smtClean="0"/>
              <a:t>rostral</a:t>
            </a:r>
            <a:r>
              <a:rPr lang="en-US" dirty="0" smtClean="0"/>
              <a:t> medulla—ataxic breathing = respiration is irregular and of uneven depths</a:t>
            </a:r>
          </a:p>
          <a:p>
            <a:endParaRPr lang="en-US" dirty="0" smtClean="0"/>
          </a:p>
          <a:p>
            <a:r>
              <a:rPr lang="en-US" dirty="0" smtClean="0"/>
              <a:t>6. Respiratory centers in mid-medulla—respiratory arrest</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part of the brain is chiefly associated with REM sleep?</a:t>
            </a:r>
            <a:endParaRPr lang="en-US" dirty="0"/>
          </a:p>
        </p:txBody>
      </p:sp>
      <p:sp>
        <p:nvSpPr>
          <p:cNvPr id="3" name="Content Placeholder 2"/>
          <p:cNvSpPr>
            <a:spLocks noGrp="1"/>
          </p:cNvSpPr>
          <p:nvPr>
            <p:ph idx="1"/>
          </p:nvPr>
        </p:nvSpPr>
        <p:spPr>
          <a:xfrm>
            <a:off x="0" y="1447801"/>
            <a:ext cx="2362200" cy="3657600"/>
          </a:xfrm>
        </p:spPr>
        <p:txBody>
          <a:bodyPr/>
          <a:lstStyle/>
          <a:p>
            <a:pPr marL="514350" indent="-514350">
              <a:buFont typeface="Arial" pitchFamily="34" charset="0"/>
              <a:buAutoNum type="arabicPeriod"/>
            </a:pPr>
            <a:r>
              <a:rPr lang="en-US" sz="2000" dirty="0" smtClean="0"/>
              <a:t>Medulla</a:t>
            </a:r>
          </a:p>
          <a:p>
            <a:pPr marL="514350" indent="-514350">
              <a:buFont typeface="Arial" pitchFamily="34" charset="0"/>
              <a:buAutoNum type="arabicPeriod"/>
            </a:pPr>
            <a:r>
              <a:rPr lang="en-US" sz="2000" dirty="0" smtClean="0">
                <a:solidFill>
                  <a:srgbClr val="FF0000"/>
                </a:solidFill>
              </a:rPr>
              <a:t>***</a:t>
            </a:r>
            <a:r>
              <a:rPr lang="en-US" sz="2000" dirty="0" smtClean="0"/>
              <a:t>Pons</a:t>
            </a:r>
            <a:r>
              <a:rPr lang="en-US" sz="2000" dirty="0" smtClean="0">
                <a:solidFill>
                  <a:srgbClr val="FF0000"/>
                </a:solidFill>
              </a:rPr>
              <a:t>***</a:t>
            </a:r>
          </a:p>
          <a:p>
            <a:pPr marL="514350" indent="-514350">
              <a:buFont typeface="Arial" pitchFamily="34" charset="0"/>
              <a:buAutoNum type="arabicPeriod"/>
            </a:pPr>
            <a:r>
              <a:rPr lang="en-US" sz="2000" dirty="0" smtClean="0"/>
              <a:t>Midbrain</a:t>
            </a:r>
          </a:p>
          <a:p>
            <a:pPr marL="514350" indent="-514350">
              <a:buFont typeface="Arial" pitchFamily="34" charset="0"/>
              <a:buAutoNum type="arabicPeriod"/>
            </a:pPr>
            <a:r>
              <a:rPr lang="en-US" sz="2000" dirty="0" smtClean="0"/>
              <a:t>Hypothalamus</a:t>
            </a:r>
          </a:p>
          <a:p>
            <a:endParaRPr lang="en-US" dirty="0"/>
          </a:p>
        </p:txBody>
      </p:sp>
      <p:pic>
        <p:nvPicPr>
          <p:cNvPr id="5" name="Picture 2" descr="http://pt.wkhealth.com/FullTextService/CT%7b06b9ee1beed59419b91c90fdc10a7c43460e39dd1a38674050c0ffbe7a433941a9985f96951b0fb588528a7061b1cd14%7d/DA6C20FF8.gif"/>
          <p:cNvPicPr>
            <a:picLocks noChangeAspect="1" noChangeArrowheads="1"/>
          </p:cNvPicPr>
          <p:nvPr/>
        </p:nvPicPr>
        <p:blipFill>
          <a:blip r:embed="rId2" cstate="print"/>
          <a:srcRect/>
          <a:stretch>
            <a:fillRect/>
          </a:stretch>
        </p:blipFill>
        <p:spPr bwMode="auto">
          <a:xfrm>
            <a:off x="2133600" y="1371600"/>
            <a:ext cx="6858000" cy="5704583"/>
          </a:xfrm>
          <a:prstGeom prst="rect">
            <a:avLst/>
          </a:prstGeom>
          <a:noFill/>
        </p:spPr>
      </p:pic>
      <p:sp>
        <p:nvSpPr>
          <p:cNvPr id="7" name="Oval 6"/>
          <p:cNvSpPr/>
          <p:nvPr/>
        </p:nvSpPr>
        <p:spPr>
          <a:xfrm>
            <a:off x="1828800" y="3581400"/>
            <a:ext cx="1676400" cy="533400"/>
          </a:xfrm>
          <a:prstGeom prst="ellipse">
            <a:avLst/>
          </a:prstGeom>
          <a:solidFill>
            <a:srgbClr val="4F81BD">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91400" y="5181600"/>
            <a:ext cx="1219200" cy="1447800"/>
          </a:xfrm>
          <a:prstGeom prst="rect">
            <a:avLst/>
          </a:prstGeom>
          <a:solidFill>
            <a:srgbClr val="4F81BD">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43800" y="4343400"/>
            <a:ext cx="1600200" cy="685800"/>
          </a:xfrm>
          <a:prstGeom prst="rect">
            <a:avLst/>
          </a:prstGeom>
          <a:solidFill>
            <a:srgbClr val="FFFF0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39000" y="3581400"/>
            <a:ext cx="13716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 y="5486400"/>
            <a:ext cx="457200" cy="30480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 y="5943600"/>
            <a:ext cx="457200" cy="304800"/>
          </a:xfrm>
          <a:prstGeom prst="rect">
            <a:avLst/>
          </a:prstGeom>
          <a:solidFill>
            <a:srgbClr val="4F81BD">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7200" y="6400800"/>
            <a:ext cx="457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3000" y="5410200"/>
            <a:ext cx="619080" cy="369332"/>
          </a:xfrm>
          <a:prstGeom prst="rect">
            <a:avLst/>
          </a:prstGeom>
          <a:noFill/>
        </p:spPr>
        <p:txBody>
          <a:bodyPr wrap="none" rtlCol="0">
            <a:spAutoFit/>
          </a:bodyPr>
          <a:lstStyle/>
          <a:p>
            <a:r>
              <a:rPr lang="en-US" dirty="0" smtClean="0"/>
              <a:t>REM</a:t>
            </a:r>
            <a:endParaRPr lang="en-US" dirty="0"/>
          </a:p>
        </p:txBody>
      </p:sp>
      <p:sp>
        <p:nvSpPr>
          <p:cNvPr id="15" name="TextBox 14"/>
          <p:cNvSpPr txBox="1"/>
          <p:nvPr/>
        </p:nvSpPr>
        <p:spPr>
          <a:xfrm>
            <a:off x="1143000" y="5879068"/>
            <a:ext cx="768159" cy="369332"/>
          </a:xfrm>
          <a:prstGeom prst="rect">
            <a:avLst/>
          </a:prstGeom>
          <a:noFill/>
        </p:spPr>
        <p:txBody>
          <a:bodyPr wrap="none" rtlCol="0">
            <a:spAutoFit/>
          </a:bodyPr>
          <a:lstStyle/>
          <a:p>
            <a:r>
              <a:rPr lang="en-US" dirty="0" smtClean="0"/>
              <a:t>NREM</a:t>
            </a:r>
            <a:endParaRPr lang="en-US" dirty="0"/>
          </a:p>
        </p:txBody>
      </p:sp>
      <p:sp>
        <p:nvSpPr>
          <p:cNvPr id="16" name="TextBox 15"/>
          <p:cNvSpPr txBox="1"/>
          <p:nvPr/>
        </p:nvSpPr>
        <p:spPr>
          <a:xfrm>
            <a:off x="1143000" y="6336268"/>
            <a:ext cx="1329979" cy="369332"/>
          </a:xfrm>
          <a:prstGeom prst="rect">
            <a:avLst/>
          </a:prstGeom>
          <a:noFill/>
        </p:spPr>
        <p:txBody>
          <a:bodyPr wrap="none" rtlCol="0">
            <a:spAutoFit/>
          </a:bodyPr>
          <a:lstStyle/>
          <a:p>
            <a:r>
              <a:rPr lang="en-US" dirty="0" smtClean="0"/>
              <a:t>wakefulness</a:t>
            </a:r>
            <a:endParaRPr lang="en-US"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 Dopaminergic neurons would most likely be found in the:</a:t>
            </a:r>
            <a:endParaRPr lang="en-US" dirty="0"/>
          </a:p>
        </p:txBody>
      </p:sp>
      <p:sp>
        <p:nvSpPr>
          <p:cNvPr id="3" name="Content Placeholder 2"/>
          <p:cNvSpPr>
            <a:spLocks noGrp="1"/>
          </p:cNvSpPr>
          <p:nvPr>
            <p:ph idx="1"/>
          </p:nvPr>
        </p:nvSpPr>
        <p:spPr/>
        <p:txBody>
          <a:bodyPr>
            <a:normAutofit/>
          </a:bodyPr>
          <a:lstStyle/>
          <a:p>
            <a:pPr marL="514350" indent="-514350">
              <a:buFont typeface="Arial" pitchFamily="34" charset="0"/>
              <a:buAutoNum type="arabicPeriod"/>
            </a:pPr>
            <a:r>
              <a:rPr lang="en-US" dirty="0" smtClean="0"/>
              <a:t>Medulla</a:t>
            </a:r>
          </a:p>
          <a:p>
            <a:pPr marL="514350" indent="-514350">
              <a:buFont typeface="Arial" pitchFamily="34" charset="0"/>
              <a:buAutoNum type="arabicPeriod"/>
            </a:pPr>
            <a:r>
              <a:rPr lang="en-US" dirty="0" smtClean="0"/>
              <a:t>Mid </a:t>
            </a:r>
            <a:r>
              <a:rPr lang="en-US" dirty="0" err="1" smtClean="0"/>
              <a:t>pons</a:t>
            </a:r>
            <a:endParaRPr lang="en-US" dirty="0" smtClean="0"/>
          </a:p>
          <a:p>
            <a:pPr marL="514350" indent="-514350">
              <a:buFont typeface="Arial" pitchFamily="34" charset="0"/>
              <a:buAutoNum type="arabicPeriod"/>
            </a:pPr>
            <a:r>
              <a:rPr lang="en-US" dirty="0" smtClean="0"/>
              <a:t>Upper </a:t>
            </a:r>
            <a:r>
              <a:rPr lang="en-US" dirty="0" err="1" smtClean="0"/>
              <a:t>pons</a:t>
            </a:r>
            <a:endParaRPr lang="en-US" dirty="0" smtClean="0"/>
          </a:p>
          <a:p>
            <a:pPr marL="514350" indent="-514350">
              <a:buFont typeface="Arial" pitchFamily="34" charset="0"/>
              <a:buAutoNum type="arabicPeriod"/>
            </a:pPr>
            <a:r>
              <a:rPr lang="en-US" dirty="0" smtClean="0">
                <a:solidFill>
                  <a:srgbClr val="FF0000"/>
                </a:solidFill>
              </a:rPr>
              <a:t>***</a:t>
            </a:r>
            <a:r>
              <a:rPr lang="en-US" dirty="0" smtClean="0"/>
              <a:t>Midbrain</a:t>
            </a:r>
            <a:r>
              <a:rPr lang="en-US" dirty="0" smtClean="0">
                <a:solidFill>
                  <a:srgbClr val="FF0000"/>
                </a:solidFill>
              </a:rPr>
              <a:t>*** - </a:t>
            </a:r>
            <a:r>
              <a:rPr lang="en-US" sz="2400" dirty="0" smtClean="0">
                <a:solidFill>
                  <a:srgbClr val="FF0000"/>
                </a:solidFill>
              </a:rPr>
              <a:t>from </a:t>
            </a:r>
            <a:r>
              <a:rPr lang="en-US" sz="2400" dirty="0" err="1" smtClean="0">
                <a:solidFill>
                  <a:srgbClr val="FF0000"/>
                </a:solidFill>
              </a:rPr>
              <a:t>substantia</a:t>
            </a:r>
            <a:r>
              <a:rPr lang="en-US" sz="2400" dirty="0" smtClean="0">
                <a:solidFill>
                  <a:srgbClr val="FF0000"/>
                </a:solidFill>
              </a:rPr>
              <a:t> </a:t>
            </a:r>
            <a:r>
              <a:rPr lang="en-US" sz="2400" dirty="0" err="1" smtClean="0">
                <a:solidFill>
                  <a:srgbClr val="FF0000"/>
                </a:solidFill>
              </a:rPr>
              <a:t>nigra</a:t>
            </a:r>
            <a:r>
              <a:rPr lang="en-US" sz="2400" dirty="0" smtClean="0">
                <a:solidFill>
                  <a:srgbClr val="FF0000"/>
                </a:solidFill>
              </a:rPr>
              <a:t> and ventral tegmental areas</a:t>
            </a:r>
          </a:p>
          <a:p>
            <a:pPr marL="514350" indent="-514350">
              <a:buFont typeface="Arial" pitchFamily="34" charset="0"/>
              <a:buAutoNum type="arabicPeriod"/>
            </a:pPr>
            <a:endParaRPr lang="en-US" sz="2400" dirty="0">
              <a:solidFill>
                <a:srgbClr val="FF0000"/>
              </a:solidFill>
            </a:endParaRPr>
          </a:p>
          <a:p>
            <a:pPr marL="514350" indent="-514350">
              <a:buNone/>
            </a:pPr>
            <a:r>
              <a:rPr lang="en-US" sz="2400" dirty="0" smtClean="0">
                <a:solidFill>
                  <a:srgbClr val="FF0000"/>
                </a:solidFill>
              </a:rPr>
              <a:t>-</a:t>
            </a:r>
            <a:r>
              <a:rPr lang="en-US" sz="2000" dirty="0" smtClean="0">
                <a:solidFill>
                  <a:srgbClr val="FF0000"/>
                </a:solidFill>
              </a:rPr>
              <a:t>noradrenergic locus </a:t>
            </a:r>
            <a:r>
              <a:rPr lang="en-US" sz="2000" dirty="0" err="1" smtClean="0">
                <a:solidFill>
                  <a:srgbClr val="FF0000"/>
                </a:solidFill>
              </a:rPr>
              <a:t>ceruleus</a:t>
            </a:r>
            <a:r>
              <a:rPr lang="en-US" sz="2000" dirty="0" smtClean="0">
                <a:solidFill>
                  <a:srgbClr val="FF0000"/>
                </a:solidFill>
              </a:rPr>
              <a:t> would be located </a:t>
            </a:r>
            <a:r>
              <a:rPr lang="en-US" sz="2000" dirty="0" err="1" smtClean="0">
                <a:solidFill>
                  <a:srgbClr val="FF0000"/>
                </a:solidFill>
              </a:rPr>
              <a:t>rostral</a:t>
            </a:r>
            <a:r>
              <a:rPr lang="en-US" sz="2000" dirty="0" smtClean="0">
                <a:solidFill>
                  <a:srgbClr val="FF0000"/>
                </a:solidFill>
              </a:rPr>
              <a:t> </a:t>
            </a:r>
            <a:r>
              <a:rPr lang="en-US" sz="2000" dirty="0" err="1" smtClean="0">
                <a:solidFill>
                  <a:srgbClr val="FF0000"/>
                </a:solidFill>
              </a:rPr>
              <a:t>pons</a:t>
            </a:r>
            <a:r>
              <a:rPr lang="en-US" sz="2000" dirty="0" smtClean="0">
                <a:solidFill>
                  <a:srgbClr val="FF0000"/>
                </a:solidFill>
              </a:rPr>
              <a:t> in the lateral floor of the fourth </a:t>
            </a:r>
            <a:r>
              <a:rPr lang="en-US" sz="2000" dirty="0" err="1" smtClean="0">
                <a:solidFill>
                  <a:srgbClr val="FF0000"/>
                </a:solidFill>
              </a:rPr>
              <a:t>ventrical</a:t>
            </a:r>
            <a:endParaRPr lang="en-US" sz="2000" dirty="0" smtClean="0">
              <a:solidFill>
                <a:srgbClr val="FF0000"/>
              </a:solidFill>
            </a:endParaRPr>
          </a:p>
          <a:p>
            <a:pPr marL="514350" indent="-514350">
              <a:buNone/>
            </a:pPr>
            <a:r>
              <a:rPr lang="en-US" sz="2000" dirty="0" smtClean="0">
                <a:solidFill>
                  <a:srgbClr val="FF0000"/>
                </a:solidFill>
              </a:rPr>
              <a:t>-</a:t>
            </a:r>
            <a:r>
              <a:rPr lang="en-US" sz="2000" dirty="0" err="1" smtClean="0">
                <a:solidFill>
                  <a:srgbClr val="FF0000"/>
                </a:solidFill>
              </a:rPr>
              <a:t>serotonergic</a:t>
            </a:r>
            <a:r>
              <a:rPr lang="en-US" sz="2000" dirty="0" smtClean="0">
                <a:solidFill>
                  <a:srgbClr val="FF0000"/>
                </a:solidFill>
              </a:rPr>
              <a:t> </a:t>
            </a:r>
            <a:r>
              <a:rPr lang="en-US" sz="2000" dirty="0" err="1" smtClean="0">
                <a:solidFill>
                  <a:srgbClr val="FF0000"/>
                </a:solidFill>
              </a:rPr>
              <a:t>raphe</a:t>
            </a:r>
            <a:r>
              <a:rPr lang="en-US" sz="2000" dirty="0" smtClean="0">
                <a:solidFill>
                  <a:srgbClr val="FF0000"/>
                </a:solidFill>
              </a:rPr>
              <a:t> nuclei – midline of medulla, </a:t>
            </a:r>
            <a:r>
              <a:rPr lang="en-US" sz="2000" dirty="0" err="1" smtClean="0">
                <a:solidFill>
                  <a:srgbClr val="FF0000"/>
                </a:solidFill>
              </a:rPr>
              <a:t>pons</a:t>
            </a:r>
            <a:r>
              <a:rPr lang="en-US" sz="2000" dirty="0" smtClean="0">
                <a:solidFill>
                  <a:srgbClr val="FF0000"/>
                </a:solidFill>
              </a:rPr>
              <a:t>, and midbrain</a:t>
            </a:r>
          </a:p>
          <a:p>
            <a:endParaRPr lang="en-US"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1. Information about what modality lies in this region?</a:t>
            </a:r>
          </a:p>
        </p:txBody>
      </p:sp>
      <p:graphicFrame>
        <p:nvGraphicFramePr>
          <p:cNvPr id="4" name="TPChart"/>
          <p:cNvGraphicFramePr>
            <a:graphicFrameLocks noChangeAspect="1"/>
          </p:cNvGraphicFramePr>
          <p:nvPr>
            <p:custDataLst>
              <p:tags r:id="rId3"/>
            </p:custDataLst>
          </p:nvPr>
        </p:nvGraphicFramePr>
        <p:xfrm>
          <a:off x="0" y="3943350"/>
          <a:ext cx="2590800" cy="2914650"/>
        </p:xfrm>
        <a:graphic>
          <a:graphicData uri="http://schemas.openxmlformats.org/presentationml/2006/ole">
            <mc:AlternateContent xmlns:mc="http://schemas.openxmlformats.org/markup-compatibility/2006">
              <mc:Choice xmlns:v="urn:schemas-microsoft-com:vml" Requires="v">
                <p:oleObj spid="_x0000_s369667"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943350"/>
                        <a:ext cx="2590800" cy="291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68" name="Picture 2"/>
          <p:cNvPicPr>
            <a:picLocks noChangeAspect="1" noChangeArrowheads="1"/>
          </p:cNvPicPr>
          <p:nvPr/>
        </p:nvPicPr>
        <p:blipFill>
          <a:blip r:embed="rId10"/>
          <a:srcRect l="4919" t="10368" r="9648"/>
          <a:stretch>
            <a:fillRect/>
          </a:stretch>
        </p:blipFill>
        <p:spPr bwMode="auto">
          <a:xfrm>
            <a:off x="4152900" y="1676400"/>
            <a:ext cx="4991100" cy="3581400"/>
          </a:xfrm>
          <a:prstGeom prst="rect">
            <a:avLst/>
          </a:prstGeom>
          <a:noFill/>
          <a:ln w="9525">
            <a:noFill/>
            <a:miter lim="800000"/>
            <a:headEnd/>
            <a:tailEnd/>
          </a:ln>
        </p:spPr>
      </p:pic>
      <p:sp>
        <p:nvSpPr>
          <p:cNvPr id="6" name="Right Arrow 5"/>
          <p:cNvSpPr/>
          <p:nvPr/>
        </p:nvSpPr>
        <p:spPr>
          <a:xfrm>
            <a:off x="5867400" y="3962400"/>
            <a:ext cx="685800" cy="228600"/>
          </a:xfrm>
          <a:prstGeom prst="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36870" name="TPAnswers"/>
          <p:cNvSpPr>
            <a:spLocks noGrp="1"/>
          </p:cNvSpPr>
          <p:nvPr>
            <p:ph type="body" idx="1"/>
            <p:custDataLst>
              <p:tags r:id="rId4"/>
            </p:custDataLst>
          </p:nvPr>
        </p:nvSpPr>
        <p:spPr>
          <a:xfrm>
            <a:off x="0" y="1524000"/>
            <a:ext cx="4114800" cy="4525963"/>
          </a:xfrm>
        </p:spPr>
        <p:txBody>
          <a:bodyPr/>
          <a:lstStyle/>
          <a:p>
            <a:pPr marL="514350" indent="-514350">
              <a:buFont typeface="Arial" pitchFamily="-111" charset="0"/>
              <a:buAutoNum type="arabicPeriod"/>
            </a:pPr>
            <a:r>
              <a:rPr lang="en-US" sz="2400"/>
              <a:t>Pain from  the leg.</a:t>
            </a:r>
          </a:p>
          <a:p>
            <a:pPr marL="514350" indent="-514350">
              <a:buFont typeface="Arial" pitchFamily="-111" charset="0"/>
              <a:buAutoNum type="arabicPeriod"/>
            </a:pPr>
            <a:r>
              <a:rPr lang="en-US" sz="2400"/>
              <a:t>Temperature from the face.</a:t>
            </a:r>
          </a:p>
          <a:p>
            <a:pPr marL="514350" indent="-514350">
              <a:buFont typeface="Arial" pitchFamily="-111" charset="0"/>
              <a:buAutoNum type="arabicPeriod"/>
            </a:pPr>
            <a:r>
              <a:rPr lang="en-US" sz="2400">
                <a:solidFill>
                  <a:schemeClr val="hlink"/>
                </a:solidFill>
              </a:rPr>
              <a:t>Pressure from the buttocks (CORRECT ANSWER)</a:t>
            </a:r>
          </a:p>
          <a:p>
            <a:pPr marL="514350" indent="-514350">
              <a:buFont typeface="Arial" pitchFamily="-111" charset="0"/>
              <a:buAutoNum type="arabicPeriod"/>
            </a:pPr>
            <a:r>
              <a:rPr lang="en-US" sz="2400"/>
              <a:t>Vibrations from the lips.</a:t>
            </a:r>
          </a:p>
        </p:txBody>
      </p:sp>
      <p:grpSp>
        <p:nvGrpSpPr>
          <p:cNvPr id="3" name="Countdown"/>
          <p:cNvGrpSpPr>
            <a:grpSpLocks/>
          </p:cNvGrpSpPr>
          <p:nvPr>
            <p:custDataLst>
              <p:tags r:id="rId5"/>
            </p:custDataLst>
          </p:nvPr>
        </p:nvGrpSpPr>
        <p:grpSpPr bwMode="auto">
          <a:xfrm>
            <a:off x="7747000" y="6096000"/>
            <a:ext cx="1270000" cy="635000"/>
            <a:chOff x="7683500" y="5842000"/>
            <a:chExt cx="1270000" cy="635000"/>
          </a:xfrm>
        </p:grpSpPr>
        <p:sp>
          <p:nvSpPr>
            <p:cNvPr id="8"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36873" name="CDText"/>
            <p:cNvSpPr txBox="1">
              <a:spLocks noChangeArrowheads="1"/>
            </p:cNvSpPr>
            <p:nvPr/>
          </p:nvSpPr>
          <p:spPr bwMode="auto">
            <a:xfrm>
              <a:off x="7785100" y="6045200"/>
              <a:ext cx="889000" cy="381000"/>
            </a:xfrm>
            <a:prstGeom prst="rect">
              <a:avLst/>
            </a:prstGeom>
            <a:solidFill>
              <a:srgbClr val="800000">
                <a:alpha val="50195"/>
              </a:srgbClr>
            </a:solidFill>
            <a:ln w="9525">
              <a:solidFill>
                <a:srgbClr val="000000"/>
              </a:solidFill>
              <a:miter lim="800000"/>
              <a:headEnd/>
              <a:tailEnd/>
            </a:ln>
          </p:spPr>
          <p:txBody>
            <a:bodyPr anchor="ctr" anchorCtr="1">
              <a:prstTxWarp prst="textNoShape">
                <a:avLst/>
              </a:prstTxWarp>
            </a:bodyPr>
            <a:lstStyle/>
            <a:p>
              <a:pPr algn="ctr"/>
              <a:r>
                <a:rPr lang="en-US" sz="2400" b="1">
                  <a:solidFill>
                    <a:srgbClr val="FF0000"/>
                  </a:solidFill>
                  <a:latin typeface="Tahoma" pitchFamily="-111" charset="0"/>
                </a:rPr>
                <a:t>:60</a:t>
              </a:r>
            </a:p>
          </p:txBody>
        </p:sp>
        <p:cxnSp>
          <p:nvCxnSpPr>
            <p:cNvPr id="9"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6876" name="AutoShape 12"/>
          <p:cNvSpPr>
            <a:spLocks noChangeArrowheads="1"/>
          </p:cNvSpPr>
          <p:nvPr/>
        </p:nvSpPr>
        <p:spPr bwMode="auto">
          <a:xfrm rot="5400000">
            <a:off x="6248400" y="3276600"/>
            <a:ext cx="685800" cy="228600"/>
          </a:xfrm>
          <a:prstGeom prst="rightArrow">
            <a:avLst>
              <a:gd name="adj1" fmla="val 50000"/>
              <a:gd name="adj2" fmla="val 75000"/>
            </a:avLst>
          </a:prstGeom>
          <a:solidFill>
            <a:srgbClr val="00FF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36877" name="AutoShape 13"/>
          <p:cNvSpPr>
            <a:spLocks noChangeArrowheads="1"/>
          </p:cNvSpPr>
          <p:nvPr/>
        </p:nvSpPr>
        <p:spPr bwMode="auto">
          <a:xfrm>
            <a:off x="4419600" y="3962400"/>
            <a:ext cx="762000" cy="228600"/>
          </a:xfrm>
          <a:prstGeom prst="rightArrow">
            <a:avLst>
              <a:gd name="adj1" fmla="val 50000"/>
              <a:gd name="adj2" fmla="val 83333"/>
            </a:avLst>
          </a:prstGeom>
          <a:solidFill>
            <a:srgbClr val="FF00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36878" name="Oval 14"/>
          <p:cNvSpPr>
            <a:spLocks noChangeArrowheads="1"/>
          </p:cNvSpPr>
          <p:nvPr/>
        </p:nvSpPr>
        <p:spPr bwMode="auto">
          <a:xfrm rot="2193569">
            <a:off x="7086600" y="3810000"/>
            <a:ext cx="1371600" cy="609600"/>
          </a:xfrm>
          <a:prstGeom prst="ellipse">
            <a:avLst/>
          </a:prstGeom>
          <a:noFill/>
          <a:ln w="19050">
            <a:solidFill>
              <a:srgbClr val="00FF00"/>
            </a:solidFill>
            <a:round/>
            <a:headEnd/>
            <a:tailEnd/>
          </a:ln>
          <a:effectLst/>
        </p:spPr>
        <p:txBody>
          <a:bodyPr wrap="none" anchor="ctr">
            <a:prstTxWarp prst="textNoShape">
              <a:avLst/>
            </a:prstTxWarp>
          </a:bodyPr>
          <a:lstStyle/>
          <a:p>
            <a:endParaRPr lang="en-US"/>
          </a:p>
        </p:txBody>
      </p:sp>
      <p:sp>
        <p:nvSpPr>
          <p:cNvPr id="36879" name="Oval 15"/>
          <p:cNvSpPr>
            <a:spLocks noChangeArrowheads="1"/>
          </p:cNvSpPr>
          <p:nvPr/>
        </p:nvSpPr>
        <p:spPr bwMode="auto">
          <a:xfrm>
            <a:off x="6705600" y="2667000"/>
            <a:ext cx="533400" cy="457200"/>
          </a:xfrm>
          <a:prstGeom prst="ellipse">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36880" name="Oval 16"/>
          <p:cNvSpPr>
            <a:spLocks noChangeArrowheads="1"/>
          </p:cNvSpPr>
          <p:nvPr/>
        </p:nvSpPr>
        <p:spPr bwMode="auto">
          <a:xfrm rot="2193569">
            <a:off x="7086600" y="3810000"/>
            <a:ext cx="1371600" cy="609600"/>
          </a:xfrm>
          <a:prstGeom prst="ellipse">
            <a:avLst/>
          </a:prstGeom>
          <a:noFill/>
          <a:ln w="19050">
            <a:solidFill>
              <a:srgbClr val="00FF00"/>
            </a:solidFill>
            <a:round/>
            <a:headEnd/>
            <a:tailEnd/>
          </a:ln>
          <a:effectLst/>
        </p:spPr>
        <p:txBody>
          <a:bodyPr wrap="none" anchor="ctr">
            <a:prstTxWarp prst="textNoShape">
              <a:avLst/>
            </a:prstTxWarp>
          </a:bodyPr>
          <a:lstStyle/>
          <a:p>
            <a:endParaRPr lang="en-US"/>
          </a:p>
        </p:txBody>
      </p:sp>
      <p:sp>
        <p:nvSpPr>
          <p:cNvPr id="36881" name="Oval 17"/>
          <p:cNvSpPr>
            <a:spLocks noChangeArrowheads="1"/>
          </p:cNvSpPr>
          <p:nvPr/>
        </p:nvSpPr>
        <p:spPr bwMode="auto">
          <a:xfrm>
            <a:off x="6705600" y="2667000"/>
            <a:ext cx="533400" cy="457200"/>
          </a:xfrm>
          <a:prstGeom prst="ellipse">
            <a:avLst/>
          </a:prstGeom>
          <a:noFill/>
          <a:ln w="25400">
            <a:solidFill>
              <a:srgbClr val="FF0000"/>
            </a:solidFill>
            <a:round/>
            <a:headEnd/>
            <a:tailEnd/>
          </a:ln>
          <a:effectLst/>
        </p:spPr>
        <p:txBody>
          <a:bodyPr wrap="none" anchor="ctr">
            <a:prstTxWarp prst="textNoShape">
              <a:avLst/>
            </a:prstTxWarp>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p:cNvSpPr>
          <p:nvPr>
            <p:ph type="body" idx="1"/>
          </p:nvPr>
        </p:nvSpPr>
        <p:spPr>
          <a:xfrm>
            <a:off x="457200" y="304800"/>
            <a:ext cx="8229600" cy="5821363"/>
          </a:xfrm>
        </p:spPr>
        <p:txBody>
          <a:bodyPr/>
          <a:lstStyle/>
          <a:p>
            <a:pPr>
              <a:lnSpc>
                <a:spcPct val="90000"/>
              </a:lnSpc>
            </a:pPr>
            <a:r>
              <a:rPr lang="en-US"/>
              <a:t>This cross section is of the mid medulla (open). Distinguished by olive (green circle) and presence of CN XII (red circle)</a:t>
            </a:r>
          </a:p>
          <a:p>
            <a:pPr>
              <a:lnSpc>
                <a:spcPct val="90000"/>
              </a:lnSpc>
            </a:pPr>
            <a:r>
              <a:rPr lang="en-US"/>
              <a:t>The arrow is pointing to the lower limb fibers of the Medial Lemniscus which includes the buttock. The Medial Lemniscus is responsible for touch/vibration and position sense and is divided into upper and lower limbs</a:t>
            </a:r>
            <a:r>
              <a:rPr lang="en-US">
                <a:solidFill>
                  <a:srgbClr val="FFCC00"/>
                </a:solidFill>
              </a:rPr>
              <a:t>.</a:t>
            </a:r>
            <a:r>
              <a:rPr lang="en-US"/>
              <a:t> The green arrow is pointing to upper limb fibers, which would be responsible for vibrations in the lips.</a:t>
            </a:r>
          </a:p>
          <a:p>
            <a:pPr>
              <a:lnSpc>
                <a:spcPct val="90000"/>
              </a:lnSpc>
            </a:pPr>
            <a:r>
              <a:rPr lang="en-US"/>
              <a:t>Pain and temperature is detected by the ALS, the pink arrow.</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2. Identify the tract located at the tip of the pointer. </a:t>
            </a:r>
          </a:p>
        </p:txBody>
      </p:sp>
      <p:graphicFrame>
        <p:nvGraphicFramePr>
          <p:cNvPr id="4" name="TPChart"/>
          <p:cNvGraphicFramePr>
            <a:graphicFrameLocks noChangeAspect="1"/>
          </p:cNvGraphicFramePr>
          <p:nvPr>
            <p:custDataLst>
              <p:tags r:id="rId3"/>
            </p:custDataLst>
          </p:nvPr>
        </p:nvGraphicFramePr>
        <p:xfrm>
          <a:off x="0" y="4371975"/>
          <a:ext cx="2209800" cy="2486025"/>
        </p:xfrm>
        <a:graphic>
          <a:graphicData uri="http://schemas.openxmlformats.org/presentationml/2006/ole">
            <mc:AlternateContent xmlns:mc="http://schemas.openxmlformats.org/markup-compatibility/2006">
              <mc:Choice xmlns:v="urn:schemas-microsoft-com:vml" Requires="v">
                <p:oleObj spid="_x0000_s372739"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371975"/>
                        <a:ext cx="2209800" cy="248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7892" name="Picture 2"/>
          <p:cNvPicPr>
            <a:picLocks noChangeAspect="1" noChangeArrowheads="1"/>
          </p:cNvPicPr>
          <p:nvPr/>
        </p:nvPicPr>
        <p:blipFill>
          <a:blip r:embed="rId10"/>
          <a:srcRect t="10835"/>
          <a:stretch>
            <a:fillRect/>
          </a:stretch>
        </p:blipFill>
        <p:spPr bwMode="auto">
          <a:xfrm>
            <a:off x="4267200" y="1981200"/>
            <a:ext cx="4670425" cy="3417888"/>
          </a:xfrm>
          <a:prstGeom prst="rect">
            <a:avLst/>
          </a:prstGeom>
          <a:noFill/>
          <a:ln w="9525">
            <a:noFill/>
            <a:miter lim="800000"/>
            <a:headEnd/>
            <a:tailEnd/>
          </a:ln>
        </p:spPr>
      </p:pic>
      <p:sp>
        <p:nvSpPr>
          <p:cNvPr id="6" name="Right Arrow 5"/>
          <p:cNvSpPr/>
          <p:nvPr/>
        </p:nvSpPr>
        <p:spPr>
          <a:xfrm>
            <a:off x="5334000" y="4648200"/>
            <a:ext cx="685800" cy="228600"/>
          </a:xfrm>
          <a:prstGeom prst="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37894" name="TPAnswers"/>
          <p:cNvSpPr>
            <a:spLocks noGrp="1"/>
          </p:cNvSpPr>
          <p:nvPr>
            <p:ph type="body" idx="1"/>
            <p:custDataLst>
              <p:tags r:id="rId4"/>
            </p:custDataLst>
          </p:nvPr>
        </p:nvSpPr>
        <p:spPr>
          <a:xfrm>
            <a:off x="533400" y="1524000"/>
            <a:ext cx="4114800" cy="4525963"/>
          </a:xfrm>
        </p:spPr>
        <p:txBody>
          <a:bodyPr/>
          <a:lstStyle/>
          <a:p>
            <a:pPr marL="514350" indent="-514350">
              <a:buFont typeface="Arial" pitchFamily="-111" charset="0"/>
              <a:buAutoNum type="arabicPeriod"/>
            </a:pPr>
            <a:r>
              <a:rPr lang="en-US"/>
              <a:t>Reticulospinal.</a:t>
            </a:r>
          </a:p>
          <a:p>
            <a:pPr marL="514350" indent="-514350">
              <a:buFont typeface="Arial" pitchFamily="-111" charset="0"/>
              <a:buAutoNum type="arabicPeriod"/>
            </a:pPr>
            <a:r>
              <a:rPr lang="en-US">
                <a:solidFill>
                  <a:schemeClr val="hlink"/>
                </a:solidFill>
              </a:rPr>
              <a:t>Corticobulbar (CORRECT ANSWER)</a:t>
            </a:r>
          </a:p>
          <a:p>
            <a:pPr marL="514350" indent="-514350">
              <a:buFont typeface="Arial" pitchFamily="-111" charset="0"/>
              <a:buAutoNum type="arabicPeriod"/>
            </a:pPr>
            <a:r>
              <a:rPr lang="en-US"/>
              <a:t>Vestibulospinal.</a:t>
            </a:r>
          </a:p>
          <a:p>
            <a:pPr marL="514350" indent="-514350">
              <a:buFont typeface="Arial" pitchFamily="-111" charset="0"/>
              <a:buAutoNum type="arabicPeriod"/>
            </a:pPr>
            <a:r>
              <a:rPr lang="en-US"/>
              <a:t>Spinal tract of 5.</a:t>
            </a:r>
          </a:p>
        </p:txBody>
      </p:sp>
      <p:grpSp>
        <p:nvGrpSpPr>
          <p:cNvPr id="3" name="Countdown"/>
          <p:cNvGrpSpPr>
            <a:grpSpLocks/>
          </p:cNvGrpSpPr>
          <p:nvPr>
            <p:custDataLst>
              <p:tags r:id="rId5"/>
            </p:custDataLst>
          </p:nvPr>
        </p:nvGrpSpPr>
        <p:grpSpPr bwMode="auto">
          <a:xfrm>
            <a:off x="7747000" y="6096000"/>
            <a:ext cx="1270000" cy="635000"/>
            <a:chOff x="7683500" y="5842000"/>
            <a:chExt cx="1270000" cy="635000"/>
          </a:xfrm>
        </p:grpSpPr>
        <p:sp>
          <p:nvSpPr>
            <p:cNvPr id="8"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37897" name="CDText"/>
            <p:cNvSpPr txBox="1">
              <a:spLocks noChangeArrowheads="1"/>
            </p:cNvSpPr>
            <p:nvPr/>
          </p:nvSpPr>
          <p:spPr bwMode="auto">
            <a:xfrm>
              <a:off x="7785100" y="6045200"/>
              <a:ext cx="889000" cy="381000"/>
            </a:xfrm>
            <a:prstGeom prst="rect">
              <a:avLst/>
            </a:prstGeom>
            <a:solidFill>
              <a:srgbClr val="800000">
                <a:alpha val="50195"/>
              </a:srgbClr>
            </a:solidFill>
            <a:ln w="9525">
              <a:solidFill>
                <a:srgbClr val="000000"/>
              </a:solidFill>
              <a:miter lim="800000"/>
              <a:headEnd/>
              <a:tailEnd/>
            </a:ln>
          </p:spPr>
          <p:txBody>
            <a:bodyPr anchor="ctr" anchorCtr="1">
              <a:prstTxWarp prst="textNoShape">
                <a:avLst/>
              </a:prstTxWarp>
            </a:bodyPr>
            <a:lstStyle/>
            <a:p>
              <a:pPr algn="ctr"/>
              <a:r>
                <a:rPr lang="en-US" sz="2400" b="1">
                  <a:solidFill>
                    <a:srgbClr val="FF0000"/>
                  </a:solidFill>
                  <a:latin typeface="Tahoma" pitchFamily="-111" charset="0"/>
                </a:rPr>
                <a:t>:60</a:t>
              </a:r>
            </a:p>
          </p:txBody>
        </p:sp>
        <p:cxnSp>
          <p:nvCxnSpPr>
            <p:cNvPr id="9"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7900" name="Oval 12"/>
          <p:cNvSpPr>
            <a:spLocks noChangeArrowheads="1"/>
          </p:cNvSpPr>
          <p:nvPr/>
        </p:nvSpPr>
        <p:spPr bwMode="auto">
          <a:xfrm rot="-1452748">
            <a:off x="8077200" y="4419600"/>
            <a:ext cx="381000" cy="609600"/>
          </a:xfrm>
          <a:prstGeom prst="ellipse">
            <a:avLst/>
          </a:prstGeom>
          <a:noFill/>
          <a:ln w="19050">
            <a:solidFill>
              <a:srgbClr val="00FF00"/>
            </a:solidFill>
            <a:round/>
            <a:headEnd/>
            <a:tailEnd/>
          </a:ln>
          <a:effectLst/>
        </p:spPr>
        <p:txBody>
          <a:bodyPr wrap="none" anchor="ctr">
            <a:prstTxWarp prst="textNoShape">
              <a:avLst/>
            </a:prstTxWarp>
          </a:bodyPr>
          <a:lstStyle/>
          <a:p>
            <a:endParaRPr lang="en-US"/>
          </a:p>
        </p:txBody>
      </p:sp>
      <p:sp>
        <p:nvSpPr>
          <p:cNvPr id="37901" name="Oval 13"/>
          <p:cNvSpPr>
            <a:spLocks noChangeArrowheads="1"/>
          </p:cNvSpPr>
          <p:nvPr/>
        </p:nvSpPr>
        <p:spPr bwMode="auto">
          <a:xfrm>
            <a:off x="7696200" y="4572000"/>
            <a:ext cx="381000" cy="457200"/>
          </a:xfrm>
          <a:prstGeom prst="ellipse">
            <a:avLst/>
          </a:prstGeom>
          <a:noFill/>
          <a:ln w="25400">
            <a:solidFill>
              <a:srgbClr val="FF0000"/>
            </a:solidFill>
            <a:round/>
            <a:headEnd/>
            <a:tailEnd/>
          </a:ln>
          <a:effectLst/>
        </p:spPr>
        <p:txBody>
          <a:bodyPr wrap="none" anchor="ctr">
            <a:prstTxWarp prst="textNoShape">
              <a:avLst/>
            </a:prstTxWarp>
          </a:bodyPr>
          <a:lstStyle/>
          <a:p>
            <a:endParaRPr lang="en-US"/>
          </a:p>
        </p:txBody>
      </p:sp>
      <p:sp>
        <p:nvSpPr>
          <p:cNvPr id="37902" name="Oval 14"/>
          <p:cNvSpPr>
            <a:spLocks noChangeArrowheads="1"/>
          </p:cNvSpPr>
          <p:nvPr/>
        </p:nvSpPr>
        <p:spPr bwMode="auto">
          <a:xfrm>
            <a:off x="6477000" y="3429000"/>
            <a:ext cx="152400" cy="228600"/>
          </a:xfrm>
          <a:prstGeom prst="ellipse">
            <a:avLst/>
          </a:prstGeom>
          <a:noFill/>
          <a:ln w="25400">
            <a:solidFill>
              <a:srgbClr val="FFFF00"/>
            </a:solidFill>
            <a:round/>
            <a:headEnd/>
            <a:tailEnd/>
          </a:ln>
          <a:effectLst/>
        </p:spPr>
        <p:txBody>
          <a:bodyPr wrap="none" anchor="ctr">
            <a:prstTxWarp prst="textNoShape">
              <a:avLst/>
            </a:prstTxWarp>
          </a:bodyPr>
          <a:lstStyle/>
          <a:p>
            <a:endParaRPr lang="en-US"/>
          </a:p>
        </p:txBody>
      </p:sp>
      <p:sp>
        <p:nvSpPr>
          <p:cNvPr id="37904" name="AutoShape 16"/>
          <p:cNvSpPr>
            <a:spLocks noChangeArrowheads="1"/>
          </p:cNvSpPr>
          <p:nvPr/>
        </p:nvSpPr>
        <p:spPr bwMode="auto">
          <a:xfrm>
            <a:off x="5410200" y="3886200"/>
            <a:ext cx="228600" cy="609600"/>
          </a:xfrm>
          <a:prstGeom prst="upArrow">
            <a:avLst>
              <a:gd name="adj1" fmla="val 50000"/>
              <a:gd name="adj2" fmla="val 66667"/>
            </a:avLst>
          </a:prstGeom>
          <a:solidFill>
            <a:srgbClr val="333333"/>
          </a:solidFill>
          <a:ln w="9525">
            <a:solidFill>
              <a:schemeClr val="tx1"/>
            </a:solidFill>
            <a:miter lim="800000"/>
            <a:headEnd/>
            <a:tailEnd/>
          </a:ln>
          <a:effectLst/>
        </p:spPr>
        <p:txBody>
          <a:bodyPr wrap="none" anchor="ctr">
            <a:prstTxWarp prst="textNoShape">
              <a:avLst/>
            </a:prstTxWarp>
          </a:bodyPr>
          <a:lstStyle/>
          <a:p>
            <a:endParaRPr lang="en-US"/>
          </a:p>
        </p:txBody>
      </p:sp>
      <p:sp>
        <p:nvSpPr>
          <p:cNvPr id="37905" name="Oval 17"/>
          <p:cNvSpPr>
            <a:spLocks noChangeArrowheads="1"/>
          </p:cNvSpPr>
          <p:nvPr/>
        </p:nvSpPr>
        <p:spPr bwMode="auto">
          <a:xfrm>
            <a:off x="5486400" y="3276600"/>
            <a:ext cx="304800" cy="304800"/>
          </a:xfrm>
          <a:prstGeom prst="ellipse">
            <a:avLst/>
          </a:prstGeom>
          <a:noFill/>
          <a:ln w="25400">
            <a:solidFill>
              <a:srgbClr val="FF00FF"/>
            </a:solidFill>
            <a:round/>
            <a:headEnd/>
            <a:tailEnd/>
          </a:ln>
          <a:effectLst/>
        </p:spPr>
        <p:txBody>
          <a:bodyPr wrap="none" anchor="ctr">
            <a:prstTxWarp prst="textNoShape">
              <a:avLst/>
            </a:prstTxWarp>
          </a:bodyPr>
          <a:lstStyle/>
          <a:p>
            <a:endParaRPr lang="en-US"/>
          </a:p>
        </p:txBody>
      </p:sp>
      <p:sp>
        <p:nvSpPr>
          <p:cNvPr id="37906" name="Oval 18"/>
          <p:cNvSpPr>
            <a:spLocks noChangeArrowheads="1"/>
          </p:cNvSpPr>
          <p:nvPr/>
        </p:nvSpPr>
        <p:spPr bwMode="auto">
          <a:xfrm>
            <a:off x="5486400" y="3657600"/>
            <a:ext cx="228600" cy="152400"/>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37907" name="Line 19"/>
          <p:cNvSpPr>
            <a:spLocks noChangeShapeType="1"/>
          </p:cNvSpPr>
          <p:nvPr/>
        </p:nvSpPr>
        <p:spPr bwMode="auto">
          <a:xfrm flipH="1">
            <a:off x="4876800" y="3505200"/>
            <a:ext cx="685800" cy="838200"/>
          </a:xfrm>
          <a:prstGeom prst="line">
            <a:avLst/>
          </a:prstGeom>
          <a:noFill/>
          <a:ln w="25400">
            <a:solidFill>
              <a:srgbClr val="FF00FF"/>
            </a:solidFill>
            <a:round/>
            <a:headEnd/>
            <a:tailEnd type="triangle" w="med" len="med"/>
          </a:ln>
          <a:effectLst/>
        </p:spPr>
        <p:txBody>
          <a:bodyPr>
            <a:prstTxWarp prst="textNoShape">
              <a:avLst/>
            </a:prstTxWarp>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p:cNvSpPr>
          <p:nvPr>
            <p:ph type="body" idx="1"/>
          </p:nvPr>
        </p:nvSpPr>
        <p:spPr>
          <a:xfrm>
            <a:off x="457200" y="228600"/>
            <a:ext cx="8229600" cy="5897563"/>
          </a:xfrm>
        </p:spPr>
        <p:txBody>
          <a:bodyPr/>
          <a:lstStyle/>
          <a:p>
            <a:r>
              <a:rPr lang="en-US" sz="2800"/>
              <a:t>This cross section is located at the low pons. Distinguished by CN 7(red) and 8(green).</a:t>
            </a:r>
          </a:p>
          <a:p>
            <a:r>
              <a:rPr lang="en-US" sz="2800"/>
              <a:t>The arrow is pointing to pyramidal tract which includes corticospinal, corticobulbar and corticoreticular fibers.</a:t>
            </a:r>
          </a:p>
          <a:p>
            <a:r>
              <a:rPr lang="en-US" sz="2800"/>
              <a:t>Reticulospinal fibers can be found in the MLF which is marked by the yellow circle.</a:t>
            </a:r>
          </a:p>
          <a:p>
            <a:r>
              <a:rPr lang="en-US" sz="2800"/>
              <a:t>The spinal tract of 5 (spinal trigeminal tract) is located at the black arrow [pg 384] related to the spinal trigeminal nucleus (black circle)</a:t>
            </a:r>
          </a:p>
          <a:p>
            <a:r>
              <a:rPr lang="en-US" sz="2800"/>
              <a:t>The vestibular nucleus is located in the pink circle with its fibers leading to the nerve (pink arrow)</a:t>
            </a:r>
          </a:p>
          <a:p>
            <a:endParaRPr lang="en-US" sz="2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9. The lateral fissure separates the:</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Temporal and frontal lobes.</a:t>
            </a:r>
          </a:p>
          <a:p>
            <a:pPr marL="514350" indent="-514350">
              <a:buFont typeface="Arial" pitchFamily="34" charset="0"/>
              <a:buAutoNum type="arabicPeriod"/>
            </a:pPr>
            <a:r>
              <a:rPr lang="en-US" dirty="0" smtClean="0"/>
              <a:t>Temporal and occipital lobes.</a:t>
            </a:r>
          </a:p>
          <a:p>
            <a:pPr marL="514350" indent="-514350">
              <a:buFont typeface="Arial" pitchFamily="34" charset="0"/>
              <a:buAutoNum type="arabicPeriod"/>
            </a:pPr>
            <a:r>
              <a:rPr lang="en-US" dirty="0" smtClean="0"/>
              <a:t>Parietal and occipital lobes</a:t>
            </a:r>
          </a:p>
          <a:p>
            <a:pPr marL="514350" indent="-514350">
              <a:buFont typeface="Arial" pitchFamily="34" charset="0"/>
              <a:buAutoNum type="arabicPeriod"/>
            </a:pPr>
            <a:r>
              <a:rPr lang="en-US" dirty="0" smtClean="0"/>
              <a:t>Parietal and frontal lobes.</a:t>
            </a:r>
            <a:endParaRPr lang="en-US" dirty="0"/>
          </a:p>
        </p:txBody>
      </p:sp>
      <p:pic>
        <p:nvPicPr>
          <p:cNvPr id="4" name="Picture 7" descr="PN01121"/>
          <p:cNvPicPr>
            <a:picLocks noChangeAspect="1" noChangeArrowheads="1"/>
          </p:cNvPicPr>
          <p:nvPr/>
        </p:nvPicPr>
        <p:blipFill>
          <a:blip r:embed="rId4" cstate="print"/>
          <a:srcRect/>
          <a:stretch>
            <a:fillRect/>
          </a:stretch>
        </p:blipFill>
        <p:spPr>
          <a:xfrm>
            <a:off x="4648200" y="1295400"/>
            <a:ext cx="4038600" cy="3095625"/>
          </a:xfrm>
          <a:prstGeom prst="rect">
            <a:avLst/>
          </a:prstGeom>
          <a:noFill/>
          <a:ln/>
        </p:spPr>
      </p:pic>
      <p:cxnSp>
        <p:nvCxnSpPr>
          <p:cNvPr id="6" name="Straight Arrow Connector 5"/>
          <p:cNvCxnSpPr/>
          <p:nvPr/>
        </p:nvCxnSpPr>
        <p:spPr>
          <a:xfrm>
            <a:off x="3429000" y="1981200"/>
            <a:ext cx="25908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00600" y="4876800"/>
            <a:ext cx="2918812" cy="1569660"/>
          </a:xfrm>
          <a:prstGeom prst="rect">
            <a:avLst/>
          </a:prstGeom>
          <a:noFill/>
        </p:spPr>
        <p:txBody>
          <a:bodyPr wrap="none" rtlCol="0">
            <a:spAutoFit/>
          </a:bodyPr>
          <a:lstStyle/>
          <a:p>
            <a:r>
              <a:rPr lang="en-US" sz="1200" u="sng" dirty="0" err="1" smtClean="0"/>
              <a:t>Preoccipital</a:t>
            </a:r>
            <a:r>
              <a:rPr lang="en-US" sz="1200" u="sng" dirty="0" smtClean="0"/>
              <a:t> notch </a:t>
            </a:r>
            <a:r>
              <a:rPr lang="en-US" sz="1200" dirty="0" smtClean="0"/>
              <a:t>= division of temporal</a:t>
            </a:r>
          </a:p>
          <a:p>
            <a:r>
              <a:rPr lang="en-US" sz="1200" dirty="0" smtClean="0"/>
              <a:t>and occipital lobes</a:t>
            </a:r>
          </a:p>
          <a:p>
            <a:endParaRPr lang="en-US" sz="1200" dirty="0" smtClean="0"/>
          </a:p>
          <a:p>
            <a:r>
              <a:rPr lang="en-US" sz="1200" u="sng" dirty="0" err="1" smtClean="0"/>
              <a:t>Parieto</a:t>
            </a:r>
            <a:r>
              <a:rPr lang="en-US" sz="1200" u="sng" dirty="0" smtClean="0"/>
              <a:t>-occipital </a:t>
            </a:r>
            <a:r>
              <a:rPr lang="en-US" sz="1200" u="sng" dirty="0" err="1" smtClean="0"/>
              <a:t>sulcus</a:t>
            </a:r>
            <a:r>
              <a:rPr lang="en-US" sz="1200" u="sng" dirty="0" smtClean="0"/>
              <a:t> </a:t>
            </a:r>
            <a:r>
              <a:rPr lang="en-US" sz="1200" dirty="0" smtClean="0"/>
              <a:t>= division of parietal</a:t>
            </a:r>
          </a:p>
          <a:p>
            <a:r>
              <a:rPr lang="en-US" sz="1200" dirty="0" smtClean="0"/>
              <a:t>and occipital lobes</a:t>
            </a:r>
          </a:p>
          <a:p>
            <a:endParaRPr lang="en-US" sz="1200" dirty="0" smtClean="0"/>
          </a:p>
          <a:p>
            <a:r>
              <a:rPr lang="en-US" sz="1200" u="sng" dirty="0" smtClean="0"/>
              <a:t>Central </a:t>
            </a:r>
            <a:r>
              <a:rPr lang="en-US" sz="1200" u="sng" dirty="0" err="1" smtClean="0"/>
              <a:t>sulcus</a:t>
            </a:r>
            <a:r>
              <a:rPr lang="en-US" sz="1200" u="sng" dirty="0" smtClean="0"/>
              <a:t> </a:t>
            </a:r>
            <a:r>
              <a:rPr lang="en-US" sz="1200" dirty="0" smtClean="0"/>
              <a:t>= division of parietal and</a:t>
            </a:r>
          </a:p>
          <a:p>
            <a:r>
              <a:rPr lang="en-US" sz="1200" dirty="0" smtClean="0"/>
              <a:t>frontal lobes</a:t>
            </a:r>
            <a:endParaRPr lang="en-US" sz="1200" dirty="0"/>
          </a:p>
        </p:txBody>
      </p:sp>
    </p:spTree>
    <p:custDataLst>
      <p:tags r:id="rId1"/>
    </p:custData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3. Identify the cranial nerve at the tip of the pointer.</a:t>
            </a:r>
          </a:p>
        </p:txBody>
      </p:sp>
      <p:graphicFrame>
        <p:nvGraphicFramePr>
          <p:cNvPr id="4" name="TPChart"/>
          <p:cNvGraphicFramePr>
            <a:graphicFrameLocks noChangeAspect="1"/>
          </p:cNvGraphicFramePr>
          <p:nvPr>
            <p:custDataLst>
              <p:tags r:id="rId3"/>
            </p:custDataLst>
          </p:nvPr>
        </p:nvGraphicFramePr>
        <p:xfrm>
          <a:off x="0" y="4800600"/>
          <a:ext cx="1828800" cy="2057400"/>
        </p:xfrm>
        <a:graphic>
          <a:graphicData uri="http://schemas.openxmlformats.org/presentationml/2006/ole">
            <mc:AlternateContent xmlns:mc="http://schemas.openxmlformats.org/markup-compatibility/2006">
              <mc:Choice xmlns:v="urn:schemas-microsoft-com:vml" Requires="v">
                <p:oleObj spid="_x0000_s375811"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800600"/>
                        <a:ext cx="1828800" cy="205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916" name="Picture 3" descr="pons2a"/>
          <p:cNvPicPr>
            <a:picLocks noChangeAspect="1" noChangeArrowheads="1"/>
          </p:cNvPicPr>
          <p:nvPr/>
        </p:nvPicPr>
        <p:blipFill>
          <a:blip r:embed="rId10"/>
          <a:srcRect b="2089"/>
          <a:stretch>
            <a:fillRect/>
          </a:stretch>
        </p:blipFill>
        <p:spPr bwMode="auto">
          <a:xfrm>
            <a:off x="4876800" y="1524000"/>
            <a:ext cx="3989388" cy="4191000"/>
          </a:xfrm>
          <a:prstGeom prst="rect">
            <a:avLst/>
          </a:prstGeom>
          <a:noFill/>
          <a:ln w="9525">
            <a:noFill/>
            <a:miter lim="800000"/>
            <a:headEnd/>
            <a:tailEnd/>
          </a:ln>
        </p:spPr>
      </p:pic>
      <p:sp>
        <p:nvSpPr>
          <p:cNvPr id="6" name="Right Arrow 5"/>
          <p:cNvSpPr/>
          <p:nvPr/>
        </p:nvSpPr>
        <p:spPr>
          <a:xfrm rot="16200000" flipV="1">
            <a:off x="8275638" y="4541837"/>
            <a:ext cx="685800" cy="288925"/>
          </a:xfrm>
          <a:prstGeom prst="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38918" name="TPAnswers"/>
          <p:cNvSpPr>
            <a:spLocks noGrp="1"/>
          </p:cNvSpPr>
          <p:nvPr>
            <p:ph type="body" idx="1"/>
            <p:custDataLst>
              <p:tags r:id="rId4"/>
            </p:custDataLst>
          </p:nvPr>
        </p:nvSpPr>
        <p:spPr>
          <a:xfrm>
            <a:off x="457200" y="1600200"/>
            <a:ext cx="4114800" cy="4525963"/>
          </a:xfrm>
        </p:spPr>
        <p:txBody>
          <a:bodyPr/>
          <a:lstStyle/>
          <a:p>
            <a:pPr marL="514350" indent="-514350">
              <a:buFont typeface="Arial" pitchFamily="-111" charset="0"/>
              <a:buAutoNum type="arabicPeriod"/>
            </a:pPr>
            <a:r>
              <a:rPr lang="en-US">
                <a:solidFill>
                  <a:schemeClr val="hlink"/>
                </a:solidFill>
              </a:rPr>
              <a:t>5</a:t>
            </a:r>
            <a:r>
              <a:rPr lang="en-US" baseline="30000">
                <a:solidFill>
                  <a:schemeClr val="hlink"/>
                </a:solidFill>
              </a:rPr>
              <a:t>th </a:t>
            </a:r>
            <a:r>
              <a:rPr lang="en-US">
                <a:solidFill>
                  <a:schemeClr val="hlink"/>
                </a:solidFill>
              </a:rPr>
              <a:t>(CORRECT ANSWER)</a:t>
            </a:r>
          </a:p>
          <a:p>
            <a:pPr marL="514350" indent="-514350">
              <a:buFont typeface="Arial" pitchFamily="-111" charset="0"/>
              <a:buAutoNum type="arabicPeriod"/>
            </a:pPr>
            <a:r>
              <a:rPr lang="en-US"/>
              <a:t>6</a:t>
            </a:r>
            <a:r>
              <a:rPr lang="en-US" baseline="30000"/>
              <a:t>th</a:t>
            </a:r>
            <a:endParaRPr lang="en-US"/>
          </a:p>
          <a:p>
            <a:pPr marL="514350" indent="-514350">
              <a:buFont typeface="Arial" pitchFamily="-111" charset="0"/>
              <a:buAutoNum type="arabicPeriod"/>
            </a:pPr>
            <a:r>
              <a:rPr lang="en-US"/>
              <a:t>7</a:t>
            </a:r>
            <a:r>
              <a:rPr lang="en-US" baseline="30000"/>
              <a:t>th</a:t>
            </a:r>
            <a:endParaRPr lang="en-US"/>
          </a:p>
          <a:p>
            <a:pPr marL="514350" indent="-514350">
              <a:buFont typeface="Arial" pitchFamily="-111" charset="0"/>
              <a:buAutoNum type="arabicPeriod"/>
            </a:pPr>
            <a:r>
              <a:rPr lang="en-US"/>
              <a:t>9th</a:t>
            </a:r>
          </a:p>
        </p:txBody>
      </p:sp>
      <p:grpSp>
        <p:nvGrpSpPr>
          <p:cNvPr id="3" name="Countdown"/>
          <p:cNvGrpSpPr>
            <a:grpSpLocks/>
          </p:cNvGrpSpPr>
          <p:nvPr>
            <p:custDataLst>
              <p:tags r:id="rId5"/>
            </p:custDataLst>
          </p:nvPr>
        </p:nvGrpSpPr>
        <p:grpSpPr bwMode="auto">
          <a:xfrm>
            <a:off x="7747000" y="6096000"/>
            <a:ext cx="1270000" cy="635000"/>
            <a:chOff x="7683500" y="5842000"/>
            <a:chExt cx="1270000" cy="635000"/>
          </a:xfrm>
        </p:grpSpPr>
        <p:sp>
          <p:nvSpPr>
            <p:cNvPr id="8"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38921" name="CDText"/>
            <p:cNvSpPr txBox="1">
              <a:spLocks noChangeArrowheads="1"/>
            </p:cNvSpPr>
            <p:nvPr/>
          </p:nvSpPr>
          <p:spPr bwMode="auto">
            <a:xfrm>
              <a:off x="7785100" y="6045200"/>
              <a:ext cx="889000" cy="381000"/>
            </a:xfrm>
            <a:prstGeom prst="rect">
              <a:avLst/>
            </a:prstGeom>
            <a:solidFill>
              <a:srgbClr val="800000">
                <a:alpha val="50195"/>
              </a:srgbClr>
            </a:solidFill>
            <a:ln w="9525">
              <a:solidFill>
                <a:srgbClr val="000000"/>
              </a:solidFill>
              <a:miter lim="800000"/>
              <a:headEnd/>
              <a:tailEnd/>
            </a:ln>
          </p:spPr>
          <p:txBody>
            <a:bodyPr anchor="ctr" anchorCtr="1">
              <a:prstTxWarp prst="textNoShape">
                <a:avLst/>
              </a:prstTxWarp>
            </a:bodyPr>
            <a:lstStyle/>
            <a:p>
              <a:pPr algn="ctr"/>
              <a:r>
                <a:rPr lang="en-US" sz="2400" b="1">
                  <a:solidFill>
                    <a:srgbClr val="FF0000"/>
                  </a:solidFill>
                  <a:latin typeface="Tahoma" pitchFamily="-111" charset="0"/>
                </a:rPr>
                <a:t>:60</a:t>
              </a:r>
            </a:p>
          </p:txBody>
        </p:sp>
        <p:cxnSp>
          <p:nvCxnSpPr>
            <p:cNvPr id="9"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8924" name="Oval 12"/>
          <p:cNvSpPr>
            <a:spLocks noChangeArrowheads="1"/>
          </p:cNvSpPr>
          <p:nvPr/>
        </p:nvSpPr>
        <p:spPr bwMode="auto">
          <a:xfrm>
            <a:off x="6019800" y="3048000"/>
            <a:ext cx="228600" cy="228600"/>
          </a:xfrm>
          <a:prstGeom prst="ellipse">
            <a:avLst/>
          </a:prstGeom>
          <a:noFill/>
          <a:ln w="25400">
            <a:solidFill>
              <a:srgbClr val="00FF00"/>
            </a:solidFill>
            <a:round/>
            <a:headEnd/>
            <a:tailEnd/>
          </a:ln>
          <a:effectLst/>
        </p:spPr>
        <p:txBody>
          <a:bodyPr wrap="none" anchor="ctr">
            <a:prstTxWarp prst="textNoShape">
              <a:avLst/>
            </a:prstTxWarp>
          </a:bodyPr>
          <a:lstStyle/>
          <a:p>
            <a:endParaRPr lang="en-US"/>
          </a:p>
        </p:txBody>
      </p:sp>
      <p:sp>
        <p:nvSpPr>
          <p:cNvPr id="38929" name="Freeform 17"/>
          <p:cNvSpPr>
            <a:spLocks/>
          </p:cNvSpPr>
          <p:nvPr/>
        </p:nvSpPr>
        <p:spPr bwMode="auto">
          <a:xfrm>
            <a:off x="5799138" y="3006725"/>
            <a:ext cx="511175" cy="635000"/>
          </a:xfrm>
          <a:custGeom>
            <a:avLst/>
            <a:gdLst/>
            <a:ahLst/>
            <a:cxnLst>
              <a:cxn ang="0">
                <a:pos x="171" y="400"/>
              </a:cxn>
              <a:cxn ang="0">
                <a:pos x="197" y="379"/>
              </a:cxn>
              <a:cxn ang="0">
                <a:pos x="218" y="353"/>
              </a:cxn>
              <a:cxn ang="0">
                <a:pos x="254" y="280"/>
              </a:cxn>
              <a:cxn ang="0">
                <a:pos x="306" y="145"/>
              </a:cxn>
              <a:cxn ang="0">
                <a:pos x="322" y="99"/>
              </a:cxn>
              <a:cxn ang="0">
                <a:pos x="317" y="42"/>
              </a:cxn>
              <a:cxn ang="0">
                <a:pos x="306" y="31"/>
              </a:cxn>
              <a:cxn ang="0">
                <a:pos x="234" y="0"/>
              </a:cxn>
              <a:cxn ang="0">
                <a:pos x="156" y="5"/>
              </a:cxn>
              <a:cxn ang="0">
                <a:pos x="99" y="36"/>
              </a:cxn>
              <a:cxn ang="0">
                <a:pos x="62" y="83"/>
              </a:cxn>
              <a:cxn ang="0">
                <a:pos x="42" y="109"/>
              </a:cxn>
              <a:cxn ang="0">
                <a:pos x="37" y="125"/>
              </a:cxn>
              <a:cxn ang="0">
                <a:pos x="0" y="145"/>
              </a:cxn>
            </a:cxnLst>
            <a:rect l="0" t="0" r="r" b="b"/>
            <a:pathLst>
              <a:path w="322" h="400">
                <a:moveTo>
                  <a:pt x="171" y="400"/>
                </a:moveTo>
                <a:cubicBezTo>
                  <a:pt x="179" y="392"/>
                  <a:pt x="190" y="388"/>
                  <a:pt x="197" y="379"/>
                </a:cubicBezTo>
                <a:cubicBezTo>
                  <a:pt x="225" y="344"/>
                  <a:pt x="177" y="380"/>
                  <a:pt x="218" y="353"/>
                </a:cubicBezTo>
                <a:cubicBezTo>
                  <a:pt x="234" y="329"/>
                  <a:pt x="235" y="301"/>
                  <a:pt x="254" y="280"/>
                </a:cubicBezTo>
                <a:cubicBezTo>
                  <a:pt x="272" y="235"/>
                  <a:pt x="273" y="181"/>
                  <a:pt x="306" y="145"/>
                </a:cubicBezTo>
                <a:cubicBezTo>
                  <a:pt x="312" y="130"/>
                  <a:pt x="322" y="99"/>
                  <a:pt x="322" y="99"/>
                </a:cubicBezTo>
                <a:cubicBezTo>
                  <a:pt x="320" y="80"/>
                  <a:pt x="321" y="61"/>
                  <a:pt x="317" y="42"/>
                </a:cubicBezTo>
                <a:cubicBezTo>
                  <a:pt x="316" y="37"/>
                  <a:pt x="309" y="35"/>
                  <a:pt x="306" y="31"/>
                </a:cubicBezTo>
                <a:cubicBezTo>
                  <a:pt x="287" y="0"/>
                  <a:pt x="273" y="5"/>
                  <a:pt x="234" y="0"/>
                </a:cubicBezTo>
                <a:cubicBezTo>
                  <a:pt x="209" y="3"/>
                  <a:pt x="180" y="13"/>
                  <a:pt x="156" y="5"/>
                </a:cubicBezTo>
                <a:cubicBezTo>
                  <a:pt x="132" y="12"/>
                  <a:pt x="119" y="23"/>
                  <a:pt x="99" y="36"/>
                </a:cubicBezTo>
                <a:cubicBezTo>
                  <a:pt x="93" y="57"/>
                  <a:pt x="78" y="69"/>
                  <a:pt x="62" y="83"/>
                </a:cubicBezTo>
                <a:cubicBezTo>
                  <a:pt x="49" y="124"/>
                  <a:pt x="68" y="75"/>
                  <a:pt x="42" y="109"/>
                </a:cubicBezTo>
                <a:cubicBezTo>
                  <a:pt x="39" y="113"/>
                  <a:pt x="40" y="120"/>
                  <a:pt x="37" y="125"/>
                </a:cubicBezTo>
                <a:cubicBezTo>
                  <a:pt x="29" y="138"/>
                  <a:pt x="12" y="139"/>
                  <a:pt x="0" y="145"/>
                </a:cubicBezTo>
              </a:path>
            </a:pathLst>
          </a:custGeom>
          <a:noFill/>
          <a:ln w="25400">
            <a:solidFill>
              <a:srgbClr val="FF0000"/>
            </a:solidFill>
            <a:round/>
            <a:headEnd/>
            <a:tailEnd/>
          </a:ln>
          <a:effectLst/>
        </p:spPr>
        <p:txBody>
          <a:bodyPr>
            <a:prstTxWarp prst="textNoShape">
              <a:avLst/>
            </a:prstTxWarp>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p:cNvSpPr>
          <p:nvPr>
            <p:ph type="body" idx="1"/>
          </p:nvPr>
        </p:nvSpPr>
        <p:spPr>
          <a:xfrm>
            <a:off x="457200" y="304800"/>
            <a:ext cx="8229600" cy="5821363"/>
          </a:xfrm>
        </p:spPr>
        <p:txBody>
          <a:bodyPr/>
          <a:lstStyle/>
          <a:p>
            <a:r>
              <a:rPr lang="en-US"/>
              <a:t>This cross section is located at the mid pons level, distinguished by the presence of the trigeminal nerves.</a:t>
            </a:r>
          </a:p>
          <a:p>
            <a:r>
              <a:rPr lang="en-US"/>
              <a:t>CN 7 nucleus is only found in the low pons, while its fibers are traced in red wrapping around the nucleus of CN 6 (green circle).</a:t>
            </a:r>
          </a:p>
          <a:p>
            <a:r>
              <a:rPr lang="en-US"/>
              <a:t>CN 9 is located in the medulla so it cannot be seen in this cross section</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4. What modality is associated with the structure at the tip of the pointer.</a:t>
            </a:r>
          </a:p>
        </p:txBody>
      </p:sp>
      <p:graphicFrame>
        <p:nvGraphicFramePr>
          <p:cNvPr id="4" name="TPChart"/>
          <p:cNvGraphicFramePr>
            <a:graphicFrameLocks noChangeAspect="1"/>
          </p:cNvGraphicFramePr>
          <p:nvPr>
            <p:custDataLst>
              <p:tags r:id="rId3"/>
            </p:custDataLst>
          </p:nvPr>
        </p:nvGraphicFramePr>
        <p:xfrm>
          <a:off x="0" y="4343400"/>
          <a:ext cx="2590800" cy="2514600"/>
        </p:xfrm>
        <a:graphic>
          <a:graphicData uri="http://schemas.openxmlformats.org/presentationml/2006/ole">
            <mc:AlternateContent xmlns:mc="http://schemas.openxmlformats.org/markup-compatibility/2006">
              <mc:Choice xmlns:v="urn:schemas-microsoft-com:vml" Requires="v">
                <p:oleObj spid="_x0000_s378883"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343400"/>
                        <a:ext cx="2590800"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9940" name="Picture 2" descr="mid1a"/>
          <p:cNvPicPr>
            <a:picLocks noChangeAspect="1" noChangeArrowheads="1"/>
          </p:cNvPicPr>
          <p:nvPr/>
        </p:nvPicPr>
        <p:blipFill>
          <a:blip r:embed="rId10"/>
          <a:srcRect l="1888" t="504" r="3450" b="4846"/>
          <a:stretch>
            <a:fillRect/>
          </a:stretch>
        </p:blipFill>
        <p:spPr bwMode="auto">
          <a:xfrm>
            <a:off x="3352800" y="1600200"/>
            <a:ext cx="5791200" cy="4122738"/>
          </a:xfrm>
          <a:prstGeom prst="rect">
            <a:avLst/>
          </a:prstGeom>
          <a:noFill/>
          <a:ln w="9525">
            <a:noFill/>
            <a:miter lim="800000"/>
            <a:headEnd/>
            <a:tailEnd/>
          </a:ln>
        </p:spPr>
      </p:pic>
      <p:sp>
        <p:nvSpPr>
          <p:cNvPr id="6" name="Right Arrow 5"/>
          <p:cNvSpPr>
            <a:spLocks noChangeArrowheads="1"/>
          </p:cNvSpPr>
          <p:nvPr/>
        </p:nvSpPr>
        <p:spPr bwMode="auto">
          <a:xfrm rot="16200000" flipV="1">
            <a:off x="7040563" y="2484437"/>
            <a:ext cx="685800" cy="288925"/>
          </a:xfrm>
          <a:prstGeom prst="rightArrow">
            <a:avLst>
              <a:gd name="adj1" fmla="val 50000"/>
              <a:gd name="adj2" fmla="val 50110"/>
            </a:avLst>
          </a:prstGeom>
          <a:solidFill>
            <a:schemeClr val="accent2"/>
          </a:solidFill>
          <a:ln w="25400">
            <a:solidFill>
              <a:srgbClr val="FFFF00"/>
            </a:solidFill>
            <a:miter lim="800000"/>
            <a:headEnd/>
            <a:tailEnd/>
          </a:ln>
        </p:spPr>
        <p:txBody>
          <a:bodyPr rot="10800000" vert="eaVert" anchor="ctr">
            <a:prstTxWarp prst="textNoShape">
              <a:avLst/>
            </a:prstTxWarp>
          </a:bodyPr>
          <a:lstStyle/>
          <a:p>
            <a:pPr algn="ctr"/>
            <a:endParaRPr lang="en-US">
              <a:solidFill>
                <a:srgbClr val="FFFFFF"/>
              </a:solidFill>
              <a:latin typeface="Calibri" pitchFamily="-111" charset="0"/>
            </a:endParaRPr>
          </a:p>
        </p:txBody>
      </p:sp>
      <p:sp>
        <p:nvSpPr>
          <p:cNvPr id="39942" name="TPAnswers"/>
          <p:cNvSpPr>
            <a:spLocks noGrp="1"/>
          </p:cNvSpPr>
          <p:nvPr>
            <p:ph type="body" idx="1"/>
            <p:custDataLst>
              <p:tags r:id="rId4"/>
            </p:custDataLst>
          </p:nvPr>
        </p:nvSpPr>
        <p:spPr>
          <a:xfrm>
            <a:off x="457200" y="1600200"/>
            <a:ext cx="4114800" cy="4525963"/>
          </a:xfrm>
        </p:spPr>
        <p:txBody>
          <a:bodyPr/>
          <a:lstStyle/>
          <a:p>
            <a:pPr marL="514350" indent="-514350">
              <a:buFont typeface="Arial" pitchFamily="-111" charset="0"/>
              <a:buAutoNum type="arabicPeriod"/>
            </a:pPr>
            <a:r>
              <a:rPr lang="en-US"/>
              <a:t>Vision</a:t>
            </a:r>
          </a:p>
          <a:p>
            <a:pPr marL="514350" indent="-514350">
              <a:buFont typeface="Arial" pitchFamily="-111" charset="0"/>
              <a:buAutoNum type="arabicPeriod"/>
            </a:pPr>
            <a:r>
              <a:rPr lang="en-US"/>
              <a:t>Balance</a:t>
            </a:r>
          </a:p>
          <a:p>
            <a:pPr marL="514350" indent="-514350">
              <a:buFont typeface="Arial" pitchFamily="-111" charset="0"/>
              <a:buAutoNum type="arabicPeriod"/>
            </a:pPr>
            <a:r>
              <a:rPr lang="en-US">
                <a:solidFill>
                  <a:schemeClr val="hlink"/>
                </a:solidFill>
              </a:rPr>
              <a:t>Hearing (CORRECT ANSWER)</a:t>
            </a:r>
          </a:p>
          <a:p>
            <a:pPr marL="514350" indent="-514350">
              <a:buFont typeface="Arial" pitchFamily="-111" charset="0"/>
              <a:buAutoNum type="arabicPeriod"/>
            </a:pPr>
            <a:r>
              <a:rPr lang="en-US"/>
              <a:t>Pain</a:t>
            </a:r>
          </a:p>
        </p:txBody>
      </p:sp>
      <p:grpSp>
        <p:nvGrpSpPr>
          <p:cNvPr id="3" name="Countdown"/>
          <p:cNvGrpSpPr>
            <a:grpSpLocks/>
          </p:cNvGrpSpPr>
          <p:nvPr>
            <p:custDataLst>
              <p:tags r:id="rId5"/>
            </p:custDataLst>
          </p:nvPr>
        </p:nvGrpSpPr>
        <p:grpSpPr bwMode="auto">
          <a:xfrm>
            <a:off x="7747000" y="6096000"/>
            <a:ext cx="1270000" cy="635000"/>
            <a:chOff x="7683500" y="5842000"/>
            <a:chExt cx="1270000" cy="635000"/>
          </a:xfrm>
        </p:grpSpPr>
        <p:sp>
          <p:nvSpPr>
            <p:cNvPr id="8"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39945" name="CDText"/>
            <p:cNvSpPr txBox="1">
              <a:spLocks noChangeArrowheads="1"/>
            </p:cNvSpPr>
            <p:nvPr/>
          </p:nvSpPr>
          <p:spPr bwMode="auto">
            <a:xfrm>
              <a:off x="7785100" y="6045200"/>
              <a:ext cx="889000" cy="381000"/>
            </a:xfrm>
            <a:prstGeom prst="rect">
              <a:avLst/>
            </a:prstGeom>
            <a:solidFill>
              <a:srgbClr val="800000">
                <a:alpha val="50195"/>
              </a:srgbClr>
            </a:solidFill>
            <a:ln w="9525">
              <a:solidFill>
                <a:srgbClr val="000000"/>
              </a:solidFill>
              <a:miter lim="800000"/>
              <a:headEnd/>
              <a:tailEnd/>
            </a:ln>
          </p:spPr>
          <p:txBody>
            <a:bodyPr anchor="ctr" anchorCtr="1">
              <a:prstTxWarp prst="textNoShape">
                <a:avLst/>
              </a:prstTxWarp>
            </a:bodyPr>
            <a:lstStyle/>
            <a:p>
              <a:pPr algn="ctr"/>
              <a:r>
                <a:rPr lang="en-US" sz="2400" b="1">
                  <a:solidFill>
                    <a:srgbClr val="FF0000"/>
                  </a:solidFill>
                  <a:latin typeface="Tahoma" pitchFamily="-111" charset="0"/>
                </a:rPr>
                <a:t>:60</a:t>
              </a:r>
            </a:p>
          </p:txBody>
        </p:sp>
        <p:cxnSp>
          <p:nvCxnSpPr>
            <p:cNvPr id="9"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9948" name="Oval 12"/>
          <p:cNvSpPr>
            <a:spLocks noChangeArrowheads="1"/>
          </p:cNvSpPr>
          <p:nvPr/>
        </p:nvSpPr>
        <p:spPr bwMode="auto">
          <a:xfrm>
            <a:off x="4419600" y="2667000"/>
            <a:ext cx="228600" cy="228600"/>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39949" name="AutoShape 13"/>
          <p:cNvSpPr>
            <a:spLocks noChangeArrowheads="1"/>
          </p:cNvSpPr>
          <p:nvPr/>
        </p:nvSpPr>
        <p:spPr bwMode="auto">
          <a:xfrm rot="-2498013">
            <a:off x="3429000" y="5105400"/>
            <a:ext cx="762000" cy="304800"/>
          </a:xfrm>
          <a:prstGeom prst="rightArrow">
            <a:avLst>
              <a:gd name="adj1" fmla="val 50000"/>
              <a:gd name="adj2" fmla="val 62500"/>
            </a:avLst>
          </a:prstGeom>
          <a:solidFill>
            <a:srgbClr val="339966"/>
          </a:solidFill>
          <a:ln w="9525">
            <a:solidFill>
              <a:srgbClr val="339966"/>
            </a:solidFill>
            <a:miter lim="800000"/>
            <a:headEnd/>
            <a:tailEnd/>
          </a:ln>
          <a:effectLst/>
        </p:spPr>
        <p:txBody>
          <a:bodyPr wrap="none" anchor="ctr">
            <a:prstTxWarp prst="textNoShape">
              <a:avLst/>
            </a:prstTxWarp>
          </a:bodyPr>
          <a:lstStyle/>
          <a:p>
            <a:endParaRPr lang="en-US"/>
          </a:p>
        </p:txBody>
      </p:sp>
      <p:sp>
        <p:nvSpPr>
          <p:cNvPr id="39950" name="AutoShape 14"/>
          <p:cNvSpPr>
            <a:spLocks noChangeArrowheads="1"/>
          </p:cNvSpPr>
          <p:nvPr/>
        </p:nvSpPr>
        <p:spPr bwMode="auto">
          <a:xfrm rot="-7790618">
            <a:off x="8229600" y="5257800"/>
            <a:ext cx="762000" cy="304800"/>
          </a:xfrm>
          <a:prstGeom prst="rightArrow">
            <a:avLst>
              <a:gd name="adj1" fmla="val 50000"/>
              <a:gd name="adj2" fmla="val 62500"/>
            </a:avLst>
          </a:prstGeom>
          <a:solidFill>
            <a:srgbClr val="339966"/>
          </a:solidFill>
          <a:ln w="9525">
            <a:solidFill>
              <a:srgbClr val="339966"/>
            </a:solidFill>
            <a:miter lim="800000"/>
            <a:headEnd/>
            <a:tailEnd/>
          </a:ln>
          <a:effectLst/>
        </p:spPr>
        <p:txBody>
          <a:bodyPr wrap="none" anchor="ctr">
            <a:prstTxWarp prst="textNoShape">
              <a:avLst/>
            </a:prstTxWarp>
          </a:bodyPr>
          <a:lstStyle/>
          <a:p>
            <a:endParaRPr lang="en-US"/>
          </a:p>
        </p:txBody>
      </p:sp>
      <p:sp>
        <p:nvSpPr>
          <p:cNvPr id="39951" name="Oval 15"/>
          <p:cNvSpPr>
            <a:spLocks noChangeArrowheads="1"/>
          </p:cNvSpPr>
          <p:nvPr/>
        </p:nvSpPr>
        <p:spPr bwMode="auto">
          <a:xfrm>
            <a:off x="6400800" y="3124200"/>
            <a:ext cx="228600" cy="228600"/>
          </a:xfrm>
          <a:prstGeom prst="ellipse">
            <a:avLst/>
          </a:prstGeom>
          <a:noFill/>
          <a:ln w="25400">
            <a:solidFill>
              <a:srgbClr val="FFFF00"/>
            </a:solidFill>
            <a:round/>
            <a:headEnd/>
            <a:tailEnd/>
          </a:ln>
          <a:effectLst/>
        </p:spPr>
        <p:txBody>
          <a:bodyPr wrap="none" anchor="ctr">
            <a:prstTxWarp prst="textNoShape">
              <a:avLst/>
            </a:prstTxWarp>
          </a:bodyPr>
          <a:lstStyle/>
          <a:p>
            <a:endParaRPr lang="en-US"/>
          </a:p>
        </p:txBody>
      </p:sp>
      <p:sp>
        <p:nvSpPr>
          <p:cNvPr id="39952" name="Oval 16"/>
          <p:cNvSpPr>
            <a:spLocks noChangeArrowheads="1"/>
          </p:cNvSpPr>
          <p:nvPr/>
        </p:nvSpPr>
        <p:spPr bwMode="auto">
          <a:xfrm>
            <a:off x="6400800" y="2971800"/>
            <a:ext cx="228600" cy="152400"/>
          </a:xfrm>
          <a:prstGeom prst="ellipse">
            <a:avLst/>
          </a:prstGeom>
          <a:noFill/>
          <a:ln w="25400">
            <a:solidFill>
              <a:srgbClr val="FF00FF"/>
            </a:solidFill>
            <a:round/>
            <a:headEnd/>
            <a:tailEnd/>
          </a:ln>
          <a:effectLst/>
        </p:spPr>
        <p:txBody>
          <a:bodyPr wrap="none" anchor="ctr">
            <a:prstTxWarp prst="textNoShape">
              <a:avLst/>
            </a:prstTxWarp>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p:cNvSpPr>
          <p:nvPr>
            <p:ph type="body" idx="1"/>
          </p:nvPr>
        </p:nvSpPr>
        <p:spPr>
          <a:xfrm>
            <a:off x="457200" y="228600"/>
            <a:ext cx="8229600" cy="5897563"/>
          </a:xfrm>
        </p:spPr>
        <p:txBody>
          <a:bodyPr/>
          <a:lstStyle/>
          <a:p>
            <a:r>
              <a:rPr lang="en-US"/>
              <a:t>This cross section is at the level of the low mid-brain. Distinguished by shape of crus cerebri (green arrow) and Inferior Colliculi (red arrow). CN 4 located at this level (pink circle).</a:t>
            </a:r>
          </a:p>
          <a:p>
            <a:r>
              <a:rPr lang="en-US"/>
              <a:t>Hearing is mediated by the inferior colliculi.</a:t>
            </a:r>
          </a:p>
          <a:p>
            <a:r>
              <a:rPr lang="en-US"/>
              <a:t>Vision is mediated by the superior colliculi, which is only seen in the upper midbrain.</a:t>
            </a:r>
          </a:p>
          <a:p>
            <a:r>
              <a:rPr lang="en-US"/>
              <a:t>Balance (vestibular) is conducted through the MLF (yellow circle)</a:t>
            </a:r>
          </a:p>
          <a:p>
            <a:r>
              <a:rPr lang="en-US"/>
              <a:t>Pain is conducted via the ALS (black circle)</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5. Which pathway would </a:t>
            </a:r>
            <a:r>
              <a:rPr lang="en-US" sz="4000" b="1"/>
              <a:t>NOT</a:t>
            </a:r>
            <a:r>
              <a:rPr lang="en-US" sz="4000"/>
              <a:t> be found in the region at the tip of the pointer:</a:t>
            </a:r>
          </a:p>
        </p:txBody>
      </p:sp>
      <p:graphicFrame>
        <p:nvGraphicFramePr>
          <p:cNvPr id="4" name="TPChart"/>
          <p:cNvGraphicFramePr>
            <a:graphicFrameLocks noChangeAspect="1"/>
          </p:cNvGraphicFramePr>
          <p:nvPr>
            <p:custDataLst>
              <p:tags r:id="rId3"/>
            </p:custDataLst>
          </p:nvPr>
        </p:nvGraphicFramePr>
        <p:xfrm>
          <a:off x="0" y="4876800"/>
          <a:ext cx="2133600" cy="1981200"/>
        </p:xfrm>
        <a:graphic>
          <a:graphicData uri="http://schemas.openxmlformats.org/presentationml/2006/ole">
            <mc:AlternateContent xmlns:mc="http://schemas.openxmlformats.org/markup-compatibility/2006">
              <mc:Choice xmlns:v="urn:schemas-microsoft-com:vml" Requires="v">
                <p:oleObj spid="_x0000_s381955" name="Chart" r:id="rId8" imgW="4572000" imgH="5143500" progId="MSGraph.Chart.8">
                  <p:embed followColorScheme="full"/>
                </p:oleObj>
              </mc:Choice>
              <mc:Fallback>
                <p:oleObj name="Chart" r:id="rId8" imgW="4572000" imgH="5143500" progId="MSGraph.Chart.8">
                  <p:embed followColorScheme="full"/>
                  <p:pic>
                    <p:nvPicPr>
                      <p:cNvPr id="0" name="TP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876800"/>
                        <a:ext cx="21336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4" name="Picture 1129" descr="dien1a"/>
          <p:cNvPicPr>
            <a:picLocks noChangeAspect="1" noChangeArrowheads="1"/>
          </p:cNvPicPr>
          <p:nvPr/>
        </p:nvPicPr>
        <p:blipFill>
          <a:blip r:embed="rId10"/>
          <a:srcRect/>
          <a:stretch>
            <a:fillRect/>
          </a:stretch>
        </p:blipFill>
        <p:spPr bwMode="auto">
          <a:xfrm>
            <a:off x="5262563" y="2438400"/>
            <a:ext cx="3881437" cy="2574925"/>
          </a:xfrm>
          <a:prstGeom prst="rect">
            <a:avLst/>
          </a:prstGeom>
          <a:noFill/>
          <a:ln w="9525">
            <a:noFill/>
            <a:miter lim="800000"/>
            <a:headEnd/>
            <a:tailEnd/>
          </a:ln>
        </p:spPr>
      </p:pic>
      <p:sp>
        <p:nvSpPr>
          <p:cNvPr id="40965" name="TPAnswers"/>
          <p:cNvSpPr>
            <a:spLocks noGrp="1"/>
          </p:cNvSpPr>
          <p:nvPr>
            <p:ph type="body" idx="1"/>
            <p:custDataLst>
              <p:tags r:id="rId4"/>
            </p:custDataLst>
          </p:nvPr>
        </p:nvSpPr>
        <p:spPr>
          <a:xfrm>
            <a:off x="457200" y="1600200"/>
            <a:ext cx="4114800" cy="4525963"/>
          </a:xfrm>
        </p:spPr>
        <p:txBody>
          <a:bodyPr/>
          <a:lstStyle/>
          <a:p>
            <a:pPr marL="514350" indent="-514350">
              <a:buFont typeface="Arial" pitchFamily="-111" charset="0"/>
              <a:buAutoNum type="arabicPeriod"/>
            </a:pPr>
            <a:r>
              <a:rPr lang="en-US"/>
              <a:t>Corticospinal tract.</a:t>
            </a:r>
          </a:p>
          <a:p>
            <a:pPr marL="514350" indent="-514350">
              <a:buFont typeface="Arial" pitchFamily="-111" charset="0"/>
              <a:buAutoNum type="arabicPeriod" startAt="2"/>
            </a:pPr>
            <a:r>
              <a:rPr lang="en-US">
                <a:solidFill>
                  <a:schemeClr val="hlink"/>
                </a:solidFill>
              </a:rPr>
              <a:t>Reticulospinal tract. (CORRECT ANSWER)</a:t>
            </a:r>
          </a:p>
          <a:p>
            <a:pPr marL="514350" indent="-514350">
              <a:buFont typeface="Arial" pitchFamily="-111" charset="0"/>
              <a:buAutoNum type="arabicPeriod" startAt="2"/>
            </a:pPr>
            <a:r>
              <a:rPr lang="en-US"/>
              <a:t>Medial lemniscus/PWC.</a:t>
            </a:r>
          </a:p>
          <a:p>
            <a:pPr marL="514350" indent="-514350">
              <a:buFont typeface="Arial" pitchFamily="-111" charset="0"/>
              <a:buAutoNum type="arabicPeriod" startAt="2"/>
            </a:pPr>
            <a:r>
              <a:rPr lang="en-US"/>
              <a:t>ALS</a:t>
            </a:r>
          </a:p>
        </p:txBody>
      </p:sp>
      <p:grpSp>
        <p:nvGrpSpPr>
          <p:cNvPr id="3" name="Countdown"/>
          <p:cNvGrpSpPr>
            <a:grpSpLocks/>
          </p:cNvGrpSpPr>
          <p:nvPr>
            <p:custDataLst>
              <p:tags r:id="rId5"/>
            </p:custDataLst>
          </p:nvPr>
        </p:nvGrpSpPr>
        <p:grpSpPr bwMode="auto">
          <a:xfrm>
            <a:off x="7747000" y="6096000"/>
            <a:ext cx="1270000" cy="635000"/>
            <a:chOff x="7683500" y="5842000"/>
            <a:chExt cx="1270000" cy="635000"/>
          </a:xfrm>
        </p:grpSpPr>
        <p:sp>
          <p:nvSpPr>
            <p:cNvPr id="9" name="CDCube"/>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
          <p:nvSpPr>
            <p:cNvPr id="40969" name="CDText"/>
            <p:cNvSpPr txBox="1">
              <a:spLocks noChangeArrowheads="1"/>
            </p:cNvSpPr>
            <p:nvPr/>
          </p:nvSpPr>
          <p:spPr bwMode="auto">
            <a:xfrm>
              <a:off x="7785100" y="6045200"/>
              <a:ext cx="889000" cy="381000"/>
            </a:xfrm>
            <a:prstGeom prst="rect">
              <a:avLst/>
            </a:prstGeom>
            <a:solidFill>
              <a:srgbClr val="800000">
                <a:alpha val="50195"/>
              </a:srgbClr>
            </a:solidFill>
            <a:ln w="9525">
              <a:solidFill>
                <a:srgbClr val="000000"/>
              </a:solidFill>
              <a:miter lim="800000"/>
              <a:headEnd/>
              <a:tailEnd/>
            </a:ln>
          </p:spPr>
          <p:txBody>
            <a:bodyPr anchor="ctr" anchorCtr="1">
              <a:prstTxWarp prst="textNoShape">
                <a:avLst/>
              </a:prstTxWarp>
            </a:bodyPr>
            <a:lstStyle/>
            <a:p>
              <a:pPr algn="ctr"/>
              <a:r>
                <a:rPr lang="en-US" sz="2400" b="1">
                  <a:solidFill>
                    <a:srgbClr val="FF0000"/>
                  </a:solidFill>
                  <a:latin typeface="Tahoma" pitchFamily="-111" charset="0"/>
                </a:rPr>
                <a:t>:60</a:t>
              </a:r>
            </a:p>
          </p:txBody>
        </p:sp>
        <p:cxnSp>
          <p:nvCxnSpPr>
            <p:cNvPr id="10" name="CDLine"/>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 name="Right Arrow 11"/>
          <p:cNvSpPr/>
          <p:nvPr/>
        </p:nvSpPr>
        <p:spPr>
          <a:xfrm rot="16200000" flipV="1">
            <a:off x="6049963" y="3856037"/>
            <a:ext cx="685800" cy="288925"/>
          </a:xfrm>
          <a:prstGeom prst="rightArrow">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Arial" pitchFamily="-111" charset="0"/>
              <a:cs typeface="Arial" pitchFamily="-111"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p:cNvSpPr>
          <p:nvPr>
            <p:ph type="body" idx="1"/>
          </p:nvPr>
        </p:nvSpPr>
        <p:spPr>
          <a:xfrm>
            <a:off x="457200" y="228600"/>
            <a:ext cx="8229600" cy="5897563"/>
          </a:xfrm>
        </p:spPr>
        <p:txBody>
          <a:bodyPr/>
          <a:lstStyle/>
          <a:p>
            <a:r>
              <a:rPr lang="en-US"/>
              <a:t>This section is taken through the middle diencephalon. The arrow is pointing to the internal capsule which is a major connection route containing myelinated axons. </a:t>
            </a:r>
          </a:p>
          <a:p>
            <a:r>
              <a:rPr lang="en-US"/>
              <a:t>Corticobulbars connect the cortex with the brain stem. Corticofugals connect the frontal cortex with the pons. Thalamocorticals connect the thalamus to the frontal lobes.</a:t>
            </a:r>
          </a:p>
          <a:p>
            <a:r>
              <a:rPr lang="en-US"/>
              <a:t>It also carries significant </a:t>
            </a:r>
            <a:r>
              <a:rPr lang="en-US">
                <a:solidFill>
                  <a:schemeClr val="hlink"/>
                </a:solidFill>
              </a:rPr>
              <a:t>corticospinal fibers</a:t>
            </a:r>
            <a:r>
              <a:rPr lang="en-US"/>
              <a:t>, which are sensory fibers and include </a:t>
            </a:r>
            <a:r>
              <a:rPr lang="en-US">
                <a:solidFill>
                  <a:schemeClr val="hlink"/>
                </a:solidFill>
              </a:rPr>
              <a:t>ALS</a:t>
            </a:r>
            <a:r>
              <a:rPr lang="en-US"/>
              <a:t> and </a:t>
            </a:r>
            <a:r>
              <a:rPr lang="en-US">
                <a:solidFill>
                  <a:schemeClr val="hlink"/>
                </a:solidFill>
              </a:rPr>
              <a:t>ML/PWC</a:t>
            </a:r>
            <a:r>
              <a:rPr lang="en-US"/>
              <a:t>.</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Thanks to everyone who contributed. You’re heroes.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Mad Love</a:t>
            </a:r>
          </a:p>
          <a:p>
            <a:r>
              <a:rPr lang="en-US" dirty="0" smtClean="0">
                <a:solidFill>
                  <a:schemeClr val="tx1"/>
                </a:solidFill>
              </a:rPr>
              <a:t>From Jay Justison</a:t>
            </a:r>
            <a:endParaRPr lang="en-US"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10. Which region of the cortex is most involved in behavior and movement?</a:t>
            </a:r>
            <a:endParaRPr lang="en-US" dirty="0"/>
          </a:p>
        </p:txBody>
      </p:sp>
      <p:pic>
        <p:nvPicPr>
          <p:cNvPr id="5" name="Picture 8" descr="lata"/>
          <p:cNvPicPr>
            <a:picLocks noChangeAspect="1" noChangeArrowheads="1"/>
          </p:cNvPicPr>
          <p:nvPr/>
        </p:nvPicPr>
        <p:blipFill>
          <a:blip r:embed="rId4" cstate="print"/>
          <a:srcRect/>
          <a:stretch>
            <a:fillRect/>
          </a:stretch>
        </p:blipFill>
        <p:spPr bwMode="auto">
          <a:xfrm>
            <a:off x="4114800" y="2743200"/>
            <a:ext cx="4799013" cy="3600450"/>
          </a:xfrm>
          <a:prstGeom prst="rect">
            <a:avLst/>
          </a:prstGeom>
          <a:noFill/>
          <a:ln w="9525">
            <a:noFill/>
            <a:miter lim="800000"/>
            <a:headEnd/>
            <a:tailEnd/>
          </a:ln>
        </p:spPr>
      </p:pic>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A</a:t>
            </a:r>
          </a:p>
          <a:p>
            <a:pPr marL="514350" indent="-514350">
              <a:buFont typeface="Arial" pitchFamily="34" charset="0"/>
              <a:buAutoNum type="arabicPeriod"/>
            </a:pPr>
            <a:r>
              <a:rPr lang="en-US" dirty="0" smtClean="0"/>
              <a:t>B</a:t>
            </a:r>
          </a:p>
          <a:p>
            <a:pPr marL="514350" indent="-514350">
              <a:buFont typeface="Arial" pitchFamily="34" charset="0"/>
              <a:buAutoNum type="arabicPeriod"/>
            </a:pPr>
            <a:r>
              <a:rPr lang="en-US" dirty="0" smtClean="0"/>
              <a:t>C</a:t>
            </a:r>
          </a:p>
          <a:p>
            <a:pPr marL="514350" indent="-514350">
              <a:buFont typeface="Arial" pitchFamily="34" charset="0"/>
              <a:buAutoNum type="arabicPeriod"/>
            </a:pPr>
            <a:r>
              <a:rPr lang="en-US" dirty="0"/>
              <a:t>D</a:t>
            </a:r>
          </a:p>
        </p:txBody>
      </p:sp>
      <p:sp>
        <p:nvSpPr>
          <p:cNvPr id="6" name="TextBox 5"/>
          <p:cNvSpPr txBox="1"/>
          <p:nvPr/>
        </p:nvSpPr>
        <p:spPr>
          <a:xfrm>
            <a:off x="4800600" y="3733800"/>
            <a:ext cx="511679" cy="769441"/>
          </a:xfrm>
          <a:prstGeom prst="rect">
            <a:avLst/>
          </a:prstGeom>
          <a:noFill/>
          <a:ln>
            <a:noFill/>
          </a:ln>
        </p:spPr>
        <p:txBody>
          <a:bodyPr wrap="none" rtlCol="0">
            <a:spAutoFit/>
          </a:bodyPr>
          <a:lstStyle/>
          <a:p>
            <a:r>
              <a:rPr lang="en-US" sz="4400" dirty="0" smtClean="0">
                <a:solidFill>
                  <a:srgbClr val="FF0000"/>
                </a:solidFill>
              </a:rPr>
              <a:t>A</a:t>
            </a:r>
            <a:endParaRPr lang="en-US" sz="4400" dirty="0">
              <a:solidFill>
                <a:srgbClr val="FF0000"/>
              </a:solidFill>
            </a:endParaRPr>
          </a:p>
        </p:txBody>
      </p:sp>
      <p:sp>
        <p:nvSpPr>
          <p:cNvPr id="7" name="TextBox 6"/>
          <p:cNvSpPr txBox="1"/>
          <p:nvPr/>
        </p:nvSpPr>
        <p:spPr>
          <a:xfrm>
            <a:off x="6705600" y="3276600"/>
            <a:ext cx="490840" cy="769441"/>
          </a:xfrm>
          <a:prstGeom prst="rect">
            <a:avLst/>
          </a:prstGeom>
          <a:noFill/>
          <a:ln>
            <a:noFill/>
          </a:ln>
        </p:spPr>
        <p:txBody>
          <a:bodyPr wrap="none" rtlCol="0">
            <a:spAutoFit/>
          </a:bodyPr>
          <a:lstStyle/>
          <a:p>
            <a:r>
              <a:rPr lang="en-US" sz="4400" dirty="0" smtClean="0">
                <a:solidFill>
                  <a:srgbClr val="FF0000"/>
                </a:solidFill>
              </a:rPr>
              <a:t>B</a:t>
            </a:r>
            <a:endParaRPr lang="en-US" sz="4400" dirty="0">
              <a:solidFill>
                <a:srgbClr val="FF0000"/>
              </a:solidFill>
            </a:endParaRPr>
          </a:p>
        </p:txBody>
      </p:sp>
      <p:sp>
        <p:nvSpPr>
          <p:cNvPr id="8" name="TextBox 7"/>
          <p:cNvSpPr txBox="1"/>
          <p:nvPr/>
        </p:nvSpPr>
        <p:spPr>
          <a:xfrm>
            <a:off x="7772400" y="4495800"/>
            <a:ext cx="486030" cy="769441"/>
          </a:xfrm>
          <a:prstGeom prst="rect">
            <a:avLst/>
          </a:prstGeom>
          <a:noFill/>
          <a:ln>
            <a:noFill/>
          </a:ln>
        </p:spPr>
        <p:txBody>
          <a:bodyPr wrap="none" rtlCol="0">
            <a:spAutoFit/>
          </a:bodyPr>
          <a:lstStyle/>
          <a:p>
            <a:r>
              <a:rPr lang="en-US" sz="4400" dirty="0" smtClean="0">
                <a:solidFill>
                  <a:srgbClr val="FF0000"/>
                </a:solidFill>
              </a:rPr>
              <a:t>C</a:t>
            </a:r>
            <a:endParaRPr lang="en-US" sz="4400" dirty="0">
              <a:solidFill>
                <a:srgbClr val="FF0000"/>
              </a:solidFill>
            </a:endParaRPr>
          </a:p>
        </p:txBody>
      </p:sp>
      <p:sp>
        <p:nvSpPr>
          <p:cNvPr id="9" name="TextBox 8"/>
          <p:cNvSpPr txBox="1"/>
          <p:nvPr/>
        </p:nvSpPr>
        <p:spPr>
          <a:xfrm>
            <a:off x="6019800" y="4800600"/>
            <a:ext cx="532518" cy="769441"/>
          </a:xfrm>
          <a:prstGeom prst="rect">
            <a:avLst/>
          </a:prstGeom>
          <a:noFill/>
          <a:ln>
            <a:noFill/>
          </a:ln>
        </p:spPr>
        <p:txBody>
          <a:bodyPr wrap="none" rtlCol="0">
            <a:spAutoFit/>
          </a:bodyPr>
          <a:lstStyle/>
          <a:p>
            <a:r>
              <a:rPr lang="en-US" sz="4400" dirty="0" smtClean="0">
                <a:solidFill>
                  <a:srgbClr val="FF0000"/>
                </a:solidFill>
              </a:rPr>
              <a:t>D</a:t>
            </a:r>
            <a:endParaRPr lang="en-US" sz="4400" dirty="0">
              <a:solidFill>
                <a:srgbClr val="FF0000"/>
              </a:solidFill>
            </a:endParaRPr>
          </a:p>
        </p:txBody>
      </p:sp>
      <p:pic>
        <p:nvPicPr>
          <p:cNvPr id="10" name="Picture 7" descr="8A10BDFC"/>
          <p:cNvPicPr>
            <a:picLocks noChangeAspect="1" noChangeArrowheads="1"/>
          </p:cNvPicPr>
          <p:nvPr/>
        </p:nvPicPr>
        <p:blipFill>
          <a:blip r:embed="rId5" cstate="print"/>
          <a:srcRect/>
          <a:stretch>
            <a:fillRect/>
          </a:stretch>
        </p:blipFill>
        <p:spPr bwMode="auto">
          <a:xfrm>
            <a:off x="1676400" y="2743200"/>
            <a:ext cx="2393950" cy="4114800"/>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152400" y="4343400"/>
            <a:ext cx="1600200" cy="1600200"/>
          </a:xfrm>
          <a:prstGeom prst="rect">
            <a:avLst/>
          </a:prstGeom>
          <a:noFill/>
          <a:ln w="9525">
            <a:noFill/>
            <a:miter lim="800000"/>
            <a:headEnd/>
            <a:tailEnd/>
          </a:ln>
        </p:spPr>
      </p:pic>
      <p:sp>
        <p:nvSpPr>
          <p:cNvPr id="12" name="TextBox 11"/>
          <p:cNvSpPr txBox="1"/>
          <p:nvPr/>
        </p:nvSpPr>
        <p:spPr>
          <a:xfrm>
            <a:off x="1676400" y="1447800"/>
            <a:ext cx="3594895" cy="1200329"/>
          </a:xfrm>
          <a:prstGeom prst="rect">
            <a:avLst/>
          </a:prstGeom>
          <a:noFill/>
        </p:spPr>
        <p:txBody>
          <a:bodyPr wrap="square" rtlCol="0">
            <a:spAutoFit/>
          </a:bodyPr>
          <a:lstStyle/>
          <a:p>
            <a:r>
              <a:rPr lang="en-US" sz="1200" u="sng" dirty="0" smtClean="0"/>
              <a:t>A</a:t>
            </a:r>
            <a:r>
              <a:rPr lang="en-US" sz="1200" dirty="0" smtClean="0"/>
              <a:t> = frontal (prefrontal association cortex/motor cortex)</a:t>
            </a:r>
          </a:p>
          <a:p>
            <a:endParaRPr lang="en-US" sz="1200" dirty="0" smtClean="0"/>
          </a:p>
          <a:p>
            <a:r>
              <a:rPr lang="en-US" sz="1200" u="sng" dirty="0" smtClean="0"/>
              <a:t>B</a:t>
            </a:r>
            <a:r>
              <a:rPr lang="en-US" sz="1200" dirty="0" smtClean="0"/>
              <a:t> = parietal (integration of sensory information,</a:t>
            </a:r>
          </a:p>
          <a:p>
            <a:r>
              <a:rPr lang="en-US" sz="1200" dirty="0" smtClean="0"/>
              <a:t>3D place in space, self image, perception of </a:t>
            </a:r>
          </a:p>
          <a:p>
            <a:r>
              <a:rPr lang="en-US" sz="1200" dirty="0" smtClean="0"/>
              <a:t>touch, pain, and body position)</a:t>
            </a:r>
          </a:p>
          <a:p>
            <a:endParaRPr lang="en-US" sz="1200" dirty="0"/>
          </a:p>
        </p:txBody>
      </p:sp>
      <p:sp>
        <p:nvSpPr>
          <p:cNvPr id="13" name="TextBox 12"/>
          <p:cNvSpPr txBox="1"/>
          <p:nvPr/>
        </p:nvSpPr>
        <p:spPr>
          <a:xfrm>
            <a:off x="5791200" y="1447800"/>
            <a:ext cx="2934714" cy="830997"/>
          </a:xfrm>
          <a:prstGeom prst="rect">
            <a:avLst/>
          </a:prstGeom>
          <a:noFill/>
        </p:spPr>
        <p:txBody>
          <a:bodyPr wrap="square" rtlCol="0">
            <a:spAutoFit/>
          </a:bodyPr>
          <a:lstStyle/>
          <a:p>
            <a:r>
              <a:rPr lang="en-US" sz="1200" u="sng" dirty="0" smtClean="0"/>
              <a:t>C</a:t>
            </a:r>
            <a:r>
              <a:rPr lang="en-US" sz="1200" dirty="0" smtClean="0"/>
              <a:t> = occipital (vision; form, color, movement)</a:t>
            </a:r>
          </a:p>
          <a:p>
            <a:endParaRPr lang="en-US" sz="1200" dirty="0" smtClean="0"/>
          </a:p>
          <a:p>
            <a:r>
              <a:rPr lang="en-US" sz="1200" u="sng" dirty="0" smtClean="0"/>
              <a:t>D</a:t>
            </a:r>
            <a:r>
              <a:rPr lang="en-US" sz="1200" dirty="0" smtClean="0"/>
              <a:t> = temporal (hearing, speech recognition,</a:t>
            </a:r>
          </a:p>
          <a:p>
            <a:r>
              <a:rPr lang="en-US" sz="1200" dirty="0" smtClean="0"/>
              <a:t>object recognition, emotions)</a:t>
            </a:r>
            <a:endParaRPr lang="en-US" sz="1200" dirty="0"/>
          </a:p>
        </p:txBody>
      </p:sp>
      <p:cxnSp>
        <p:nvCxnSpPr>
          <p:cNvPr id="15" name="Elbow Connector 14"/>
          <p:cNvCxnSpPr/>
          <p:nvPr/>
        </p:nvCxnSpPr>
        <p:spPr>
          <a:xfrm>
            <a:off x="1371600" y="1828800"/>
            <a:ext cx="3684840" cy="18288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 Where would you find lateral motor nuclei?</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C1 – 5</a:t>
            </a:r>
          </a:p>
          <a:p>
            <a:pPr marL="514350" indent="-514350">
              <a:buFont typeface="Arial" pitchFamily="34" charset="0"/>
              <a:buAutoNum type="arabicPeriod"/>
            </a:pPr>
            <a:r>
              <a:rPr lang="en-US" dirty="0" smtClean="0">
                <a:solidFill>
                  <a:srgbClr val="FF0000"/>
                </a:solidFill>
              </a:rPr>
              <a:t>C5 – T1</a:t>
            </a:r>
          </a:p>
          <a:p>
            <a:pPr marL="514350" indent="-514350">
              <a:buFont typeface="Arial" pitchFamily="34" charset="0"/>
              <a:buAutoNum type="arabicPeriod"/>
            </a:pPr>
            <a:r>
              <a:rPr lang="en-US" dirty="0" smtClean="0"/>
              <a:t>T1 – T5</a:t>
            </a:r>
          </a:p>
          <a:p>
            <a:pPr marL="514350" indent="-514350">
              <a:buFont typeface="Arial" pitchFamily="34" charset="0"/>
              <a:buAutoNum type="arabicPeriod"/>
            </a:pPr>
            <a:r>
              <a:rPr lang="en-US" dirty="0" smtClean="0"/>
              <a:t>T8 – L1</a:t>
            </a:r>
          </a:p>
        </p:txBody>
      </p:sp>
      <p:pic>
        <p:nvPicPr>
          <p:cNvPr id="4" name="Picture 26"/>
          <p:cNvPicPr>
            <a:picLocks noChangeAspect="1" noChangeArrowheads="1"/>
          </p:cNvPicPr>
          <p:nvPr/>
        </p:nvPicPr>
        <p:blipFill>
          <a:blip r:embed="rId4" cstate="print"/>
          <a:srcRect/>
          <a:stretch>
            <a:fillRect/>
          </a:stretch>
        </p:blipFill>
        <p:spPr bwMode="auto">
          <a:xfrm>
            <a:off x="3352800" y="1600200"/>
            <a:ext cx="3352800" cy="1828800"/>
          </a:xfrm>
          <a:prstGeom prst="rect">
            <a:avLst/>
          </a:prstGeom>
          <a:noFill/>
          <a:ln w="9525">
            <a:noFill/>
            <a:miter lim="800000"/>
            <a:headEnd/>
            <a:tailEnd/>
          </a:ln>
        </p:spPr>
      </p:pic>
      <p:sp>
        <p:nvSpPr>
          <p:cNvPr id="5" name="TextBox 4"/>
          <p:cNvSpPr txBox="1"/>
          <p:nvPr/>
        </p:nvSpPr>
        <p:spPr>
          <a:xfrm>
            <a:off x="685800" y="4724400"/>
            <a:ext cx="6014532" cy="1384995"/>
          </a:xfrm>
          <a:prstGeom prst="rect">
            <a:avLst/>
          </a:prstGeom>
          <a:noFill/>
        </p:spPr>
        <p:txBody>
          <a:bodyPr wrap="none" rtlCol="0">
            <a:spAutoFit/>
          </a:bodyPr>
          <a:lstStyle/>
          <a:p>
            <a:r>
              <a:rPr lang="en-US" sz="1200" u="sng" dirty="0" smtClean="0"/>
              <a:t>Lateral motor nuclei </a:t>
            </a:r>
            <a:r>
              <a:rPr lang="en-US" sz="1200" dirty="0" smtClean="0"/>
              <a:t>= distal musculature</a:t>
            </a:r>
          </a:p>
          <a:p>
            <a:endParaRPr lang="en-US" sz="1200" dirty="0" smtClean="0"/>
          </a:p>
          <a:p>
            <a:r>
              <a:rPr lang="en-US" sz="1200" u="sng" dirty="0" smtClean="0"/>
              <a:t>Medial motor nuclei </a:t>
            </a:r>
            <a:r>
              <a:rPr lang="en-US" sz="1200" dirty="0" smtClean="0"/>
              <a:t>= axial musculature</a:t>
            </a:r>
          </a:p>
          <a:p>
            <a:endParaRPr lang="en-US" sz="1200" dirty="0" smtClean="0"/>
          </a:p>
          <a:p>
            <a:r>
              <a:rPr lang="en-US" sz="1200" dirty="0" smtClean="0"/>
              <a:t>* Lateral motor nuclei enlargements = C5-T1 (cervical) and L2-S2 (</a:t>
            </a:r>
            <a:r>
              <a:rPr lang="en-US" sz="1200" dirty="0" err="1" smtClean="0"/>
              <a:t>lumbosacral</a:t>
            </a:r>
            <a:r>
              <a:rPr lang="en-US" sz="1200" dirty="0" smtClean="0"/>
              <a:t>)</a:t>
            </a:r>
          </a:p>
          <a:p>
            <a:endParaRPr lang="en-US" sz="1200" dirty="0" smtClean="0"/>
          </a:p>
          <a:p>
            <a:r>
              <a:rPr lang="en-US" sz="1200" dirty="0" smtClean="0"/>
              <a:t>* Thoracic spinal cord segment does not have lateral motor nuclei and no lateral enlargement</a:t>
            </a:r>
          </a:p>
        </p:txBody>
      </p:sp>
      <p:cxnSp>
        <p:nvCxnSpPr>
          <p:cNvPr id="7" name="Straight Arrow Connector 6"/>
          <p:cNvCxnSpPr/>
          <p:nvPr/>
        </p:nvCxnSpPr>
        <p:spPr>
          <a:xfrm flipV="1">
            <a:off x="1524000" y="2819400"/>
            <a:ext cx="25908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6" name="Picture 35"/>
          <p:cNvPicPr>
            <a:picLocks noChangeAspect="1" noChangeArrowheads="1"/>
          </p:cNvPicPr>
          <p:nvPr/>
        </p:nvPicPr>
        <p:blipFill>
          <a:blip r:embed="rId5" cstate="print"/>
          <a:srcRect/>
          <a:stretch>
            <a:fillRect/>
          </a:stretch>
        </p:blipFill>
        <p:spPr bwMode="auto">
          <a:xfrm>
            <a:off x="6934200" y="1752600"/>
            <a:ext cx="1722198" cy="1371600"/>
          </a:xfrm>
          <a:prstGeom prst="rect">
            <a:avLst/>
          </a:prstGeom>
          <a:noFill/>
          <a:ln w="9525">
            <a:solidFill>
              <a:schemeClr val="tx1"/>
            </a:solidFill>
            <a:miter lim="800000"/>
            <a:headEnd/>
            <a:tailEnd/>
          </a:ln>
        </p:spPr>
      </p:pic>
      <p:pic>
        <p:nvPicPr>
          <p:cNvPr id="47" name="Picture 30"/>
          <p:cNvPicPr>
            <a:picLocks noChangeAspect="1" noChangeArrowheads="1"/>
          </p:cNvPicPr>
          <p:nvPr/>
        </p:nvPicPr>
        <p:blipFill>
          <a:blip r:embed="rId6" cstate="print"/>
          <a:srcRect/>
          <a:stretch>
            <a:fillRect/>
          </a:stretch>
        </p:blipFill>
        <p:spPr bwMode="auto">
          <a:xfrm>
            <a:off x="6934200" y="3276600"/>
            <a:ext cx="1767989" cy="1371600"/>
          </a:xfrm>
          <a:prstGeom prst="rect">
            <a:avLst/>
          </a:prstGeom>
          <a:noFill/>
          <a:ln w="9525">
            <a:solidFill>
              <a:schemeClr val="tx1"/>
            </a:solidFill>
            <a:miter lim="800000"/>
            <a:headEnd/>
            <a:tailEnd/>
          </a:ln>
        </p:spPr>
      </p:pic>
      <p:cxnSp>
        <p:nvCxnSpPr>
          <p:cNvPr id="49" name="Straight Arrow Connector 48"/>
          <p:cNvCxnSpPr/>
          <p:nvPr/>
        </p:nvCxnSpPr>
        <p:spPr>
          <a:xfrm flipV="1">
            <a:off x="3657600" y="2895600"/>
            <a:ext cx="3200400" cy="2590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4953000" y="4191000"/>
            <a:ext cx="19050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6" name="Picture 31" descr="T2a"/>
          <p:cNvPicPr>
            <a:picLocks noChangeAspect="1" noChangeArrowheads="1"/>
          </p:cNvPicPr>
          <p:nvPr/>
        </p:nvPicPr>
        <p:blipFill>
          <a:blip r:embed="rId7" cstate="print"/>
          <a:srcRect l="4202" t="7043" r="4732" b="10062"/>
          <a:stretch>
            <a:fillRect/>
          </a:stretch>
        </p:blipFill>
        <p:spPr bwMode="auto">
          <a:xfrm>
            <a:off x="6934200" y="5334000"/>
            <a:ext cx="1828800" cy="1295400"/>
          </a:xfrm>
          <a:prstGeom prst="rect">
            <a:avLst/>
          </a:prstGeom>
          <a:noFill/>
          <a:ln w="9525">
            <a:solidFill>
              <a:schemeClr val="tx1"/>
            </a:solidFill>
            <a:miter lim="800000"/>
            <a:headEnd/>
            <a:tailEnd/>
          </a:ln>
        </p:spPr>
      </p:pic>
      <p:cxnSp>
        <p:nvCxnSpPr>
          <p:cNvPr id="66" name="Elbow Connector 65"/>
          <p:cNvCxnSpPr/>
          <p:nvPr/>
        </p:nvCxnSpPr>
        <p:spPr>
          <a:xfrm>
            <a:off x="1981200" y="6096000"/>
            <a:ext cx="4876800" cy="76200"/>
          </a:xfrm>
          <a:prstGeom prst="bentConnector3">
            <a:avLst>
              <a:gd name="adj1" fmla="val -17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flipH="1" flipV="1">
            <a:off x="2705100" y="3390900"/>
            <a:ext cx="2438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81000" y="0"/>
            <a:ext cx="8229600" cy="1143000"/>
          </a:xfrm>
        </p:spPr>
        <p:txBody>
          <a:bodyPr>
            <a:noAutofit/>
          </a:bodyPr>
          <a:lstStyle/>
          <a:p>
            <a:r>
              <a:rPr lang="en-US" sz="3200" dirty="0" smtClean="0"/>
              <a:t>2. The structure at the tip of the arrow is the:</a:t>
            </a:r>
            <a:endParaRPr lang="en-US" sz="3200" dirty="0"/>
          </a:p>
        </p:txBody>
      </p:sp>
      <p:pic>
        <p:nvPicPr>
          <p:cNvPr id="6" name="Picture 11" descr="midsaga"/>
          <p:cNvPicPr>
            <a:picLocks noChangeAspect="1" noChangeArrowheads="1"/>
          </p:cNvPicPr>
          <p:nvPr/>
        </p:nvPicPr>
        <p:blipFill>
          <a:blip r:embed="rId4" cstate="print"/>
          <a:srcRect/>
          <a:stretch>
            <a:fillRect/>
          </a:stretch>
        </p:blipFill>
        <p:spPr bwMode="auto">
          <a:xfrm>
            <a:off x="3852863" y="1981200"/>
            <a:ext cx="5291137" cy="3983038"/>
          </a:xfrm>
          <a:prstGeom prst="rect">
            <a:avLst/>
          </a:prstGeom>
          <a:noFill/>
          <a:ln w="9525">
            <a:noFill/>
            <a:miter lim="800000"/>
            <a:headEnd/>
            <a:tailEnd/>
          </a:ln>
        </p:spPr>
      </p:pic>
      <p:sp>
        <p:nvSpPr>
          <p:cNvPr id="3" name="TPAnswers"/>
          <p:cNvSpPr>
            <a:spLocks noGrp="1"/>
          </p:cNvSpPr>
          <p:nvPr>
            <p:ph type="body" idx="1"/>
            <p:custDataLst>
              <p:tags r:id="rId2"/>
            </p:custDataLst>
          </p:nvPr>
        </p:nvSpPr>
        <p:spPr>
          <a:xfrm>
            <a:off x="0" y="990600"/>
            <a:ext cx="4114800" cy="4525963"/>
          </a:xfrm>
        </p:spPr>
        <p:txBody>
          <a:bodyPr>
            <a:noAutofit/>
          </a:bodyPr>
          <a:lstStyle/>
          <a:p>
            <a:pPr marL="514350" indent="-514350">
              <a:buFont typeface="Arial" pitchFamily="34" charset="0"/>
              <a:buAutoNum type="arabicPeriod"/>
            </a:pPr>
            <a:r>
              <a:rPr lang="en-US" dirty="0" err="1" smtClean="0"/>
              <a:t>Tegmentum</a:t>
            </a:r>
            <a:r>
              <a:rPr lang="en-US" dirty="0" smtClean="0"/>
              <a:t> of the </a:t>
            </a:r>
            <a:r>
              <a:rPr lang="en-US" dirty="0" err="1" smtClean="0"/>
              <a:t>pons</a:t>
            </a:r>
            <a:r>
              <a:rPr lang="en-US" dirty="0" smtClean="0"/>
              <a:t>.</a:t>
            </a:r>
          </a:p>
          <a:p>
            <a:pPr marL="514350" indent="-514350">
              <a:buFont typeface="Arial" pitchFamily="34" charset="0"/>
              <a:buAutoNum type="arabicPeriod"/>
            </a:pPr>
            <a:r>
              <a:rPr lang="en-US" dirty="0" err="1" smtClean="0"/>
              <a:t>Tegmentum</a:t>
            </a:r>
            <a:r>
              <a:rPr lang="en-US" dirty="0" smtClean="0"/>
              <a:t> of the midbrain</a:t>
            </a:r>
          </a:p>
          <a:p>
            <a:pPr marL="514350" indent="-514350">
              <a:buFont typeface="Arial" pitchFamily="34" charset="0"/>
              <a:buAutoNum type="arabicPeriod"/>
            </a:pPr>
            <a:r>
              <a:rPr lang="en-US" dirty="0" err="1" smtClean="0">
                <a:solidFill>
                  <a:srgbClr val="FF0000"/>
                </a:solidFill>
              </a:rPr>
              <a:t>Tectum</a:t>
            </a:r>
            <a:endParaRPr lang="en-US" dirty="0" smtClean="0">
              <a:solidFill>
                <a:srgbClr val="FF0000"/>
              </a:solidFill>
            </a:endParaRPr>
          </a:p>
          <a:p>
            <a:pPr marL="514350" indent="-514350">
              <a:buFont typeface="Arial" pitchFamily="34" charset="0"/>
              <a:buAutoNum type="arabicPeriod"/>
            </a:pPr>
            <a:r>
              <a:rPr lang="en-US" dirty="0" smtClean="0"/>
              <a:t>Diencephalon</a:t>
            </a:r>
            <a:endParaRPr lang="en-US" dirty="0"/>
          </a:p>
        </p:txBody>
      </p:sp>
      <p:cxnSp>
        <p:nvCxnSpPr>
          <p:cNvPr id="8" name="Straight Arrow Connector 7"/>
          <p:cNvCxnSpPr/>
          <p:nvPr/>
        </p:nvCxnSpPr>
        <p:spPr>
          <a:xfrm rot="16200000" flipV="1">
            <a:off x="5410200" y="3733800"/>
            <a:ext cx="685800" cy="53340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H="1">
            <a:off x="2971800" y="1828800"/>
            <a:ext cx="32766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09800" y="2667000"/>
            <a:ext cx="43434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05000" y="3429000"/>
            <a:ext cx="41910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971800" y="4038600"/>
            <a:ext cx="3962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7200" y="4267200"/>
            <a:ext cx="3228384" cy="2308324"/>
          </a:xfrm>
          <a:prstGeom prst="rect">
            <a:avLst/>
          </a:prstGeom>
          <a:noFill/>
        </p:spPr>
        <p:txBody>
          <a:bodyPr wrap="square" rtlCol="0">
            <a:spAutoFit/>
          </a:bodyPr>
          <a:lstStyle/>
          <a:p>
            <a:r>
              <a:rPr lang="en-US" sz="1200" u="sng" dirty="0" err="1" smtClean="0"/>
              <a:t>Tegmentum</a:t>
            </a:r>
            <a:r>
              <a:rPr lang="en-US" sz="1200" u="sng" dirty="0" smtClean="0"/>
              <a:t> of </a:t>
            </a:r>
            <a:r>
              <a:rPr lang="en-US" sz="1200" u="sng" dirty="0" err="1" smtClean="0"/>
              <a:t>pons</a:t>
            </a:r>
            <a:r>
              <a:rPr lang="en-US" sz="1200" dirty="0" smtClean="0"/>
              <a:t> = involved with REM sleep and behind base of </a:t>
            </a:r>
            <a:r>
              <a:rPr lang="en-US" sz="1200" dirty="0" err="1" smtClean="0"/>
              <a:t>pons</a:t>
            </a:r>
            <a:endParaRPr lang="en-US" sz="1200" dirty="0" smtClean="0"/>
          </a:p>
          <a:p>
            <a:endParaRPr lang="en-US" sz="1200" u="sng" dirty="0" smtClean="0"/>
          </a:p>
          <a:p>
            <a:r>
              <a:rPr lang="en-US" sz="1200" u="sng" dirty="0" err="1" smtClean="0"/>
              <a:t>Tegmentum</a:t>
            </a:r>
            <a:r>
              <a:rPr lang="en-US" sz="1200" u="sng" dirty="0" smtClean="0"/>
              <a:t> of midbrain</a:t>
            </a:r>
            <a:r>
              <a:rPr lang="en-US" sz="1200" dirty="0" smtClean="0"/>
              <a:t> = extends from </a:t>
            </a:r>
            <a:r>
              <a:rPr lang="en-US" sz="1200" dirty="0" err="1" smtClean="0"/>
              <a:t>sunstantia</a:t>
            </a:r>
            <a:r>
              <a:rPr lang="en-US" sz="1200" dirty="0" smtClean="0"/>
              <a:t> </a:t>
            </a:r>
            <a:r>
              <a:rPr lang="en-US" sz="1200" dirty="0" err="1" smtClean="0"/>
              <a:t>nigra</a:t>
            </a:r>
            <a:r>
              <a:rPr lang="en-US" sz="1200" dirty="0" smtClean="0"/>
              <a:t> to cerebral aqueduct</a:t>
            </a:r>
          </a:p>
          <a:p>
            <a:endParaRPr lang="en-US" sz="1200" u="sng" dirty="0" smtClean="0"/>
          </a:p>
          <a:p>
            <a:r>
              <a:rPr lang="en-US" sz="1200" u="sng" dirty="0" err="1" smtClean="0"/>
              <a:t>Tectum</a:t>
            </a:r>
            <a:r>
              <a:rPr lang="en-US" sz="1200" dirty="0" smtClean="0"/>
              <a:t> = dorsal midbrain responsible </a:t>
            </a:r>
            <a:r>
              <a:rPr lang="en-US" sz="1200" dirty="0" err="1" smtClean="0"/>
              <a:t>flor</a:t>
            </a:r>
            <a:r>
              <a:rPr lang="en-US" sz="1200" dirty="0" smtClean="0"/>
              <a:t> visual and auditory reflexes</a:t>
            </a:r>
          </a:p>
          <a:p>
            <a:endParaRPr lang="en-US" sz="1200" u="sng" dirty="0" smtClean="0"/>
          </a:p>
          <a:p>
            <a:r>
              <a:rPr lang="en-US" sz="1200" u="sng" dirty="0" smtClean="0"/>
              <a:t>Diencephalon</a:t>
            </a:r>
            <a:r>
              <a:rPr lang="en-US" sz="1200" dirty="0" smtClean="0"/>
              <a:t> = (thalamus) transmits sensory</a:t>
            </a:r>
          </a:p>
          <a:p>
            <a:r>
              <a:rPr lang="en-US" sz="1200" dirty="0" smtClean="0"/>
              <a:t>information to cortex; (hypothalamus) integrates</a:t>
            </a:r>
          </a:p>
          <a:p>
            <a:r>
              <a:rPr lang="en-US" sz="1200" dirty="0" smtClean="0"/>
              <a:t>ANS function, controls endocrine hormones</a:t>
            </a:r>
          </a:p>
        </p:txBody>
      </p:sp>
      <p:sp>
        <p:nvSpPr>
          <p:cNvPr id="27" name="Text Box 4"/>
          <p:cNvSpPr txBox="1">
            <a:spLocks noChangeArrowheads="1"/>
          </p:cNvSpPr>
          <p:nvPr/>
        </p:nvSpPr>
        <p:spPr bwMode="auto">
          <a:xfrm rot="16147147">
            <a:off x="8231188" y="3276600"/>
            <a:ext cx="1317625" cy="457200"/>
          </a:xfrm>
          <a:prstGeom prst="rect">
            <a:avLst/>
          </a:prstGeom>
          <a:noFill/>
          <a:ln w="9525">
            <a:noFill/>
            <a:miter lim="800000"/>
            <a:headEnd/>
            <a:tailEnd/>
          </a:ln>
          <a:effectLst/>
        </p:spPr>
        <p:txBody>
          <a:bodyPr wrap="none">
            <a:spAutoFit/>
          </a:bodyPr>
          <a:lstStyle/>
          <a:p>
            <a:pPr>
              <a:defRPr/>
            </a:pPr>
            <a:r>
              <a:rPr lang="en-US" b="1">
                <a:effectLst>
                  <a:outerShdw blurRad="38100" dist="38100" dir="2700000" algn="tl">
                    <a:srgbClr val="C0C0C0"/>
                  </a:outerShdw>
                </a:effectLst>
                <a:latin typeface="Times New Roman" charset="0"/>
              </a:rPr>
              <a:t>Anterior</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200" dirty="0" smtClean="0"/>
              <a:t>3. The cerebrospinal fluid-filled cavity found in the middle of the </a:t>
            </a:r>
            <a:r>
              <a:rPr lang="en-US" sz="3200" dirty="0" err="1" smtClean="0"/>
              <a:t>diencepahalon</a:t>
            </a:r>
            <a:r>
              <a:rPr lang="en-US" sz="3200" dirty="0" smtClean="0"/>
              <a:t> is the</a:t>
            </a:r>
            <a:endParaRPr lang="en-US" sz="32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3</a:t>
            </a:r>
            <a:r>
              <a:rPr lang="en-US" baseline="30000" dirty="0" smtClean="0">
                <a:solidFill>
                  <a:srgbClr val="FF0000"/>
                </a:solidFill>
              </a:rPr>
              <a:t>rd</a:t>
            </a:r>
            <a:r>
              <a:rPr lang="en-US" dirty="0" smtClean="0">
                <a:solidFill>
                  <a:srgbClr val="FF0000"/>
                </a:solidFill>
              </a:rPr>
              <a:t> ventricle</a:t>
            </a:r>
          </a:p>
          <a:p>
            <a:pPr marL="514350" indent="-514350">
              <a:buFont typeface="Arial" pitchFamily="34" charset="0"/>
              <a:buAutoNum type="arabicPeriod"/>
            </a:pPr>
            <a:r>
              <a:rPr lang="en-US" dirty="0" smtClean="0"/>
              <a:t>4</a:t>
            </a:r>
            <a:r>
              <a:rPr lang="en-US" baseline="30000" dirty="0" smtClean="0"/>
              <a:t>th</a:t>
            </a:r>
            <a:r>
              <a:rPr lang="en-US" dirty="0" smtClean="0"/>
              <a:t> ventricle</a:t>
            </a:r>
          </a:p>
          <a:p>
            <a:pPr marL="514350" indent="-514350">
              <a:buFont typeface="Arial" pitchFamily="34" charset="0"/>
              <a:buAutoNum type="arabicPeriod"/>
            </a:pPr>
            <a:r>
              <a:rPr lang="en-US" dirty="0" smtClean="0"/>
              <a:t>Cerebral aqueduct</a:t>
            </a:r>
          </a:p>
          <a:p>
            <a:pPr marL="514350" indent="-514350">
              <a:buFont typeface="Arial" pitchFamily="34" charset="0"/>
              <a:buAutoNum type="arabicPeriod"/>
            </a:pPr>
            <a:r>
              <a:rPr lang="en-US" dirty="0"/>
              <a:t>L</a:t>
            </a:r>
            <a:r>
              <a:rPr lang="en-US" dirty="0" smtClean="0"/>
              <a:t>ateral ventricle</a:t>
            </a:r>
            <a:endParaRPr lang="en-US" dirty="0"/>
          </a:p>
        </p:txBody>
      </p:sp>
      <p:pic>
        <p:nvPicPr>
          <p:cNvPr id="5" name="Picture 2"/>
          <p:cNvPicPr>
            <a:picLocks noChangeAspect="1" noChangeArrowheads="1"/>
          </p:cNvPicPr>
          <p:nvPr/>
        </p:nvPicPr>
        <p:blipFill>
          <a:blip r:embed="rId4" cstate="print"/>
          <a:srcRect t="1741"/>
          <a:stretch>
            <a:fillRect/>
          </a:stretch>
        </p:blipFill>
        <p:spPr bwMode="auto">
          <a:xfrm>
            <a:off x="4953000" y="1447801"/>
            <a:ext cx="3446463" cy="2362200"/>
          </a:xfrm>
          <a:prstGeom prst="rect">
            <a:avLst/>
          </a:prstGeom>
          <a:noFill/>
          <a:ln w="9525">
            <a:noFill/>
            <a:miter lim="800000"/>
            <a:headEnd/>
            <a:tailEnd/>
          </a:ln>
        </p:spPr>
      </p:pic>
      <p:cxnSp>
        <p:nvCxnSpPr>
          <p:cNvPr id="7" name="Straight Arrow Connector 6"/>
          <p:cNvCxnSpPr/>
          <p:nvPr/>
        </p:nvCxnSpPr>
        <p:spPr>
          <a:xfrm>
            <a:off x="3124200" y="1981200"/>
            <a:ext cx="3352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1600200"/>
            <a:ext cx="32004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descr="PN01143"/>
          <p:cNvPicPr>
            <a:picLocks noChangeAspect="1" noChangeArrowheads="1"/>
          </p:cNvPicPr>
          <p:nvPr/>
        </p:nvPicPr>
        <p:blipFill>
          <a:blip r:embed="rId5" cstate="print"/>
          <a:srcRect/>
          <a:stretch>
            <a:fillRect/>
          </a:stretch>
        </p:blipFill>
        <p:spPr>
          <a:xfrm>
            <a:off x="4953000" y="3962400"/>
            <a:ext cx="3657600" cy="2743200"/>
          </a:xfrm>
          <a:prstGeom prst="rect">
            <a:avLst/>
          </a:prstGeom>
          <a:noFill/>
          <a:ln/>
        </p:spPr>
      </p:pic>
      <p:cxnSp>
        <p:nvCxnSpPr>
          <p:cNvPr id="16" name="Straight Arrow Connector 15"/>
          <p:cNvCxnSpPr/>
          <p:nvPr/>
        </p:nvCxnSpPr>
        <p:spPr>
          <a:xfrm>
            <a:off x="4191000" y="3048000"/>
            <a:ext cx="35052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3124200" y="2514600"/>
            <a:ext cx="4953000" cy="3048000"/>
          </a:xfrm>
          <a:prstGeom prst="bentConnector3">
            <a:avLst>
              <a:gd name="adj1" fmla="val 32059"/>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85800" y="4267200"/>
            <a:ext cx="3228384" cy="646331"/>
          </a:xfrm>
          <a:prstGeom prst="rect">
            <a:avLst/>
          </a:prstGeom>
          <a:noFill/>
        </p:spPr>
        <p:txBody>
          <a:bodyPr wrap="none" rtlCol="0">
            <a:spAutoFit/>
          </a:bodyPr>
          <a:lstStyle/>
          <a:p>
            <a:r>
              <a:rPr lang="en-US" sz="1200" u="sng" dirty="0" smtClean="0"/>
              <a:t>Diencephalon</a:t>
            </a:r>
            <a:r>
              <a:rPr lang="en-US" sz="1200" dirty="0" smtClean="0"/>
              <a:t> = (thalamus) transmits sensory</a:t>
            </a:r>
          </a:p>
          <a:p>
            <a:r>
              <a:rPr lang="en-US" sz="1200" dirty="0" smtClean="0"/>
              <a:t>information to cortex; (hypothalamus) integrates</a:t>
            </a:r>
          </a:p>
          <a:p>
            <a:r>
              <a:rPr lang="en-US" sz="1200" dirty="0" smtClean="0"/>
              <a:t>ANS function, controls endocrine hormones</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1"/>
            <a:ext cx="4114800" cy="1219200"/>
          </a:xfrm>
        </p:spPr>
        <p:txBody>
          <a:bodyPr>
            <a:normAutofit fontScale="90000"/>
          </a:bodyPr>
          <a:lstStyle/>
          <a:p>
            <a:r>
              <a:rPr lang="en-US" dirty="0" smtClean="0"/>
              <a:t>4. Identify the trigeminal nerve.</a:t>
            </a:r>
            <a:endParaRPr lang="en-US" dirty="0"/>
          </a:p>
        </p:txBody>
      </p:sp>
      <p:pic>
        <p:nvPicPr>
          <p:cNvPr id="5" name="Picture 11" descr="brainstem4_ed"/>
          <p:cNvPicPr>
            <a:picLocks noChangeAspect="1" noChangeArrowheads="1"/>
          </p:cNvPicPr>
          <p:nvPr/>
        </p:nvPicPr>
        <p:blipFill>
          <a:blip r:embed="rId4" cstate="print"/>
          <a:srcRect/>
          <a:stretch>
            <a:fillRect/>
          </a:stretch>
        </p:blipFill>
        <p:spPr bwMode="auto">
          <a:xfrm>
            <a:off x="4137025" y="0"/>
            <a:ext cx="5006975" cy="6789738"/>
          </a:xfrm>
          <a:prstGeom prst="rect">
            <a:avLst/>
          </a:prstGeom>
          <a:noFill/>
          <a:ln w="9525">
            <a:noFill/>
            <a:miter lim="800000"/>
            <a:headEnd/>
            <a:tailEnd/>
          </a:ln>
        </p:spPr>
      </p:pic>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A</a:t>
            </a:r>
          </a:p>
          <a:p>
            <a:pPr marL="514350" indent="-514350">
              <a:buFont typeface="Arial" pitchFamily="34" charset="0"/>
              <a:buAutoNum type="arabicPeriod"/>
            </a:pPr>
            <a:r>
              <a:rPr lang="en-US" dirty="0" smtClean="0"/>
              <a:t>B</a:t>
            </a:r>
          </a:p>
          <a:p>
            <a:pPr marL="514350" indent="-514350">
              <a:buFont typeface="Arial" pitchFamily="34" charset="0"/>
              <a:buAutoNum type="arabicPeriod"/>
            </a:pPr>
            <a:r>
              <a:rPr lang="en-US" dirty="0" smtClean="0"/>
              <a:t>C</a:t>
            </a:r>
          </a:p>
          <a:p>
            <a:pPr marL="514350" indent="-514350">
              <a:buFont typeface="Arial" pitchFamily="34" charset="0"/>
              <a:buAutoNum type="arabicPeriod"/>
            </a:pPr>
            <a:r>
              <a:rPr lang="en-US" dirty="0"/>
              <a:t>D</a:t>
            </a:r>
          </a:p>
        </p:txBody>
      </p:sp>
      <p:sp>
        <p:nvSpPr>
          <p:cNvPr id="10" name="Rounded Rectangular Callout 9"/>
          <p:cNvSpPr/>
          <p:nvPr/>
        </p:nvSpPr>
        <p:spPr>
          <a:xfrm>
            <a:off x="5181600" y="3352800"/>
            <a:ext cx="533400" cy="457200"/>
          </a:xfrm>
          <a:prstGeom prst="wedgeRoundRectCallout">
            <a:avLst>
              <a:gd name="adj1" fmla="val -18068"/>
              <a:gd name="adj2" fmla="val 117339"/>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a:t>
            </a:r>
            <a:endParaRPr lang="en-US" sz="3600" dirty="0"/>
          </a:p>
        </p:txBody>
      </p:sp>
      <p:sp>
        <p:nvSpPr>
          <p:cNvPr id="11" name="Rounded Rectangular Callout 10"/>
          <p:cNvSpPr/>
          <p:nvPr/>
        </p:nvSpPr>
        <p:spPr>
          <a:xfrm>
            <a:off x="7543800" y="1828800"/>
            <a:ext cx="533400" cy="457200"/>
          </a:xfrm>
          <a:prstGeom prst="wedgeRoundRectCallout">
            <a:avLst>
              <a:gd name="adj1" fmla="val -18068"/>
              <a:gd name="adj2" fmla="val 117339"/>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B</a:t>
            </a:r>
            <a:endParaRPr lang="en-US" sz="3600" dirty="0"/>
          </a:p>
        </p:txBody>
      </p:sp>
      <p:sp>
        <p:nvSpPr>
          <p:cNvPr id="12" name="Rounded Rectangular Callout 11"/>
          <p:cNvSpPr/>
          <p:nvPr/>
        </p:nvSpPr>
        <p:spPr>
          <a:xfrm>
            <a:off x="6096000" y="3733800"/>
            <a:ext cx="533400" cy="457200"/>
          </a:xfrm>
          <a:prstGeom prst="wedgeRoundRectCallout">
            <a:avLst>
              <a:gd name="adj1" fmla="val -18068"/>
              <a:gd name="adj2" fmla="val 117339"/>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a:t>
            </a:r>
            <a:endParaRPr lang="en-US" sz="3600" dirty="0"/>
          </a:p>
        </p:txBody>
      </p:sp>
      <p:sp>
        <p:nvSpPr>
          <p:cNvPr id="13" name="Rounded Rectangular Callout 12"/>
          <p:cNvSpPr/>
          <p:nvPr/>
        </p:nvSpPr>
        <p:spPr>
          <a:xfrm>
            <a:off x="6172200" y="5257800"/>
            <a:ext cx="533400" cy="457200"/>
          </a:xfrm>
          <a:prstGeom prst="wedgeRoundRectCallout">
            <a:avLst>
              <a:gd name="adj1" fmla="val -18068"/>
              <a:gd name="adj2" fmla="val 117339"/>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D</a:t>
            </a:r>
            <a:endParaRPr lang="en-US" sz="3600" dirty="0"/>
          </a:p>
        </p:txBody>
      </p:sp>
      <p:pic>
        <p:nvPicPr>
          <p:cNvPr id="9" name="Picture 16" descr="PN01BA1"/>
          <p:cNvPicPr>
            <a:picLocks noChangeAspect="1" noChangeArrowheads="1"/>
          </p:cNvPicPr>
          <p:nvPr/>
        </p:nvPicPr>
        <p:blipFill>
          <a:blip r:embed="rId5" cstate="print"/>
          <a:srcRect/>
          <a:stretch>
            <a:fillRect/>
          </a:stretch>
        </p:blipFill>
        <p:spPr>
          <a:xfrm>
            <a:off x="304800" y="3886200"/>
            <a:ext cx="3581400" cy="2971800"/>
          </a:xfrm>
          <a:prstGeom prst="rect">
            <a:avLst/>
          </a:prstGeom>
          <a:noFill/>
          <a:ln/>
        </p:spPr>
      </p:pic>
      <p:sp>
        <p:nvSpPr>
          <p:cNvPr id="14" name="TextBox 13"/>
          <p:cNvSpPr txBox="1"/>
          <p:nvPr/>
        </p:nvSpPr>
        <p:spPr>
          <a:xfrm>
            <a:off x="1828800" y="1905000"/>
            <a:ext cx="1696426" cy="1384995"/>
          </a:xfrm>
          <a:prstGeom prst="rect">
            <a:avLst/>
          </a:prstGeom>
          <a:noFill/>
        </p:spPr>
        <p:txBody>
          <a:bodyPr wrap="none" rtlCol="0">
            <a:spAutoFit/>
          </a:bodyPr>
          <a:lstStyle/>
          <a:p>
            <a:r>
              <a:rPr lang="en-US" sz="1200" u="sng" dirty="0" smtClean="0"/>
              <a:t>A</a:t>
            </a:r>
            <a:r>
              <a:rPr lang="en-US" sz="1200" dirty="0" smtClean="0"/>
              <a:t> = Trigeminal (CN V)</a:t>
            </a:r>
          </a:p>
          <a:p>
            <a:endParaRPr lang="en-US" sz="1200" dirty="0" smtClean="0"/>
          </a:p>
          <a:p>
            <a:r>
              <a:rPr lang="en-US" sz="1200" u="sng" dirty="0" smtClean="0"/>
              <a:t>B</a:t>
            </a:r>
            <a:r>
              <a:rPr lang="en-US" sz="1200" dirty="0" smtClean="0"/>
              <a:t> = </a:t>
            </a:r>
            <a:r>
              <a:rPr lang="en-US" sz="1200" dirty="0" err="1" smtClean="0"/>
              <a:t>Occulomotor</a:t>
            </a:r>
            <a:r>
              <a:rPr lang="en-US" sz="1200" dirty="0" smtClean="0"/>
              <a:t> (CN III)</a:t>
            </a:r>
          </a:p>
          <a:p>
            <a:endParaRPr lang="en-US" sz="1200" dirty="0" smtClean="0"/>
          </a:p>
          <a:p>
            <a:r>
              <a:rPr lang="en-US" sz="1200" u="sng" dirty="0" smtClean="0"/>
              <a:t>C </a:t>
            </a:r>
            <a:r>
              <a:rPr lang="en-US" sz="1200" dirty="0" smtClean="0"/>
              <a:t>= </a:t>
            </a:r>
            <a:r>
              <a:rPr lang="en-US" sz="1200" dirty="0" err="1" smtClean="0"/>
              <a:t>Abducens</a:t>
            </a:r>
            <a:r>
              <a:rPr lang="en-US" sz="1200" dirty="0" smtClean="0"/>
              <a:t> (CN VI)</a:t>
            </a:r>
          </a:p>
          <a:p>
            <a:endParaRPr lang="en-US" sz="1200" dirty="0" smtClean="0"/>
          </a:p>
          <a:p>
            <a:r>
              <a:rPr lang="en-US" sz="1200" u="sng" dirty="0" smtClean="0"/>
              <a:t>D</a:t>
            </a:r>
            <a:r>
              <a:rPr lang="en-US" sz="1200" dirty="0" smtClean="0"/>
              <a:t> = Hypoglossal (CN XII)</a:t>
            </a:r>
            <a:endParaRPr lang="en-US" sz="1200" dirty="0"/>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 &quot;Very&quot; Caudal Medulla.jpg"/>
          <p:cNvPicPr>
            <a:picLocks noChangeAspect="1"/>
          </p:cNvPicPr>
          <p:nvPr/>
        </p:nvPicPr>
        <p:blipFill>
          <a:blip r:embed="rId2"/>
          <a:stretch>
            <a:fillRect/>
          </a:stretch>
        </p:blipFill>
        <p:spPr>
          <a:xfrm>
            <a:off x="0" y="-1"/>
            <a:ext cx="9144000" cy="731520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5. Which nerves both arise from the medulla?</a:t>
            </a:r>
            <a:endParaRPr lang="en-US" dirty="0"/>
          </a:p>
        </p:txBody>
      </p:sp>
      <p:sp>
        <p:nvSpPr>
          <p:cNvPr id="3" name="TPAnswers"/>
          <p:cNvSpPr>
            <a:spLocks noGrp="1"/>
          </p:cNvSpPr>
          <p:nvPr>
            <p:ph type="body" idx="1"/>
            <p:custDataLst>
              <p:tags r:id="rId2"/>
            </p:custDataLst>
          </p:nvPr>
        </p:nvSpPr>
        <p:spPr>
          <a:xfrm>
            <a:off x="381000" y="1676400"/>
            <a:ext cx="4114800" cy="4525963"/>
          </a:xfrm>
        </p:spPr>
        <p:txBody>
          <a:bodyPr>
            <a:noAutofit/>
          </a:bodyPr>
          <a:lstStyle/>
          <a:p>
            <a:pPr marL="514350" indent="-514350">
              <a:buFont typeface="Arial" pitchFamily="34" charset="0"/>
              <a:buAutoNum type="arabicPeriod"/>
            </a:pPr>
            <a:r>
              <a:rPr lang="en-US" dirty="0" err="1" smtClean="0"/>
              <a:t>Abducens</a:t>
            </a:r>
            <a:r>
              <a:rPr lang="en-US" dirty="0" smtClean="0"/>
              <a:t> and trigeminal.</a:t>
            </a:r>
          </a:p>
          <a:p>
            <a:pPr marL="514350" indent="-514350">
              <a:buFont typeface="Arial" pitchFamily="34" charset="0"/>
              <a:buAutoNum type="arabicPeriod"/>
            </a:pPr>
            <a:r>
              <a:rPr lang="en-US" dirty="0" smtClean="0"/>
              <a:t>Trigeminal and </a:t>
            </a:r>
            <a:r>
              <a:rPr lang="en-US" dirty="0" err="1" smtClean="0"/>
              <a:t>Vagus</a:t>
            </a:r>
            <a:r>
              <a:rPr lang="en-US" dirty="0" smtClean="0"/>
              <a:t>.</a:t>
            </a:r>
          </a:p>
          <a:p>
            <a:pPr marL="514350" indent="-514350">
              <a:buFont typeface="Arial" pitchFamily="34" charset="0"/>
              <a:buAutoNum type="arabicPeriod"/>
            </a:pPr>
            <a:r>
              <a:rPr lang="en-US" dirty="0" err="1" smtClean="0"/>
              <a:t>Oculomotor</a:t>
            </a:r>
            <a:r>
              <a:rPr lang="en-US" dirty="0" smtClean="0"/>
              <a:t> and </a:t>
            </a:r>
            <a:r>
              <a:rPr lang="en-US" dirty="0" err="1" smtClean="0"/>
              <a:t>Abducens</a:t>
            </a:r>
            <a:r>
              <a:rPr lang="en-US" dirty="0" smtClean="0"/>
              <a:t>.</a:t>
            </a:r>
          </a:p>
          <a:p>
            <a:pPr marL="514350" indent="-514350">
              <a:buFont typeface="Arial" pitchFamily="34" charset="0"/>
              <a:buAutoNum type="arabicPeriod"/>
            </a:pPr>
            <a:r>
              <a:rPr lang="en-US" dirty="0" err="1" smtClean="0">
                <a:solidFill>
                  <a:srgbClr val="FF0000"/>
                </a:solidFill>
              </a:rPr>
              <a:t>Vagus</a:t>
            </a:r>
            <a:r>
              <a:rPr lang="en-US" dirty="0" smtClean="0">
                <a:solidFill>
                  <a:srgbClr val="FF0000"/>
                </a:solidFill>
              </a:rPr>
              <a:t> and Hypoglossal</a:t>
            </a:r>
            <a:endParaRPr lang="en-US" dirty="0">
              <a:solidFill>
                <a:srgbClr val="FF0000"/>
              </a:solidFill>
            </a:endParaRPr>
          </a:p>
        </p:txBody>
      </p:sp>
      <p:pic>
        <p:nvPicPr>
          <p:cNvPr id="4" name="Picture 16" descr="PN01BA1"/>
          <p:cNvPicPr>
            <a:picLocks noChangeAspect="1" noChangeArrowheads="1"/>
          </p:cNvPicPr>
          <p:nvPr/>
        </p:nvPicPr>
        <p:blipFill>
          <a:blip r:embed="rId4" cstate="print"/>
          <a:srcRect/>
          <a:stretch>
            <a:fillRect/>
          </a:stretch>
        </p:blipFill>
        <p:spPr>
          <a:xfrm>
            <a:off x="5791200" y="4670425"/>
            <a:ext cx="2854325" cy="2187575"/>
          </a:xfrm>
          <a:prstGeom prst="rect">
            <a:avLst/>
          </a:prstGeom>
          <a:noFill/>
          <a:ln/>
        </p:spPr>
      </p:pic>
      <p:pic>
        <p:nvPicPr>
          <p:cNvPr id="5" name="Picture 11" descr="brainstem4_ed"/>
          <p:cNvPicPr>
            <a:picLocks noChangeAspect="1" noChangeArrowheads="1"/>
          </p:cNvPicPr>
          <p:nvPr/>
        </p:nvPicPr>
        <p:blipFill>
          <a:blip r:embed="rId5" cstate="print"/>
          <a:srcRect/>
          <a:stretch>
            <a:fillRect/>
          </a:stretch>
        </p:blipFill>
        <p:spPr bwMode="auto">
          <a:xfrm>
            <a:off x="5638800" y="838200"/>
            <a:ext cx="3143250" cy="3733800"/>
          </a:xfrm>
          <a:prstGeom prst="rect">
            <a:avLst/>
          </a:prstGeom>
          <a:noFill/>
          <a:ln w="9525">
            <a:noFill/>
            <a:miter lim="800000"/>
            <a:headEnd/>
            <a:tailEnd/>
          </a:ln>
        </p:spPr>
      </p:pic>
      <p:cxnSp>
        <p:nvCxnSpPr>
          <p:cNvPr id="7" name="Straight Arrow Connector 6"/>
          <p:cNvCxnSpPr/>
          <p:nvPr/>
        </p:nvCxnSpPr>
        <p:spPr>
          <a:xfrm>
            <a:off x="2819400" y="2438400"/>
            <a:ext cx="5257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43200" y="2209800"/>
            <a:ext cx="48768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81400" y="3048000"/>
            <a:ext cx="2895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57400" y="3505200"/>
            <a:ext cx="4648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819400" y="2362200"/>
            <a:ext cx="41148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895600" y="3505200"/>
            <a:ext cx="40386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048000" y="4191000"/>
            <a:ext cx="39624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981200" y="3962400"/>
            <a:ext cx="5791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idx="10"/>
          </p:nvPr>
        </p:nvSpPr>
        <p:spPr/>
        <p:txBody>
          <a:bodyPr/>
          <a:lstStyle/>
          <a:p>
            <a:r>
              <a:rPr lang="en-US"/>
              <a:t>4/3/10</a:t>
            </a:r>
          </a:p>
        </p:txBody>
      </p:sp>
      <p:sp>
        <p:nvSpPr>
          <p:cNvPr id="5" name="Footer Placeholder 3"/>
          <p:cNvSpPr>
            <a:spLocks noGrp="1"/>
          </p:cNvSpPr>
          <p:nvPr>
            <p:ph type="ftr" idx="11"/>
          </p:nvPr>
        </p:nvSpPr>
        <p:spPr/>
        <p:txBody>
          <a:bodyPr/>
          <a:lstStyle/>
          <a:p>
            <a:endParaRPr lang="en-US"/>
          </a:p>
        </p:txBody>
      </p:sp>
      <p:sp>
        <p:nvSpPr>
          <p:cNvPr id="4097" name="Rectangle 1"/>
          <p:cNvSpPr>
            <a:spLocks noGrp="1" noChangeArrowheads="1"/>
          </p:cNvSpPr>
          <p:nvPr>
            <p:ph type="title" idx="4294967295"/>
          </p:nvPr>
        </p:nvSpPr>
        <p:spPr>
          <a:xfrm>
            <a:off x="685800" y="2130425"/>
            <a:ext cx="7772400" cy="1470025"/>
          </a:xfrm>
          <a:ln/>
        </p:spPr>
        <p:txBody>
          <a:bodyPr tIns="67176"/>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4400"/>
              <a:t>Quiz #2a</a:t>
            </a:r>
          </a:p>
        </p:txBody>
      </p:sp>
      <p:sp>
        <p:nvSpPr>
          <p:cNvPr id="4098" name="Rectangle 2"/>
          <p:cNvSpPr>
            <a:spLocks noChangeArrowheads="1"/>
          </p:cNvSpPr>
          <p:nvPr/>
        </p:nvSpPr>
        <p:spPr bwMode="auto">
          <a:xfrm>
            <a:off x="1371600" y="3886200"/>
            <a:ext cx="6400800" cy="1752600"/>
          </a:xfrm>
          <a:prstGeom prst="rect">
            <a:avLst/>
          </a:prstGeom>
          <a:noFill/>
          <a:ln w="9525">
            <a:solidFill>
              <a:srgbClr val="000000"/>
            </a:solidFill>
            <a:round/>
            <a:headEnd/>
            <a:tailEnd/>
          </a:ln>
          <a:effectLst/>
        </p:spPr>
        <p:txBody>
          <a:bodyPr wrap="none" anchor="ct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idx="10"/>
          </p:nvPr>
        </p:nvSpPr>
        <p:spPr/>
        <p:txBody>
          <a:bodyPr/>
          <a:lstStyle/>
          <a:p>
            <a:r>
              <a:rPr lang="en-US"/>
              <a:t>4/3/10</a:t>
            </a:r>
          </a:p>
        </p:txBody>
      </p:sp>
      <p:sp>
        <p:nvSpPr>
          <p:cNvPr id="14" name="Footer Placeholder 4"/>
          <p:cNvSpPr>
            <a:spLocks noGrp="1"/>
          </p:cNvSpPr>
          <p:nvPr>
            <p:ph type="ftr" idx="11"/>
          </p:nvPr>
        </p:nvSpPr>
        <p:spPr/>
        <p:txBody>
          <a:bodyPr/>
          <a:lstStyle/>
          <a:p>
            <a:endParaRPr lang="en-US"/>
          </a:p>
        </p:txBody>
      </p:sp>
      <p:sp>
        <p:nvSpPr>
          <p:cNvPr id="5121" name="Rectangle 1"/>
          <p:cNvSpPr>
            <a:spLocks noGrp="1" noChangeArrowheads="1"/>
          </p:cNvSpPr>
          <p:nvPr>
            <p:ph type="title"/>
          </p:nvPr>
        </p:nvSpPr>
        <p:spPr>
          <a:xfrm>
            <a:off x="381000" y="0"/>
            <a:ext cx="8229600" cy="685800"/>
          </a:xfrm>
          <a:ln/>
        </p:spPr>
        <p:txBody>
          <a:bodyPr tIns="59112"/>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1. The structure at the tip of the arrow is the:</a:t>
            </a:r>
          </a:p>
        </p:txBody>
      </p:sp>
      <p:pic>
        <p:nvPicPr>
          <p:cNvPr id="5122" name="Picture 2"/>
          <p:cNvPicPr>
            <a:picLocks noChangeAspect="1" noChangeArrowheads="1"/>
          </p:cNvPicPr>
          <p:nvPr/>
        </p:nvPicPr>
        <p:blipFill>
          <a:blip r:embed="rId3"/>
          <a:srcRect/>
          <a:stretch>
            <a:fillRect/>
          </a:stretch>
        </p:blipFill>
        <p:spPr bwMode="auto">
          <a:xfrm>
            <a:off x="3852863" y="817563"/>
            <a:ext cx="5291137" cy="3983037"/>
          </a:xfrm>
          <a:prstGeom prst="rect">
            <a:avLst/>
          </a:prstGeom>
          <a:noFill/>
          <a:ln w="9360">
            <a:noFill/>
            <a:miter lim="800000"/>
            <a:headEnd/>
            <a:tailEnd/>
          </a:ln>
          <a:effectLst/>
        </p:spPr>
      </p:pic>
      <p:sp>
        <p:nvSpPr>
          <p:cNvPr id="5123" name="Rectangle 3"/>
          <p:cNvSpPr>
            <a:spLocks noGrp="1" noChangeArrowheads="1"/>
          </p:cNvSpPr>
          <p:nvPr>
            <p:ph type="body" idx="1"/>
          </p:nvPr>
        </p:nvSpPr>
        <p:spPr>
          <a:xfrm>
            <a:off x="0" y="685800"/>
            <a:ext cx="3886200" cy="5715000"/>
          </a:xfrm>
          <a:ln/>
        </p:spPr>
        <p:txBody>
          <a:bodyPr tIns="58104">
            <a:normAutofit fontScale="92500"/>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600"/>
              <a:t>Tegmentum of the pons. - </a:t>
            </a:r>
            <a:r>
              <a:rPr lang="en-US" sz="1400"/>
              <a:t>This is actually the upper/dorsal part of the pons, below which is the base. The pontine tegmentum controls REM sleep.</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600"/>
              <a:t>Tegmentum of the midbrain – </a:t>
            </a:r>
            <a:r>
              <a:rPr lang="en-US" sz="1400"/>
              <a:t>aka FLOOR of the midbrain, surrounds the cerebral aqueduct. Forms part of the Cerebral Peduncle (other parts are the Substantia Nigra and Cerebral Crus.)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600"/>
              <a:t>Tectum – </a:t>
            </a:r>
            <a:r>
              <a:rPr lang="en-US" sz="1400"/>
              <a:t>aka ROOF of the midbrain. Composed of superior &amp; inferior colliculi. Superior does eye movements and allows you to orient/direct movements based on visual input. Inferior controls your auditory startle reflex, sound localization, and the vestibulo-occular reflex (stabilizing an image on your retina during tiny head movements.)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600"/>
              <a:t>Diencephalon – </a:t>
            </a:r>
            <a:r>
              <a:rPr lang="en-US" sz="1400"/>
              <a:t>Contains thalamus, hypothalamus, and pretectum (area b/w thalamus &amp; midbrain.)</a:t>
            </a:r>
          </a:p>
        </p:txBody>
      </p:sp>
      <p:sp>
        <p:nvSpPr>
          <p:cNvPr id="5124" name="Line 4"/>
          <p:cNvSpPr>
            <a:spLocks noChangeShapeType="1"/>
          </p:cNvSpPr>
          <p:nvPr/>
        </p:nvSpPr>
        <p:spPr bwMode="auto">
          <a:xfrm>
            <a:off x="3200400" y="2057400"/>
            <a:ext cx="2514600" cy="1371600"/>
          </a:xfrm>
          <a:prstGeom prst="line">
            <a:avLst/>
          </a:prstGeom>
          <a:noFill/>
          <a:ln w="54720">
            <a:solidFill>
              <a:srgbClr val="000000"/>
            </a:solidFill>
            <a:round/>
            <a:headEnd/>
            <a:tailEnd/>
          </a:ln>
          <a:effectLst/>
        </p:spPr>
        <p:txBody>
          <a:bodyPr>
            <a:prstTxWarp prst="textNoShape">
              <a:avLst/>
            </a:prstTxWarp>
          </a:bodyPr>
          <a:lstStyle/>
          <a:p>
            <a:endParaRPr lang="en-US"/>
          </a:p>
        </p:txBody>
      </p:sp>
      <p:sp>
        <p:nvSpPr>
          <p:cNvPr id="5125" name="Line 5"/>
          <p:cNvSpPr>
            <a:spLocks noChangeShapeType="1"/>
          </p:cNvSpPr>
          <p:nvPr/>
        </p:nvSpPr>
        <p:spPr bwMode="auto">
          <a:xfrm>
            <a:off x="5715000" y="3429000"/>
            <a:ext cx="457200" cy="1588"/>
          </a:xfrm>
          <a:prstGeom prst="line">
            <a:avLst/>
          </a:prstGeom>
          <a:noFill/>
          <a:ln w="54720">
            <a:solidFill>
              <a:srgbClr val="000000"/>
            </a:solidFill>
            <a:round/>
            <a:headEnd/>
            <a:tailEnd type="triangle" w="med" len="med"/>
          </a:ln>
          <a:effectLst/>
        </p:spPr>
        <p:txBody>
          <a:bodyPr>
            <a:prstTxWarp prst="textNoShape">
              <a:avLst/>
            </a:prstTxWarp>
          </a:bodyPr>
          <a:lstStyle/>
          <a:p>
            <a:endParaRPr lang="en-US"/>
          </a:p>
        </p:txBody>
      </p:sp>
      <p:sp>
        <p:nvSpPr>
          <p:cNvPr id="5126" name="Line 6"/>
          <p:cNvSpPr>
            <a:spLocks noChangeShapeType="1"/>
          </p:cNvSpPr>
          <p:nvPr/>
        </p:nvSpPr>
        <p:spPr bwMode="auto">
          <a:xfrm>
            <a:off x="3429000" y="1143000"/>
            <a:ext cx="2057400" cy="2743200"/>
          </a:xfrm>
          <a:prstGeom prst="line">
            <a:avLst/>
          </a:prstGeom>
          <a:noFill/>
          <a:ln w="54720">
            <a:solidFill>
              <a:srgbClr val="000000"/>
            </a:solidFill>
            <a:round/>
            <a:headEnd/>
            <a:tailEnd/>
          </a:ln>
          <a:effectLst/>
        </p:spPr>
        <p:txBody>
          <a:bodyPr>
            <a:prstTxWarp prst="textNoShape">
              <a:avLst/>
            </a:prstTxWarp>
          </a:bodyPr>
          <a:lstStyle/>
          <a:p>
            <a:endParaRPr lang="en-US"/>
          </a:p>
        </p:txBody>
      </p:sp>
      <p:sp>
        <p:nvSpPr>
          <p:cNvPr id="5127" name="Line 7"/>
          <p:cNvSpPr>
            <a:spLocks noChangeShapeType="1"/>
          </p:cNvSpPr>
          <p:nvPr/>
        </p:nvSpPr>
        <p:spPr bwMode="auto">
          <a:xfrm>
            <a:off x="5486400" y="3886200"/>
            <a:ext cx="685800" cy="1588"/>
          </a:xfrm>
          <a:prstGeom prst="line">
            <a:avLst/>
          </a:prstGeom>
          <a:noFill/>
          <a:ln w="54720">
            <a:solidFill>
              <a:srgbClr val="000000"/>
            </a:solidFill>
            <a:round/>
            <a:headEnd/>
            <a:tailEnd type="triangle" w="med" len="med"/>
          </a:ln>
          <a:effectLst/>
        </p:spPr>
        <p:txBody>
          <a:bodyPr>
            <a:prstTxWarp prst="textNoShape">
              <a:avLst/>
            </a:prstTxWarp>
          </a:bodyPr>
          <a:lstStyle/>
          <a:p>
            <a:endParaRPr lang="en-US"/>
          </a:p>
        </p:txBody>
      </p:sp>
      <p:sp>
        <p:nvSpPr>
          <p:cNvPr id="5128" name="Line 8"/>
          <p:cNvSpPr>
            <a:spLocks noChangeShapeType="1"/>
          </p:cNvSpPr>
          <p:nvPr/>
        </p:nvSpPr>
        <p:spPr bwMode="auto">
          <a:xfrm flipV="1">
            <a:off x="2743200" y="4113213"/>
            <a:ext cx="4114800" cy="917575"/>
          </a:xfrm>
          <a:prstGeom prst="line">
            <a:avLst/>
          </a:prstGeom>
          <a:noFill/>
          <a:ln w="54720">
            <a:solidFill>
              <a:srgbClr val="000000"/>
            </a:solidFill>
            <a:round/>
            <a:headEnd/>
            <a:tailEnd/>
          </a:ln>
          <a:effectLst/>
        </p:spPr>
        <p:txBody>
          <a:bodyPr>
            <a:prstTxWarp prst="textNoShape">
              <a:avLst/>
            </a:prstTxWarp>
          </a:bodyPr>
          <a:lstStyle/>
          <a:p>
            <a:endParaRPr lang="en-US"/>
          </a:p>
        </p:txBody>
      </p:sp>
      <p:sp>
        <p:nvSpPr>
          <p:cNvPr id="5129" name="Line 9"/>
          <p:cNvSpPr>
            <a:spLocks noChangeShapeType="1"/>
          </p:cNvSpPr>
          <p:nvPr/>
        </p:nvSpPr>
        <p:spPr bwMode="auto">
          <a:xfrm flipH="1" flipV="1">
            <a:off x="6627813" y="2970213"/>
            <a:ext cx="231775" cy="1146175"/>
          </a:xfrm>
          <a:prstGeom prst="line">
            <a:avLst/>
          </a:prstGeom>
          <a:noFill/>
          <a:ln w="54720">
            <a:solidFill>
              <a:srgbClr val="000000"/>
            </a:solidFill>
            <a:round/>
            <a:headEnd/>
            <a:tailEnd type="triangle" w="med" len="med"/>
          </a:ln>
          <a:effectLst/>
        </p:spPr>
        <p:txBody>
          <a:bodyPr>
            <a:prstTxWarp prst="textNoShape">
              <a:avLst/>
            </a:prstTxWarp>
          </a:bodyPr>
          <a:lstStyle/>
          <a:p>
            <a:endParaRPr lang="en-US"/>
          </a:p>
        </p:txBody>
      </p:sp>
      <p:sp>
        <p:nvSpPr>
          <p:cNvPr id="5130" name="Line 10"/>
          <p:cNvSpPr>
            <a:spLocks noChangeShapeType="1"/>
          </p:cNvSpPr>
          <p:nvPr/>
        </p:nvSpPr>
        <p:spPr bwMode="auto">
          <a:xfrm flipV="1">
            <a:off x="1600200" y="2970213"/>
            <a:ext cx="4114800" cy="688975"/>
          </a:xfrm>
          <a:prstGeom prst="line">
            <a:avLst/>
          </a:prstGeom>
          <a:noFill/>
          <a:ln w="54720">
            <a:solidFill>
              <a:srgbClr val="000000"/>
            </a:solidFill>
            <a:round/>
            <a:headEnd/>
            <a:tailEnd/>
          </a:ln>
          <a:effectLst/>
        </p:spPr>
        <p:txBody>
          <a:bodyPr>
            <a:prstTxWarp prst="textNoShape">
              <a:avLst/>
            </a:prstTxWarp>
          </a:bodyPr>
          <a:lstStyle/>
          <a:p>
            <a:endParaRPr lang="en-US"/>
          </a:p>
        </p:txBody>
      </p:sp>
      <p:sp>
        <p:nvSpPr>
          <p:cNvPr id="5131" name="Line 11"/>
          <p:cNvSpPr>
            <a:spLocks noChangeShapeType="1"/>
          </p:cNvSpPr>
          <p:nvPr/>
        </p:nvSpPr>
        <p:spPr bwMode="auto">
          <a:xfrm>
            <a:off x="5715000" y="2971800"/>
            <a:ext cx="228600" cy="228600"/>
          </a:xfrm>
          <a:prstGeom prst="line">
            <a:avLst/>
          </a:prstGeom>
          <a:noFill/>
          <a:ln w="54720">
            <a:solidFill>
              <a:srgbClr val="00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10"/>
          </p:nvPr>
        </p:nvSpPr>
        <p:spPr/>
        <p:txBody>
          <a:bodyPr/>
          <a:lstStyle/>
          <a:p>
            <a:r>
              <a:rPr lang="en-US"/>
              <a:t>4/3/10</a:t>
            </a:r>
          </a:p>
        </p:txBody>
      </p:sp>
      <p:sp>
        <p:nvSpPr>
          <p:cNvPr id="10" name="Footer Placeholder 4"/>
          <p:cNvSpPr>
            <a:spLocks noGrp="1"/>
          </p:cNvSpPr>
          <p:nvPr>
            <p:ph type="ftr" idx="11"/>
          </p:nvPr>
        </p:nvSpPr>
        <p:spPr/>
        <p:txBody>
          <a:bodyPr/>
          <a:lstStyle/>
          <a:p>
            <a:endParaRPr lang="en-US"/>
          </a:p>
        </p:txBody>
      </p:sp>
      <p:sp>
        <p:nvSpPr>
          <p:cNvPr id="6145" name="Rectangle 1"/>
          <p:cNvSpPr>
            <a:spLocks noGrp="1" noChangeArrowheads="1"/>
          </p:cNvSpPr>
          <p:nvPr>
            <p:ph type="title"/>
          </p:nvPr>
        </p:nvSpPr>
        <p:spPr>
          <a:xfrm>
            <a:off x="0" y="0"/>
            <a:ext cx="4114800" cy="1219200"/>
          </a:xfrm>
          <a:ln/>
        </p:spPr>
        <p:txBody>
          <a:bodyPr tIns="67176">
            <a:normAutofit fontScale="90000"/>
          </a:bodyPr>
          <a:lstStyle/>
          <a:p>
            <a:pPr algn="ctr">
              <a:tabLst>
                <a:tab pos="723900" algn="l"/>
                <a:tab pos="1447800" algn="l"/>
                <a:tab pos="2171700" algn="l"/>
                <a:tab pos="2895600" algn="l"/>
                <a:tab pos="3619500" algn="l"/>
              </a:tabLst>
            </a:pPr>
            <a:r>
              <a:rPr lang="en-US" sz="4400"/>
              <a:t>2. Identify the abucens nerve.</a:t>
            </a:r>
          </a:p>
        </p:txBody>
      </p:sp>
      <p:pic>
        <p:nvPicPr>
          <p:cNvPr id="6146" name="Picture 2"/>
          <p:cNvPicPr>
            <a:picLocks noChangeAspect="1" noChangeArrowheads="1"/>
          </p:cNvPicPr>
          <p:nvPr/>
        </p:nvPicPr>
        <p:blipFill>
          <a:blip r:embed="rId3"/>
          <a:srcRect/>
          <a:stretch>
            <a:fillRect/>
          </a:stretch>
        </p:blipFill>
        <p:spPr bwMode="auto">
          <a:xfrm>
            <a:off x="4137025" y="0"/>
            <a:ext cx="5006975" cy="6789738"/>
          </a:xfrm>
          <a:prstGeom prst="rect">
            <a:avLst/>
          </a:prstGeom>
          <a:noFill/>
          <a:ln w="9360">
            <a:noFill/>
            <a:miter lim="800000"/>
            <a:headEnd/>
            <a:tailEnd/>
          </a:ln>
          <a:effectLst/>
        </p:spPr>
      </p:pic>
      <p:sp>
        <p:nvSpPr>
          <p:cNvPr id="6147" name="Rectangle 3"/>
          <p:cNvSpPr>
            <a:spLocks noGrp="1" noChangeArrowheads="1"/>
          </p:cNvSpPr>
          <p:nvPr>
            <p:ph type="body" idx="1"/>
          </p:nvPr>
        </p:nvSpPr>
        <p:spPr>
          <a:xfrm>
            <a:off x="457200" y="1600200"/>
            <a:ext cx="36576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A – </a:t>
            </a:r>
            <a:r>
              <a:rPr lang="en-US" sz="1400"/>
              <a:t>Trigeminal (CN 5)</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B – </a:t>
            </a:r>
            <a:r>
              <a:rPr lang="en-US" sz="1400"/>
              <a:t>Optic (CN 2)</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**C – </a:t>
            </a:r>
            <a:r>
              <a:rPr lang="en-US" sz="1400"/>
              <a:t>Abducen's (CN 6)</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D – </a:t>
            </a:r>
            <a:r>
              <a:rPr lang="en-US" sz="1400"/>
              <a:t>Hypoglossal (CN 12)</a:t>
            </a:r>
          </a:p>
          <a:p>
            <a:pPr marL="514350" indent="-512763">
              <a:spcBef>
                <a:spcPts val="638"/>
              </a:spcBef>
              <a:buSzPct val="45000"/>
              <a:tabLst>
                <a:tab pos="723900" algn="l"/>
                <a:tab pos="1447800" algn="l"/>
                <a:tab pos="2171700" algn="l"/>
                <a:tab pos="2895600" algn="l"/>
                <a:tab pos="3619500" algn="l"/>
              </a:tabLst>
            </a:pPr>
            <a:endParaRPr lang="en-US" sz="1400"/>
          </a:p>
          <a:p>
            <a:pPr marL="514350" indent="-512763">
              <a:spcBef>
                <a:spcPts val="638"/>
              </a:spcBef>
              <a:buSzPct val="45000"/>
              <a:tabLst>
                <a:tab pos="723900" algn="l"/>
                <a:tab pos="1447800" algn="l"/>
                <a:tab pos="2171700" algn="l"/>
                <a:tab pos="2895600" algn="l"/>
                <a:tab pos="3619500" algn="l"/>
              </a:tabLst>
            </a:pPr>
            <a:r>
              <a:rPr lang="en-US" sz="1600"/>
              <a:t>Note: See next slide for full diagram of cranial nerves.</a:t>
            </a:r>
          </a:p>
        </p:txBody>
      </p:sp>
      <p:sp>
        <p:nvSpPr>
          <p:cNvPr id="6148" name="AutoShape 4"/>
          <p:cNvSpPr>
            <a:spLocks noChangeArrowheads="1"/>
          </p:cNvSpPr>
          <p:nvPr/>
        </p:nvSpPr>
        <p:spPr bwMode="auto">
          <a:xfrm>
            <a:off x="5181600" y="3352800"/>
            <a:ext cx="533400" cy="457200"/>
          </a:xfrm>
          <a:prstGeom prst="wedgeRoundRectCallout">
            <a:avLst>
              <a:gd name="adj1" fmla="val -50000"/>
              <a:gd name="adj2" fmla="val -50000"/>
              <a:gd name="adj3" fmla="val 16667"/>
            </a:avLst>
          </a:prstGeom>
          <a:solidFill>
            <a:srgbClr val="4F81BD"/>
          </a:solidFill>
          <a:ln w="25560">
            <a:solidFill>
              <a:srgbClr val="FF0000"/>
            </a:solidFill>
            <a:round/>
            <a:headEnd/>
            <a:tailEnd/>
          </a:ln>
          <a:effectLst/>
        </p:spPr>
        <p:txBody>
          <a:bodyPr lIns="90000" tIns="63144" rIns="90000" bIns="45000">
            <a:prstTxWarp prst="textNoShape">
              <a:avLst/>
            </a:prstTxWarp>
          </a:bodyPr>
          <a:lstStyle/>
          <a:p>
            <a:pPr algn="ctr" hangingPunct="1"/>
            <a:r>
              <a:rPr lang="en-US" sz="3600">
                <a:solidFill>
                  <a:srgbClr val="000000"/>
                </a:solidFill>
                <a:latin typeface="Calibri" pitchFamily="-111" charset="0"/>
                <a:ea typeface="Arial" pitchFamily="-111" charset="0"/>
                <a:cs typeface="Arial" pitchFamily="-111" charset="0"/>
              </a:rPr>
              <a:t>A</a:t>
            </a:r>
          </a:p>
        </p:txBody>
      </p:sp>
      <p:sp>
        <p:nvSpPr>
          <p:cNvPr id="6149" name="AutoShape 5"/>
          <p:cNvSpPr>
            <a:spLocks noChangeArrowheads="1"/>
          </p:cNvSpPr>
          <p:nvPr/>
        </p:nvSpPr>
        <p:spPr bwMode="auto">
          <a:xfrm>
            <a:off x="7543800" y="1828800"/>
            <a:ext cx="533400" cy="457200"/>
          </a:xfrm>
          <a:prstGeom prst="wedgeRoundRectCallout">
            <a:avLst>
              <a:gd name="adj1" fmla="val -50000"/>
              <a:gd name="adj2" fmla="val -50000"/>
              <a:gd name="adj3" fmla="val 16667"/>
            </a:avLst>
          </a:prstGeom>
          <a:solidFill>
            <a:srgbClr val="4F81BD"/>
          </a:solidFill>
          <a:ln w="25560">
            <a:solidFill>
              <a:srgbClr val="FF0000"/>
            </a:solidFill>
            <a:round/>
            <a:headEnd/>
            <a:tailEnd/>
          </a:ln>
          <a:effectLst/>
        </p:spPr>
        <p:txBody>
          <a:bodyPr lIns="90000" tIns="63144" rIns="90000" bIns="45000">
            <a:prstTxWarp prst="textNoShape">
              <a:avLst/>
            </a:prstTxWarp>
          </a:bodyPr>
          <a:lstStyle/>
          <a:p>
            <a:pPr algn="ctr" hangingPunct="1"/>
            <a:r>
              <a:rPr lang="en-US" sz="3600">
                <a:solidFill>
                  <a:srgbClr val="000000"/>
                </a:solidFill>
                <a:latin typeface="Calibri" pitchFamily="-111" charset="0"/>
                <a:ea typeface="Arial" pitchFamily="-111" charset="0"/>
                <a:cs typeface="Arial" pitchFamily="-111" charset="0"/>
              </a:rPr>
              <a:t>B</a:t>
            </a:r>
          </a:p>
        </p:txBody>
      </p:sp>
      <p:sp>
        <p:nvSpPr>
          <p:cNvPr id="6150" name="AutoShape 6"/>
          <p:cNvSpPr>
            <a:spLocks noChangeArrowheads="1"/>
          </p:cNvSpPr>
          <p:nvPr/>
        </p:nvSpPr>
        <p:spPr bwMode="auto">
          <a:xfrm>
            <a:off x="6096000" y="3733800"/>
            <a:ext cx="533400" cy="457200"/>
          </a:xfrm>
          <a:prstGeom prst="wedgeRoundRectCallout">
            <a:avLst>
              <a:gd name="adj1" fmla="val -50000"/>
              <a:gd name="adj2" fmla="val -50000"/>
              <a:gd name="adj3" fmla="val 16667"/>
            </a:avLst>
          </a:prstGeom>
          <a:solidFill>
            <a:srgbClr val="4F81BD"/>
          </a:solidFill>
          <a:ln w="25560">
            <a:solidFill>
              <a:srgbClr val="FF0000"/>
            </a:solidFill>
            <a:round/>
            <a:headEnd/>
            <a:tailEnd/>
          </a:ln>
          <a:effectLst/>
        </p:spPr>
        <p:txBody>
          <a:bodyPr lIns="90000" tIns="63144" rIns="90000" bIns="45000">
            <a:prstTxWarp prst="textNoShape">
              <a:avLst/>
            </a:prstTxWarp>
          </a:bodyPr>
          <a:lstStyle/>
          <a:p>
            <a:pPr algn="ctr" hangingPunct="1"/>
            <a:r>
              <a:rPr lang="en-US" sz="3600">
                <a:solidFill>
                  <a:srgbClr val="000000"/>
                </a:solidFill>
                <a:latin typeface="Calibri" pitchFamily="-111" charset="0"/>
                <a:ea typeface="Arial" pitchFamily="-111" charset="0"/>
                <a:cs typeface="Arial" pitchFamily="-111" charset="0"/>
              </a:rPr>
              <a:t>C</a:t>
            </a:r>
          </a:p>
        </p:txBody>
      </p:sp>
      <p:sp>
        <p:nvSpPr>
          <p:cNvPr id="6151" name="AutoShape 7"/>
          <p:cNvSpPr>
            <a:spLocks noChangeArrowheads="1"/>
          </p:cNvSpPr>
          <p:nvPr/>
        </p:nvSpPr>
        <p:spPr bwMode="auto">
          <a:xfrm>
            <a:off x="6172200" y="5257800"/>
            <a:ext cx="533400" cy="457200"/>
          </a:xfrm>
          <a:prstGeom prst="wedgeRoundRectCallout">
            <a:avLst>
              <a:gd name="adj1" fmla="val -50000"/>
              <a:gd name="adj2" fmla="val -50000"/>
              <a:gd name="adj3" fmla="val 16667"/>
            </a:avLst>
          </a:prstGeom>
          <a:solidFill>
            <a:srgbClr val="4F81BD"/>
          </a:solidFill>
          <a:ln w="25560">
            <a:solidFill>
              <a:srgbClr val="FF0000"/>
            </a:solidFill>
            <a:round/>
            <a:headEnd/>
            <a:tailEnd/>
          </a:ln>
          <a:effectLst/>
        </p:spPr>
        <p:txBody>
          <a:bodyPr lIns="90000" tIns="63144" rIns="90000" bIns="45000">
            <a:prstTxWarp prst="textNoShape">
              <a:avLst/>
            </a:prstTxWarp>
          </a:bodyPr>
          <a:lstStyle/>
          <a:p>
            <a:pPr algn="ctr" hangingPunct="1"/>
            <a:r>
              <a:rPr lang="en-US" sz="3600">
                <a:solidFill>
                  <a:srgbClr val="000000"/>
                </a:solidFill>
                <a:latin typeface="Calibri" pitchFamily="-111" charset="0"/>
                <a:ea typeface="Arial" pitchFamily="-111" charset="0"/>
                <a:cs typeface="Arial" pitchFamily="-111" charset="0"/>
              </a:rPr>
              <a:t>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srcRect/>
          <a:stretch>
            <a:fillRect/>
          </a:stretch>
        </p:blipFill>
        <p:spPr bwMode="auto">
          <a:xfrm>
            <a:off x="3775075" y="31750"/>
            <a:ext cx="5006975" cy="6789738"/>
          </a:xfrm>
          <a:prstGeom prst="rect">
            <a:avLst/>
          </a:prstGeom>
          <a:noFill/>
          <a:ln w="54720">
            <a:noFill/>
            <a:round/>
            <a:headEnd/>
            <a:tailEnd/>
          </a:ln>
          <a:effectLst/>
        </p:spPr>
      </p:pic>
      <p:sp>
        <p:nvSpPr>
          <p:cNvPr id="7170" name="Text Box 2"/>
          <p:cNvSpPr txBox="1">
            <a:spLocks noChangeArrowheads="1"/>
          </p:cNvSpPr>
          <p:nvPr/>
        </p:nvSpPr>
        <p:spPr bwMode="auto">
          <a:xfrm>
            <a:off x="1600200" y="304800"/>
            <a:ext cx="914400" cy="457200"/>
          </a:xfrm>
          <a:prstGeom prst="rect">
            <a:avLst/>
          </a:prstGeom>
          <a:noFill/>
          <a:ln w="54720">
            <a:noFill/>
            <a:round/>
            <a:headEnd/>
            <a:tailEnd/>
          </a:ln>
          <a:effectLst/>
        </p:spPr>
        <p:txBody>
          <a:bodyPr wrap="none" anchor="ctr">
            <a:prstTxWarp prst="textNoShape">
              <a:avLst/>
            </a:prstTxWarp>
          </a:bodyPr>
          <a:lstStyle/>
          <a:p>
            <a:endParaRPr lang="en-US"/>
          </a:p>
        </p:txBody>
      </p:sp>
      <p:sp>
        <p:nvSpPr>
          <p:cNvPr id="7171" name="Text Box 3"/>
          <p:cNvSpPr txBox="1">
            <a:spLocks noChangeArrowheads="1"/>
          </p:cNvSpPr>
          <p:nvPr/>
        </p:nvSpPr>
        <p:spPr bwMode="auto">
          <a:xfrm>
            <a:off x="49213" y="1611313"/>
            <a:ext cx="3836987" cy="4727575"/>
          </a:xfrm>
          <a:prstGeom prst="rect">
            <a:avLst/>
          </a:prstGeom>
          <a:noFill/>
          <a:ln w="54720">
            <a:noFill/>
            <a:round/>
            <a:headEnd/>
            <a:tailEnd/>
          </a:ln>
          <a:effectLst/>
        </p:spPr>
        <p:txBody>
          <a:bodyPr lIns="90000" tIns="46800" rIns="90000" bIns="46800">
            <a:prstTxWarp prst="textNoShape">
              <a:avLst/>
            </a:prstTxWarp>
            <a:spAutoFit/>
          </a:bodyPr>
          <a:lstStyle/>
          <a:p>
            <a:pPr>
              <a:lnSpc>
                <a:spcPct val="100000"/>
              </a:lnSpc>
              <a:tabLst>
                <a:tab pos="723900" algn="l"/>
                <a:tab pos="1447800" algn="l"/>
                <a:tab pos="2171700" algn="l"/>
                <a:tab pos="2895600" algn="l"/>
                <a:tab pos="3619500" algn="l"/>
              </a:tabLst>
            </a:pPr>
            <a:r>
              <a:rPr lang="en-US" sz="2800">
                <a:solidFill>
                  <a:srgbClr val="000000"/>
                </a:solidFill>
                <a:ea typeface="Arial" pitchFamily="-111" charset="0"/>
                <a:cs typeface="Arial" pitchFamily="-111" charset="0"/>
              </a:rPr>
              <a:t>Identify:</a:t>
            </a:r>
          </a:p>
          <a:p>
            <a:pPr>
              <a:lnSpc>
                <a:spcPct val="100000"/>
              </a:lnSpc>
              <a:tabLst>
                <a:tab pos="723900" algn="l"/>
                <a:tab pos="1447800" algn="l"/>
                <a:tab pos="2171700" algn="l"/>
                <a:tab pos="2895600" algn="l"/>
                <a:tab pos="3619500" algn="l"/>
              </a:tabLst>
            </a:pPr>
            <a:r>
              <a:rPr lang="en-US" sz="2000">
                <a:solidFill>
                  <a:srgbClr val="000000"/>
                </a:solidFill>
                <a:ea typeface="Arial" pitchFamily="-111" charset="0"/>
                <a:cs typeface="Arial" pitchFamily="-111" charset="0"/>
              </a:rPr>
              <a:t>  Cranial Nerves</a:t>
            </a:r>
          </a:p>
          <a:p>
            <a:pPr marL="344488" lvl="2" indent="0" hangingPunct="1">
              <a:lnSpc>
                <a:spcPct val="100000"/>
              </a:lnSpc>
              <a:buFont typeface="Times New Roman" pitchFamily="-111" charset="0"/>
              <a:buChar char="•"/>
              <a:tabLst>
                <a:tab pos="723900" algn="l"/>
                <a:tab pos="1447800" algn="l"/>
                <a:tab pos="2171700" algn="l"/>
                <a:tab pos="2895600" algn="l"/>
                <a:tab pos="3619500" algn="l"/>
              </a:tabLst>
            </a:pPr>
            <a:r>
              <a:rPr lang="en-US" sz="20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rPr>
              <a:t>Optic nerve (ON), optic chiasm &amp; optic tract</a:t>
            </a:r>
          </a:p>
          <a:p>
            <a:pPr marL="344488" lvl="2" indent="0" hangingPunct="1">
              <a:lnSpc>
                <a:spcPct val="100000"/>
              </a:lnSpc>
              <a:buFont typeface="Times New Roman" pitchFamily="-111" charset="0"/>
              <a:buChar char="•"/>
              <a:tabLst>
                <a:tab pos="723900" algn="l"/>
                <a:tab pos="1447800" algn="l"/>
                <a:tab pos="2171700" algn="l"/>
                <a:tab pos="2895600" algn="l"/>
                <a:tab pos="3619500" algn="l"/>
              </a:tabLst>
            </a:pPr>
            <a:r>
              <a:rPr lang="en-US" sz="20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rPr>
              <a:t>Oculomotor Nerve</a:t>
            </a:r>
          </a:p>
          <a:p>
            <a:pPr marL="344488" lvl="2" indent="0" hangingPunct="1">
              <a:lnSpc>
                <a:spcPct val="100000"/>
              </a:lnSpc>
              <a:buFont typeface="Times New Roman" pitchFamily="-111" charset="0"/>
              <a:buChar char="•"/>
              <a:tabLst>
                <a:tab pos="723900" algn="l"/>
                <a:tab pos="1447800" algn="l"/>
                <a:tab pos="2171700" algn="l"/>
                <a:tab pos="2895600" algn="l"/>
                <a:tab pos="3619500" algn="l"/>
              </a:tabLst>
            </a:pPr>
            <a:r>
              <a:rPr lang="en-US" sz="20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rPr>
              <a:t>Trigemminal Nerve</a:t>
            </a:r>
          </a:p>
          <a:p>
            <a:pPr marL="344488" lvl="2" indent="0" hangingPunct="1">
              <a:lnSpc>
                <a:spcPct val="100000"/>
              </a:lnSpc>
              <a:buFont typeface="Times New Roman" pitchFamily="-111" charset="0"/>
              <a:buChar char="•"/>
              <a:tabLst>
                <a:tab pos="723900" algn="l"/>
                <a:tab pos="1447800" algn="l"/>
                <a:tab pos="2171700" algn="l"/>
                <a:tab pos="2895600" algn="l"/>
                <a:tab pos="3619500" algn="l"/>
              </a:tabLst>
            </a:pPr>
            <a:r>
              <a:rPr lang="en-US" sz="20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rPr>
              <a:t>Abducens Nerve</a:t>
            </a:r>
          </a:p>
          <a:p>
            <a:pPr marL="344488" lvl="2" indent="0" hangingPunct="1">
              <a:lnSpc>
                <a:spcPct val="100000"/>
              </a:lnSpc>
              <a:buFont typeface="Times New Roman" pitchFamily="-111" charset="0"/>
              <a:buChar char="•"/>
              <a:tabLst>
                <a:tab pos="723900" algn="l"/>
                <a:tab pos="1447800" algn="l"/>
                <a:tab pos="2171700" algn="l"/>
                <a:tab pos="2895600" algn="l"/>
                <a:tab pos="3619500" algn="l"/>
              </a:tabLst>
            </a:pPr>
            <a:r>
              <a:rPr lang="en-US" sz="20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rPr>
              <a:t>Facial and Vestibulocochlear Nerves</a:t>
            </a:r>
          </a:p>
          <a:p>
            <a:pPr marL="344488" lvl="2" indent="0" hangingPunct="1">
              <a:lnSpc>
                <a:spcPct val="100000"/>
              </a:lnSpc>
              <a:buFont typeface="Times New Roman" pitchFamily="-111" charset="0"/>
              <a:buChar char="•"/>
              <a:tabLst>
                <a:tab pos="723900" algn="l"/>
                <a:tab pos="1447800" algn="l"/>
                <a:tab pos="2171700" algn="l"/>
                <a:tab pos="2895600" algn="l"/>
                <a:tab pos="3619500" algn="l"/>
              </a:tabLst>
            </a:pPr>
            <a:r>
              <a:rPr lang="en-US" sz="20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rPr>
              <a:t>Glossopharyngeal, Vagus and Cranial Accessory Nerves</a:t>
            </a:r>
          </a:p>
          <a:p>
            <a:pPr marL="344488" lvl="2" indent="0" hangingPunct="1">
              <a:lnSpc>
                <a:spcPct val="100000"/>
              </a:lnSpc>
              <a:buFont typeface="Times New Roman" pitchFamily="-111" charset="0"/>
              <a:buChar char="•"/>
              <a:tabLst>
                <a:tab pos="723900" algn="l"/>
                <a:tab pos="1447800" algn="l"/>
                <a:tab pos="2171700" algn="l"/>
                <a:tab pos="2895600" algn="l"/>
                <a:tab pos="3619500" algn="l"/>
              </a:tabLst>
            </a:pPr>
            <a:r>
              <a:rPr lang="en-US" sz="20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rPr>
              <a:t>Hypogglossal Nerve</a:t>
            </a:r>
          </a:p>
          <a:p>
            <a:pPr marL="344488" lvl="2" indent="0" hangingPunct="1">
              <a:lnSpc>
                <a:spcPct val="100000"/>
              </a:lnSpc>
              <a:tabLst>
                <a:tab pos="723900" algn="l"/>
                <a:tab pos="1447800" algn="l"/>
                <a:tab pos="2171700" algn="l"/>
                <a:tab pos="2895600" algn="l"/>
                <a:tab pos="3619500" algn="l"/>
              </a:tabLst>
            </a:pPr>
            <a:endParaRPr lang="en-US" sz="2800">
              <a:solidFill>
                <a:srgbClr val="000000"/>
              </a:solidFill>
              <a:effectLst>
                <a:outerShdw blurRad="38100" dist="38100" dir="2700000" algn="tl">
                  <a:srgbClr val="DDDDDD"/>
                </a:outerShdw>
              </a:effectLst>
              <a:latin typeface="Times New Roman" pitchFamily="-111" charset="0"/>
              <a:ea typeface="Arial" pitchFamily="-111" charset="0"/>
              <a:cs typeface="Arial" pitchFamily="-111" charset="0"/>
            </a:endParaRPr>
          </a:p>
          <a:p>
            <a:pPr>
              <a:lnSpc>
                <a:spcPct val="100000"/>
              </a:lnSpc>
              <a:buClrTx/>
              <a:buSzTx/>
              <a:buFontTx/>
              <a:buNone/>
              <a:tabLst>
                <a:tab pos="723900" algn="l"/>
                <a:tab pos="1447800" algn="l"/>
                <a:tab pos="2171700" algn="l"/>
                <a:tab pos="2895600" algn="l"/>
                <a:tab pos="3619500" algn="l"/>
              </a:tabLst>
            </a:pPr>
            <a:r>
              <a:rPr lang="en-US" sz="2800">
                <a:solidFill>
                  <a:srgbClr val="000000"/>
                </a:solidFill>
                <a:ea typeface="Arial" pitchFamily="-111" charset="0"/>
                <a:cs typeface="Arial" pitchFamily="-111" charset="0"/>
              </a:rPr>
              <a:t>  </a:t>
            </a:r>
          </a:p>
        </p:txBody>
      </p:sp>
      <p:sp>
        <p:nvSpPr>
          <p:cNvPr id="7172" name="Line 4"/>
          <p:cNvSpPr>
            <a:spLocks noChangeShapeType="1"/>
          </p:cNvSpPr>
          <p:nvPr/>
        </p:nvSpPr>
        <p:spPr bwMode="auto">
          <a:xfrm flipV="1">
            <a:off x="3886200" y="1979613"/>
            <a:ext cx="2590800" cy="536575"/>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
        <p:nvSpPr>
          <p:cNvPr id="7173" name="Rectangle 5"/>
          <p:cNvSpPr>
            <a:spLocks noChangeArrowheads="1"/>
          </p:cNvSpPr>
          <p:nvPr/>
        </p:nvSpPr>
        <p:spPr bwMode="auto">
          <a:xfrm>
            <a:off x="7011988" y="1524000"/>
            <a:ext cx="561975" cy="398463"/>
          </a:xfrm>
          <a:prstGeom prst="rect">
            <a:avLst/>
          </a:prstGeom>
          <a:noFill/>
          <a:ln w="54720">
            <a:noFill/>
            <a:round/>
            <a:headEnd/>
            <a:tailEnd/>
          </a:ln>
          <a:effectLst/>
        </p:spPr>
        <p:txBody>
          <a:bodyPr wrap="none" lIns="90000" tIns="46800" rIns="90000" bIns="46800">
            <a:prstTxWarp prst="textNoShape">
              <a:avLst/>
            </a:prstTxWarp>
            <a:spAutoFit/>
          </a:bodyPr>
          <a:lstStyle/>
          <a:p>
            <a:pPr hangingPunct="1">
              <a:lnSpc>
                <a:spcPct val="100000"/>
              </a:lnSpc>
            </a:pPr>
            <a:r>
              <a:rPr lang="en-US" sz="2000" b="1">
                <a:solidFill>
                  <a:srgbClr val="C0504D"/>
                </a:solidFill>
                <a:effectLst>
                  <a:outerShdw blurRad="38100" dist="38100" dir="2700000" algn="tl">
                    <a:srgbClr val="DDDDDD"/>
                  </a:outerShdw>
                </a:effectLst>
                <a:ea typeface="Arial" pitchFamily="-111" charset="0"/>
                <a:cs typeface="Arial" pitchFamily="-111" charset="0"/>
              </a:rPr>
              <a:t>ON</a:t>
            </a:r>
          </a:p>
        </p:txBody>
      </p:sp>
      <p:sp>
        <p:nvSpPr>
          <p:cNvPr id="7174" name="Line 6"/>
          <p:cNvSpPr>
            <a:spLocks noChangeShapeType="1"/>
          </p:cNvSpPr>
          <p:nvPr/>
        </p:nvSpPr>
        <p:spPr bwMode="auto">
          <a:xfrm flipV="1">
            <a:off x="2590800" y="2628900"/>
            <a:ext cx="3173413" cy="573088"/>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
        <p:nvSpPr>
          <p:cNvPr id="7175" name="Line 7"/>
          <p:cNvSpPr>
            <a:spLocks noChangeShapeType="1"/>
          </p:cNvSpPr>
          <p:nvPr/>
        </p:nvSpPr>
        <p:spPr bwMode="auto">
          <a:xfrm>
            <a:off x="2667000" y="3532188"/>
            <a:ext cx="2362200" cy="658812"/>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
        <p:nvSpPr>
          <p:cNvPr id="7176" name="Rectangle 8"/>
          <p:cNvSpPr>
            <a:spLocks noChangeArrowheads="1"/>
          </p:cNvSpPr>
          <p:nvPr/>
        </p:nvSpPr>
        <p:spPr bwMode="auto">
          <a:xfrm>
            <a:off x="7570788" y="1068388"/>
            <a:ext cx="871537" cy="520700"/>
          </a:xfrm>
          <a:prstGeom prst="rect">
            <a:avLst/>
          </a:prstGeom>
          <a:noFill/>
          <a:ln w="54720">
            <a:noFill/>
            <a:round/>
            <a:headEnd/>
            <a:tailEnd/>
          </a:ln>
          <a:effectLst/>
        </p:spPr>
        <p:txBody>
          <a:bodyPr wrap="none" lIns="90000" tIns="46800" rIns="90000" bIns="46800">
            <a:prstTxWarp prst="textNoShape">
              <a:avLst/>
            </a:prstTxWarp>
            <a:spAutoFit/>
          </a:bodyPr>
          <a:lstStyle/>
          <a:p>
            <a:pPr hangingPunct="1">
              <a:lnSpc>
                <a:spcPct val="100000"/>
              </a:lnSpc>
              <a:tabLst>
                <a:tab pos="723900" algn="l"/>
              </a:tabLst>
            </a:pPr>
            <a:r>
              <a:rPr lang="en-US" sz="2800" b="1">
                <a:solidFill>
                  <a:srgbClr val="C0504D"/>
                </a:solidFill>
                <a:effectLst>
                  <a:outerShdw blurRad="38100" dist="38100" dir="2700000" algn="tl">
                    <a:srgbClr val="DDDDDD"/>
                  </a:outerShdw>
                </a:effectLst>
                <a:ea typeface="Arial" pitchFamily="-111" charset="0"/>
                <a:cs typeface="Arial" pitchFamily="-111" charset="0"/>
              </a:rPr>
              <a:t>CN3</a:t>
            </a:r>
          </a:p>
        </p:txBody>
      </p:sp>
      <p:sp>
        <p:nvSpPr>
          <p:cNvPr id="7177" name="Line 9"/>
          <p:cNvSpPr>
            <a:spLocks noChangeShapeType="1"/>
          </p:cNvSpPr>
          <p:nvPr/>
        </p:nvSpPr>
        <p:spPr bwMode="auto">
          <a:xfrm flipH="1">
            <a:off x="7389813" y="1600200"/>
            <a:ext cx="542925" cy="849313"/>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
        <p:nvSpPr>
          <p:cNvPr id="7178" name="Line 10"/>
          <p:cNvSpPr>
            <a:spLocks noChangeShapeType="1"/>
          </p:cNvSpPr>
          <p:nvPr/>
        </p:nvSpPr>
        <p:spPr bwMode="auto">
          <a:xfrm>
            <a:off x="2362200" y="3824288"/>
            <a:ext cx="3505200" cy="823912"/>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
        <p:nvSpPr>
          <p:cNvPr id="7179" name="Rectangle 11"/>
          <p:cNvSpPr>
            <a:spLocks noChangeArrowheads="1"/>
          </p:cNvSpPr>
          <p:nvPr/>
        </p:nvSpPr>
        <p:spPr bwMode="auto">
          <a:xfrm>
            <a:off x="6223000" y="2825750"/>
            <a:ext cx="307975" cy="398463"/>
          </a:xfrm>
          <a:prstGeom prst="rect">
            <a:avLst/>
          </a:prstGeom>
          <a:noFill/>
          <a:ln w="54720">
            <a:noFill/>
            <a:round/>
            <a:headEnd/>
            <a:tailEnd/>
          </a:ln>
          <a:effectLst/>
        </p:spPr>
        <p:txBody>
          <a:bodyPr wrap="none" lIns="90000" tIns="46800" rIns="90000" bIns="46800">
            <a:prstTxWarp prst="textNoShape">
              <a:avLst/>
            </a:prstTxWarp>
            <a:spAutoFit/>
          </a:bodyPr>
          <a:lstStyle/>
          <a:p>
            <a:pPr hangingPunct="1">
              <a:lnSpc>
                <a:spcPct val="100000"/>
              </a:lnSpc>
            </a:pPr>
            <a:r>
              <a:rPr lang="en-US" sz="2000">
                <a:solidFill>
                  <a:srgbClr val="C0504D"/>
                </a:solidFill>
                <a:effectLst>
                  <a:outerShdw blurRad="38100" dist="38100" dir="2700000" algn="tl">
                    <a:srgbClr val="DDDDDD"/>
                  </a:outerShdw>
                </a:effectLst>
                <a:ea typeface="Arial" pitchFamily="-111" charset="0"/>
                <a:cs typeface="Arial" pitchFamily="-111" charset="0"/>
              </a:rPr>
              <a:t>*</a:t>
            </a:r>
          </a:p>
        </p:txBody>
      </p:sp>
      <p:sp>
        <p:nvSpPr>
          <p:cNvPr id="7180" name="Line 12"/>
          <p:cNvSpPr>
            <a:spLocks noChangeShapeType="1"/>
          </p:cNvSpPr>
          <p:nvPr/>
        </p:nvSpPr>
        <p:spPr bwMode="auto">
          <a:xfrm>
            <a:off x="2514600" y="4191000"/>
            <a:ext cx="2819400" cy="990600"/>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
        <p:nvSpPr>
          <p:cNvPr id="7181" name="Line 13"/>
          <p:cNvSpPr>
            <a:spLocks noChangeShapeType="1"/>
          </p:cNvSpPr>
          <p:nvPr/>
        </p:nvSpPr>
        <p:spPr bwMode="auto">
          <a:xfrm>
            <a:off x="3200400" y="4953000"/>
            <a:ext cx="2286000" cy="762000"/>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
        <p:nvSpPr>
          <p:cNvPr id="7182" name="Line 14"/>
          <p:cNvSpPr>
            <a:spLocks noChangeShapeType="1"/>
          </p:cNvSpPr>
          <p:nvPr/>
        </p:nvSpPr>
        <p:spPr bwMode="auto">
          <a:xfrm>
            <a:off x="2819400" y="5334000"/>
            <a:ext cx="3124200" cy="609600"/>
          </a:xfrm>
          <a:prstGeom prst="line">
            <a:avLst/>
          </a:prstGeom>
          <a:noFill/>
          <a:ln w="31680">
            <a:solidFill>
              <a:srgbClr val="C0504D"/>
            </a:solidFill>
            <a:miter lim="800000"/>
            <a:headEnd/>
            <a:tailEnd type="triangle" w="med" len="med"/>
          </a:ln>
          <a:effectLst>
            <a:outerShdw blurRad="63500" dist="17819" dir="2700000" algn="ctr" rotWithShape="0">
              <a:srgbClr val="EEECE1"/>
            </a:outerShdw>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4/3/10</a:t>
            </a:r>
          </a:p>
        </p:txBody>
      </p:sp>
      <p:sp>
        <p:nvSpPr>
          <p:cNvPr id="5" name="Footer Placeholder 4"/>
          <p:cNvSpPr>
            <a:spLocks noGrp="1"/>
          </p:cNvSpPr>
          <p:nvPr>
            <p:ph type="ftr" idx="11"/>
          </p:nvPr>
        </p:nvSpPr>
        <p:spPr/>
        <p:txBody>
          <a:bodyPr/>
          <a:lstStyle/>
          <a:p>
            <a:endParaRPr lang="en-US"/>
          </a:p>
        </p:txBody>
      </p:sp>
      <p:sp>
        <p:nvSpPr>
          <p:cNvPr id="8193" name="Rectangle 1"/>
          <p:cNvSpPr>
            <a:spLocks noGrp="1" noChangeArrowheads="1"/>
          </p:cNvSpPr>
          <p:nvPr>
            <p:ph type="title"/>
          </p:nvPr>
        </p:nvSpPr>
        <p:spPr>
          <a:xfrm>
            <a:off x="457200" y="274638"/>
            <a:ext cx="8229600" cy="639762"/>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3. Which nerve arises from the midbrain?</a:t>
            </a:r>
          </a:p>
        </p:txBody>
      </p:sp>
      <p:sp>
        <p:nvSpPr>
          <p:cNvPr id="8194" name="Rectangle 2"/>
          <p:cNvSpPr>
            <a:spLocks noGrp="1" noChangeArrowheads="1"/>
          </p:cNvSpPr>
          <p:nvPr>
            <p:ph type="body" idx="1"/>
          </p:nvPr>
        </p:nvSpPr>
        <p:spPr>
          <a:xfrm>
            <a:off x="457200" y="1600200"/>
            <a:ext cx="41148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Abducens. - </a:t>
            </a:r>
            <a:r>
              <a:rPr lang="en-US" sz="1400"/>
              <a:t>Arises from the junction between pons and medulla.</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Trigeminal. - </a:t>
            </a:r>
            <a:r>
              <a:rPr lang="en-US" sz="1400"/>
              <a:t>Arises at the lateral aspect of the midpons. Huge, can't miss it.</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**Oculomotor. - </a:t>
            </a:r>
            <a:r>
              <a:rPr lang="en-US" sz="1400"/>
              <a:t>Arises from the midbrain, just rostral to the pons, and caudal to the optic nerve/chiasm/tract.</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Vagus. - </a:t>
            </a:r>
            <a:r>
              <a:rPr lang="en-US" sz="1400"/>
              <a:t>Arises with CN 9 &amp; 11 on the lateral aspect of the rostral medulla.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idx="10"/>
          </p:nvPr>
        </p:nvSpPr>
        <p:spPr/>
        <p:txBody>
          <a:bodyPr/>
          <a:lstStyle/>
          <a:p>
            <a:r>
              <a:rPr lang="en-US"/>
              <a:t>4/3/10</a:t>
            </a:r>
          </a:p>
        </p:txBody>
      </p:sp>
      <p:sp>
        <p:nvSpPr>
          <p:cNvPr id="7" name="Footer Placeholder 4"/>
          <p:cNvSpPr>
            <a:spLocks noGrp="1"/>
          </p:cNvSpPr>
          <p:nvPr>
            <p:ph type="ftr" idx="11"/>
          </p:nvPr>
        </p:nvSpPr>
        <p:spPr/>
        <p:txBody>
          <a:bodyPr/>
          <a:lstStyle/>
          <a:p>
            <a:endParaRPr lang="en-US"/>
          </a:p>
        </p:txBody>
      </p:sp>
      <p:sp>
        <p:nvSpPr>
          <p:cNvPr id="9217" name="Rectangle 1"/>
          <p:cNvSpPr>
            <a:spLocks noGrp="1" noChangeArrowheads="1"/>
          </p:cNvSpPr>
          <p:nvPr>
            <p:ph type="title"/>
          </p:nvPr>
        </p:nvSpPr>
        <p:spPr>
          <a:xfrm>
            <a:off x="0" y="0"/>
            <a:ext cx="4343400" cy="685800"/>
          </a:xfrm>
          <a:ln/>
        </p:spPr>
        <p:txBody>
          <a:bodyPr tIns="59112"/>
          <a:lstStyle/>
          <a:p>
            <a:pPr algn="ctr">
              <a:tabLst>
                <a:tab pos="723900" algn="l"/>
                <a:tab pos="1447800" algn="l"/>
                <a:tab pos="2171700" algn="l"/>
                <a:tab pos="2895600" algn="l"/>
                <a:tab pos="3619500" algn="l"/>
                <a:tab pos="4343400" algn="l"/>
              </a:tabLst>
            </a:pPr>
            <a:r>
              <a:rPr lang="en-US" sz="2800"/>
              <a:t>4. The arrow points to:</a:t>
            </a:r>
          </a:p>
        </p:txBody>
      </p:sp>
      <p:pic>
        <p:nvPicPr>
          <p:cNvPr id="9218" name="Picture 2"/>
          <p:cNvPicPr>
            <a:picLocks noChangeAspect="1" noChangeArrowheads="1"/>
          </p:cNvPicPr>
          <p:nvPr/>
        </p:nvPicPr>
        <p:blipFill>
          <a:blip r:embed="rId3"/>
          <a:srcRect/>
          <a:stretch>
            <a:fillRect/>
          </a:stretch>
        </p:blipFill>
        <p:spPr bwMode="auto">
          <a:xfrm>
            <a:off x="4151313" y="0"/>
            <a:ext cx="5006975" cy="6789738"/>
          </a:xfrm>
          <a:prstGeom prst="rect">
            <a:avLst/>
          </a:prstGeom>
          <a:noFill/>
          <a:ln w="9360">
            <a:noFill/>
            <a:miter lim="800000"/>
            <a:headEnd/>
            <a:tailEnd/>
          </a:ln>
          <a:effectLst/>
        </p:spPr>
      </p:pic>
      <p:cxnSp>
        <p:nvCxnSpPr>
          <p:cNvPr id="9219" name="AutoShape 3"/>
          <p:cNvCxnSpPr>
            <a:cxnSpLocks noChangeShapeType="1"/>
          </p:cNvCxnSpPr>
          <p:nvPr/>
        </p:nvCxnSpPr>
        <p:spPr bwMode="auto">
          <a:xfrm flipH="1">
            <a:off x="6858000" y="1295400"/>
            <a:ext cx="685800" cy="1219200"/>
          </a:xfrm>
          <a:prstGeom prst="bentConnector3">
            <a:avLst>
              <a:gd name="adj1" fmla="val 50000"/>
            </a:avLst>
          </a:prstGeom>
          <a:noFill/>
          <a:ln w="76320">
            <a:solidFill>
              <a:srgbClr val="000000"/>
            </a:solidFill>
            <a:round/>
            <a:headEnd/>
            <a:tailEnd type="triangle" w="med" len="med"/>
          </a:ln>
          <a:effectLst/>
        </p:spPr>
      </p:cxnSp>
      <p:sp>
        <p:nvSpPr>
          <p:cNvPr id="9220" name="Rectangle 4"/>
          <p:cNvSpPr>
            <a:spLocks noGrp="1" noChangeArrowheads="1"/>
          </p:cNvSpPr>
          <p:nvPr>
            <p:ph type="body" idx="1"/>
          </p:nvPr>
        </p:nvSpPr>
        <p:spPr>
          <a:xfrm>
            <a:off x="228600" y="914400"/>
            <a:ext cx="3886200" cy="52117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Pons – </a:t>
            </a:r>
            <a:r>
              <a:rPr lang="en-US" sz="1400"/>
              <a:t>Big dome thing, caudal &amp; ventral to the midbrain.</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Midbrain – </a:t>
            </a:r>
            <a:r>
              <a:rPr lang="en-US" sz="1400"/>
              <a:t>Lies between the diencephalon &amp; pons.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**Diencephalon – </a:t>
            </a:r>
            <a:r>
              <a:rPr lang="en-US" sz="1400"/>
              <a:t>Sits rostral and dorsal to the midbrain.</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Olive – </a:t>
            </a:r>
            <a:r>
              <a:rPr lang="en-US" sz="1400"/>
              <a:t>Little bulges caudal to the pons, immediately lateral to the medulla pyramids (the longitudinal prominences along the midline of the medulla.)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idx="10"/>
          </p:nvPr>
        </p:nvSpPr>
        <p:spPr/>
        <p:txBody>
          <a:bodyPr/>
          <a:lstStyle/>
          <a:p>
            <a:r>
              <a:rPr lang="en-US"/>
              <a:t>4/3/10</a:t>
            </a:r>
          </a:p>
        </p:txBody>
      </p:sp>
      <p:sp>
        <p:nvSpPr>
          <p:cNvPr id="7" name="Footer Placeholder 4"/>
          <p:cNvSpPr>
            <a:spLocks noGrp="1"/>
          </p:cNvSpPr>
          <p:nvPr>
            <p:ph type="ftr" idx="11"/>
          </p:nvPr>
        </p:nvSpPr>
        <p:spPr/>
        <p:txBody>
          <a:bodyPr/>
          <a:lstStyle/>
          <a:p>
            <a:endParaRPr lang="en-US"/>
          </a:p>
        </p:txBody>
      </p:sp>
      <p:sp>
        <p:nvSpPr>
          <p:cNvPr id="10241" name="Rectangle 1"/>
          <p:cNvSpPr>
            <a:spLocks noGrp="1" noChangeArrowheads="1"/>
          </p:cNvSpPr>
          <p:nvPr>
            <p:ph type="title"/>
          </p:nvPr>
        </p:nvSpPr>
        <p:spPr>
          <a:xfrm>
            <a:off x="457200" y="274638"/>
            <a:ext cx="8229600" cy="1143000"/>
          </a:xfrm>
          <a:ln/>
        </p:spPr>
        <p:txBody>
          <a:bodyPr tIns="67176"/>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400"/>
              <a:t>5. The red star lies over the:</a:t>
            </a:r>
          </a:p>
        </p:txBody>
      </p:sp>
      <p:pic>
        <p:nvPicPr>
          <p:cNvPr id="10242" name="Picture 2"/>
          <p:cNvPicPr>
            <a:picLocks noChangeAspect="1" noChangeArrowheads="1"/>
          </p:cNvPicPr>
          <p:nvPr/>
        </p:nvPicPr>
        <p:blipFill>
          <a:blip r:embed="rId3"/>
          <a:srcRect/>
          <a:stretch>
            <a:fillRect/>
          </a:stretch>
        </p:blipFill>
        <p:spPr bwMode="auto">
          <a:xfrm>
            <a:off x="3852863" y="1981200"/>
            <a:ext cx="5291137" cy="3983038"/>
          </a:xfrm>
          <a:prstGeom prst="rect">
            <a:avLst/>
          </a:prstGeom>
          <a:noFill/>
          <a:ln w="9360">
            <a:noFill/>
            <a:miter lim="800000"/>
            <a:headEnd/>
            <a:tailEnd/>
          </a:ln>
          <a:effectLst/>
        </p:spPr>
      </p:pic>
      <p:sp>
        <p:nvSpPr>
          <p:cNvPr id="10243" name="Rectangle 3"/>
          <p:cNvSpPr>
            <a:spLocks noGrp="1" noChangeArrowheads="1"/>
          </p:cNvSpPr>
          <p:nvPr>
            <p:ph type="body" idx="1"/>
          </p:nvPr>
        </p:nvSpPr>
        <p:spPr>
          <a:xfrm>
            <a:off x="457200" y="1600200"/>
            <a:ext cx="34290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Frontal lobe</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**Parietal lobe</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Occipital lobe</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Temporal lobe.</a:t>
            </a:r>
          </a:p>
        </p:txBody>
      </p:sp>
      <p:sp>
        <p:nvSpPr>
          <p:cNvPr id="10244" name="AutoShape 4"/>
          <p:cNvSpPr>
            <a:spLocks noChangeArrowheads="1"/>
          </p:cNvSpPr>
          <p:nvPr/>
        </p:nvSpPr>
        <p:spPr bwMode="auto">
          <a:xfrm>
            <a:off x="5181600" y="2286000"/>
            <a:ext cx="762000" cy="533400"/>
          </a:xfrm>
          <a:prstGeom prst="star5">
            <a:avLst/>
          </a:prstGeom>
          <a:noFill/>
          <a:ln w="25560">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4/3/10</a:t>
            </a:r>
          </a:p>
        </p:txBody>
      </p:sp>
      <p:sp>
        <p:nvSpPr>
          <p:cNvPr id="5" name="Footer Placeholder 4"/>
          <p:cNvSpPr>
            <a:spLocks noGrp="1"/>
          </p:cNvSpPr>
          <p:nvPr>
            <p:ph type="ftr" idx="11"/>
          </p:nvPr>
        </p:nvSpPr>
        <p:spPr/>
        <p:txBody>
          <a:bodyPr/>
          <a:lstStyle/>
          <a:p>
            <a:endParaRPr lang="en-US"/>
          </a:p>
        </p:txBody>
      </p:sp>
      <p:sp>
        <p:nvSpPr>
          <p:cNvPr id="11265" name="Rectangle 1"/>
          <p:cNvSpPr>
            <a:spLocks noGrp="1" noChangeArrowheads="1"/>
          </p:cNvSpPr>
          <p:nvPr>
            <p:ph type="title"/>
          </p:nvPr>
        </p:nvSpPr>
        <p:spPr>
          <a:xfrm>
            <a:off x="457200" y="274638"/>
            <a:ext cx="8229600" cy="1143000"/>
          </a:xfrm>
          <a:ln/>
        </p:spPr>
        <p:txBody>
          <a:bodyPr tIns="63144">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a:t>6. With a loss of lower motor neurons a patient would have:</a:t>
            </a:r>
          </a:p>
        </p:txBody>
      </p:sp>
      <p:sp>
        <p:nvSpPr>
          <p:cNvPr id="11266" name="Rectangle 2"/>
          <p:cNvSpPr>
            <a:spLocks noGrp="1" noChangeArrowheads="1"/>
          </p:cNvSpPr>
          <p:nvPr>
            <p:ph type="body" idx="1"/>
          </p:nvPr>
        </p:nvSpPr>
        <p:spPr>
          <a:xfrm>
            <a:off x="457200" y="1600200"/>
            <a:ext cx="82296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**Flaccid paralysis. - </a:t>
            </a:r>
            <a:r>
              <a:rPr lang="en-US" sz="1400"/>
              <a:t>Happens because lower motor neurons (aka Alpha's, or LMN's) constantly send small stimulations to the muscles they innervate, giving them their tone. Knocking out LMN's causes the muscles they innervate to be flaccid (no tone), paralyzed (no movement), and possibly show small fasciculations (involuntary twitches). The muscle innervated by the lesioned LMN will also have no myotactic (stretch) reflex. This combo of signs is known as Lower Motor Neuron Syndrome. </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Spastic paralysis. - </a:t>
            </a:r>
            <a:r>
              <a:rPr lang="en-US" sz="1400"/>
              <a:t>Seen in the loss of upper motor neurons (aka Upper Motor Neuron Syndrome.) Lesioning UMN's causes spastic paralysis (no voluntary movement, and resistance to being moved by an external force), and exaggerated myotactic (stretch) reflexes. This happens because the LMN's aren't controlled by the UMN's anymore, so no voluntary movements can be made and only the reflex loops remain intact. The neurons in these reflex loops (afferents, interneurons, and LMN's) become more sensitive and hyperactive, to the point where the overactive stretch reflex resists all externally applies forces.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Sensory deficiets.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idx="10"/>
          </p:nvPr>
        </p:nvSpPr>
        <p:spPr/>
        <p:txBody>
          <a:bodyPr/>
          <a:lstStyle/>
          <a:p>
            <a:r>
              <a:rPr lang="en-US"/>
              <a:t>4/3/10</a:t>
            </a:r>
          </a:p>
        </p:txBody>
      </p:sp>
      <p:sp>
        <p:nvSpPr>
          <p:cNvPr id="7" name="Footer Placeholder 4"/>
          <p:cNvSpPr>
            <a:spLocks noGrp="1"/>
          </p:cNvSpPr>
          <p:nvPr>
            <p:ph type="ftr" idx="11"/>
          </p:nvPr>
        </p:nvSpPr>
        <p:spPr/>
        <p:txBody>
          <a:bodyPr/>
          <a:lstStyle/>
          <a:p>
            <a:endParaRPr lang="en-US"/>
          </a:p>
        </p:txBody>
      </p:sp>
      <p:sp>
        <p:nvSpPr>
          <p:cNvPr id="12289" name="Rectangle 1"/>
          <p:cNvSpPr>
            <a:spLocks noGrp="1" noChangeArrowheads="1"/>
          </p:cNvSpPr>
          <p:nvPr>
            <p:ph type="title"/>
          </p:nvPr>
        </p:nvSpPr>
        <p:spPr>
          <a:xfrm>
            <a:off x="457200" y="274638"/>
            <a:ext cx="8229600" cy="868362"/>
          </a:xfrm>
          <a:ln/>
        </p:spPr>
        <p:txBody>
          <a:bodyPr tIns="58104">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600"/>
              <a:t>7. In the diagram the arrow points to the region where the lower motor neurons would innervate the:</a:t>
            </a:r>
          </a:p>
        </p:txBody>
      </p:sp>
      <p:pic>
        <p:nvPicPr>
          <p:cNvPr id="12290" name="Picture 2"/>
          <p:cNvPicPr>
            <a:picLocks noChangeAspect="1" noChangeArrowheads="1"/>
          </p:cNvPicPr>
          <p:nvPr/>
        </p:nvPicPr>
        <p:blipFill>
          <a:blip r:embed="rId3"/>
          <a:srcRect/>
          <a:stretch>
            <a:fillRect/>
          </a:stretch>
        </p:blipFill>
        <p:spPr bwMode="auto">
          <a:xfrm>
            <a:off x="3656013" y="1828800"/>
            <a:ext cx="5487987" cy="3109913"/>
          </a:xfrm>
          <a:prstGeom prst="rect">
            <a:avLst/>
          </a:prstGeom>
          <a:noFill/>
          <a:ln w="9360">
            <a:noFill/>
            <a:miter lim="800000"/>
            <a:headEnd/>
            <a:tailEnd/>
          </a:ln>
          <a:effectLst/>
        </p:spPr>
      </p:pic>
      <p:cxnSp>
        <p:nvCxnSpPr>
          <p:cNvPr id="12291" name="AutoShape 3"/>
          <p:cNvCxnSpPr>
            <a:cxnSpLocks noChangeShapeType="1"/>
          </p:cNvCxnSpPr>
          <p:nvPr/>
        </p:nvCxnSpPr>
        <p:spPr bwMode="auto">
          <a:xfrm flipH="1">
            <a:off x="4800600" y="3886200"/>
            <a:ext cx="76200" cy="1524000"/>
          </a:xfrm>
          <a:prstGeom prst="bentConnector3">
            <a:avLst>
              <a:gd name="adj1" fmla="val 50000"/>
            </a:avLst>
          </a:prstGeom>
          <a:noFill/>
          <a:ln w="76320">
            <a:solidFill>
              <a:srgbClr val="000000"/>
            </a:solidFill>
            <a:round/>
            <a:headEnd type="triangle" w="med" len="med"/>
            <a:tailEnd/>
          </a:ln>
          <a:effectLst/>
        </p:spPr>
      </p:cxnSp>
      <p:sp>
        <p:nvSpPr>
          <p:cNvPr id="12292" name="Rectangle 4"/>
          <p:cNvSpPr>
            <a:spLocks noGrp="1" noChangeArrowheads="1"/>
          </p:cNvSpPr>
          <p:nvPr>
            <p:ph type="body" idx="1"/>
          </p:nvPr>
        </p:nvSpPr>
        <p:spPr>
          <a:xfrm>
            <a:off x="457200" y="1600200"/>
            <a:ext cx="3429000" cy="4800600"/>
          </a:xfrm>
          <a:ln/>
        </p:spPr>
        <p:txBody>
          <a:bodyPr tIns="59112"/>
          <a:lstStyle/>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sz="2800"/>
              <a:t>Neck muscles.</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sz="2800"/>
              <a:t>Trunk muscles</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sz="2800"/>
              <a:t>**Upper limb muscles</a:t>
            </a:r>
          </a:p>
          <a:p>
            <a:pPr marL="514350" indent="-512763">
              <a:spcBef>
                <a:spcPts val="638"/>
              </a:spcBef>
              <a:buSzPct val="45000"/>
              <a:tabLst>
                <a:tab pos="723900" algn="l"/>
                <a:tab pos="1447800" algn="l"/>
                <a:tab pos="2171700" algn="l"/>
                <a:tab pos="2895600" algn="l"/>
              </a:tabLst>
            </a:pPr>
            <a:r>
              <a:rPr lang="en-US" sz="1400"/>
              <a:t>Note: The arrow points to the lateral cell column, which has cell bodies of neurons that innervate the limbs. The lateral cell column is only found at the cervical and lumbosacral spinal cord enlargements. Medial to the arrow is the medial cell column, which has the bodies of neurons controlling neck and trunk muscles. The medial column is found all along the cord.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Caudal Medulla.jpg"/>
          <p:cNvPicPr>
            <a:picLocks noChangeAspect="1"/>
          </p:cNvPicPr>
          <p:nvPr/>
        </p:nvPicPr>
        <p:blipFill>
          <a:blip r:embed="rId2"/>
          <a:stretch>
            <a:fillRect/>
          </a:stretch>
        </p:blipFill>
        <p:spPr>
          <a:xfrm>
            <a:off x="0" y="0"/>
            <a:ext cx="9144000" cy="7066562"/>
          </a:xfrm>
          <a:prstGeom prst="rect">
            <a:avLst/>
          </a:prstGeom>
        </p:spPr>
      </p:pic>
      <p:sp>
        <p:nvSpPr>
          <p:cNvPr id="3" name="TextBox 2"/>
          <p:cNvSpPr txBox="1"/>
          <p:nvPr/>
        </p:nvSpPr>
        <p:spPr>
          <a:xfrm>
            <a:off x="3429000" y="5380672"/>
            <a:ext cx="2286000" cy="1477328"/>
          </a:xfrm>
          <a:prstGeom prst="rect">
            <a:avLst/>
          </a:prstGeom>
          <a:noFill/>
        </p:spPr>
        <p:txBody>
          <a:bodyPr wrap="square" rtlCol="0">
            <a:spAutoFit/>
          </a:bodyPr>
          <a:lstStyle/>
          <a:p>
            <a:r>
              <a:rPr lang="en-US" dirty="0" smtClean="0"/>
              <a:t>Note: Fibers from fasciculus </a:t>
            </a:r>
            <a:r>
              <a:rPr lang="en-US" dirty="0" err="1" smtClean="0"/>
              <a:t>cuneatus</a:t>
            </a:r>
            <a:r>
              <a:rPr lang="en-US" dirty="0" smtClean="0"/>
              <a:t> and </a:t>
            </a:r>
            <a:r>
              <a:rPr lang="en-US" dirty="0" err="1" smtClean="0"/>
              <a:t>gracilus</a:t>
            </a:r>
            <a:r>
              <a:rPr lang="en-US" dirty="0" smtClean="0"/>
              <a:t> decussate here and go up the medial </a:t>
            </a:r>
            <a:r>
              <a:rPr lang="en-US" dirty="0" err="1" smtClean="0"/>
              <a:t>lemniscus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4/3/10</a:t>
            </a:r>
          </a:p>
        </p:txBody>
      </p:sp>
      <p:sp>
        <p:nvSpPr>
          <p:cNvPr id="5" name="Footer Placeholder 4"/>
          <p:cNvSpPr>
            <a:spLocks noGrp="1"/>
          </p:cNvSpPr>
          <p:nvPr>
            <p:ph type="ftr" idx="11"/>
          </p:nvPr>
        </p:nvSpPr>
        <p:spPr/>
        <p:txBody>
          <a:bodyPr/>
          <a:lstStyle/>
          <a:p>
            <a:endParaRPr lang="en-US"/>
          </a:p>
        </p:txBody>
      </p:sp>
      <p:sp>
        <p:nvSpPr>
          <p:cNvPr id="13313" name="Rectangle 1"/>
          <p:cNvSpPr>
            <a:spLocks noGrp="1" noChangeArrowheads="1"/>
          </p:cNvSpPr>
          <p:nvPr>
            <p:ph type="title"/>
          </p:nvPr>
        </p:nvSpPr>
        <p:spPr>
          <a:xfrm>
            <a:off x="457200" y="274638"/>
            <a:ext cx="8229600" cy="868362"/>
          </a:xfrm>
          <a:ln/>
        </p:spPr>
        <p:txBody>
          <a:bodyPr tIns="59112">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8. The CONTRACTION of muscle when it’s tendon is stretched is the:</a:t>
            </a:r>
          </a:p>
        </p:txBody>
      </p:sp>
      <p:sp>
        <p:nvSpPr>
          <p:cNvPr id="13314" name="Rectangle 2"/>
          <p:cNvSpPr>
            <a:spLocks noGrp="1" noChangeArrowheads="1"/>
          </p:cNvSpPr>
          <p:nvPr>
            <p:ph type="body" idx="1"/>
          </p:nvPr>
        </p:nvSpPr>
        <p:spPr>
          <a:xfrm>
            <a:off x="457200" y="1143000"/>
            <a:ext cx="8229600" cy="5029200"/>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**Myotatic reflex. - </a:t>
            </a:r>
            <a:r>
              <a:rPr lang="en-US" sz="1400"/>
              <a:t>This is a CONTRACTION reflex that occurs in response to MUSCLE/TENDON STRETCH. It is detected by the intrafusal muscle fibers of the Muscle Spindle, which are innervated by IA afferent nerve fibers. When the muscle or its tendon are tapped, the muscle (both intra- and extrafusal muscle fibers) are stretched. Stretching the intrafusal fibers excites their IA afferents, which carry the excitation back to the cord through the dorsal spinal nerve root. In the cord, they synapse on that muscle's lower motor neurons, forming a reflex loop with 1 synapse (monosynaptic loop.) This synapse excites the LMN's, which carry the excitation back to the muscle and cause CONTRACTION of the extrafusal muscle fibers.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Inverse motatic reflex. - </a:t>
            </a:r>
            <a:r>
              <a:rPr lang="en-US" sz="1400"/>
              <a:t>This is a RELAXATION reflex that occurs in response to TENDON TENSION, as detected by the Golgi Tendon Organ and the IB afferents that innervate it. Contraction of a muscle tenses its tendon, causing excitation in its IB afferent neurons which carry the signal back to the cord through the dorsal spinal nerve root. In the cord, the IB excites an inhibitory interneuron, which thus INHIBITS the corresponding LMN's for that muscle. This reflex loop has 2 synapses and results in the relaxation of the muscle to prevent tendon tear.</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Gamma loop. - </a:t>
            </a:r>
            <a:r>
              <a:rPr lang="en-US" sz="1400"/>
              <a:t>This is more of a modulatory mechanism in the intrafusal muscle fibers. Gamma motor neurons (as opposed to alpha motor neurons, the normal LMN's) control the tone of the intrafusal muscle fibers of the muscle spindle, thus regulating their excitability and the sensitivity of the myotactic reflex.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4/3/10</a:t>
            </a:r>
          </a:p>
        </p:txBody>
      </p:sp>
      <p:sp>
        <p:nvSpPr>
          <p:cNvPr id="5" name="Footer Placeholder 4"/>
          <p:cNvSpPr>
            <a:spLocks noGrp="1"/>
          </p:cNvSpPr>
          <p:nvPr>
            <p:ph type="ftr" idx="11"/>
          </p:nvPr>
        </p:nvSpPr>
        <p:spPr/>
        <p:txBody>
          <a:bodyPr/>
          <a:lstStyle/>
          <a:p>
            <a:endParaRPr lang="en-US"/>
          </a:p>
        </p:txBody>
      </p:sp>
      <p:sp>
        <p:nvSpPr>
          <p:cNvPr id="14337" name="Rectangle 1"/>
          <p:cNvSpPr>
            <a:spLocks noGrp="1" noChangeArrowheads="1"/>
          </p:cNvSpPr>
          <p:nvPr>
            <p:ph type="title"/>
          </p:nvPr>
        </p:nvSpPr>
        <p:spPr>
          <a:xfrm>
            <a:off x="457200" y="274638"/>
            <a:ext cx="8229600" cy="868362"/>
          </a:xfrm>
          <a:ln/>
        </p:spPr>
        <p:txBody>
          <a:bodyPr tIns="58104">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600"/>
              <a:t>9. The neurons that originate in the cortex and descend to the spinal cord are part of the</a:t>
            </a:r>
          </a:p>
        </p:txBody>
      </p:sp>
      <p:sp>
        <p:nvSpPr>
          <p:cNvPr id="14338" name="Rectangle 2"/>
          <p:cNvSpPr>
            <a:spLocks noGrp="1" noChangeArrowheads="1"/>
          </p:cNvSpPr>
          <p:nvPr>
            <p:ph type="body" idx="1"/>
          </p:nvPr>
        </p:nvSpPr>
        <p:spPr>
          <a:xfrm>
            <a:off x="457200" y="1143000"/>
            <a:ext cx="8229600" cy="4983163"/>
          </a:xfrm>
          <a:ln/>
        </p:spPr>
        <p:txBody>
          <a:bodyPr tIns="58104">
            <a:normAutofit lnSpcReduction="10000"/>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600"/>
              <a:t>**Corticospinal tract. - </a:t>
            </a:r>
            <a:r>
              <a:rPr lang="en-US" sz="1400"/>
              <a:t>These fibers originate in the primary motor cortex located in the precentral gyrus. Some fibers also come from premotor and even primary somatosensory cortices. They descend to the posterior part of the internal capsule, through the pons, and down the medulla through the pyramids. Most fibers cross over (decussate) in the caudal medulla, and descend the spinal cord in the lateral funiculus (white matter between the anterior and posterior grey horns.)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600"/>
              <a:t>Vestibulospinal tract. - </a:t>
            </a:r>
            <a:r>
              <a:rPr lang="en-US" sz="1400"/>
              <a:t>These fibers originate in the vestibular nuclei of the medulla and descend in the ventromedial white matter. These fibers function to allow reflexive postural adjustments of the head and body, and also influence muscle tone.</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600"/>
              <a:t>Reticulospinal tract. - </a:t>
            </a:r>
            <a:r>
              <a:rPr lang="en-US" sz="1400"/>
              <a:t>These fibers originate at various levels of the Reticular Formation (the core of the brainstem), and runs down the white matter of the cord in two places: between the anterior and posterior grey matter (horns), and between the anterior horn and intermediate grey matter zone. These nerve fibers have many functions, including: coordination of locomotive and postural movements (basically integration of motor info), and mediation of voluntary movement, pain, and autonomic info. </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600"/>
              <a:t>Rubrospinal tract. -</a:t>
            </a:r>
            <a:r>
              <a:rPr lang="en-US"/>
              <a:t> </a:t>
            </a:r>
            <a:r>
              <a:rPr lang="en-US" sz="1400"/>
              <a:t>These fibers originate in the Red Nucleus of the midbrain. They cross to the other side of the midbrain, begin to descend in the lateral part of the brainstem tegmentum, and continue down the spinal cord in the lateral funiculus (accompanying the lateral corticospinal tract.) These nerve fibers modulate voluntary movements and help provide fine motor control.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4/3/10</a:t>
            </a:r>
          </a:p>
        </p:txBody>
      </p:sp>
      <p:sp>
        <p:nvSpPr>
          <p:cNvPr id="5" name="Footer Placeholder 4"/>
          <p:cNvSpPr>
            <a:spLocks noGrp="1"/>
          </p:cNvSpPr>
          <p:nvPr>
            <p:ph type="ftr" idx="11"/>
          </p:nvPr>
        </p:nvSpPr>
        <p:spPr/>
        <p:txBody>
          <a:bodyPr/>
          <a:lstStyle/>
          <a:p>
            <a:endParaRPr lang="en-US"/>
          </a:p>
        </p:txBody>
      </p:sp>
      <p:sp>
        <p:nvSpPr>
          <p:cNvPr id="15361" name="Rectangle 1"/>
          <p:cNvSpPr>
            <a:spLocks noGrp="1" noChangeArrowheads="1"/>
          </p:cNvSpPr>
          <p:nvPr>
            <p:ph type="title"/>
          </p:nvPr>
        </p:nvSpPr>
        <p:spPr>
          <a:xfrm>
            <a:off x="457200" y="274638"/>
            <a:ext cx="8229600" cy="868362"/>
          </a:xfrm>
          <a:ln/>
        </p:spPr>
        <p:txBody>
          <a:bodyPr tIns="58104"/>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600"/>
              <a:t>10. Which would give you pronounced atrophy if lesioned?</a:t>
            </a:r>
          </a:p>
        </p:txBody>
      </p:sp>
      <p:sp>
        <p:nvSpPr>
          <p:cNvPr id="15362" name="Rectangle 2"/>
          <p:cNvSpPr>
            <a:spLocks noGrp="1" noChangeArrowheads="1"/>
          </p:cNvSpPr>
          <p:nvPr>
            <p:ph type="body" idx="1"/>
          </p:nvPr>
        </p:nvSpPr>
        <p:spPr>
          <a:xfrm>
            <a:off x="457200" y="1143000"/>
            <a:ext cx="8229600" cy="49831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Pyramidal tract. - </a:t>
            </a:r>
            <a:r>
              <a:rPr lang="en-US" sz="1400"/>
              <a:t>Lesions here would give you Upper Motor Neuron Syndrome, which produces spastic paralysis (due to hypertonia), and exaggerated reflexes.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**Lower motor neurons. - </a:t>
            </a:r>
            <a:r>
              <a:rPr lang="en-US" sz="1400"/>
              <a:t>Lesioning LMN's would give you Lower Motor Neuron Syndrome, which produces flaccid paralysis (due to loss of muscle tone) and loss of reflexes. Prolonged loss of muscle tone results in atrophy, the degeneration/wasting of muscle tissue.</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Vestibulospinal tract.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10"/>
          </p:nvPr>
        </p:nvSpPr>
        <p:spPr/>
        <p:txBody>
          <a:bodyPr/>
          <a:lstStyle/>
          <a:p>
            <a:r>
              <a:rPr lang="en-US"/>
              <a:t>4/3/10</a:t>
            </a:r>
          </a:p>
        </p:txBody>
      </p:sp>
      <p:sp>
        <p:nvSpPr>
          <p:cNvPr id="10" name="Footer Placeholder 4"/>
          <p:cNvSpPr>
            <a:spLocks noGrp="1"/>
          </p:cNvSpPr>
          <p:nvPr>
            <p:ph type="ftr" idx="11"/>
          </p:nvPr>
        </p:nvSpPr>
        <p:spPr/>
        <p:txBody>
          <a:bodyPr/>
          <a:lstStyle/>
          <a:p>
            <a:endParaRPr lang="en-US"/>
          </a:p>
        </p:txBody>
      </p:sp>
      <p:sp>
        <p:nvSpPr>
          <p:cNvPr id="16385" name="Rectangle 1"/>
          <p:cNvSpPr>
            <a:spLocks noGrp="1" noChangeArrowheads="1"/>
          </p:cNvSpPr>
          <p:nvPr>
            <p:ph type="title"/>
          </p:nvPr>
        </p:nvSpPr>
        <p:spPr>
          <a:xfrm>
            <a:off x="457200" y="274638"/>
            <a:ext cx="8229600" cy="639762"/>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1. Where is the 12th nucleus?</a:t>
            </a:r>
          </a:p>
        </p:txBody>
      </p:sp>
      <p:pic>
        <p:nvPicPr>
          <p:cNvPr id="16386" name="Picture 2"/>
          <p:cNvPicPr>
            <a:picLocks noChangeAspect="1" noChangeArrowheads="1"/>
          </p:cNvPicPr>
          <p:nvPr/>
        </p:nvPicPr>
        <p:blipFill>
          <a:blip r:embed="rId3"/>
          <a:srcRect/>
          <a:stretch>
            <a:fillRect/>
          </a:stretch>
        </p:blipFill>
        <p:spPr bwMode="auto">
          <a:xfrm>
            <a:off x="4648200" y="1066800"/>
            <a:ext cx="4495800" cy="3948113"/>
          </a:xfrm>
          <a:prstGeom prst="rect">
            <a:avLst/>
          </a:prstGeom>
          <a:noFill/>
          <a:ln w="9360">
            <a:noFill/>
            <a:miter lim="800000"/>
            <a:headEnd/>
            <a:tailEnd/>
          </a:ln>
          <a:effectLst/>
        </p:spPr>
      </p:pic>
      <p:sp>
        <p:nvSpPr>
          <p:cNvPr id="16387" name="Rectangle 3"/>
          <p:cNvSpPr>
            <a:spLocks noChangeArrowheads="1"/>
          </p:cNvSpPr>
          <p:nvPr/>
        </p:nvSpPr>
        <p:spPr bwMode="auto">
          <a:xfrm>
            <a:off x="6477000" y="2286000"/>
            <a:ext cx="317500" cy="368300"/>
          </a:xfrm>
          <a:prstGeom prst="rect">
            <a:avLst/>
          </a:prstGeom>
          <a:noFill/>
          <a:ln w="9525">
            <a:solidFill>
              <a:srgbClr val="000000"/>
            </a:solidFill>
            <a:round/>
            <a:headEnd/>
            <a:tailEnd/>
          </a:ln>
          <a:effectLst/>
        </p:spPr>
        <p:txBody>
          <a:bodyPr lIns="90000" tIns="54072" rIns="90000" bIns="45000">
            <a:prstTxWarp prst="textNoShape">
              <a:avLst/>
            </a:prstTxWarp>
          </a:bodyPr>
          <a:lstStyle/>
          <a:p>
            <a:pPr hangingPunct="1"/>
            <a:r>
              <a:rPr lang="en-US">
                <a:solidFill>
                  <a:srgbClr val="000000"/>
                </a:solidFill>
                <a:latin typeface="Calibri" pitchFamily="-111" charset="0"/>
                <a:ea typeface="Arial" pitchFamily="-111" charset="0"/>
                <a:cs typeface="Arial" pitchFamily="-111" charset="0"/>
              </a:rPr>
              <a:t>A</a:t>
            </a:r>
          </a:p>
        </p:txBody>
      </p:sp>
      <p:sp>
        <p:nvSpPr>
          <p:cNvPr id="16388" name="Rectangle 4"/>
          <p:cNvSpPr>
            <a:spLocks noChangeArrowheads="1"/>
          </p:cNvSpPr>
          <p:nvPr/>
        </p:nvSpPr>
        <p:spPr bwMode="auto">
          <a:xfrm>
            <a:off x="7086600" y="1600200"/>
            <a:ext cx="314325" cy="368300"/>
          </a:xfrm>
          <a:prstGeom prst="rect">
            <a:avLst/>
          </a:prstGeom>
          <a:noFill/>
          <a:ln w="9525">
            <a:solidFill>
              <a:srgbClr val="000000"/>
            </a:solidFill>
            <a:round/>
            <a:headEnd/>
            <a:tailEnd/>
          </a:ln>
          <a:effectLst/>
        </p:spPr>
        <p:txBody>
          <a:bodyPr lIns="90000" tIns="54072" rIns="90000" bIns="45000">
            <a:prstTxWarp prst="textNoShape">
              <a:avLst/>
            </a:prstTxWarp>
          </a:bodyPr>
          <a:lstStyle/>
          <a:p>
            <a:pPr hangingPunct="1"/>
            <a:r>
              <a:rPr lang="en-US" b="1">
                <a:solidFill>
                  <a:srgbClr val="000000"/>
                </a:solidFill>
                <a:latin typeface="Calibri" pitchFamily="-111" charset="0"/>
                <a:ea typeface="Arial" pitchFamily="-111" charset="0"/>
                <a:cs typeface="Arial" pitchFamily="-111" charset="0"/>
              </a:rPr>
              <a:t>B</a:t>
            </a:r>
          </a:p>
        </p:txBody>
      </p:sp>
      <p:sp>
        <p:nvSpPr>
          <p:cNvPr id="16389" name="Rectangle 5"/>
          <p:cNvSpPr>
            <a:spLocks noChangeArrowheads="1"/>
          </p:cNvSpPr>
          <p:nvPr/>
        </p:nvSpPr>
        <p:spPr bwMode="auto">
          <a:xfrm>
            <a:off x="8220075" y="2667000"/>
            <a:ext cx="314325" cy="368300"/>
          </a:xfrm>
          <a:prstGeom prst="rect">
            <a:avLst/>
          </a:prstGeom>
          <a:noFill/>
          <a:ln w="9525">
            <a:solidFill>
              <a:srgbClr val="000000"/>
            </a:solidFill>
            <a:round/>
            <a:headEnd/>
            <a:tailEnd/>
          </a:ln>
          <a:effectLst/>
        </p:spPr>
        <p:txBody>
          <a:bodyPr lIns="90000" tIns="54072" rIns="90000" bIns="45000">
            <a:prstTxWarp prst="textNoShape">
              <a:avLst/>
            </a:prstTxWarp>
          </a:bodyPr>
          <a:lstStyle/>
          <a:p>
            <a:pPr hangingPunct="1"/>
            <a:r>
              <a:rPr lang="en-US" b="1">
                <a:solidFill>
                  <a:srgbClr val="000000"/>
                </a:solidFill>
                <a:latin typeface="Calibri" pitchFamily="-111" charset="0"/>
                <a:ea typeface="Arial" pitchFamily="-111" charset="0"/>
                <a:cs typeface="Arial" pitchFamily="-111" charset="0"/>
              </a:rPr>
              <a:t>C</a:t>
            </a:r>
          </a:p>
        </p:txBody>
      </p:sp>
      <p:sp>
        <p:nvSpPr>
          <p:cNvPr id="16390" name="Rectangle 6"/>
          <p:cNvSpPr>
            <a:spLocks noChangeArrowheads="1"/>
          </p:cNvSpPr>
          <p:nvPr/>
        </p:nvSpPr>
        <p:spPr bwMode="auto">
          <a:xfrm>
            <a:off x="5486400" y="3668713"/>
            <a:ext cx="330200" cy="368300"/>
          </a:xfrm>
          <a:prstGeom prst="rect">
            <a:avLst/>
          </a:prstGeom>
          <a:noFill/>
          <a:ln w="9525">
            <a:solidFill>
              <a:srgbClr val="000000"/>
            </a:solidFill>
            <a:round/>
            <a:headEnd/>
            <a:tailEnd/>
          </a:ln>
          <a:effectLst/>
        </p:spPr>
        <p:txBody>
          <a:bodyPr lIns="90000" tIns="54072" rIns="90000" bIns="45000">
            <a:prstTxWarp prst="textNoShape">
              <a:avLst/>
            </a:prstTxWarp>
          </a:bodyPr>
          <a:lstStyle/>
          <a:p>
            <a:pPr hangingPunct="1"/>
            <a:r>
              <a:rPr lang="en-US" b="1">
                <a:solidFill>
                  <a:srgbClr val="000000"/>
                </a:solidFill>
                <a:latin typeface="Calibri" pitchFamily="-111" charset="0"/>
                <a:ea typeface="Arial" pitchFamily="-111" charset="0"/>
                <a:cs typeface="Arial" pitchFamily="-111" charset="0"/>
              </a:rPr>
              <a:t>D</a:t>
            </a:r>
          </a:p>
        </p:txBody>
      </p:sp>
      <p:sp>
        <p:nvSpPr>
          <p:cNvPr id="16391" name="Rectangle 7"/>
          <p:cNvSpPr>
            <a:spLocks noGrp="1" noChangeArrowheads="1"/>
          </p:cNvSpPr>
          <p:nvPr>
            <p:ph type="body" idx="1"/>
          </p:nvPr>
        </p:nvSpPr>
        <p:spPr>
          <a:xfrm>
            <a:off x="457200" y="914400"/>
            <a:ext cx="4114800" cy="5211763"/>
          </a:xfrm>
          <a:ln/>
        </p:spPr>
        <p:txBody>
          <a:bodyPr>
            <a:normAutofit fontScale="92500"/>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**A – </a:t>
            </a:r>
            <a:r>
              <a:rPr lang="en-US" sz="1400"/>
              <a:t>Hypoglossal nucleus. Location of cell bodies of neurons contributing fibers to CN 12.</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B – </a:t>
            </a:r>
            <a:r>
              <a:rPr lang="en-US" sz="1400"/>
              <a:t>Gracile nucleus (a dorsal column nucleus of the caudal medulla.) Location of cell bodies of secondary neurons carrying touch/proprioception info from the ipsilateral lower body and limbs up to the contralateral sensory areas of the cortex. Fibers cross over in the rostral medulla and ascend in the medial lemniscus.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C – </a:t>
            </a:r>
            <a:r>
              <a:rPr lang="en-US" sz="1400"/>
              <a:t>Spinal trigeminal nucleus. Location of cell bodies of secondary neurons carrying pain/temperature info from the ipsilateral face up to the brain. Fibers cross over immediately and ascend in the contralateral trigeminothalamic tract.</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D – </a:t>
            </a:r>
            <a:r>
              <a:rPr lang="en-US" sz="1400"/>
              <a:t>Inferior olivary nucleus. Location of cell bodies of neurons involved in coordination/control of movement. Fibers contribute to the contralateral inferior cerebellar peduncle.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idx="10"/>
          </p:nvPr>
        </p:nvSpPr>
        <p:spPr/>
        <p:txBody>
          <a:bodyPr/>
          <a:lstStyle/>
          <a:p>
            <a:r>
              <a:rPr lang="en-US"/>
              <a:t>4/3/10</a:t>
            </a:r>
          </a:p>
        </p:txBody>
      </p:sp>
      <p:sp>
        <p:nvSpPr>
          <p:cNvPr id="11" name="Footer Placeholder 4"/>
          <p:cNvSpPr>
            <a:spLocks noGrp="1"/>
          </p:cNvSpPr>
          <p:nvPr>
            <p:ph type="ftr" idx="11"/>
          </p:nvPr>
        </p:nvSpPr>
        <p:spPr/>
        <p:txBody>
          <a:bodyPr/>
          <a:lstStyle/>
          <a:p>
            <a:endParaRPr lang="en-US"/>
          </a:p>
        </p:txBody>
      </p:sp>
      <p:sp>
        <p:nvSpPr>
          <p:cNvPr id="17409" name="Rectangle 1"/>
          <p:cNvSpPr>
            <a:spLocks noGrp="1" noChangeArrowheads="1"/>
          </p:cNvSpPr>
          <p:nvPr>
            <p:ph type="title"/>
          </p:nvPr>
        </p:nvSpPr>
        <p:spPr>
          <a:xfrm>
            <a:off x="457200" y="274638"/>
            <a:ext cx="8229600" cy="639762"/>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2. The seventh cranial nerve nucleus is:</a:t>
            </a:r>
          </a:p>
        </p:txBody>
      </p:sp>
      <p:pic>
        <p:nvPicPr>
          <p:cNvPr id="17410" name="Picture 2"/>
          <p:cNvPicPr>
            <a:picLocks noChangeAspect="1" noChangeArrowheads="1"/>
          </p:cNvPicPr>
          <p:nvPr/>
        </p:nvPicPr>
        <p:blipFill>
          <a:blip r:embed="rId3"/>
          <a:srcRect/>
          <a:stretch>
            <a:fillRect/>
          </a:stretch>
        </p:blipFill>
        <p:spPr bwMode="auto">
          <a:xfrm>
            <a:off x="3733800" y="1600200"/>
            <a:ext cx="5410200" cy="3441700"/>
          </a:xfrm>
          <a:prstGeom prst="rect">
            <a:avLst/>
          </a:prstGeom>
          <a:noFill/>
          <a:ln w="9360">
            <a:noFill/>
            <a:miter lim="800000"/>
            <a:headEnd/>
            <a:tailEnd/>
          </a:ln>
          <a:effectLst/>
        </p:spPr>
      </p:pic>
      <p:sp>
        <p:nvSpPr>
          <p:cNvPr id="17411" name="Rectangle 3"/>
          <p:cNvSpPr>
            <a:spLocks noChangeArrowheads="1"/>
          </p:cNvSpPr>
          <p:nvPr/>
        </p:nvSpPr>
        <p:spPr bwMode="auto">
          <a:xfrm>
            <a:off x="5649913" y="4114800"/>
            <a:ext cx="444500" cy="460375"/>
          </a:xfrm>
          <a:prstGeom prst="rect">
            <a:avLst/>
          </a:prstGeom>
          <a:noFill/>
          <a:ln w="9360">
            <a:noFill/>
            <a:miter lim="800000"/>
            <a:headEnd/>
            <a:tailEnd/>
          </a:ln>
          <a:effectLst/>
        </p:spPr>
        <p:txBody>
          <a:bodyPr lIns="90000" tIns="57096" rIns="90000" bIns="45000">
            <a:prstTxWarp prst="textNoShape">
              <a:avLst/>
            </a:prstTxWarp>
          </a:bodyPr>
          <a:lstStyle/>
          <a:p>
            <a:pPr hangingPunct="1"/>
            <a:r>
              <a:rPr lang="en-US" sz="2400">
                <a:solidFill>
                  <a:srgbClr val="000000"/>
                </a:solidFill>
                <a:latin typeface="Calibri" pitchFamily="-111" charset="0"/>
                <a:ea typeface="Arial" pitchFamily="-111" charset="0"/>
                <a:cs typeface="Arial" pitchFamily="-111" charset="0"/>
              </a:rPr>
              <a:t>A</a:t>
            </a:r>
          </a:p>
        </p:txBody>
      </p:sp>
      <p:sp>
        <p:nvSpPr>
          <p:cNvPr id="17412" name="Rectangle 4"/>
          <p:cNvSpPr>
            <a:spLocks noChangeArrowheads="1"/>
          </p:cNvSpPr>
          <p:nvPr/>
        </p:nvSpPr>
        <p:spPr bwMode="auto">
          <a:xfrm>
            <a:off x="6556375" y="2181225"/>
            <a:ext cx="377825" cy="338138"/>
          </a:xfrm>
          <a:prstGeom prst="rect">
            <a:avLst/>
          </a:prstGeom>
          <a:noFill/>
          <a:ln w="9360">
            <a:noFill/>
            <a:miter lim="800000"/>
            <a:headEnd/>
            <a:tailEnd/>
          </a:ln>
          <a:effectLst/>
        </p:spPr>
        <p:txBody>
          <a:bodyPr lIns="90000" tIns="53063" rIns="90000" bIns="45000">
            <a:prstTxWarp prst="textNoShape">
              <a:avLst/>
            </a:prstTxWarp>
          </a:bodyPr>
          <a:lstStyle/>
          <a:p>
            <a:pPr hangingPunct="1"/>
            <a:r>
              <a:rPr lang="en-US" sz="1600">
                <a:solidFill>
                  <a:srgbClr val="EEECE1"/>
                </a:solidFill>
                <a:latin typeface="Calibri" pitchFamily="-111" charset="0"/>
                <a:ea typeface="Arial" pitchFamily="-111" charset="0"/>
                <a:cs typeface="Arial" pitchFamily="-111" charset="0"/>
              </a:rPr>
              <a:t>6</a:t>
            </a:r>
          </a:p>
        </p:txBody>
      </p:sp>
      <p:sp>
        <p:nvSpPr>
          <p:cNvPr id="17413" name="Rectangle 5"/>
          <p:cNvSpPr>
            <a:spLocks noChangeArrowheads="1"/>
          </p:cNvSpPr>
          <p:nvPr/>
        </p:nvSpPr>
        <p:spPr bwMode="auto">
          <a:xfrm>
            <a:off x="5715000" y="2286000"/>
            <a:ext cx="444500" cy="460375"/>
          </a:xfrm>
          <a:prstGeom prst="rect">
            <a:avLst/>
          </a:prstGeom>
          <a:noFill/>
          <a:ln w="9360">
            <a:noFill/>
            <a:miter lim="800000"/>
            <a:headEnd/>
            <a:tailEnd/>
          </a:ln>
          <a:effectLst/>
        </p:spPr>
        <p:txBody>
          <a:bodyPr lIns="90000" tIns="57096" rIns="90000" bIns="45000">
            <a:prstTxWarp prst="textNoShape">
              <a:avLst/>
            </a:prstTxWarp>
          </a:bodyPr>
          <a:lstStyle/>
          <a:p>
            <a:pPr hangingPunct="1"/>
            <a:r>
              <a:rPr lang="en-US" sz="2400">
                <a:solidFill>
                  <a:srgbClr val="000000"/>
                </a:solidFill>
                <a:latin typeface="Calibri" pitchFamily="-111" charset="0"/>
                <a:ea typeface="Arial" pitchFamily="-111" charset="0"/>
                <a:cs typeface="Arial" pitchFamily="-111" charset="0"/>
              </a:rPr>
              <a:t>B</a:t>
            </a:r>
          </a:p>
        </p:txBody>
      </p:sp>
      <p:sp>
        <p:nvSpPr>
          <p:cNvPr id="17414" name="Rectangle 6"/>
          <p:cNvSpPr>
            <a:spLocks noChangeArrowheads="1"/>
          </p:cNvSpPr>
          <p:nvPr/>
        </p:nvSpPr>
        <p:spPr bwMode="auto">
          <a:xfrm>
            <a:off x="5105400" y="2895600"/>
            <a:ext cx="444500" cy="460375"/>
          </a:xfrm>
          <a:prstGeom prst="rect">
            <a:avLst/>
          </a:prstGeom>
          <a:noFill/>
          <a:ln w="9360">
            <a:noFill/>
            <a:miter lim="800000"/>
            <a:headEnd/>
            <a:tailEnd/>
          </a:ln>
          <a:effectLst/>
        </p:spPr>
        <p:txBody>
          <a:bodyPr lIns="90000" tIns="57096" rIns="90000" bIns="45000">
            <a:prstTxWarp prst="textNoShape">
              <a:avLst/>
            </a:prstTxWarp>
          </a:bodyPr>
          <a:lstStyle/>
          <a:p>
            <a:pPr hangingPunct="1"/>
            <a:r>
              <a:rPr lang="en-US" sz="2400">
                <a:solidFill>
                  <a:srgbClr val="000000"/>
                </a:solidFill>
                <a:latin typeface="Calibri" pitchFamily="-111" charset="0"/>
                <a:ea typeface="Arial" pitchFamily="-111" charset="0"/>
                <a:cs typeface="Arial" pitchFamily="-111" charset="0"/>
              </a:rPr>
              <a:t>C</a:t>
            </a:r>
          </a:p>
        </p:txBody>
      </p:sp>
      <p:sp>
        <p:nvSpPr>
          <p:cNvPr id="17415" name="Rectangle 7"/>
          <p:cNvSpPr>
            <a:spLocks noChangeArrowheads="1"/>
          </p:cNvSpPr>
          <p:nvPr/>
        </p:nvSpPr>
        <p:spPr bwMode="auto">
          <a:xfrm>
            <a:off x="7173913" y="1981200"/>
            <a:ext cx="444500" cy="460375"/>
          </a:xfrm>
          <a:prstGeom prst="rect">
            <a:avLst/>
          </a:prstGeom>
          <a:noFill/>
          <a:ln w="9360">
            <a:noFill/>
            <a:miter lim="800000"/>
            <a:headEnd/>
            <a:tailEnd/>
          </a:ln>
          <a:effectLst/>
        </p:spPr>
        <p:txBody>
          <a:bodyPr lIns="90000" tIns="57096" rIns="90000" bIns="45000">
            <a:prstTxWarp prst="textNoShape">
              <a:avLst/>
            </a:prstTxWarp>
          </a:bodyPr>
          <a:lstStyle/>
          <a:p>
            <a:pPr hangingPunct="1"/>
            <a:r>
              <a:rPr lang="en-US" sz="2400">
                <a:solidFill>
                  <a:srgbClr val="000000"/>
                </a:solidFill>
                <a:latin typeface="Calibri" pitchFamily="-111" charset="0"/>
                <a:ea typeface="Arial" pitchFamily="-111" charset="0"/>
                <a:cs typeface="Arial" pitchFamily="-111" charset="0"/>
              </a:rPr>
              <a:t>D</a:t>
            </a:r>
          </a:p>
        </p:txBody>
      </p:sp>
      <p:sp>
        <p:nvSpPr>
          <p:cNvPr id="17416" name="Rectangle 8"/>
          <p:cNvSpPr>
            <a:spLocks noGrp="1" noChangeArrowheads="1"/>
          </p:cNvSpPr>
          <p:nvPr>
            <p:ph type="body" idx="1"/>
          </p:nvPr>
        </p:nvSpPr>
        <p:spPr>
          <a:xfrm>
            <a:off x="457200" y="914400"/>
            <a:ext cx="3200400" cy="52117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A – </a:t>
            </a:r>
            <a:r>
              <a:rPr lang="en-US" sz="1400"/>
              <a:t>Corticospinal tract.</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B – </a:t>
            </a:r>
            <a:r>
              <a:rPr lang="en-US" sz="1400"/>
              <a:t>Abducen's nucleus (CN 6)</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**C – </a:t>
            </a:r>
            <a:r>
              <a:rPr lang="en-US" sz="1400"/>
              <a:t>Facial nucleus (CN 7)</a:t>
            </a:r>
          </a:p>
          <a:p>
            <a:pPr marL="514350" indent="-512763">
              <a:spcBef>
                <a:spcPts val="638"/>
              </a:spcBef>
              <a:buSzPct val="45000"/>
              <a:buFont typeface="Times New Roman" pitchFamily="-111" charset="0"/>
              <a:buAutoNum type="arabicPeriod"/>
              <a:tabLst>
                <a:tab pos="723900" algn="l"/>
                <a:tab pos="1447800" algn="l"/>
                <a:tab pos="2171700" algn="l"/>
                <a:tab pos="2895600" algn="l"/>
              </a:tabLst>
            </a:pPr>
            <a:r>
              <a:rPr lang="en-US"/>
              <a:t>D – </a:t>
            </a:r>
            <a:r>
              <a:rPr lang="en-US" sz="1400"/>
              <a:t>Medial vestibular nucleus (CN 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idx="10"/>
          </p:nvPr>
        </p:nvSpPr>
        <p:spPr/>
        <p:txBody>
          <a:bodyPr/>
          <a:lstStyle/>
          <a:p>
            <a:r>
              <a:rPr lang="en-US"/>
              <a:t>4/3/10</a:t>
            </a:r>
          </a:p>
        </p:txBody>
      </p:sp>
      <p:sp>
        <p:nvSpPr>
          <p:cNvPr id="9" name="Footer Placeholder 4"/>
          <p:cNvSpPr>
            <a:spLocks noGrp="1"/>
          </p:cNvSpPr>
          <p:nvPr>
            <p:ph type="ftr" idx="11"/>
          </p:nvPr>
        </p:nvSpPr>
        <p:spPr/>
        <p:txBody>
          <a:bodyPr/>
          <a:lstStyle/>
          <a:p>
            <a:endParaRPr lang="en-US"/>
          </a:p>
        </p:txBody>
      </p:sp>
      <p:sp>
        <p:nvSpPr>
          <p:cNvPr id="18433" name="Rectangle 1"/>
          <p:cNvSpPr>
            <a:spLocks noGrp="1" noChangeArrowheads="1"/>
          </p:cNvSpPr>
          <p:nvPr>
            <p:ph type="title"/>
          </p:nvPr>
        </p:nvSpPr>
        <p:spPr>
          <a:xfrm>
            <a:off x="457200" y="274638"/>
            <a:ext cx="8229600" cy="639762"/>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3. What tracts are found in the red box? </a:t>
            </a:r>
          </a:p>
        </p:txBody>
      </p:sp>
      <p:pic>
        <p:nvPicPr>
          <p:cNvPr id="18434" name="Picture 2"/>
          <p:cNvPicPr>
            <a:picLocks noChangeAspect="1" noChangeArrowheads="1"/>
          </p:cNvPicPr>
          <p:nvPr/>
        </p:nvPicPr>
        <p:blipFill>
          <a:blip r:embed="rId3"/>
          <a:srcRect/>
          <a:stretch>
            <a:fillRect/>
          </a:stretch>
        </p:blipFill>
        <p:spPr bwMode="auto">
          <a:xfrm>
            <a:off x="4800600" y="1600200"/>
            <a:ext cx="4343400" cy="3168650"/>
          </a:xfrm>
          <a:prstGeom prst="rect">
            <a:avLst/>
          </a:prstGeom>
          <a:noFill/>
          <a:ln w="9360">
            <a:noFill/>
            <a:miter lim="800000"/>
            <a:headEnd/>
            <a:tailEnd/>
          </a:ln>
          <a:effectLst/>
        </p:spPr>
      </p:pic>
      <p:sp>
        <p:nvSpPr>
          <p:cNvPr id="18435" name="Freeform 3"/>
          <p:cNvSpPr>
            <a:spLocks noChangeArrowheads="1"/>
          </p:cNvSpPr>
          <p:nvPr/>
        </p:nvSpPr>
        <p:spPr bwMode="auto">
          <a:xfrm>
            <a:off x="5562600" y="3581400"/>
            <a:ext cx="766763" cy="890588"/>
          </a:xfrm>
          <a:custGeom>
            <a:avLst/>
            <a:gdLst/>
            <a:ahLst/>
            <a:cxnLst/>
            <a:rect l="0" t="0" r="0" b="0"/>
            <a:pathLst/>
          </a:custGeom>
          <a:noFill/>
          <a:ln w="38160">
            <a:solidFill>
              <a:srgbClr val="FF0000"/>
            </a:solidFill>
            <a:round/>
            <a:headEnd/>
            <a:tailEnd/>
          </a:ln>
          <a:effectLst/>
        </p:spPr>
        <p:txBody>
          <a:bodyPr wrap="none" anchor="ctr">
            <a:prstTxWarp prst="textNoShape">
              <a:avLst/>
            </a:prstTxWarp>
          </a:bodyPr>
          <a:lstStyle/>
          <a:p>
            <a:endParaRPr lang="en-US"/>
          </a:p>
        </p:txBody>
      </p:sp>
      <p:sp>
        <p:nvSpPr>
          <p:cNvPr id="18436" name="Rectangle 4"/>
          <p:cNvSpPr>
            <a:spLocks noGrp="1" noChangeArrowheads="1"/>
          </p:cNvSpPr>
          <p:nvPr>
            <p:ph type="body" idx="1"/>
          </p:nvPr>
        </p:nvSpPr>
        <p:spPr>
          <a:xfrm>
            <a:off x="457200" y="914400"/>
            <a:ext cx="4114800" cy="5211763"/>
          </a:xfrm>
          <a:ln/>
        </p:spPr>
        <p:txBody>
          <a:bodyPr tIns="59112"/>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800"/>
              <a:t>Corticospinals and corticobulbars.</a:t>
            </a:r>
          </a:p>
          <a:p>
            <a:pPr marL="514350" indent="-512763">
              <a:spcBef>
                <a:spcPts val="638"/>
              </a:spcBef>
              <a:buSzPct val="45000"/>
              <a:tabLst>
                <a:tab pos="723900" algn="l"/>
                <a:tab pos="1447800" algn="l"/>
                <a:tab pos="2171700" algn="l"/>
                <a:tab pos="2895600" algn="l"/>
                <a:tab pos="3619500" algn="l"/>
              </a:tabLst>
            </a:pPr>
            <a:endParaRPr lang="en-US" sz="2800"/>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800"/>
              <a:t>Corticobulbars and corticoreticulars.</a:t>
            </a:r>
          </a:p>
          <a:p>
            <a:pPr marL="514350" indent="-512763">
              <a:spcBef>
                <a:spcPts val="638"/>
              </a:spcBef>
              <a:buSzPct val="45000"/>
              <a:tabLst>
                <a:tab pos="723900" algn="l"/>
                <a:tab pos="1447800" algn="l"/>
                <a:tab pos="2171700" algn="l"/>
                <a:tab pos="2895600" algn="l"/>
                <a:tab pos="3619500" algn="l"/>
              </a:tabLst>
            </a:pPr>
            <a:endParaRPr lang="en-US" sz="2800"/>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800"/>
              <a:t>**Corticospinals and corticoreticulars. - </a:t>
            </a:r>
            <a:r>
              <a:rPr lang="en-US" sz="1400"/>
              <a:t>NOTE: Fibers in these paths run together in the area indicated for the corticospinal tract. There was no red box on this picture, so I'm just assuming this was the right answer because these two run together.</a:t>
            </a:r>
          </a:p>
        </p:txBody>
      </p:sp>
      <p:sp>
        <p:nvSpPr>
          <p:cNvPr id="18437" name="Line 5"/>
          <p:cNvSpPr>
            <a:spLocks noChangeShapeType="1"/>
          </p:cNvSpPr>
          <p:nvPr/>
        </p:nvSpPr>
        <p:spPr bwMode="auto">
          <a:xfrm>
            <a:off x="3200400" y="1143000"/>
            <a:ext cx="2057400" cy="2514600"/>
          </a:xfrm>
          <a:prstGeom prst="line">
            <a:avLst/>
          </a:prstGeom>
          <a:noFill/>
          <a:ln w="54720">
            <a:solidFill>
              <a:srgbClr val="000000"/>
            </a:solidFill>
            <a:round/>
            <a:headEnd/>
            <a:tailEnd type="triangle" w="med" len="med"/>
          </a:ln>
          <a:effectLst/>
        </p:spPr>
        <p:txBody>
          <a:bodyPr>
            <a:prstTxWarp prst="textNoShape">
              <a:avLst/>
            </a:prstTxWarp>
          </a:bodyPr>
          <a:lstStyle/>
          <a:p>
            <a:endParaRPr lang="en-US"/>
          </a:p>
        </p:txBody>
      </p:sp>
      <p:sp>
        <p:nvSpPr>
          <p:cNvPr id="18438" name="Line 6"/>
          <p:cNvSpPr>
            <a:spLocks noChangeShapeType="1"/>
          </p:cNvSpPr>
          <p:nvPr/>
        </p:nvSpPr>
        <p:spPr bwMode="auto">
          <a:xfrm>
            <a:off x="3200400" y="2743200"/>
            <a:ext cx="2286000" cy="1371600"/>
          </a:xfrm>
          <a:prstGeom prst="line">
            <a:avLst/>
          </a:prstGeom>
          <a:noFill/>
          <a:ln w="54720">
            <a:solidFill>
              <a:srgbClr val="00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10"/>
          </p:nvPr>
        </p:nvSpPr>
        <p:spPr/>
        <p:txBody>
          <a:bodyPr/>
          <a:lstStyle/>
          <a:p>
            <a:r>
              <a:rPr lang="en-US"/>
              <a:t>4/3/10</a:t>
            </a:r>
          </a:p>
        </p:txBody>
      </p:sp>
      <p:sp>
        <p:nvSpPr>
          <p:cNvPr id="10" name="Footer Placeholder 4"/>
          <p:cNvSpPr>
            <a:spLocks noGrp="1"/>
          </p:cNvSpPr>
          <p:nvPr>
            <p:ph type="ftr" idx="11"/>
          </p:nvPr>
        </p:nvSpPr>
        <p:spPr/>
        <p:txBody>
          <a:bodyPr/>
          <a:lstStyle/>
          <a:p>
            <a:endParaRPr lang="en-US"/>
          </a:p>
        </p:txBody>
      </p:sp>
      <p:sp>
        <p:nvSpPr>
          <p:cNvPr id="19457" name="Rectangle 1"/>
          <p:cNvSpPr>
            <a:spLocks noGrp="1" noChangeArrowheads="1"/>
          </p:cNvSpPr>
          <p:nvPr>
            <p:ph type="title"/>
          </p:nvPr>
        </p:nvSpPr>
        <p:spPr>
          <a:xfrm>
            <a:off x="457200" y="274638"/>
            <a:ext cx="8229600" cy="639762"/>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4. The area in yellow would not contain the </a:t>
            </a:r>
          </a:p>
        </p:txBody>
      </p:sp>
      <p:pic>
        <p:nvPicPr>
          <p:cNvPr id="19458" name="Picture 2"/>
          <p:cNvPicPr>
            <a:picLocks noChangeAspect="1" noChangeArrowheads="1"/>
          </p:cNvPicPr>
          <p:nvPr/>
        </p:nvPicPr>
        <p:blipFill>
          <a:blip r:embed="rId3"/>
          <a:srcRect/>
          <a:stretch>
            <a:fillRect/>
          </a:stretch>
        </p:blipFill>
        <p:spPr bwMode="auto">
          <a:xfrm>
            <a:off x="4802188" y="1676400"/>
            <a:ext cx="4341812" cy="2860675"/>
          </a:xfrm>
          <a:prstGeom prst="rect">
            <a:avLst/>
          </a:prstGeom>
          <a:noFill/>
          <a:ln w="9360">
            <a:noFill/>
            <a:miter lim="800000"/>
            <a:headEnd/>
            <a:tailEnd/>
          </a:ln>
          <a:effectLst/>
        </p:spPr>
      </p:pic>
      <p:sp>
        <p:nvSpPr>
          <p:cNvPr id="19459" name="Freeform 3"/>
          <p:cNvSpPr>
            <a:spLocks noChangeArrowheads="1"/>
          </p:cNvSpPr>
          <p:nvPr/>
        </p:nvSpPr>
        <p:spPr bwMode="auto">
          <a:xfrm>
            <a:off x="5183188" y="3429000"/>
            <a:ext cx="1371600" cy="898525"/>
          </a:xfrm>
          <a:custGeom>
            <a:avLst/>
            <a:gdLst/>
            <a:ahLst/>
            <a:cxnLst/>
            <a:rect l="0" t="0" r="0" b="0"/>
            <a:pathLst/>
          </a:custGeom>
          <a:noFill/>
          <a:ln w="19080">
            <a:solidFill>
              <a:srgbClr val="FFFF00"/>
            </a:solidFill>
            <a:round/>
            <a:headEnd/>
            <a:tailEnd/>
          </a:ln>
          <a:effectLst/>
        </p:spPr>
        <p:txBody>
          <a:bodyPr wrap="none" anchor="ctr">
            <a:prstTxWarp prst="textNoShape">
              <a:avLst/>
            </a:prstTxWarp>
          </a:bodyPr>
          <a:lstStyle/>
          <a:p>
            <a:endParaRPr lang="en-US"/>
          </a:p>
        </p:txBody>
      </p:sp>
      <p:sp>
        <p:nvSpPr>
          <p:cNvPr id="19460" name="Rectangle 4"/>
          <p:cNvSpPr>
            <a:spLocks noGrp="1" noChangeArrowheads="1"/>
          </p:cNvSpPr>
          <p:nvPr>
            <p:ph type="body" idx="1"/>
          </p:nvPr>
        </p:nvSpPr>
        <p:spPr>
          <a:xfrm>
            <a:off x="381000" y="1371600"/>
            <a:ext cx="41148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Corticospinal tract.</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Vestibulospinal tract</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Medial Reticulospinal tract</a:t>
            </a:r>
          </a:p>
        </p:txBody>
      </p:sp>
      <p:sp>
        <p:nvSpPr>
          <p:cNvPr id="19461" name="Line 5"/>
          <p:cNvSpPr>
            <a:spLocks noChangeShapeType="1"/>
          </p:cNvSpPr>
          <p:nvPr/>
        </p:nvSpPr>
        <p:spPr bwMode="auto">
          <a:xfrm>
            <a:off x="3429000" y="1828800"/>
            <a:ext cx="1600200" cy="1143000"/>
          </a:xfrm>
          <a:prstGeom prst="line">
            <a:avLst/>
          </a:prstGeom>
          <a:noFill/>
          <a:ln w="54720">
            <a:solidFill>
              <a:srgbClr val="000000"/>
            </a:solidFill>
            <a:round/>
            <a:headEnd/>
            <a:tailEnd/>
          </a:ln>
          <a:effectLst/>
        </p:spPr>
        <p:txBody>
          <a:bodyPr>
            <a:prstTxWarp prst="textNoShape">
              <a:avLst/>
            </a:prstTxWarp>
          </a:bodyPr>
          <a:lstStyle/>
          <a:p>
            <a:endParaRPr lang="en-US"/>
          </a:p>
        </p:txBody>
      </p:sp>
      <p:sp>
        <p:nvSpPr>
          <p:cNvPr id="19462" name="Line 6"/>
          <p:cNvSpPr>
            <a:spLocks noChangeShapeType="1"/>
          </p:cNvSpPr>
          <p:nvPr/>
        </p:nvSpPr>
        <p:spPr bwMode="auto">
          <a:xfrm>
            <a:off x="3200400" y="2514600"/>
            <a:ext cx="3200400" cy="1828800"/>
          </a:xfrm>
          <a:prstGeom prst="line">
            <a:avLst/>
          </a:prstGeom>
          <a:noFill/>
          <a:ln w="54720">
            <a:solidFill>
              <a:srgbClr val="000000"/>
            </a:solidFill>
            <a:round/>
            <a:headEnd/>
            <a:tailEnd/>
          </a:ln>
          <a:effectLst/>
        </p:spPr>
        <p:txBody>
          <a:bodyPr>
            <a:prstTxWarp prst="textNoShape">
              <a:avLst/>
            </a:prstTxWarp>
          </a:bodyPr>
          <a:lstStyle/>
          <a:p>
            <a:endParaRPr lang="en-US"/>
          </a:p>
        </p:txBody>
      </p:sp>
      <p:sp>
        <p:nvSpPr>
          <p:cNvPr id="19463" name="Line 7"/>
          <p:cNvSpPr>
            <a:spLocks noChangeShapeType="1"/>
          </p:cNvSpPr>
          <p:nvPr/>
        </p:nvSpPr>
        <p:spPr bwMode="auto">
          <a:xfrm>
            <a:off x="2971800" y="3657600"/>
            <a:ext cx="3657600" cy="1588"/>
          </a:xfrm>
          <a:prstGeom prst="line">
            <a:avLst/>
          </a:prstGeom>
          <a:noFill/>
          <a:ln w="54720">
            <a:solidFill>
              <a:srgbClr val="000000"/>
            </a:solidFill>
            <a:round/>
            <a:headEnd/>
            <a:tailEn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idx="10"/>
          </p:nvPr>
        </p:nvSpPr>
        <p:spPr/>
        <p:txBody>
          <a:bodyPr/>
          <a:lstStyle/>
          <a:p>
            <a:r>
              <a:rPr lang="en-US"/>
              <a:t>4/3/10</a:t>
            </a:r>
          </a:p>
        </p:txBody>
      </p:sp>
      <p:sp>
        <p:nvSpPr>
          <p:cNvPr id="13" name="Footer Placeholder 4"/>
          <p:cNvSpPr>
            <a:spLocks noGrp="1"/>
          </p:cNvSpPr>
          <p:nvPr>
            <p:ph type="ftr" idx="11"/>
          </p:nvPr>
        </p:nvSpPr>
        <p:spPr/>
        <p:txBody>
          <a:bodyPr/>
          <a:lstStyle/>
          <a:p>
            <a:endParaRPr lang="en-US"/>
          </a:p>
        </p:txBody>
      </p:sp>
      <p:sp>
        <p:nvSpPr>
          <p:cNvPr id="20481" name="Rectangle 1"/>
          <p:cNvSpPr>
            <a:spLocks noGrp="1" noChangeArrowheads="1"/>
          </p:cNvSpPr>
          <p:nvPr>
            <p:ph type="title"/>
          </p:nvPr>
        </p:nvSpPr>
        <p:spPr>
          <a:xfrm>
            <a:off x="457200" y="274638"/>
            <a:ext cx="8229600" cy="868362"/>
          </a:xfrm>
          <a:ln/>
        </p:spPr>
        <p:txBody>
          <a:bodyPr tIns="59112"/>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Which of these is located in the upper thoracic region?</a:t>
            </a:r>
          </a:p>
        </p:txBody>
      </p:sp>
      <p:pic>
        <p:nvPicPr>
          <p:cNvPr id="20482" name="Picture 2"/>
          <p:cNvPicPr>
            <a:picLocks noChangeAspect="1" noChangeArrowheads="1"/>
          </p:cNvPicPr>
          <p:nvPr/>
        </p:nvPicPr>
        <p:blipFill>
          <a:blip r:embed="rId3"/>
          <a:srcRect/>
          <a:stretch>
            <a:fillRect/>
          </a:stretch>
        </p:blipFill>
        <p:spPr bwMode="auto">
          <a:xfrm>
            <a:off x="6481763" y="1781175"/>
            <a:ext cx="2536825" cy="1876425"/>
          </a:xfrm>
          <a:prstGeom prst="rect">
            <a:avLst/>
          </a:prstGeom>
          <a:noFill/>
          <a:ln w="9360">
            <a:noFill/>
            <a:miter lim="800000"/>
            <a:headEnd/>
            <a:tailEnd/>
          </a:ln>
          <a:effectLst/>
        </p:spPr>
      </p:pic>
      <p:pic>
        <p:nvPicPr>
          <p:cNvPr id="20483" name="Picture 3"/>
          <p:cNvPicPr>
            <a:picLocks noChangeAspect="1" noChangeArrowheads="1"/>
          </p:cNvPicPr>
          <p:nvPr/>
        </p:nvPicPr>
        <p:blipFill>
          <a:blip r:embed="rId4"/>
          <a:srcRect/>
          <a:stretch>
            <a:fillRect/>
          </a:stretch>
        </p:blipFill>
        <p:spPr bwMode="auto">
          <a:xfrm>
            <a:off x="3429000" y="3886200"/>
            <a:ext cx="2511425" cy="2057400"/>
          </a:xfrm>
          <a:prstGeom prst="rect">
            <a:avLst/>
          </a:prstGeom>
          <a:noFill/>
          <a:ln w="9360">
            <a:noFill/>
            <a:miter lim="800000"/>
            <a:headEnd/>
            <a:tailEnd/>
          </a:ln>
          <a:effectLst/>
        </p:spPr>
      </p:pic>
      <p:pic>
        <p:nvPicPr>
          <p:cNvPr id="20484" name="Picture 4"/>
          <p:cNvPicPr>
            <a:picLocks noChangeAspect="1" noChangeArrowheads="1"/>
          </p:cNvPicPr>
          <p:nvPr/>
        </p:nvPicPr>
        <p:blipFill>
          <a:blip r:embed="rId5"/>
          <a:srcRect/>
          <a:stretch>
            <a:fillRect/>
          </a:stretch>
        </p:blipFill>
        <p:spPr bwMode="auto">
          <a:xfrm>
            <a:off x="6172200" y="3657600"/>
            <a:ext cx="2586038" cy="2381250"/>
          </a:xfrm>
          <a:prstGeom prst="rect">
            <a:avLst/>
          </a:prstGeom>
          <a:noFill/>
          <a:ln w="9360">
            <a:noFill/>
            <a:miter lim="800000"/>
            <a:headEnd/>
            <a:tailEnd/>
          </a:ln>
          <a:effectLst/>
        </p:spPr>
      </p:pic>
      <p:pic>
        <p:nvPicPr>
          <p:cNvPr id="20485" name="Picture 5"/>
          <p:cNvPicPr>
            <a:picLocks noChangeAspect="1" noChangeArrowheads="1"/>
          </p:cNvPicPr>
          <p:nvPr/>
        </p:nvPicPr>
        <p:blipFill>
          <a:blip r:embed="rId6"/>
          <a:srcRect/>
          <a:stretch>
            <a:fillRect/>
          </a:stretch>
        </p:blipFill>
        <p:spPr bwMode="auto">
          <a:xfrm>
            <a:off x="3200400" y="1828800"/>
            <a:ext cx="2955925" cy="1790700"/>
          </a:xfrm>
          <a:prstGeom prst="rect">
            <a:avLst/>
          </a:prstGeom>
          <a:noFill/>
          <a:ln w="9360">
            <a:noFill/>
            <a:miter lim="800000"/>
            <a:headEnd/>
            <a:tailEnd/>
          </a:ln>
          <a:effectLst/>
        </p:spPr>
      </p:pic>
      <p:sp>
        <p:nvSpPr>
          <p:cNvPr id="20486" name="Rectangle 6"/>
          <p:cNvSpPr>
            <a:spLocks noChangeArrowheads="1"/>
          </p:cNvSpPr>
          <p:nvPr/>
        </p:nvSpPr>
        <p:spPr bwMode="auto">
          <a:xfrm>
            <a:off x="5715000" y="1371600"/>
            <a:ext cx="457200" cy="708025"/>
          </a:xfrm>
          <a:prstGeom prst="rect">
            <a:avLst/>
          </a:prstGeom>
          <a:noFill/>
          <a:ln w="9525">
            <a:solidFill>
              <a:srgbClr val="000000"/>
            </a:solidFill>
            <a:round/>
            <a:headEnd/>
            <a:tailEnd/>
          </a:ln>
          <a:effectLst/>
        </p:spPr>
        <p:txBody>
          <a:bodyPr lIns="90000" tIns="65160" rIns="90000" bIns="45000">
            <a:prstTxWarp prst="textNoShape">
              <a:avLst/>
            </a:prstTxWarp>
          </a:bodyPr>
          <a:lstStyle/>
          <a:p>
            <a:pPr hangingPunct="1"/>
            <a:r>
              <a:rPr lang="en-US" sz="4000">
                <a:solidFill>
                  <a:srgbClr val="000000"/>
                </a:solidFill>
                <a:latin typeface="Calibri" pitchFamily="-111" charset="0"/>
                <a:ea typeface="Arial" pitchFamily="-111" charset="0"/>
                <a:cs typeface="Arial" pitchFamily="-111" charset="0"/>
              </a:rPr>
              <a:t>A</a:t>
            </a:r>
          </a:p>
        </p:txBody>
      </p:sp>
      <p:sp>
        <p:nvSpPr>
          <p:cNvPr id="20487" name="Rectangle 7"/>
          <p:cNvSpPr>
            <a:spLocks noChangeArrowheads="1"/>
          </p:cNvSpPr>
          <p:nvPr/>
        </p:nvSpPr>
        <p:spPr bwMode="auto">
          <a:xfrm>
            <a:off x="6858000" y="1349375"/>
            <a:ext cx="481013" cy="708025"/>
          </a:xfrm>
          <a:prstGeom prst="rect">
            <a:avLst/>
          </a:prstGeom>
          <a:noFill/>
          <a:ln w="9525">
            <a:solidFill>
              <a:srgbClr val="000000"/>
            </a:solidFill>
            <a:round/>
            <a:headEnd/>
            <a:tailEnd/>
          </a:ln>
          <a:effectLst/>
        </p:spPr>
        <p:txBody>
          <a:bodyPr lIns="90000" tIns="65160" rIns="90000" bIns="45000">
            <a:prstTxWarp prst="textNoShape">
              <a:avLst/>
            </a:prstTxWarp>
          </a:bodyPr>
          <a:lstStyle/>
          <a:p>
            <a:pPr hangingPunct="1"/>
            <a:r>
              <a:rPr lang="en-US" sz="4000">
                <a:solidFill>
                  <a:srgbClr val="000000"/>
                </a:solidFill>
                <a:latin typeface="Calibri" pitchFamily="-111" charset="0"/>
                <a:ea typeface="Arial" pitchFamily="-111" charset="0"/>
                <a:cs typeface="Arial" pitchFamily="-111" charset="0"/>
              </a:rPr>
              <a:t>B</a:t>
            </a:r>
          </a:p>
        </p:txBody>
      </p:sp>
      <p:sp>
        <p:nvSpPr>
          <p:cNvPr id="20488" name="Rectangle 8"/>
          <p:cNvSpPr>
            <a:spLocks noChangeArrowheads="1"/>
          </p:cNvSpPr>
          <p:nvPr/>
        </p:nvSpPr>
        <p:spPr bwMode="auto">
          <a:xfrm>
            <a:off x="5486400" y="5486400"/>
            <a:ext cx="458788" cy="708025"/>
          </a:xfrm>
          <a:prstGeom prst="rect">
            <a:avLst/>
          </a:prstGeom>
          <a:noFill/>
          <a:ln w="9525">
            <a:solidFill>
              <a:srgbClr val="000000"/>
            </a:solidFill>
            <a:round/>
            <a:headEnd/>
            <a:tailEnd/>
          </a:ln>
          <a:effectLst/>
        </p:spPr>
        <p:txBody>
          <a:bodyPr lIns="90000" tIns="65160" rIns="90000" bIns="45000">
            <a:prstTxWarp prst="textNoShape">
              <a:avLst/>
            </a:prstTxWarp>
          </a:bodyPr>
          <a:lstStyle/>
          <a:p>
            <a:pPr hangingPunct="1"/>
            <a:r>
              <a:rPr lang="en-US" sz="4000">
                <a:solidFill>
                  <a:srgbClr val="000000"/>
                </a:solidFill>
                <a:latin typeface="Calibri" pitchFamily="-111" charset="0"/>
                <a:ea typeface="Arial" pitchFamily="-111" charset="0"/>
                <a:cs typeface="Arial" pitchFamily="-111" charset="0"/>
              </a:rPr>
              <a:t>C</a:t>
            </a:r>
          </a:p>
        </p:txBody>
      </p:sp>
      <p:sp>
        <p:nvSpPr>
          <p:cNvPr id="20489" name="Rectangle 9"/>
          <p:cNvSpPr>
            <a:spLocks noChangeArrowheads="1"/>
          </p:cNvSpPr>
          <p:nvPr/>
        </p:nvSpPr>
        <p:spPr bwMode="auto">
          <a:xfrm>
            <a:off x="8186738" y="5692775"/>
            <a:ext cx="500062" cy="708025"/>
          </a:xfrm>
          <a:prstGeom prst="rect">
            <a:avLst/>
          </a:prstGeom>
          <a:noFill/>
          <a:ln w="9525">
            <a:solidFill>
              <a:srgbClr val="000000"/>
            </a:solidFill>
            <a:round/>
            <a:headEnd/>
            <a:tailEnd/>
          </a:ln>
          <a:effectLst/>
        </p:spPr>
        <p:txBody>
          <a:bodyPr lIns="90000" tIns="65160" rIns="90000" bIns="45000">
            <a:prstTxWarp prst="textNoShape">
              <a:avLst/>
            </a:prstTxWarp>
          </a:bodyPr>
          <a:lstStyle/>
          <a:p>
            <a:pPr hangingPunct="1"/>
            <a:r>
              <a:rPr lang="en-US" sz="4000">
                <a:solidFill>
                  <a:srgbClr val="000000"/>
                </a:solidFill>
                <a:latin typeface="Calibri" pitchFamily="-111" charset="0"/>
                <a:ea typeface="Arial" pitchFamily="-111" charset="0"/>
                <a:cs typeface="Arial" pitchFamily="-111" charset="0"/>
              </a:rPr>
              <a:t>D</a:t>
            </a:r>
          </a:p>
        </p:txBody>
      </p:sp>
      <p:sp>
        <p:nvSpPr>
          <p:cNvPr id="20490" name="Rectangle 10"/>
          <p:cNvSpPr>
            <a:spLocks noGrp="1" noChangeArrowheads="1"/>
          </p:cNvSpPr>
          <p:nvPr>
            <p:ph type="body" idx="1"/>
          </p:nvPr>
        </p:nvSpPr>
        <p:spPr>
          <a:xfrm>
            <a:off x="457200" y="1143000"/>
            <a:ext cx="2743200" cy="5486400"/>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Lst>
            </a:pPr>
            <a:r>
              <a:rPr lang="en-US"/>
              <a:t>A – </a:t>
            </a:r>
            <a:r>
              <a:rPr lang="en-US" sz="1400"/>
              <a:t>C7, note fat/wide overall area, huge ant/post grey horns, lots of white matter.</a:t>
            </a:r>
          </a:p>
          <a:p>
            <a:pPr marL="514350" indent="-512763">
              <a:spcBef>
                <a:spcPts val="638"/>
              </a:spcBef>
              <a:buSzPct val="45000"/>
              <a:buFont typeface="Times New Roman" pitchFamily="-111" charset="0"/>
              <a:buAutoNum type="arabicPeriod"/>
              <a:tabLst>
                <a:tab pos="723900" algn="l"/>
                <a:tab pos="1447800" algn="l"/>
                <a:tab pos="2171700" algn="l"/>
              </a:tabLst>
            </a:pPr>
            <a:r>
              <a:rPr lang="en-US"/>
              <a:t>**B – </a:t>
            </a:r>
            <a:r>
              <a:rPr lang="en-US" sz="1400"/>
              <a:t>T2, note small ant/post grey horns, and POSTERIOR FUNICULUS DIVIDED BY A SEPTUM (separates gracile &amp; cuneate tracts.)</a:t>
            </a:r>
          </a:p>
          <a:p>
            <a:pPr marL="514350" indent="-512763">
              <a:spcBef>
                <a:spcPts val="638"/>
              </a:spcBef>
              <a:buSzPct val="45000"/>
              <a:buFont typeface="Times New Roman" pitchFamily="-111" charset="0"/>
              <a:buAutoNum type="arabicPeriod"/>
              <a:tabLst>
                <a:tab pos="723900" algn="l"/>
                <a:tab pos="1447800" algn="l"/>
                <a:tab pos="2171700" algn="l"/>
              </a:tabLst>
            </a:pPr>
            <a:r>
              <a:rPr lang="en-US"/>
              <a:t>C – </a:t>
            </a:r>
            <a:r>
              <a:rPr lang="en-US" sz="1400"/>
              <a:t>T12, note small ant/post grey horns, and no division of posterior funiculus.</a:t>
            </a:r>
          </a:p>
          <a:p>
            <a:pPr marL="514350" indent="-512763">
              <a:spcBef>
                <a:spcPts val="638"/>
              </a:spcBef>
              <a:buSzPct val="45000"/>
              <a:buFont typeface="Times New Roman" pitchFamily="-111" charset="0"/>
              <a:buAutoNum type="arabicPeriod"/>
              <a:tabLst>
                <a:tab pos="723900" algn="l"/>
                <a:tab pos="1447800" algn="l"/>
                <a:tab pos="2171700" algn="l"/>
              </a:tabLst>
            </a:pPr>
            <a:r>
              <a:rPr lang="en-US"/>
              <a:t>D – </a:t>
            </a:r>
            <a:r>
              <a:rPr lang="en-US" sz="1400"/>
              <a:t>S1, note huge ant/post grey horns, not a lot of white matter.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772400" cy="1470025"/>
          </a:xfrm>
        </p:spPr>
        <p:txBody>
          <a:bodyPr/>
          <a:lstStyle/>
          <a:p>
            <a:r>
              <a:rPr lang="en-US" dirty="0" smtClean="0"/>
              <a:t>Quiz 3a</a:t>
            </a:r>
            <a:br>
              <a:rPr lang="en-US" dirty="0" smtClean="0"/>
            </a:br>
            <a:r>
              <a:rPr lang="en-US" dirty="0" smtClean="0"/>
              <a:t>Brought to you by Chris Hill</a:t>
            </a:r>
            <a:endParaRPr lang="en-US" dirty="0"/>
          </a:p>
        </p:txBody>
      </p:sp>
      <p:sp>
        <p:nvSpPr>
          <p:cNvPr id="3" name="Subtitle 2"/>
          <p:cNvSpPr>
            <a:spLocks noGrp="1"/>
          </p:cNvSpPr>
          <p:nvPr>
            <p:ph type="subTitle" idx="1"/>
          </p:nvPr>
        </p:nvSpPr>
        <p:spPr/>
        <p:txBody>
          <a:bodyPr/>
          <a:lstStyle/>
          <a:p>
            <a:endParaRPr lang="en-US"/>
          </a:p>
        </p:txBody>
      </p:sp>
      <p:pic>
        <p:nvPicPr>
          <p:cNvPr id="4" name="Picture 3" descr="1952"/>
          <p:cNvPicPr>
            <a:picLocks noChangeAspect="1" noChangeArrowheads="1"/>
          </p:cNvPicPr>
          <p:nvPr/>
        </p:nvPicPr>
        <p:blipFill>
          <a:blip r:embed="rId3" cstate="print"/>
          <a:srcRect/>
          <a:stretch>
            <a:fillRect/>
          </a:stretch>
        </p:blipFill>
        <p:spPr>
          <a:xfrm>
            <a:off x="2286000" y="2590800"/>
            <a:ext cx="4724400" cy="3116263"/>
          </a:xfrm>
          <a:prstGeom prst="rect">
            <a:avLst/>
          </a:prstGeom>
          <a:noFill/>
        </p:spPr>
      </p:pic>
      <p:sp>
        <p:nvSpPr>
          <p:cNvPr id="5" name="TextBox 4"/>
          <p:cNvSpPr txBox="1"/>
          <p:nvPr/>
        </p:nvSpPr>
        <p:spPr>
          <a:xfrm>
            <a:off x="3810000" y="3352800"/>
            <a:ext cx="1671098" cy="369332"/>
          </a:xfrm>
          <a:prstGeom prst="rect">
            <a:avLst/>
          </a:prstGeom>
          <a:noFill/>
        </p:spPr>
        <p:txBody>
          <a:bodyPr wrap="none" rtlCol="0">
            <a:spAutoFit/>
          </a:bodyPr>
          <a:lstStyle/>
          <a:p>
            <a:r>
              <a:rPr lang="en-US" dirty="0" smtClean="0"/>
              <a:t>Hope This helps</a:t>
            </a:r>
            <a:endParaRPr lang="en-US" dirty="0"/>
          </a:p>
        </p:txBody>
      </p:sp>
      <p:sp>
        <p:nvSpPr>
          <p:cNvPr id="6" name="TextBox 5"/>
          <p:cNvSpPr txBox="1"/>
          <p:nvPr/>
        </p:nvSpPr>
        <p:spPr>
          <a:xfrm>
            <a:off x="6629400" y="3429000"/>
            <a:ext cx="1828642" cy="369332"/>
          </a:xfrm>
          <a:prstGeom prst="rect">
            <a:avLst/>
          </a:prstGeom>
          <a:noFill/>
        </p:spPr>
        <p:txBody>
          <a:bodyPr wrap="none" rtlCol="0">
            <a:spAutoFit/>
          </a:bodyPr>
          <a:lstStyle/>
          <a:p>
            <a:r>
              <a:rPr lang="en-US" dirty="0" smtClean="0"/>
              <a:t>You tell ‘</a:t>
            </a:r>
            <a:r>
              <a:rPr lang="en-US" dirty="0" err="1" smtClean="0"/>
              <a:t>em</a:t>
            </a:r>
            <a:r>
              <a:rPr lang="en-US" dirty="0" smtClean="0"/>
              <a:t> </a:t>
            </a:r>
            <a:r>
              <a:rPr lang="en-US" dirty="0" err="1" smtClean="0"/>
              <a:t>Nuna</a:t>
            </a:r>
            <a:endParaRPr lang="en-US" dirty="0"/>
          </a:p>
        </p:txBody>
      </p:sp>
      <p:sp>
        <p:nvSpPr>
          <p:cNvPr id="7" name="TextBox 6"/>
          <p:cNvSpPr txBox="1"/>
          <p:nvPr/>
        </p:nvSpPr>
        <p:spPr>
          <a:xfrm>
            <a:off x="3657600" y="4724400"/>
            <a:ext cx="2721194" cy="369332"/>
          </a:xfrm>
          <a:prstGeom prst="rect">
            <a:avLst/>
          </a:prstGeom>
          <a:noFill/>
        </p:spPr>
        <p:txBody>
          <a:bodyPr wrap="none" rtlCol="0">
            <a:spAutoFit/>
          </a:bodyPr>
          <a:lstStyle/>
          <a:p>
            <a:r>
              <a:rPr lang="en-US" dirty="0" smtClean="0">
                <a:solidFill>
                  <a:srgbClr val="FF0000"/>
                </a:solidFill>
              </a:rPr>
              <a:t>I’m </a:t>
            </a:r>
            <a:r>
              <a:rPr lang="en-US" dirty="0" err="1" smtClean="0">
                <a:solidFill>
                  <a:srgbClr val="FF0000"/>
                </a:solidFill>
              </a:rPr>
              <a:t>gonna</a:t>
            </a:r>
            <a:r>
              <a:rPr lang="en-US" dirty="0" smtClean="0">
                <a:solidFill>
                  <a:srgbClr val="FF0000"/>
                </a:solidFill>
              </a:rPr>
              <a:t> fail you all!!!!!!!!</a:t>
            </a:r>
            <a:endParaRPr lang="en-US"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 A lower motor neuron and the muscles it innervates is called a:</a:t>
            </a:r>
            <a:endParaRPr lang="en-US" dirty="0"/>
          </a:p>
        </p:txBody>
      </p:sp>
      <p:sp>
        <p:nvSpPr>
          <p:cNvPr id="3" name="TPAnswers"/>
          <p:cNvSpPr>
            <a:spLocks noGrp="1"/>
          </p:cNvSpPr>
          <p:nvPr>
            <p:ph type="body" idx="1"/>
            <p:custDataLst>
              <p:tags r:id="rId2"/>
            </p:custDataLst>
          </p:nvPr>
        </p:nvSpPr>
        <p:spPr>
          <a:xfrm>
            <a:off x="457200" y="1600200"/>
            <a:ext cx="7848600" cy="4525963"/>
          </a:xfrm>
        </p:spPr>
        <p:txBody>
          <a:bodyPr>
            <a:noAutofit/>
          </a:bodyPr>
          <a:lstStyle/>
          <a:p>
            <a:pPr marL="514350" indent="-514350">
              <a:buFont typeface="Arial" pitchFamily="34" charset="0"/>
              <a:buAutoNum type="arabicPeriod"/>
            </a:pPr>
            <a:r>
              <a:rPr lang="en-US" dirty="0" smtClean="0"/>
              <a:t>Muscle spindle.</a:t>
            </a:r>
          </a:p>
          <a:p>
            <a:pPr marL="514350" indent="-514350">
              <a:buFont typeface="Arial" pitchFamily="34" charset="0"/>
              <a:buAutoNum type="arabicPeriod"/>
            </a:pPr>
            <a:r>
              <a:rPr lang="en-US" dirty="0" smtClean="0"/>
              <a:t>Neuromuscular spindle. (Synonym for 1)</a:t>
            </a:r>
          </a:p>
          <a:p>
            <a:pPr marL="514350" indent="-514350">
              <a:buFont typeface="Arial" pitchFamily="34" charset="0"/>
              <a:buAutoNum type="arabicPeriod"/>
            </a:pPr>
            <a:r>
              <a:rPr lang="en-US" dirty="0" smtClean="0">
                <a:solidFill>
                  <a:srgbClr val="FF0000"/>
                </a:solidFill>
              </a:rPr>
              <a:t>Motor unit</a:t>
            </a:r>
            <a:endParaRPr lang="en-US" dirty="0" smtClean="0"/>
          </a:p>
          <a:p>
            <a:pPr marL="514350" indent="-514350">
              <a:buFont typeface="Arial" pitchFamily="34" charset="0"/>
              <a:buAutoNum type="arabicPeriod"/>
            </a:pPr>
            <a:r>
              <a:rPr lang="en-US" dirty="0" smtClean="0"/>
              <a:t>Gamma loop.</a:t>
            </a:r>
            <a:endParaRPr lang="en-US"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Mid Medulla.jpg"/>
          <p:cNvPicPr>
            <a:picLocks noChangeAspect="1"/>
          </p:cNvPicPr>
          <p:nvPr/>
        </p:nvPicPr>
        <p:blipFill>
          <a:blip r:embed="rId2"/>
          <a:stretch>
            <a:fillRect/>
          </a:stretch>
        </p:blipFill>
        <p:spPr>
          <a:xfrm>
            <a:off x="0" y="27612"/>
            <a:ext cx="8874125"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0" y="304800"/>
            <a:ext cx="4038600" cy="1143000"/>
          </a:xfrm>
        </p:spPr>
        <p:txBody>
          <a:bodyPr/>
          <a:lstStyle/>
          <a:p>
            <a:pPr eaLnBrk="1" hangingPunct="1"/>
            <a:r>
              <a:rPr lang="en-US" dirty="0" smtClean="0"/>
              <a:t>Motor Unit</a:t>
            </a:r>
          </a:p>
        </p:txBody>
      </p:sp>
      <p:pic>
        <p:nvPicPr>
          <p:cNvPr id="5124" name="Picture 5" descr="4CE892D9"/>
          <p:cNvPicPr>
            <a:picLocks noChangeAspect="1" noChangeArrowheads="1"/>
          </p:cNvPicPr>
          <p:nvPr/>
        </p:nvPicPr>
        <p:blipFill>
          <a:blip r:embed="rId2" cstate="print"/>
          <a:srcRect/>
          <a:stretch>
            <a:fillRect/>
          </a:stretch>
        </p:blipFill>
        <p:spPr bwMode="auto">
          <a:xfrm>
            <a:off x="3717925" y="-228600"/>
            <a:ext cx="5684838" cy="708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t>Skeletal Muscle</a:t>
            </a:r>
          </a:p>
        </p:txBody>
      </p:sp>
      <p:sp>
        <p:nvSpPr>
          <p:cNvPr id="7171" name="Rectangle 3"/>
          <p:cNvSpPr>
            <a:spLocks noGrp="1" noChangeArrowheads="1"/>
          </p:cNvSpPr>
          <p:nvPr>
            <p:ph type="body" idx="1"/>
          </p:nvPr>
        </p:nvSpPr>
        <p:spPr>
          <a:xfrm>
            <a:off x="0" y="1447800"/>
            <a:ext cx="3657600" cy="5181600"/>
          </a:xfrm>
        </p:spPr>
        <p:txBody>
          <a:bodyPr/>
          <a:lstStyle/>
          <a:p>
            <a:pPr eaLnBrk="1" hangingPunct="1"/>
            <a:r>
              <a:rPr lang="en-US" sz="2800" smtClean="0"/>
              <a:t>Regulation of Muscle Contraction</a:t>
            </a:r>
          </a:p>
          <a:p>
            <a:pPr lvl="1" eaLnBrk="1" hangingPunct="1"/>
            <a:r>
              <a:rPr lang="en-US" sz="2400" smtClean="0"/>
              <a:t>The stretch reflex</a:t>
            </a:r>
          </a:p>
          <a:p>
            <a:pPr lvl="1" eaLnBrk="1" hangingPunct="1"/>
            <a:r>
              <a:rPr lang="en-US" sz="2400" smtClean="0"/>
              <a:t>Muscle spindles as a sensory receptor.</a:t>
            </a:r>
          </a:p>
          <a:p>
            <a:pPr lvl="1" eaLnBrk="1" hangingPunct="1"/>
            <a:r>
              <a:rPr lang="en-US" sz="2400" smtClean="0"/>
              <a:t>Provides feedback on the state of a muscle.</a:t>
            </a:r>
          </a:p>
        </p:txBody>
      </p:sp>
      <p:pic>
        <p:nvPicPr>
          <p:cNvPr id="7172" name="Picture 4" descr="fig1"/>
          <p:cNvPicPr>
            <a:picLocks noChangeAspect="1" noChangeArrowheads="1"/>
          </p:cNvPicPr>
          <p:nvPr/>
        </p:nvPicPr>
        <p:blipFill>
          <a:blip r:embed="rId2" cstate="print"/>
          <a:srcRect/>
          <a:stretch>
            <a:fillRect/>
          </a:stretch>
        </p:blipFill>
        <p:spPr bwMode="auto">
          <a:xfrm>
            <a:off x="3657600" y="1752600"/>
            <a:ext cx="6248400" cy="4703763"/>
          </a:xfrm>
          <a:prstGeom prst="rect">
            <a:avLst/>
          </a:prstGeom>
          <a:noFill/>
          <a:ln w="28575">
            <a:solidFill>
              <a:srgbClr val="000000"/>
            </a:solid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lstStyle/>
          <a:p>
            <a:pPr eaLnBrk="1" hangingPunct="1"/>
            <a:r>
              <a:rPr lang="en-US" smtClean="0"/>
              <a:t>The gamma loop</a:t>
            </a:r>
          </a:p>
        </p:txBody>
      </p:sp>
      <p:pic>
        <p:nvPicPr>
          <p:cNvPr id="21507" name="Picture 5" descr="1B7119A5"/>
          <p:cNvPicPr>
            <a:picLocks noChangeAspect="1" noChangeArrowheads="1"/>
          </p:cNvPicPr>
          <p:nvPr/>
        </p:nvPicPr>
        <p:blipFill>
          <a:blip r:embed="rId2" cstate="print"/>
          <a:srcRect/>
          <a:stretch>
            <a:fillRect/>
          </a:stretch>
        </p:blipFill>
        <p:spPr bwMode="auto">
          <a:xfrm>
            <a:off x="76200" y="1522413"/>
            <a:ext cx="9144000" cy="3811587"/>
          </a:xfrm>
          <a:prstGeom prst="rect">
            <a:avLst/>
          </a:prstGeom>
          <a:noFill/>
          <a:ln w="9525">
            <a:noFill/>
            <a:miter lim="800000"/>
            <a:headEnd/>
            <a:tailEnd/>
          </a:ln>
        </p:spPr>
      </p:pic>
      <p:sp>
        <p:nvSpPr>
          <p:cNvPr id="21508" name="Rectangle 6"/>
          <p:cNvSpPr>
            <a:spLocks noChangeArrowheads="1"/>
          </p:cNvSpPr>
          <p:nvPr/>
        </p:nvSpPr>
        <p:spPr bwMode="auto">
          <a:xfrm>
            <a:off x="685800" y="1295400"/>
            <a:ext cx="2971800" cy="5334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2. Which symptom is not found in Lower Motor Neuron Syndrome?</a:t>
            </a:r>
            <a:endParaRPr lang="en-US" dirty="0"/>
          </a:p>
        </p:txBody>
      </p:sp>
      <p:sp>
        <p:nvSpPr>
          <p:cNvPr id="3" name="TPAnswers"/>
          <p:cNvSpPr>
            <a:spLocks noGrp="1"/>
          </p:cNvSpPr>
          <p:nvPr>
            <p:ph type="body" idx="1"/>
            <p:custDataLst>
              <p:tags r:id="rId2"/>
            </p:custDataLst>
          </p:nvPr>
        </p:nvSpPr>
        <p:spPr>
          <a:xfrm>
            <a:off x="457200" y="1600200"/>
            <a:ext cx="8305800" cy="4525963"/>
          </a:xfrm>
        </p:spPr>
        <p:txBody>
          <a:bodyPr>
            <a:noAutofit/>
          </a:bodyPr>
          <a:lstStyle/>
          <a:p>
            <a:pPr marL="514350" indent="-514350">
              <a:buFont typeface="Arial" pitchFamily="34" charset="0"/>
              <a:buAutoNum type="arabicPeriod"/>
            </a:pPr>
            <a:r>
              <a:rPr lang="en-US" dirty="0" smtClean="0">
                <a:solidFill>
                  <a:srgbClr val="FF0000"/>
                </a:solidFill>
              </a:rPr>
              <a:t>Spastic paralysis </a:t>
            </a:r>
            <a:r>
              <a:rPr lang="en-US" dirty="0" smtClean="0"/>
              <a:t>– Upper Motor symptom</a:t>
            </a:r>
          </a:p>
          <a:p>
            <a:pPr marL="514350" indent="-514350">
              <a:buFont typeface="Arial" pitchFamily="34" charset="0"/>
              <a:buAutoNum type="arabicPeriod"/>
            </a:pPr>
            <a:r>
              <a:rPr lang="en-US" dirty="0" err="1" smtClean="0"/>
              <a:t>Hypotonia</a:t>
            </a:r>
            <a:r>
              <a:rPr lang="en-US" dirty="0" smtClean="0"/>
              <a:t> – Due to loss of passive stretch</a:t>
            </a:r>
            <a:endParaRPr lang="en-US" dirty="0"/>
          </a:p>
          <a:p>
            <a:pPr marL="514350" indent="-514350">
              <a:buFont typeface="Arial" pitchFamily="34" charset="0"/>
              <a:buAutoNum type="arabicPeriod"/>
            </a:pPr>
            <a:r>
              <a:rPr lang="en-US" dirty="0" smtClean="0"/>
              <a:t>Rapid atrophy – 70-80% atrophy</a:t>
            </a:r>
          </a:p>
          <a:p>
            <a:pPr marL="514350" indent="-514350">
              <a:buFont typeface="Arial" pitchFamily="34" charset="0"/>
              <a:buAutoNum type="arabicPeriod"/>
            </a:pPr>
            <a:r>
              <a:rPr lang="en-US" dirty="0" smtClean="0"/>
              <a:t>Decreased or absent reflexes.</a:t>
            </a:r>
            <a:endParaRPr lang="en-US" dirty="0"/>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pPr eaLnBrk="1" hangingPunct="1"/>
            <a:r>
              <a:rPr lang="en-US" smtClean="0"/>
              <a:t>UMN lesions</a:t>
            </a:r>
          </a:p>
        </p:txBody>
      </p:sp>
      <p:pic>
        <p:nvPicPr>
          <p:cNvPr id="38915" name="Picture 5" descr="40A5B348"/>
          <p:cNvPicPr>
            <a:picLocks noChangeAspect="1" noChangeArrowheads="1"/>
          </p:cNvPicPr>
          <p:nvPr/>
        </p:nvPicPr>
        <p:blipFill>
          <a:blip r:embed="rId3" cstate="print"/>
          <a:srcRect/>
          <a:stretch>
            <a:fillRect/>
          </a:stretch>
        </p:blipFill>
        <p:spPr bwMode="auto">
          <a:xfrm>
            <a:off x="650875" y="-152400"/>
            <a:ext cx="69342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200" dirty="0" smtClean="0"/>
              <a:t>3. Which of the following descending pathways is found in the lateral spinal cord?</a:t>
            </a:r>
            <a:endParaRPr lang="en-US" sz="32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err="1" smtClean="0">
                <a:solidFill>
                  <a:srgbClr val="FF0000"/>
                </a:solidFill>
              </a:rPr>
              <a:t>Corticospinals</a:t>
            </a:r>
            <a:r>
              <a:rPr lang="en-US" dirty="0" smtClean="0">
                <a:solidFill>
                  <a:srgbClr val="FF0000"/>
                </a:solidFill>
              </a:rPr>
              <a:t>.</a:t>
            </a:r>
          </a:p>
          <a:p>
            <a:pPr marL="514350" indent="-514350">
              <a:buFont typeface="Arial" pitchFamily="34" charset="0"/>
              <a:buAutoNum type="arabicPeriod"/>
            </a:pPr>
            <a:r>
              <a:rPr lang="en-US" dirty="0" err="1" smtClean="0"/>
              <a:t>Corticobulbars</a:t>
            </a:r>
            <a:endParaRPr lang="en-US" dirty="0" smtClean="0"/>
          </a:p>
          <a:p>
            <a:pPr marL="514350" indent="-514350">
              <a:buFont typeface="Arial" pitchFamily="34" charset="0"/>
              <a:buAutoNum type="arabicPeriod"/>
            </a:pPr>
            <a:r>
              <a:rPr lang="en-US" dirty="0" err="1" smtClean="0"/>
              <a:t>Vestibulospinals</a:t>
            </a:r>
            <a:endParaRPr lang="en-US" dirty="0" smtClean="0"/>
          </a:p>
          <a:p>
            <a:pPr marL="514350" indent="-514350">
              <a:buFont typeface="Arial" pitchFamily="34" charset="0"/>
              <a:buAutoNum type="arabicPeriod"/>
            </a:pPr>
            <a:r>
              <a:rPr lang="en-US" dirty="0" smtClean="0"/>
              <a:t>Medial </a:t>
            </a:r>
            <a:r>
              <a:rPr lang="en-US" dirty="0" err="1" smtClean="0"/>
              <a:t>reticulospinals</a:t>
            </a:r>
            <a:r>
              <a:rPr lang="en-US" dirty="0" smtClean="0"/>
              <a:t>.</a:t>
            </a:r>
            <a:endParaRPr lang="en-US" dirty="0"/>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Motor Control Pathways</a:t>
            </a:r>
          </a:p>
        </p:txBody>
      </p:sp>
      <p:sp>
        <p:nvSpPr>
          <p:cNvPr id="26627" name="Rectangle 3"/>
          <p:cNvSpPr>
            <a:spLocks noGrp="1" noChangeArrowheads="1"/>
          </p:cNvSpPr>
          <p:nvPr>
            <p:ph type="body" idx="1"/>
          </p:nvPr>
        </p:nvSpPr>
        <p:spPr/>
        <p:txBody>
          <a:bodyPr/>
          <a:lstStyle/>
          <a:p>
            <a:pPr marL="609600" indent="-609600" eaLnBrk="1" hangingPunct="1">
              <a:lnSpc>
                <a:spcPct val="90000"/>
              </a:lnSpc>
            </a:pPr>
            <a:r>
              <a:rPr lang="en-US" dirty="0" smtClean="0"/>
              <a:t>Seven descending motor pathways</a:t>
            </a:r>
          </a:p>
          <a:p>
            <a:pPr marL="990600" lvl="1" indent="-533400" eaLnBrk="1" hangingPunct="1">
              <a:lnSpc>
                <a:spcPct val="90000"/>
              </a:lnSpc>
            </a:pPr>
            <a:r>
              <a:rPr lang="en-US" dirty="0" smtClean="0"/>
              <a:t>3 from cortex</a:t>
            </a:r>
          </a:p>
          <a:p>
            <a:pPr marL="1371600" lvl="2" indent="-457200" eaLnBrk="1" hangingPunct="1">
              <a:lnSpc>
                <a:spcPct val="90000"/>
              </a:lnSpc>
            </a:pPr>
            <a:r>
              <a:rPr lang="en-US" dirty="0" smtClean="0">
                <a:solidFill>
                  <a:srgbClr val="FF0000"/>
                </a:solidFill>
              </a:rPr>
              <a:t>Lateral </a:t>
            </a:r>
            <a:r>
              <a:rPr lang="en-US" dirty="0" err="1" smtClean="0">
                <a:solidFill>
                  <a:srgbClr val="FF0000"/>
                </a:solidFill>
              </a:rPr>
              <a:t>corticospinals</a:t>
            </a:r>
            <a:endParaRPr lang="en-US" dirty="0" smtClean="0">
              <a:solidFill>
                <a:srgbClr val="FF0000"/>
              </a:solidFill>
            </a:endParaRPr>
          </a:p>
          <a:p>
            <a:pPr marL="1371600" lvl="2" indent="-457200" eaLnBrk="1" hangingPunct="1">
              <a:lnSpc>
                <a:spcPct val="90000"/>
              </a:lnSpc>
            </a:pPr>
            <a:r>
              <a:rPr lang="en-US" dirty="0" smtClean="0"/>
              <a:t>Anterior </a:t>
            </a:r>
            <a:r>
              <a:rPr lang="en-US" dirty="0" err="1" smtClean="0"/>
              <a:t>corticospinals</a:t>
            </a:r>
            <a:endParaRPr lang="en-US" dirty="0" smtClean="0"/>
          </a:p>
          <a:p>
            <a:pPr marL="1371600" lvl="2" indent="-457200" eaLnBrk="1" hangingPunct="1">
              <a:lnSpc>
                <a:spcPct val="90000"/>
              </a:lnSpc>
            </a:pPr>
            <a:r>
              <a:rPr lang="en-US" dirty="0" err="1" smtClean="0"/>
              <a:t>Corticobulbars</a:t>
            </a:r>
            <a:endParaRPr lang="en-US" dirty="0" smtClean="0"/>
          </a:p>
          <a:p>
            <a:pPr marL="990600" lvl="1" indent="-533400" eaLnBrk="1" hangingPunct="1">
              <a:lnSpc>
                <a:spcPct val="90000"/>
              </a:lnSpc>
            </a:pPr>
            <a:r>
              <a:rPr lang="en-US" dirty="0" smtClean="0"/>
              <a:t>4 from brainstem</a:t>
            </a:r>
          </a:p>
          <a:p>
            <a:pPr marL="1371600" lvl="2" indent="-457200" eaLnBrk="1" hangingPunct="1">
              <a:lnSpc>
                <a:spcPct val="90000"/>
              </a:lnSpc>
            </a:pPr>
            <a:r>
              <a:rPr lang="en-US" dirty="0" err="1" smtClean="0"/>
              <a:t>Rubrospinals</a:t>
            </a:r>
            <a:endParaRPr lang="en-US" dirty="0" smtClean="0"/>
          </a:p>
          <a:p>
            <a:pPr marL="1371600" lvl="2" indent="-457200" eaLnBrk="1" hangingPunct="1">
              <a:lnSpc>
                <a:spcPct val="90000"/>
              </a:lnSpc>
            </a:pPr>
            <a:r>
              <a:rPr lang="en-US" dirty="0" err="1" smtClean="0"/>
              <a:t>Vestibulospinals</a:t>
            </a:r>
            <a:endParaRPr lang="en-US" dirty="0" smtClean="0"/>
          </a:p>
          <a:p>
            <a:pPr marL="1371600" lvl="2" indent="-457200" eaLnBrk="1" hangingPunct="1">
              <a:lnSpc>
                <a:spcPct val="90000"/>
              </a:lnSpc>
            </a:pPr>
            <a:r>
              <a:rPr lang="en-US" dirty="0" err="1" smtClean="0"/>
              <a:t>Reticulospinals</a:t>
            </a:r>
            <a:endParaRPr lang="en-US" dirty="0" smtClean="0"/>
          </a:p>
          <a:p>
            <a:pPr marL="1371600" lvl="2" indent="-457200" eaLnBrk="1" hangingPunct="1">
              <a:lnSpc>
                <a:spcPct val="90000"/>
              </a:lnSpc>
            </a:pPr>
            <a:r>
              <a:rPr lang="en-US" dirty="0" err="1" smtClean="0"/>
              <a:t>Tectospinals</a:t>
            </a:r>
            <a:endParaRPr lang="en-US"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4. Which of the following is not found in Upper Motor Neuron Syndrome?</a:t>
            </a:r>
            <a:endParaRPr lang="en-US" dirty="0"/>
          </a:p>
        </p:txBody>
      </p:sp>
      <p:sp>
        <p:nvSpPr>
          <p:cNvPr id="3" name="TPAnswers"/>
          <p:cNvSpPr>
            <a:spLocks noGrp="1"/>
          </p:cNvSpPr>
          <p:nvPr>
            <p:ph type="body" idx="1"/>
            <p:custDataLst>
              <p:tags r:id="rId2"/>
            </p:custDataLst>
          </p:nvPr>
        </p:nvSpPr>
        <p:spPr>
          <a:xfrm>
            <a:off x="457200" y="1600200"/>
            <a:ext cx="10820400" cy="4525963"/>
          </a:xfrm>
        </p:spPr>
        <p:txBody>
          <a:bodyPr>
            <a:noAutofit/>
          </a:bodyPr>
          <a:lstStyle/>
          <a:p>
            <a:pPr marL="514350" indent="-514350">
              <a:buFont typeface="Arial" pitchFamily="34" charset="0"/>
              <a:buAutoNum type="arabicPeriod"/>
            </a:pPr>
            <a:r>
              <a:rPr lang="en-US" dirty="0" smtClean="0"/>
              <a:t>Hyperactive reflexes</a:t>
            </a:r>
          </a:p>
          <a:p>
            <a:pPr marL="514350" indent="-514350">
              <a:buFont typeface="Arial" pitchFamily="34" charset="0"/>
              <a:buAutoNum type="arabicPeriod"/>
            </a:pPr>
            <a:r>
              <a:rPr lang="en-US" dirty="0" smtClean="0"/>
              <a:t>Spastic paralysis</a:t>
            </a:r>
          </a:p>
          <a:p>
            <a:pPr marL="514350" indent="-514350">
              <a:buFont typeface="Arial" pitchFamily="34" charset="0"/>
              <a:buAutoNum type="arabicPeriod"/>
            </a:pPr>
            <a:r>
              <a:rPr lang="en-US" dirty="0" err="1" smtClean="0"/>
              <a:t>Babinski</a:t>
            </a:r>
            <a:r>
              <a:rPr lang="en-US" dirty="0" smtClean="0"/>
              <a:t> sign</a:t>
            </a:r>
          </a:p>
          <a:p>
            <a:pPr marL="514350" indent="-514350">
              <a:buFont typeface="Arial" pitchFamily="34" charset="0"/>
              <a:buAutoNum type="arabicPeriod"/>
            </a:pPr>
            <a:r>
              <a:rPr lang="en-US" dirty="0" smtClean="0">
                <a:solidFill>
                  <a:srgbClr val="FF0000"/>
                </a:solidFill>
              </a:rPr>
              <a:t>Pronounced atrophy – Lower motor syndrome.</a:t>
            </a:r>
            <a:endParaRPr lang="en-US"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pPr eaLnBrk="1" hangingPunct="1"/>
            <a:r>
              <a:rPr lang="en-US" smtClean="0"/>
              <a:t>UMN lesions</a:t>
            </a:r>
          </a:p>
        </p:txBody>
      </p:sp>
      <p:pic>
        <p:nvPicPr>
          <p:cNvPr id="38915" name="Picture 5" descr="40A5B348"/>
          <p:cNvPicPr>
            <a:picLocks noChangeAspect="1" noChangeArrowheads="1"/>
          </p:cNvPicPr>
          <p:nvPr/>
        </p:nvPicPr>
        <p:blipFill>
          <a:blip r:embed="rId3" cstate="print"/>
          <a:srcRect/>
          <a:stretch>
            <a:fillRect/>
          </a:stretch>
        </p:blipFill>
        <p:spPr bwMode="auto">
          <a:xfrm>
            <a:off x="650875" y="-152400"/>
            <a:ext cx="69342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5. Which pathway would be found in the area surrounded by the red circle?</a:t>
            </a:r>
            <a:endParaRPr lang="en-US" dirty="0"/>
          </a:p>
        </p:txBody>
      </p:sp>
      <p:pic>
        <p:nvPicPr>
          <p:cNvPr id="5" name="Picture 38"/>
          <p:cNvPicPr>
            <a:picLocks noChangeAspect="1" noChangeArrowheads="1"/>
          </p:cNvPicPr>
          <p:nvPr/>
        </p:nvPicPr>
        <p:blipFill>
          <a:blip r:embed="rId4" cstate="print"/>
          <a:srcRect/>
          <a:stretch>
            <a:fillRect/>
          </a:stretch>
        </p:blipFill>
        <p:spPr bwMode="auto">
          <a:xfrm>
            <a:off x="5245100" y="2133600"/>
            <a:ext cx="3898900" cy="2903538"/>
          </a:xfrm>
          <a:prstGeom prst="rect">
            <a:avLst/>
          </a:prstGeom>
          <a:noFill/>
          <a:ln w="9525">
            <a:noFill/>
            <a:miter lim="800000"/>
            <a:headEnd/>
            <a:tailEnd/>
          </a:ln>
        </p:spPr>
      </p:pic>
      <p:sp>
        <p:nvSpPr>
          <p:cNvPr id="6" name="Oval 5"/>
          <p:cNvSpPr/>
          <p:nvPr/>
        </p:nvSpPr>
        <p:spPr>
          <a:xfrm>
            <a:off x="6324600" y="4343400"/>
            <a:ext cx="762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p:cNvSpPr>
            <a:spLocks noGrp="1"/>
          </p:cNvSpPr>
          <p:nvPr>
            <p:ph type="body" idx="1"/>
            <p:custDataLst>
              <p:tags r:id="rId2"/>
            </p:custDataLst>
          </p:nvPr>
        </p:nvSpPr>
        <p:spPr>
          <a:xfrm>
            <a:off x="457200" y="1600200"/>
            <a:ext cx="4876800" cy="4525963"/>
          </a:xfrm>
        </p:spPr>
        <p:txBody>
          <a:bodyPr>
            <a:noAutofit/>
          </a:bodyPr>
          <a:lstStyle/>
          <a:p>
            <a:pPr marL="514350" indent="-514350">
              <a:buFont typeface="Arial" pitchFamily="34" charset="0"/>
              <a:buAutoNum type="arabicPeriod"/>
            </a:pPr>
            <a:r>
              <a:rPr lang="en-US" dirty="0" err="1" smtClean="0"/>
              <a:t>Vestibulospinal</a:t>
            </a:r>
            <a:r>
              <a:rPr lang="en-US" dirty="0" smtClean="0"/>
              <a:t> tract</a:t>
            </a:r>
          </a:p>
          <a:p>
            <a:pPr marL="514350" indent="-514350">
              <a:buFont typeface="Arial" pitchFamily="34" charset="0"/>
              <a:buAutoNum type="arabicPeriod"/>
            </a:pPr>
            <a:r>
              <a:rPr lang="en-US" dirty="0" smtClean="0"/>
              <a:t>Medial </a:t>
            </a:r>
            <a:r>
              <a:rPr lang="en-US" dirty="0" err="1" smtClean="0"/>
              <a:t>reticulospinal</a:t>
            </a:r>
            <a:r>
              <a:rPr lang="en-US" dirty="0" smtClean="0"/>
              <a:t> tract</a:t>
            </a:r>
          </a:p>
          <a:p>
            <a:pPr marL="514350" indent="-514350">
              <a:buFont typeface="Arial" pitchFamily="34" charset="0"/>
              <a:buAutoNum type="arabicPeriod"/>
            </a:pPr>
            <a:r>
              <a:rPr lang="en-US" dirty="0" smtClean="0"/>
              <a:t>Lateral  </a:t>
            </a:r>
            <a:r>
              <a:rPr lang="en-US" dirty="0" err="1" smtClean="0"/>
              <a:t>reticulospinal</a:t>
            </a:r>
            <a:r>
              <a:rPr lang="en-US" dirty="0" smtClean="0"/>
              <a:t> tract</a:t>
            </a:r>
          </a:p>
          <a:p>
            <a:pPr marL="514350" indent="-514350">
              <a:buFont typeface="Arial" pitchFamily="34" charset="0"/>
              <a:buAutoNum type="arabicPeriod"/>
            </a:pPr>
            <a:r>
              <a:rPr lang="en-US" dirty="0" err="1" smtClean="0">
                <a:solidFill>
                  <a:srgbClr val="FF0000"/>
                </a:solidFill>
              </a:rPr>
              <a:t>Corticospinal</a:t>
            </a:r>
            <a:r>
              <a:rPr lang="en-US" dirty="0" smtClean="0">
                <a:solidFill>
                  <a:srgbClr val="FF0000"/>
                </a:solidFill>
              </a:rPr>
              <a:t> tract</a:t>
            </a:r>
            <a:endParaRPr lang="en-US"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Rostral Medulla.jpg"/>
          <p:cNvPicPr>
            <a:picLocks noChangeAspect="1"/>
          </p:cNvPicPr>
          <p:nvPr/>
        </p:nvPicPr>
        <p:blipFill>
          <a:blip r:embed="rId2"/>
          <a:stretch>
            <a:fillRect/>
          </a:stretch>
        </p:blipFill>
        <p:spPr>
          <a:xfrm>
            <a:off x="0" y="0"/>
            <a:ext cx="8874126"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905000" y="328613"/>
            <a:ext cx="3294063" cy="2892425"/>
          </a:xfrm>
          <a:prstGeom prst="rect">
            <a:avLst/>
          </a:prstGeom>
          <a:noFill/>
          <a:ln w="9525">
            <a:noFill/>
            <a:miter lim="800000"/>
            <a:headEnd/>
            <a:tailEnd/>
          </a:ln>
        </p:spPr>
      </p:pic>
      <p:graphicFrame>
        <p:nvGraphicFramePr>
          <p:cNvPr id="64515" name="Group 3"/>
          <p:cNvGraphicFramePr>
            <a:graphicFrameLocks noGrp="1"/>
          </p:cNvGraphicFramePr>
          <p:nvPr/>
        </p:nvGraphicFramePr>
        <p:xfrm>
          <a:off x="19050" y="4092575"/>
          <a:ext cx="9109075" cy="1798638"/>
        </p:xfrm>
        <a:graphic>
          <a:graphicData uri="http://schemas.openxmlformats.org/drawingml/2006/table">
            <a:tbl>
              <a:tblPr/>
              <a:tblGrid>
                <a:gridCol w="9109075"/>
              </a:tblGrid>
              <a:tr h="179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Descending motor systems.  In each image, outline the general location of the </a:t>
                      </a:r>
                      <a:r>
                        <a:rPr kumimoji="0" lang="en-US" sz="1600" b="0" i="0" u="none" strike="noStrike" cap="none" normalizeH="0" baseline="0" dirty="0" err="1" smtClean="0">
                          <a:ln>
                            <a:noFill/>
                          </a:ln>
                          <a:solidFill>
                            <a:srgbClr val="FF0000"/>
                          </a:solidFill>
                          <a:effectLst/>
                          <a:latin typeface="Times New Roman" pitchFamily="68" charset="0"/>
                          <a:ea typeface="ＭＳ Ｐゴシック" pitchFamily="68" charset="-128"/>
                        </a:rPr>
                        <a:t>corticospinal</a:t>
                      </a:r>
                      <a:r>
                        <a:rPr kumimoji="0" lang="en-US" sz="1600" b="0" i="0" u="none" strike="noStrike" cap="none" normalizeH="0" baseline="0" dirty="0" smtClean="0">
                          <a:ln>
                            <a:noFill/>
                          </a:ln>
                          <a:solidFill>
                            <a:srgbClr val="FF0000"/>
                          </a:solidFill>
                          <a:effectLst/>
                          <a:latin typeface="Times New Roman" pitchFamily="68" charset="0"/>
                          <a:ea typeface="ＭＳ Ｐゴシック" pitchFamily="68" charset="-128"/>
                        </a:rPr>
                        <a:t> tract</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a:t>
                      </a:r>
                      <a:r>
                        <a:rPr kumimoji="0" lang="en-US" sz="1600" b="0" i="0" u="none" strike="noStrike" cap="none" normalizeH="0" baseline="0" dirty="0" smtClean="0">
                          <a:ln>
                            <a:noFill/>
                          </a:ln>
                          <a:solidFill>
                            <a:srgbClr val="00B050"/>
                          </a:solidFill>
                          <a:effectLst/>
                          <a:latin typeface="Times New Roman" pitchFamily="68" charset="0"/>
                          <a:ea typeface="ＭＳ Ｐゴシック" pitchFamily="68" charset="-128"/>
                        </a:rPr>
                        <a:t>medial (</a:t>
                      </a:r>
                      <a:r>
                        <a:rPr kumimoji="0" lang="en-US" sz="1600" b="0" i="0" u="none" strike="noStrike" cap="none" normalizeH="0" baseline="0" dirty="0" err="1" smtClean="0">
                          <a:ln>
                            <a:noFill/>
                          </a:ln>
                          <a:solidFill>
                            <a:srgbClr val="00B050"/>
                          </a:solidFill>
                          <a:effectLst/>
                          <a:latin typeface="Times New Roman" pitchFamily="68" charset="0"/>
                          <a:ea typeface="ＭＳ Ｐゴシック" pitchFamily="68" charset="-128"/>
                        </a:rPr>
                        <a:t>pontine</a:t>
                      </a:r>
                      <a:r>
                        <a:rPr kumimoji="0" lang="en-US" sz="1600" b="0" i="0" u="none" strike="noStrike" cap="none" normalizeH="0" baseline="0" dirty="0" smtClean="0">
                          <a:ln>
                            <a:noFill/>
                          </a:ln>
                          <a:solidFill>
                            <a:srgbClr val="00B050"/>
                          </a:solidFill>
                          <a:effectLst/>
                          <a:latin typeface="Times New Roman" pitchFamily="68" charset="0"/>
                          <a:ea typeface="ＭＳ Ｐゴシック" pitchFamily="68" charset="-128"/>
                        </a:rPr>
                        <a:t>) </a:t>
                      </a:r>
                      <a:r>
                        <a:rPr kumimoji="0" lang="en-US" sz="1600" b="0" i="0" u="none" strike="noStrike" cap="none" normalizeH="0" baseline="0" dirty="0" err="1" smtClean="0">
                          <a:ln>
                            <a:noFill/>
                          </a:ln>
                          <a:solidFill>
                            <a:srgbClr val="00B050"/>
                          </a:solidFill>
                          <a:effectLst/>
                          <a:latin typeface="Times New Roman" pitchFamily="68" charset="0"/>
                          <a:ea typeface="ＭＳ Ｐゴシック" pitchFamily="68" charset="-128"/>
                        </a:rPr>
                        <a:t>reticulospinal</a:t>
                      </a:r>
                      <a:r>
                        <a:rPr kumimoji="0" lang="en-US" sz="1600" b="0" i="0" u="none" strike="noStrike" cap="none" normalizeH="0" baseline="0" dirty="0" smtClean="0">
                          <a:ln>
                            <a:noFill/>
                          </a:ln>
                          <a:solidFill>
                            <a:srgbClr val="00B050"/>
                          </a:solidFill>
                          <a:effectLst/>
                          <a:latin typeface="Times New Roman" pitchFamily="68" charset="0"/>
                          <a:ea typeface="ＭＳ Ｐゴシック" pitchFamily="68" charset="-128"/>
                        </a:rPr>
                        <a:t> tract</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a:t>
                      </a:r>
                      <a:r>
                        <a:rPr kumimoji="0" lang="en-US" sz="1600" b="1" i="0" u="none" strike="noStrike" cap="none" normalizeH="0" baseline="0" dirty="0" smtClean="0">
                          <a:ln>
                            <a:noFill/>
                          </a:ln>
                          <a:solidFill>
                            <a:schemeClr val="tx1"/>
                          </a:solidFill>
                          <a:effectLst/>
                          <a:latin typeface="Times New Roman" pitchFamily="68" charset="0"/>
                          <a:ea typeface="ＭＳ Ｐゴシック" pitchFamily="68" charset="-128"/>
                        </a:rPr>
                        <a:t> </a:t>
                      </a:r>
                      <a:r>
                        <a:rPr kumimoji="0" lang="en-US" sz="1600" b="1" i="0" u="none" strike="noStrike" cap="none" normalizeH="0" baseline="0" dirty="0" smtClean="0">
                          <a:ln>
                            <a:noFill/>
                          </a:ln>
                          <a:solidFill>
                            <a:schemeClr val="accent4"/>
                          </a:solidFill>
                          <a:effectLst/>
                          <a:latin typeface="Times New Roman" pitchFamily="68" charset="0"/>
                          <a:ea typeface="ＭＳ Ｐゴシック" pitchFamily="68" charset="-128"/>
                        </a:rPr>
                        <a:t>l</a:t>
                      </a:r>
                      <a:r>
                        <a:rPr kumimoji="0" lang="en-US" sz="1600" b="0" i="0" u="none" strike="noStrike" cap="none" normalizeH="0" baseline="0" dirty="0" smtClean="0">
                          <a:ln>
                            <a:noFill/>
                          </a:ln>
                          <a:solidFill>
                            <a:schemeClr val="accent4"/>
                          </a:solidFill>
                          <a:effectLst>
                            <a:outerShdw blurRad="38100" dist="38100" dir="2700000" algn="tl">
                              <a:srgbClr val="C0C0C0"/>
                            </a:outerShdw>
                          </a:effectLst>
                          <a:latin typeface="Times New Roman" pitchFamily="68" charset="0"/>
                          <a:ea typeface="ＭＳ Ｐゴシック" pitchFamily="68" charset="-128"/>
                        </a:rPr>
                        <a:t>ateral </a:t>
                      </a:r>
                      <a:r>
                        <a:rPr kumimoji="0" lang="en-US" sz="1600" b="0" i="0" u="none" strike="noStrike" cap="none" normalizeH="0" baseline="0" dirty="0" err="1" smtClean="0">
                          <a:ln>
                            <a:noFill/>
                          </a:ln>
                          <a:solidFill>
                            <a:schemeClr val="accent4"/>
                          </a:solidFill>
                          <a:effectLst>
                            <a:outerShdw blurRad="38100" dist="38100" dir="2700000" algn="tl">
                              <a:srgbClr val="C0C0C0"/>
                            </a:outerShdw>
                          </a:effectLst>
                          <a:latin typeface="Times New Roman" pitchFamily="68" charset="0"/>
                          <a:ea typeface="ＭＳ Ｐゴシック" pitchFamily="68" charset="-128"/>
                        </a:rPr>
                        <a:t>vestibulospinal</a:t>
                      </a:r>
                      <a:r>
                        <a:rPr kumimoji="0" lang="en-US" sz="1600" b="0" i="0" u="none" strike="noStrike" cap="none" normalizeH="0" baseline="0" dirty="0" smtClean="0">
                          <a:ln>
                            <a:noFill/>
                          </a:ln>
                          <a:solidFill>
                            <a:schemeClr val="accent4"/>
                          </a:solidFill>
                          <a:effectLst>
                            <a:outerShdw blurRad="38100" dist="38100" dir="2700000" algn="tl">
                              <a:srgbClr val="C0C0C0"/>
                            </a:outerShdw>
                          </a:effectLst>
                          <a:latin typeface="Times New Roman" pitchFamily="68" charset="0"/>
                          <a:ea typeface="ＭＳ Ｐゴシック" pitchFamily="68" charset="-128"/>
                        </a:rPr>
                        <a:t> tract</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&amp; </a:t>
                      </a:r>
                      <a:r>
                        <a:rPr kumimoji="0" lang="en-US" sz="1600" b="0" i="0" u="none" strike="noStrike" cap="none" normalizeH="0" baseline="0" dirty="0" smtClean="0">
                          <a:ln>
                            <a:noFill/>
                          </a:ln>
                          <a:solidFill>
                            <a:srgbClr val="00B0F0"/>
                          </a:solidFill>
                          <a:effectLst/>
                          <a:latin typeface="Times New Roman" pitchFamily="68" charset="0"/>
                          <a:ea typeface="ＭＳ Ｐゴシック" pitchFamily="68" charset="-128"/>
                        </a:rPr>
                        <a:t>the l</a:t>
                      </a:r>
                      <a:r>
                        <a:rPr kumimoji="0" lang="en-US" sz="1600" b="0" i="0" u="none" strike="noStrike" cap="none" normalizeH="0" baseline="0" dirty="0" smtClean="0">
                          <a:ln>
                            <a:noFill/>
                          </a:ln>
                          <a:solidFill>
                            <a:srgbClr val="00B0F0"/>
                          </a:solidFill>
                          <a:effectLst>
                            <a:outerShdw blurRad="38100" dist="38100" dir="2700000" algn="tl">
                              <a:srgbClr val="C0C0C0"/>
                            </a:outerShdw>
                          </a:effectLst>
                          <a:latin typeface="Times New Roman" pitchFamily="68" charset="0"/>
                          <a:ea typeface="ＭＳ Ｐゴシック" pitchFamily="68" charset="-128"/>
                        </a:rPr>
                        <a:t>ateral (</a:t>
                      </a:r>
                      <a:r>
                        <a:rPr kumimoji="0" lang="en-US" sz="1600" b="0" i="0" u="none" strike="noStrike" cap="none" normalizeH="0" baseline="0" dirty="0" err="1" smtClean="0">
                          <a:ln>
                            <a:noFill/>
                          </a:ln>
                          <a:solidFill>
                            <a:srgbClr val="00B0F0"/>
                          </a:solidFill>
                          <a:effectLst>
                            <a:outerShdw blurRad="38100" dist="38100" dir="2700000" algn="tl">
                              <a:srgbClr val="C0C0C0"/>
                            </a:outerShdw>
                          </a:effectLst>
                          <a:latin typeface="Times New Roman" pitchFamily="68" charset="0"/>
                          <a:ea typeface="ＭＳ Ｐゴシック" pitchFamily="68" charset="-128"/>
                        </a:rPr>
                        <a:t>medullary</a:t>
                      </a:r>
                      <a:r>
                        <a:rPr kumimoji="0" lang="en-US" sz="1600" b="0" i="0" u="none" strike="noStrike" cap="none" normalizeH="0" baseline="0" dirty="0" smtClean="0">
                          <a:ln>
                            <a:noFill/>
                          </a:ln>
                          <a:solidFill>
                            <a:srgbClr val="00B0F0"/>
                          </a:solidFill>
                          <a:effectLst>
                            <a:outerShdw blurRad="38100" dist="38100" dir="2700000" algn="tl">
                              <a:srgbClr val="C0C0C0"/>
                            </a:outerShdw>
                          </a:effectLst>
                          <a:latin typeface="Times New Roman" pitchFamily="68" charset="0"/>
                          <a:ea typeface="ＭＳ Ｐゴシック" pitchFamily="68" charset="-128"/>
                        </a:rPr>
                        <a:t>) </a:t>
                      </a:r>
                      <a:r>
                        <a:rPr kumimoji="0" lang="en-US" sz="1600" b="0" i="0" u="none" strike="noStrike" cap="none" normalizeH="0" baseline="0" dirty="0" err="1" smtClean="0">
                          <a:ln>
                            <a:noFill/>
                          </a:ln>
                          <a:solidFill>
                            <a:srgbClr val="00B0F0"/>
                          </a:solidFill>
                          <a:effectLst>
                            <a:outerShdw blurRad="38100" dist="38100" dir="2700000" algn="tl">
                              <a:srgbClr val="C0C0C0"/>
                            </a:outerShdw>
                          </a:effectLst>
                          <a:latin typeface="Times New Roman" pitchFamily="68" charset="0"/>
                          <a:ea typeface="ＭＳ Ｐゴシック" pitchFamily="68" charset="-128"/>
                        </a:rPr>
                        <a:t>reticulospinal</a:t>
                      </a:r>
                      <a:r>
                        <a:rPr kumimoji="0" lang="en-US" sz="1600" b="0" i="0" u="none" strike="noStrike" cap="none" normalizeH="0" baseline="0" dirty="0" smtClean="0">
                          <a:ln>
                            <a:noFill/>
                          </a:ln>
                          <a:solidFill>
                            <a:srgbClr val="00B0F0"/>
                          </a:solidFill>
                          <a:effectLst>
                            <a:outerShdw blurRad="38100" dist="38100" dir="2700000" algn="tl">
                              <a:srgbClr val="C0C0C0"/>
                            </a:outerShdw>
                          </a:effectLst>
                          <a:latin typeface="Times New Roman" pitchFamily="68" charset="0"/>
                          <a:ea typeface="ＭＳ Ｐゴシック" pitchFamily="68" charset="-128"/>
                        </a:rPr>
                        <a:t> tract</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grpSp>
        <p:nvGrpSpPr>
          <p:cNvPr id="2" name="Group 11"/>
          <p:cNvGrpSpPr>
            <a:grpSpLocks/>
          </p:cNvGrpSpPr>
          <p:nvPr/>
        </p:nvGrpSpPr>
        <p:grpSpPr bwMode="auto">
          <a:xfrm>
            <a:off x="304800" y="481013"/>
            <a:ext cx="1757363" cy="2951162"/>
            <a:chOff x="192" y="303"/>
            <a:chExt cx="1107" cy="1859"/>
          </a:xfrm>
        </p:grpSpPr>
        <p:sp>
          <p:nvSpPr>
            <p:cNvPr id="18453" name="Oval 12"/>
            <p:cNvSpPr>
              <a:spLocks noChangeArrowheads="1"/>
            </p:cNvSpPr>
            <p:nvPr/>
          </p:nvSpPr>
          <p:spPr bwMode="auto">
            <a:xfrm>
              <a:off x="535" y="1118"/>
              <a:ext cx="69" cy="303"/>
            </a:xfrm>
            <a:prstGeom prst="ellipse">
              <a:avLst/>
            </a:prstGeom>
            <a:solidFill>
              <a:srgbClr val="0AFF08"/>
            </a:solidFill>
            <a:ln w="12700">
              <a:solidFill>
                <a:schemeClr val="tx1"/>
              </a:solidFill>
              <a:round/>
              <a:headEnd/>
              <a:tailEnd/>
            </a:ln>
          </p:spPr>
          <p:txBody>
            <a:bodyPr wrap="none" anchor="ctr"/>
            <a:lstStyle/>
            <a:p>
              <a:endParaRPr lang="en-US"/>
            </a:p>
          </p:txBody>
        </p:sp>
        <p:sp>
          <p:nvSpPr>
            <p:cNvPr id="18454" name="Oval 13"/>
            <p:cNvSpPr>
              <a:spLocks noChangeArrowheads="1"/>
            </p:cNvSpPr>
            <p:nvPr/>
          </p:nvSpPr>
          <p:spPr bwMode="auto">
            <a:xfrm>
              <a:off x="535" y="1631"/>
              <a:ext cx="69" cy="140"/>
            </a:xfrm>
            <a:prstGeom prst="ellipse">
              <a:avLst/>
            </a:prstGeom>
            <a:solidFill>
              <a:srgbClr val="0AFF08"/>
            </a:solidFill>
            <a:ln w="12700">
              <a:solidFill>
                <a:schemeClr val="tx1"/>
              </a:solidFill>
              <a:round/>
              <a:headEnd/>
              <a:tailEnd/>
            </a:ln>
          </p:spPr>
          <p:txBody>
            <a:bodyPr wrap="none" anchor="ctr"/>
            <a:lstStyle/>
            <a:p>
              <a:endParaRPr lang="en-US"/>
            </a:p>
          </p:txBody>
        </p:sp>
        <p:sp>
          <p:nvSpPr>
            <p:cNvPr id="18455" name="Oval 14"/>
            <p:cNvSpPr>
              <a:spLocks noChangeArrowheads="1"/>
            </p:cNvSpPr>
            <p:nvPr/>
          </p:nvSpPr>
          <p:spPr bwMode="auto">
            <a:xfrm>
              <a:off x="384" y="1380"/>
              <a:ext cx="69" cy="267"/>
            </a:xfrm>
            <a:prstGeom prst="ellipse">
              <a:avLst/>
            </a:prstGeom>
            <a:solidFill>
              <a:srgbClr val="0AFF08"/>
            </a:solidFill>
            <a:ln w="12700">
              <a:solidFill>
                <a:schemeClr val="tx1"/>
              </a:solidFill>
              <a:round/>
              <a:headEnd/>
              <a:tailEnd/>
            </a:ln>
          </p:spPr>
          <p:txBody>
            <a:bodyPr wrap="none" anchor="ctr"/>
            <a:lstStyle/>
            <a:p>
              <a:endParaRPr lang="en-US"/>
            </a:p>
          </p:txBody>
        </p:sp>
        <p:grpSp>
          <p:nvGrpSpPr>
            <p:cNvPr id="3" name="Group 15"/>
            <p:cNvGrpSpPr>
              <a:grpSpLocks/>
            </p:cNvGrpSpPr>
            <p:nvPr/>
          </p:nvGrpSpPr>
          <p:grpSpPr bwMode="auto">
            <a:xfrm>
              <a:off x="192" y="303"/>
              <a:ext cx="876" cy="1859"/>
              <a:chOff x="2198" y="144"/>
              <a:chExt cx="1834" cy="4080"/>
            </a:xfrm>
          </p:grpSpPr>
          <p:grpSp>
            <p:nvGrpSpPr>
              <p:cNvPr id="4" name="Group 16"/>
              <p:cNvGrpSpPr>
                <a:grpSpLocks/>
              </p:cNvGrpSpPr>
              <p:nvPr/>
            </p:nvGrpSpPr>
            <p:grpSpPr bwMode="auto">
              <a:xfrm>
                <a:off x="2198" y="1169"/>
                <a:ext cx="1834" cy="2699"/>
                <a:chOff x="768" y="1200"/>
                <a:chExt cx="2256" cy="3034"/>
              </a:xfrm>
            </p:grpSpPr>
            <p:sp>
              <p:nvSpPr>
                <p:cNvPr id="18474" name="Line 17"/>
                <p:cNvSpPr>
                  <a:spLocks noChangeShapeType="1"/>
                </p:cNvSpPr>
                <p:nvPr/>
              </p:nvSpPr>
              <p:spPr bwMode="auto">
                <a:xfrm flipV="1">
                  <a:off x="768" y="1824"/>
                  <a:ext cx="2256" cy="10"/>
                </a:xfrm>
                <a:prstGeom prst="line">
                  <a:avLst/>
                </a:prstGeom>
                <a:noFill/>
                <a:ln w="12700">
                  <a:solidFill>
                    <a:schemeClr val="bg2"/>
                  </a:solidFill>
                  <a:prstDash val="dash"/>
                  <a:round/>
                  <a:headEnd/>
                  <a:tailEnd/>
                </a:ln>
              </p:spPr>
              <p:txBody>
                <a:bodyPr wrap="none" anchor="ctr"/>
                <a:lstStyle/>
                <a:p>
                  <a:endParaRPr lang="en-US"/>
                </a:p>
              </p:txBody>
            </p:sp>
            <p:sp>
              <p:nvSpPr>
                <p:cNvPr id="18475" name="Line 18"/>
                <p:cNvSpPr>
                  <a:spLocks noChangeShapeType="1"/>
                </p:cNvSpPr>
                <p:nvPr/>
              </p:nvSpPr>
              <p:spPr bwMode="auto">
                <a:xfrm flipV="1">
                  <a:off x="768" y="1200"/>
                  <a:ext cx="2256" cy="10"/>
                </a:xfrm>
                <a:prstGeom prst="line">
                  <a:avLst/>
                </a:prstGeom>
                <a:noFill/>
                <a:ln w="12700">
                  <a:solidFill>
                    <a:schemeClr val="bg2"/>
                  </a:solidFill>
                  <a:prstDash val="dash"/>
                  <a:round/>
                  <a:headEnd/>
                  <a:tailEnd/>
                </a:ln>
              </p:spPr>
              <p:txBody>
                <a:bodyPr wrap="none" anchor="ctr"/>
                <a:lstStyle/>
                <a:p>
                  <a:endParaRPr lang="en-US"/>
                </a:p>
              </p:txBody>
            </p:sp>
            <p:sp>
              <p:nvSpPr>
                <p:cNvPr id="18476" name="Line 19"/>
                <p:cNvSpPr>
                  <a:spLocks noChangeShapeType="1"/>
                </p:cNvSpPr>
                <p:nvPr/>
              </p:nvSpPr>
              <p:spPr bwMode="auto">
                <a:xfrm flipV="1">
                  <a:off x="768" y="3024"/>
                  <a:ext cx="2256" cy="10"/>
                </a:xfrm>
                <a:prstGeom prst="line">
                  <a:avLst/>
                </a:prstGeom>
                <a:noFill/>
                <a:ln w="12700">
                  <a:solidFill>
                    <a:schemeClr val="bg2"/>
                  </a:solidFill>
                  <a:prstDash val="dash"/>
                  <a:round/>
                  <a:headEnd/>
                  <a:tailEnd/>
                </a:ln>
              </p:spPr>
              <p:txBody>
                <a:bodyPr wrap="none" anchor="ctr"/>
                <a:lstStyle/>
                <a:p>
                  <a:endParaRPr lang="en-US"/>
                </a:p>
              </p:txBody>
            </p:sp>
            <p:sp>
              <p:nvSpPr>
                <p:cNvPr id="18477" name="Line 20"/>
                <p:cNvSpPr>
                  <a:spLocks noChangeShapeType="1"/>
                </p:cNvSpPr>
                <p:nvPr/>
              </p:nvSpPr>
              <p:spPr bwMode="auto">
                <a:xfrm flipV="1">
                  <a:off x="768" y="4224"/>
                  <a:ext cx="2256" cy="10"/>
                </a:xfrm>
                <a:prstGeom prst="line">
                  <a:avLst/>
                </a:prstGeom>
                <a:noFill/>
                <a:ln w="12700">
                  <a:solidFill>
                    <a:schemeClr val="bg2"/>
                  </a:solidFill>
                  <a:prstDash val="dash"/>
                  <a:round/>
                  <a:headEnd/>
                  <a:tailEnd/>
                </a:ln>
              </p:spPr>
              <p:txBody>
                <a:bodyPr wrap="none" anchor="ctr"/>
                <a:lstStyle/>
                <a:p>
                  <a:endParaRPr lang="en-US"/>
                </a:p>
              </p:txBody>
            </p:sp>
          </p:grpSp>
          <p:sp>
            <p:nvSpPr>
              <p:cNvPr id="18467" name="Freeform 21"/>
              <p:cNvSpPr>
                <a:spLocks/>
              </p:cNvSpPr>
              <p:nvPr/>
            </p:nvSpPr>
            <p:spPr bwMode="auto">
              <a:xfrm flipH="1">
                <a:off x="3365" y="1175"/>
                <a:ext cx="623" cy="2769"/>
              </a:xfrm>
              <a:custGeom>
                <a:avLst/>
                <a:gdLst>
                  <a:gd name="T0" fmla="*/ 58 w 855"/>
                  <a:gd name="T1" fmla="*/ 0 h 3739"/>
                  <a:gd name="T2" fmla="*/ 68 w 855"/>
                  <a:gd name="T3" fmla="*/ 28 h 3739"/>
                  <a:gd name="T4" fmla="*/ 92 w 855"/>
                  <a:gd name="T5" fmla="*/ 67 h 3739"/>
                  <a:gd name="T6" fmla="*/ 120 w 855"/>
                  <a:gd name="T7" fmla="*/ 124 h 3739"/>
                  <a:gd name="T8" fmla="*/ 145 w 855"/>
                  <a:gd name="T9" fmla="*/ 187 h 3739"/>
                  <a:gd name="T10" fmla="*/ 163 w 855"/>
                  <a:gd name="T11" fmla="*/ 256 h 3739"/>
                  <a:gd name="T12" fmla="*/ 160 w 855"/>
                  <a:gd name="T13" fmla="*/ 310 h 3739"/>
                  <a:gd name="T14" fmla="*/ 142 w 855"/>
                  <a:gd name="T15" fmla="*/ 318 h 3739"/>
                  <a:gd name="T16" fmla="*/ 108 w 855"/>
                  <a:gd name="T17" fmla="*/ 340 h 3739"/>
                  <a:gd name="T18" fmla="*/ 60 w 855"/>
                  <a:gd name="T19" fmla="*/ 405 h 3739"/>
                  <a:gd name="T20" fmla="*/ 44 w 855"/>
                  <a:gd name="T21" fmla="*/ 445 h 3739"/>
                  <a:gd name="T22" fmla="*/ 15 w 855"/>
                  <a:gd name="T23" fmla="*/ 530 h 3739"/>
                  <a:gd name="T24" fmla="*/ 4 w 855"/>
                  <a:gd name="T25" fmla="*/ 595 h 3739"/>
                  <a:gd name="T26" fmla="*/ 2 w 855"/>
                  <a:gd name="T27" fmla="*/ 654 h 3739"/>
                  <a:gd name="T28" fmla="*/ 17 w 855"/>
                  <a:gd name="T29" fmla="*/ 718 h 3739"/>
                  <a:gd name="T30" fmla="*/ 26 w 855"/>
                  <a:gd name="T31" fmla="*/ 754 h 3739"/>
                  <a:gd name="T32" fmla="*/ 52 w 855"/>
                  <a:gd name="T33" fmla="*/ 804 h 3739"/>
                  <a:gd name="T34" fmla="*/ 83 w 855"/>
                  <a:gd name="T35" fmla="*/ 851 h 3739"/>
                  <a:gd name="T36" fmla="*/ 117 w 855"/>
                  <a:gd name="T37" fmla="*/ 876 h 3739"/>
                  <a:gd name="T38" fmla="*/ 152 w 855"/>
                  <a:gd name="T39" fmla="*/ 895 h 3739"/>
                  <a:gd name="T40" fmla="*/ 149 w 855"/>
                  <a:gd name="T41" fmla="*/ 919 h 3739"/>
                  <a:gd name="T42" fmla="*/ 156 w 855"/>
                  <a:gd name="T43" fmla="*/ 963 h 3739"/>
                  <a:gd name="T44" fmla="*/ 170 w 855"/>
                  <a:gd name="T45" fmla="*/ 1031 h 3739"/>
                  <a:gd name="T46" fmla="*/ 197 w 855"/>
                  <a:gd name="T47" fmla="*/ 1106 h 3739"/>
                  <a:gd name="T48" fmla="*/ 218 w 855"/>
                  <a:gd name="T49" fmla="*/ 1168 h 3739"/>
                  <a:gd name="T50" fmla="*/ 238 w 855"/>
                  <a:gd name="T51" fmla="*/ 1257 h 3739"/>
                  <a:gd name="T52" fmla="*/ 259 w 855"/>
                  <a:gd name="T53" fmla="*/ 1329 h 3739"/>
                  <a:gd name="T54" fmla="*/ 285 w 855"/>
                  <a:gd name="T55" fmla="*/ 1396 h 3739"/>
                  <a:gd name="T56" fmla="*/ 306 w 855"/>
                  <a:gd name="T57" fmla="*/ 1439 h 3739"/>
                  <a:gd name="T58" fmla="*/ 322 w 855"/>
                  <a:gd name="T59" fmla="*/ 1466 h 3739"/>
                  <a:gd name="T60" fmla="*/ 329 w 855"/>
                  <a:gd name="T61" fmla="*/ 1493 h 3739"/>
                  <a:gd name="T62" fmla="*/ 331 w 855"/>
                  <a:gd name="T63" fmla="*/ 1519 h 37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5"/>
                  <a:gd name="T97" fmla="*/ 0 h 3739"/>
                  <a:gd name="T98" fmla="*/ 855 w 855"/>
                  <a:gd name="T99" fmla="*/ 3739 h 37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5" h="3739">
                    <a:moveTo>
                      <a:pt x="149" y="0"/>
                    </a:moveTo>
                    <a:cubicBezTo>
                      <a:pt x="154" y="21"/>
                      <a:pt x="159" y="42"/>
                      <a:pt x="174" y="69"/>
                    </a:cubicBezTo>
                    <a:cubicBezTo>
                      <a:pt x="189" y="96"/>
                      <a:pt x="215" y="126"/>
                      <a:pt x="238" y="165"/>
                    </a:cubicBezTo>
                    <a:cubicBezTo>
                      <a:pt x="261" y="204"/>
                      <a:pt x="288" y="257"/>
                      <a:pt x="311" y="306"/>
                    </a:cubicBezTo>
                    <a:cubicBezTo>
                      <a:pt x="334" y="355"/>
                      <a:pt x="357" y="408"/>
                      <a:pt x="375" y="462"/>
                    </a:cubicBezTo>
                    <a:cubicBezTo>
                      <a:pt x="393" y="516"/>
                      <a:pt x="415" y="581"/>
                      <a:pt x="421" y="631"/>
                    </a:cubicBezTo>
                    <a:cubicBezTo>
                      <a:pt x="427" y="681"/>
                      <a:pt x="421" y="738"/>
                      <a:pt x="412" y="763"/>
                    </a:cubicBezTo>
                    <a:cubicBezTo>
                      <a:pt x="403" y="788"/>
                      <a:pt x="388" y="770"/>
                      <a:pt x="366" y="782"/>
                    </a:cubicBezTo>
                    <a:cubicBezTo>
                      <a:pt x="344" y="794"/>
                      <a:pt x="314" y="801"/>
                      <a:pt x="279" y="837"/>
                    </a:cubicBezTo>
                    <a:cubicBezTo>
                      <a:pt x="244" y="873"/>
                      <a:pt x="183" y="954"/>
                      <a:pt x="156" y="997"/>
                    </a:cubicBezTo>
                    <a:cubicBezTo>
                      <a:pt x="129" y="1040"/>
                      <a:pt x="135" y="1046"/>
                      <a:pt x="115" y="1097"/>
                    </a:cubicBezTo>
                    <a:cubicBezTo>
                      <a:pt x="95" y="1148"/>
                      <a:pt x="55" y="1241"/>
                      <a:pt x="37" y="1303"/>
                    </a:cubicBezTo>
                    <a:cubicBezTo>
                      <a:pt x="19" y="1365"/>
                      <a:pt x="15" y="1416"/>
                      <a:pt x="10" y="1467"/>
                    </a:cubicBezTo>
                    <a:cubicBezTo>
                      <a:pt x="5" y="1518"/>
                      <a:pt x="0" y="1559"/>
                      <a:pt x="5" y="1609"/>
                    </a:cubicBezTo>
                    <a:cubicBezTo>
                      <a:pt x="10" y="1659"/>
                      <a:pt x="31" y="1728"/>
                      <a:pt x="42" y="1769"/>
                    </a:cubicBezTo>
                    <a:cubicBezTo>
                      <a:pt x="53" y="1810"/>
                      <a:pt x="54" y="1821"/>
                      <a:pt x="69" y="1856"/>
                    </a:cubicBezTo>
                    <a:cubicBezTo>
                      <a:pt x="84" y="1891"/>
                      <a:pt x="109" y="1939"/>
                      <a:pt x="133" y="1979"/>
                    </a:cubicBezTo>
                    <a:cubicBezTo>
                      <a:pt x="157" y="2019"/>
                      <a:pt x="187" y="2064"/>
                      <a:pt x="215" y="2094"/>
                    </a:cubicBezTo>
                    <a:cubicBezTo>
                      <a:pt x="243" y="2124"/>
                      <a:pt x="272" y="2140"/>
                      <a:pt x="302" y="2158"/>
                    </a:cubicBezTo>
                    <a:cubicBezTo>
                      <a:pt x="332" y="2176"/>
                      <a:pt x="380" y="2186"/>
                      <a:pt x="394" y="2203"/>
                    </a:cubicBezTo>
                    <a:cubicBezTo>
                      <a:pt x="408" y="2220"/>
                      <a:pt x="383" y="2235"/>
                      <a:pt x="384" y="2263"/>
                    </a:cubicBezTo>
                    <a:cubicBezTo>
                      <a:pt x="385" y="2291"/>
                      <a:pt x="394" y="2327"/>
                      <a:pt x="403" y="2373"/>
                    </a:cubicBezTo>
                    <a:cubicBezTo>
                      <a:pt x="412" y="2419"/>
                      <a:pt x="421" y="2478"/>
                      <a:pt x="439" y="2537"/>
                    </a:cubicBezTo>
                    <a:cubicBezTo>
                      <a:pt x="457" y="2596"/>
                      <a:pt x="487" y="2669"/>
                      <a:pt x="508" y="2725"/>
                    </a:cubicBezTo>
                    <a:cubicBezTo>
                      <a:pt x="529" y="2781"/>
                      <a:pt x="545" y="2813"/>
                      <a:pt x="563" y="2875"/>
                    </a:cubicBezTo>
                    <a:cubicBezTo>
                      <a:pt x="581" y="2937"/>
                      <a:pt x="596" y="3029"/>
                      <a:pt x="613" y="3095"/>
                    </a:cubicBezTo>
                    <a:cubicBezTo>
                      <a:pt x="630" y="3161"/>
                      <a:pt x="647" y="3216"/>
                      <a:pt x="668" y="3273"/>
                    </a:cubicBezTo>
                    <a:cubicBezTo>
                      <a:pt x="689" y="3330"/>
                      <a:pt x="716" y="3393"/>
                      <a:pt x="736" y="3438"/>
                    </a:cubicBezTo>
                    <a:cubicBezTo>
                      <a:pt x="756" y="3483"/>
                      <a:pt x="775" y="3514"/>
                      <a:pt x="791" y="3543"/>
                    </a:cubicBezTo>
                    <a:cubicBezTo>
                      <a:pt x="807" y="3572"/>
                      <a:pt x="822" y="3589"/>
                      <a:pt x="832" y="3611"/>
                    </a:cubicBezTo>
                    <a:cubicBezTo>
                      <a:pt x="842" y="3633"/>
                      <a:pt x="847" y="3654"/>
                      <a:pt x="851" y="3675"/>
                    </a:cubicBezTo>
                    <a:cubicBezTo>
                      <a:pt x="855" y="3696"/>
                      <a:pt x="855" y="3717"/>
                      <a:pt x="855" y="3739"/>
                    </a:cubicBezTo>
                  </a:path>
                </a:pathLst>
              </a:custGeom>
              <a:noFill/>
              <a:ln w="12700">
                <a:solidFill>
                  <a:schemeClr val="bg2"/>
                </a:solidFill>
                <a:round/>
                <a:headEnd/>
                <a:tailEnd/>
              </a:ln>
            </p:spPr>
            <p:txBody>
              <a:bodyPr wrap="none" anchor="ctr"/>
              <a:lstStyle/>
              <a:p>
                <a:endParaRPr lang="en-US"/>
              </a:p>
            </p:txBody>
          </p:sp>
          <p:sp>
            <p:nvSpPr>
              <p:cNvPr id="18468" name="Freeform 22"/>
              <p:cNvSpPr>
                <a:spLocks/>
              </p:cNvSpPr>
              <p:nvPr/>
            </p:nvSpPr>
            <p:spPr bwMode="auto">
              <a:xfrm>
                <a:off x="2257" y="1175"/>
                <a:ext cx="623" cy="2769"/>
              </a:xfrm>
              <a:custGeom>
                <a:avLst/>
                <a:gdLst>
                  <a:gd name="T0" fmla="*/ 58 w 855"/>
                  <a:gd name="T1" fmla="*/ 0 h 3739"/>
                  <a:gd name="T2" fmla="*/ 68 w 855"/>
                  <a:gd name="T3" fmla="*/ 28 h 3739"/>
                  <a:gd name="T4" fmla="*/ 92 w 855"/>
                  <a:gd name="T5" fmla="*/ 67 h 3739"/>
                  <a:gd name="T6" fmla="*/ 120 w 855"/>
                  <a:gd name="T7" fmla="*/ 124 h 3739"/>
                  <a:gd name="T8" fmla="*/ 145 w 855"/>
                  <a:gd name="T9" fmla="*/ 187 h 3739"/>
                  <a:gd name="T10" fmla="*/ 163 w 855"/>
                  <a:gd name="T11" fmla="*/ 256 h 3739"/>
                  <a:gd name="T12" fmla="*/ 160 w 855"/>
                  <a:gd name="T13" fmla="*/ 310 h 3739"/>
                  <a:gd name="T14" fmla="*/ 142 w 855"/>
                  <a:gd name="T15" fmla="*/ 318 h 3739"/>
                  <a:gd name="T16" fmla="*/ 108 w 855"/>
                  <a:gd name="T17" fmla="*/ 340 h 3739"/>
                  <a:gd name="T18" fmla="*/ 60 w 855"/>
                  <a:gd name="T19" fmla="*/ 405 h 3739"/>
                  <a:gd name="T20" fmla="*/ 44 w 855"/>
                  <a:gd name="T21" fmla="*/ 445 h 3739"/>
                  <a:gd name="T22" fmla="*/ 15 w 855"/>
                  <a:gd name="T23" fmla="*/ 530 h 3739"/>
                  <a:gd name="T24" fmla="*/ 4 w 855"/>
                  <a:gd name="T25" fmla="*/ 595 h 3739"/>
                  <a:gd name="T26" fmla="*/ 2 w 855"/>
                  <a:gd name="T27" fmla="*/ 654 h 3739"/>
                  <a:gd name="T28" fmla="*/ 17 w 855"/>
                  <a:gd name="T29" fmla="*/ 718 h 3739"/>
                  <a:gd name="T30" fmla="*/ 26 w 855"/>
                  <a:gd name="T31" fmla="*/ 754 h 3739"/>
                  <a:gd name="T32" fmla="*/ 52 w 855"/>
                  <a:gd name="T33" fmla="*/ 804 h 3739"/>
                  <a:gd name="T34" fmla="*/ 83 w 855"/>
                  <a:gd name="T35" fmla="*/ 851 h 3739"/>
                  <a:gd name="T36" fmla="*/ 117 w 855"/>
                  <a:gd name="T37" fmla="*/ 876 h 3739"/>
                  <a:gd name="T38" fmla="*/ 152 w 855"/>
                  <a:gd name="T39" fmla="*/ 895 h 3739"/>
                  <a:gd name="T40" fmla="*/ 149 w 855"/>
                  <a:gd name="T41" fmla="*/ 919 h 3739"/>
                  <a:gd name="T42" fmla="*/ 156 w 855"/>
                  <a:gd name="T43" fmla="*/ 963 h 3739"/>
                  <a:gd name="T44" fmla="*/ 170 w 855"/>
                  <a:gd name="T45" fmla="*/ 1031 h 3739"/>
                  <a:gd name="T46" fmla="*/ 197 w 855"/>
                  <a:gd name="T47" fmla="*/ 1106 h 3739"/>
                  <a:gd name="T48" fmla="*/ 218 w 855"/>
                  <a:gd name="T49" fmla="*/ 1168 h 3739"/>
                  <a:gd name="T50" fmla="*/ 238 w 855"/>
                  <a:gd name="T51" fmla="*/ 1257 h 3739"/>
                  <a:gd name="T52" fmla="*/ 259 w 855"/>
                  <a:gd name="T53" fmla="*/ 1329 h 3739"/>
                  <a:gd name="T54" fmla="*/ 285 w 855"/>
                  <a:gd name="T55" fmla="*/ 1396 h 3739"/>
                  <a:gd name="T56" fmla="*/ 306 w 855"/>
                  <a:gd name="T57" fmla="*/ 1439 h 3739"/>
                  <a:gd name="T58" fmla="*/ 322 w 855"/>
                  <a:gd name="T59" fmla="*/ 1466 h 3739"/>
                  <a:gd name="T60" fmla="*/ 329 w 855"/>
                  <a:gd name="T61" fmla="*/ 1493 h 3739"/>
                  <a:gd name="T62" fmla="*/ 331 w 855"/>
                  <a:gd name="T63" fmla="*/ 1519 h 37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5"/>
                  <a:gd name="T97" fmla="*/ 0 h 3739"/>
                  <a:gd name="T98" fmla="*/ 855 w 855"/>
                  <a:gd name="T99" fmla="*/ 3739 h 37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5" h="3739">
                    <a:moveTo>
                      <a:pt x="149" y="0"/>
                    </a:moveTo>
                    <a:cubicBezTo>
                      <a:pt x="154" y="21"/>
                      <a:pt x="159" y="42"/>
                      <a:pt x="174" y="69"/>
                    </a:cubicBezTo>
                    <a:cubicBezTo>
                      <a:pt x="189" y="96"/>
                      <a:pt x="215" y="126"/>
                      <a:pt x="238" y="165"/>
                    </a:cubicBezTo>
                    <a:cubicBezTo>
                      <a:pt x="261" y="204"/>
                      <a:pt x="288" y="257"/>
                      <a:pt x="311" y="306"/>
                    </a:cubicBezTo>
                    <a:cubicBezTo>
                      <a:pt x="334" y="355"/>
                      <a:pt x="357" y="408"/>
                      <a:pt x="375" y="462"/>
                    </a:cubicBezTo>
                    <a:cubicBezTo>
                      <a:pt x="393" y="516"/>
                      <a:pt x="415" y="581"/>
                      <a:pt x="421" y="631"/>
                    </a:cubicBezTo>
                    <a:cubicBezTo>
                      <a:pt x="427" y="681"/>
                      <a:pt x="421" y="738"/>
                      <a:pt x="412" y="763"/>
                    </a:cubicBezTo>
                    <a:cubicBezTo>
                      <a:pt x="403" y="788"/>
                      <a:pt x="388" y="770"/>
                      <a:pt x="366" y="782"/>
                    </a:cubicBezTo>
                    <a:cubicBezTo>
                      <a:pt x="344" y="794"/>
                      <a:pt x="314" y="801"/>
                      <a:pt x="279" y="837"/>
                    </a:cubicBezTo>
                    <a:cubicBezTo>
                      <a:pt x="244" y="873"/>
                      <a:pt x="183" y="954"/>
                      <a:pt x="156" y="997"/>
                    </a:cubicBezTo>
                    <a:cubicBezTo>
                      <a:pt x="129" y="1040"/>
                      <a:pt x="135" y="1046"/>
                      <a:pt x="115" y="1097"/>
                    </a:cubicBezTo>
                    <a:cubicBezTo>
                      <a:pt x="95" y="1148"/>
                      <a:pt x="55" y="1241"/>
                      <a:pt x="37" y="1303"/>
                    </a:cubicBezTo>
                    <a:cubicBezTo>
                      <a:pt x="19" y="1365"/>
                      <a:pt x="15" y="1416"/>
                      <a:pt x="10" y="1467"/>
                    </a:cubicBezTo>
                    <a:cubicBezTo>
                      <a:pt x="5" y="1518"/>
                      <a:pt x="0" y="1559"/>
                      <a:pt x="5" y="1609"/>
                    </a:cubicBezTo>
                    <a:cubicBezTo>
                      <a:pt x="10" y="1659"/>
                      <a:pt x="31" y="1728"/>
                      <a:pt x="42" y="1769"/>
                    </a:cubicBezTo>
                    <a:cubicBezTo>
                      <a:pt x="53" y="1810"/>
                      <a:pt x="54" y="1821"/>
                      <a:pt x="69" y="1856"/>
                    </a:cubicBezTo>
                    <a:cubicBezTo>
                      <a:pt x="84" y="1891"/>
                      <a:pt x="109" y="1939"/>
                      <a:pt x="133" y="1979"/>
                    </a:cubicBezTo>
                    <a:cubicBezTo>
                      <a:pt x="157" y="2019"/>
                      <a:pt x="187" y="2064"/>
                      <a:pt x="215" y="2094"/>
                    </a:cubicBezTo>
                    <a:cubicBezTo>
                      <a:pt x="243" y="2124"/>
                      <a:pt x="272" y="2140"/>
                      <a:pt x="302" y="2158"/>
                    </a:cubicBezTo>
                    <a:cubicBezTo>
                      <a:pt x="332" y="2176"/>
                      <a:pt x="380" y="2186"/>
                      <a:pt x="394" y="2203"/>
                    </a:cubicBezTo>
                    <a:cubicBezTo>
                      <a:pt x="408" y="2220"/>
                      <a:pt x="383" y="2235"/>
                      <a:pt x="384" y="2263"/>
                    </a:cubicBezTo>
                    <a:cubicBezTo>
                      <a:pt x="385" y="2291"/>
                      <a:pt x="394" y="2327"/>
                      <a:pt x="403" y="2373"/>
                    </a:cubicBezTo>
                    <a:cubicBezTo>
                      <a:pt x="412" y="2419"/>
                      <a:pt x="421" y="2478"/>
                      <a:pt x="439" y="2537"/>
                    </a:cubicBezTo>
                    <a:cubicBezTo>
                      <a:pt x="457" y="2596"/>
                      <a:pt x="487" y="2669"/>
                      <a:pt x="508" y="2725"/>
                    </a:cubicBezTo>
                    <a:cubicBezTo>
                      <a:pt x="529" y="2781"/>
                      <a:pt x="545" y="2813"/>
                      <a:pt x="563" y="2875"/>
                    </a:cubicBezTo>
                    <a:cubicBezTo>
                      <a:pt x="581" y="2937"/>
                      <a:pt x="596" y="3029"/>
                      <a:pt x="613" y="3095"/>
                    </a:cubicBezTo>
                    <a:cubicBezTo>
                      <a:pt x="630" y="3161"/>
                      <a:pt x="647" y="3216"/>
                      <a:pt x="668" y="3273"/>
                    </a:cubicBezTo>
                    <a:cubicBezTo>
                      <a:pt x="689" y="3330"/>
                      <a:pt x="716" y="3393"/>
                      <a:pt x="736" y="3438"/>
                    </a:cubicBezTo>
                    <a:cubicBezTo>
                      <a:pt x="756" y="3483"/>
                      <a:pt x="775" y="3514"/>
                      <a:pt x="791" y="3543"/>
                    </a:cubicBezTo>
                    <a:cubicBezTo>
                      <a:pt x="807" y="3572"/>
                      <a:pt x="822" y="3589"/>
                      <a:pt x="832" y="3611"/>
                    </a:cubicBezTo>
                    <a:cubicBezTo>
                      <a:pt x="842" y="3633"/>
                      <a:pt x="847" y="3654"/>
                      <a:pt x="851" y="3675"/>
                    </a:cubicBezTo>
                    <a:cubicBezTo>
                      <a:pt x="855" y="3696"/>
                      <a:pt x="855" y="3717"/>
                      <a:pt x="855" y="3739"/>
                    </a:cubicBezTo>
                  </a:path>
                </a:pathLst>
              </a:custGeom>
              <a:noFill/>
              <a:ln w="12700">
                <a:solidFill>
                  <a:schemeClr val="bg2"/>
                </a:solidFill>
                <a:round/>
                <a:headEnd/>
                <a:tailEnd/>
              </a:ln>
            </p:spPr>
            <p:txBody>
              <a:bodyPr wrap="none" anchor="ctr"/>
              <a:lstStyle/>
              <a:p>
                <a:endParaRPr lang="en-US"/>
              </a:p>
            </p:txBody>
          </p:sp>
          <p:sp>
            <p:nvSpPr>
              <p:cNvPr id="18469" name="Line 23"/>
              <p:cNvSpPr>
                <a:spLocks noChangeShapeType="1"/>
              </p:cNvSpPr>
              <p:nvPr/>
            </p:nvSpPr>
            <p:spPr bwMode="auto">
              <a:xfrm>
                <a:off x="3132" y="144"/>
                <a:ext cx="0" cy="4080"/>
              </a:xfrm>
              <a:prstGeom prst="line">
                <a:avLst/>
              </a:prstGeom>
              <a:noFill/>
              <a:ln w="12700">
                <a:solidFill>
                  <a:schemeClr val="bg2"/>
                </a:solidFill>
                <a:prstDash val="lgDashDot"/>
                <a:round/>
                <a:headEnd/>
                <a:tailEnd/>
              </a:ln>
            </p:spPr>
            <p:txBody>
              <a:bodyPr wrap="none" anchor="ctr"/>
              <a:lstStyle/>
              <a:p>
                <a:endParaRPr lang="en-US"/>
              </a:p>
            </p:txBody>
          </p:sp>
          <p:sp>
            <p:nvSpPr>
              <p:cNvPr id="18470" name="Oval 24"/>
              <p:cNvSpPr>
                <a:spLocks noChangeArrowheads="1"/>
              </p:cNvSpPr>
              <p:nvPr/>
            </p:nvSpPr>
            <p:spPr bwMode="auto">
              <a:xfrm rot="19980092" flipH="1">
                <a:off x="3229" y="264"/>
                <a:ext cx="619" cy="728"/>
              </a:xfrm>
              <a:prstGeom prst="ellipse">
                <a:avLst/>
              </a:prstGeom>
              <a:noFill/>
              <a:ln w="12700">
                <a:solidFill>
                  <a:schemeClr val="bg2"/>
                </a:solidFill>
                <a:round/>
                <a:headEnd/>
                <a:tailEnd/>
              </a:ln>
            </p:spPr>
            <p:txBody>
              <a:bodyPr wrap="none" anchor="ctr"/>
              <a:lstStyle/>
              <a:p>
                <a:endParaRPr lang="en-US"/>
              </a:p>
            </p:txBody>
          </p:sp>
          <p:sp>
            <p:nvSpPr>
              <p:cNvPr id="18471" name="Oval 25"/>
              <p:cNvSpPr>
                <a:spLocks noChangeArrowheads="1"/>
              </p:cNvSpPr>
              <p:nvPr/>
            </p:nvSpPr>
            <p:spPr bwMode="auto">
              <a:xfrm rot="1619908">
                <a:off x="2405" y="264"/>
                <a:ext cx="619" cy="728"/>
              </a:xfrm>
              <a:prstGeom prst="ellipse">
                <a:avLst/>
              </a:prstGeom>
              <a:noFill/>
              <a:ln w="12700">
                <a:solidFill>
                  <a:schemeClr val="bg2"/>
                </a:solidFill>
                <a:round/>
                <a:headEnd/>
                <a:tailEnd/>
              </a:ln>
            </p:spPr>
            <p:txBody>
              <a:bodyPr wrap="none" anchor="ctr"/>
              <a:lstStyle/>
              <a:p>
                <a:endParaRPr lang="en-US"/>
              </a:p>
            </p:txBody>
          </p:sp>
          <p:sp>
            <p:nvSpPr>
              <p:cNvPr id="18472" name="Line 26"/>
              <p:cNvSpPr>
                <a:spLocks noChangeShapeType="1"/>
              </p:cNvSpPr>
              <p:nvPr/>
            </p:nvSpPr>
            <p:spPr bwMode="auto">
              <a:xfrm>
                <a:off x="2880" y="3942"/>
                <a:ext cx="0" cy="277"/>
              </a:xfrm>
              <a:prstGeom prst="line">
                <a:avLst/>
              </a:prstGeom>
              <a:noFill/>
              <a:ln w="12700">
                <a:solidFill>
                  <a:schemeClr val="bg2"/>
                </a:solidFill>
                <a:round/>
                <a:headEnd/>
                <a:tailEnd/>
              </a:ln>
            </p:spPr>
            <p:txBody>
              <a:bodyPr wrap="none" anchor="ctr"/>
              <a:lstStyle/>
              <a:p>
                <a:endParaRPr lang="en-US"/>
              </a:p>
            </p:txBody>
          </p:sp>
          <p:sp>
            <p:nvSpPr>
              <p:cNvPr id="18473" name="Line 27"/>
              <p:cNvSpPr>
                <a:spLocks noChangeShapeType="1"/>
              </p:cNvSpPr>
              <p:nvPr/>
            </p:nvSpPr>
            <p:spPr bwMode="auto">
              <a:xfrm>
                <a:off x="3364" y="3942"/>
                <a:ext cx="0" cy="277"/>
              </a:xfrm>
              <a:prstGeom prst="line">
                <a:avLst/>
              </a:prstGeom>
              <a:noFill/>
              <a:ln w="12700">
                <a:solidFill>
                  <a:schemeClr val="bg2"/>
                </a:solidFill>
                <a:round/>
                <a:headEnd/>
                <a:tailEnd/>
              </a:ln>
            </p:spPr>
            <p:txBody>
              <a:bodyPr wrap="none" anchor="ctr"/>
              <a:lstStyle/>
              <a:p>
                <a:endParaRPr lang="en-US"/>
              </a:p>
            </p:txBody>
          </p:sp>
        </p:grpSp>
        <p:sp>
          <p:nvSpPr>
            <p:cNvPr id="18457" name="Oval 28"/>
            <p:cNvSpPr>
              <a:spLocks noChangeArrowheads="1"/>
            </p:cNvSpPr>
            <p:nvPr/>
          </p:nvSpPr>
          <p:spPr bwMode="auto">
            <a:xfrm>
              <a:off x="526" y="839"/>
              <a:ext cx="69" cy="140"/>
            </a:xfrm>
            <a:prstGeom prst="ellipse">
              <a:avLst/>
            </a:prstGeom>
            <a:solidFill>
              <a:srgbClr val="0AFF08"/>
            </a:solidFill>
            <a:ln w="12700">
              <a:solidFill>
                <a:schemeClr val="tx1"/>
              </a:solidFill>
              <a:round/>
              <a:headEnd/>
              <a:tailEnd/>
            </a:ln>
          </p:spPr>
          <p:txBody>
            <a:bodyPr wrap="none" anchor="ctr"/>
            <a:lstStyle/>
            <a:p>
              <a:endParaRPr lang="en-US"/>
            </a:p>
          </p:txBody>
        </p:sp>
        <p:sp>
          <p:nvSpPr>
            <p:cNvPr id="18458" name="Freeform 29"/>
            <p:cNvSpPr>
              <a:spLocks/>
            </p:cNvSpPr>
            <p:nvPr/>
          </p:nvSpPr>
          <p:spPr bwMode="auto">
            <a:xfrm>
              <a:off x="582" y="419"/>
              <a:ext cx="717" cy="1262"/>
            </a:xfrm>
            <a:custGeom>
              <a:avLst/>
              <a:gdLst>
                <a:gd name="T0" fmla="*/ 179 w 1438"/>
                <a:gd name="T1" fmla="*/ 0 h 2579"/>
                <a:gd name="T2" fmla="*/ 170 w 1438"/>
                <a:gd name="T3" fmla="*/ 5 h 2579"/>
                <a:gd name="T4" fmla="*/ 146 w 1438"/>
                <a:gd name="T5" fmla="*/ 21 h 2579"/>
                <a:gd name="T6" fmla="*/ 95 w 1438"/>
                <a:gd name="T7" fmla="*/ 59 h 2579"/>
                <a:gd name="T8" fmla="*/ 50 w 1438"/>
                <a:gd name="T9" fmla="*/ 105 h 2579"/>
                <a:gd name="T10" fmla="*/ 33 w 1438"/>
                <a:gd name="T11" fmla="*/ 135 h 2579"/>
                <a:gd name="T12" fmla="*/ 28 w 1438"/>
                <a:gd name="T13" fmla="*/ 173 h 2579"/>
                <a:gd name="T14" fmla="*/ 24 w 1438"/>
                <a:gd name="T15" fmla="*/ 242 h 2579"/>
                <a:gd name="T16" fmla="*/ 21 w 1438"/>
                <a:gd name="T17" fmla="*/ 278 h 2579"/>
                <a:gd name="T18" fmla="*/ 12 w 1438"/>
                <a:gd name="T19" fmla="*/ 291 h 2579"/>
                <a:gd name="T20" fmla="*/ 0 w 1438"/>
                <a:gd name="T21" fmla="*/ 302 h 2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8"/>
                <a:gd name="T34" fmla="*/ 0 h 2579"/>
                <a:gd name="T35" fmla="*/ 1438 w 1438"/>
                <a:gd name="T36" fmla="*/ 2579 h 25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8" h="2579">
                  <a:moveTo>
                    <a:pt x="1438" y="0"/>
                  </a:moveTo>
                  <a:cubicBezTo>
                    <a:pt x="1425" y="7"/>
                    <a:pt x="1413" y="15"/>
                    <a:pt x="1369" y="45"/>
                  </a:cubicBezTo>
                  <a:cubicBezTo>
                    <a:pt x="1325" y="75"/>
                    <a:pt x="1275" y="102"/>
                    <a:pt x="1175" y="179"/>
                  </a:cubicBezTo>
                  <a:cubicBezTo>
                    <a:pt x="1075" y="256"/>
                    <a:pt x="897" y="388"/>
                    <a:pt x="768" y="507"/>
                  </a:cubicBezTo>
                  <a:cubicBezTo>
                    <a:pt x="639" y="626"/>
                    <a:pt x="485" y="788"/>
                    <a:pt x="402" y="896"/>
                  </a:cubicBezTo>
                  <a:cubicBezTo>
                    <a:pt x="319" y="1004"/>
                    <a:pt x="296" y="1057"/>
                    <a:pt x="268" y="1154"/>
                  </a:cubicBezTo>
                  <a:cubicBezTo>
                    <a:pt x="240" y="1251"/>
                    <a:pt x="242" y="1327"/>
                    <a:pt x="231" y="1478"/>
                  </a:cubicBezTo>
                  <a:cubicBezTo>
                    <a:pt x="220" y="1629"/>
                    <a:pt x="209" y="1912"/>
                    <a:pt x="199" y="2061"/>
                  </a:cubicBezTo>
                  <a:cubicBezTo>
                    <a:pt x="189" y="2210"/>
                    <a:pt x="187" y="2305"/>
                    <a:pt x="171" y="2375"/>
                  </a:cubicBezTo>
                  <a:cubicBezTo>
                    <a:pt x="155" y="2445"/>
                    <a:pt x="130" y="2448"/>
                    <a:pt x="102" y="2482"/>
                  </a:cubicBezTo>
                  <a:cubicBezTo>
                    <a:pt x="74" y="2516"/>
                    <a:pt x="37" y="2547"/>
                    <a:pt x="0" y="2579"/>
                  </a:cubicBezTo>
                </a:path>
              </a:pathLst>
            </a:custGeom>
            <a:noFill/>
            <a:ln w="12700">
              <a:solidFill>
                <a:srgbClr val="0A75FF"/>
              </a:solidFill>
              <a:round/>
              <a:headEnd/>
              <a:tailEnd/>
            </a:ln>
          </p:spPr>
          <p:txBody>
            <a:bodyPr wrap="none" anchor="ctr"/>
            <a:lstStyle/>
            <a:p>
              <a:endParaRPr lang="en-US"/>
            </a:p>
          </p:txBody>
        </p:sp>
        <p:sp>
          <p:nvSpPr>
            <p:cNvPr id="18459" name="Freeform 30"/>
            <p:cNvSpPr>
              <a:spLocks/>
            </p:cNvSpPr>
            <p:nvPr/>
          </p:nvSpPr>
          <p:spPr bwMode="auto">
            <a:xfrm>
              <a:off x="558" y="909"/>
              <a:ext cx="111" cy="1227"/>
            </a:xfrm>
            <a:custGeom>
              <a:avLst/>
              <a:gdLst>
                <a:gd name="T0" fmla="*/ 0 w 230"/>
                <a:gd name="T1" fmla="*/ 0 h 2528"/>
                <a:gd name="T2" fmla="*/ 4 w 230"/>
                <a:gd name="T3" fmla="*/ 8 h 2528"/>
                <a:gd name="T4" fmla="*/ 11 w 230"/>
                <a:gd name="T5" fmla="*/ 16 h 2528"/>
                <a:gd name="T6" fmla="*/ 24 w 230"/>
                <a:gd name="T7" fmla="*/ 24 h 2528"/>
                <a:gd name="T8" fmla="*/ 25 w 230"/>
                <a:gd name="T9" fmla="*/ 42 h 2528"/>
                <a:gd name="T10" fmla="*/ 25 w 230"/>
                <a:gd name="T11" fmla="*/ 101 h 2528"/>
                <a:gd name="T12" fmla="*/ 24 w 230"/>
                <a:gd name="T13" fmla="*/ 289 h 2528"/>
                <a:gd name="T14" fmla="*/ 0 60000 65536"/>
                <a:gd name="T15" fmla="*/ 0 60000 65536"/>
                <a:gd name="T16" fmla="*/ 0 60000 65536"/>
                <a:gd name="T17" fmla="*/ 0 60000 65536"/>
                <a:gd name="T18" fmla="*/ 0 60000 65536"/>
                <a:gd name="T19" fmla="*/ 0 60000 65536"/>
                <a:gd name="T20" fmla="*/ 0 60000 65536"/>
                <a:gd name="T21" fmla="*/ 0 w 230"/>
                <a:gd name="T22" fmla="*/ 0 h 2528"/>
                <a:gd name="T23" fmla="*/ 230 w 230"/>
                <a:gd name="T24" fmla="*/ 2528 h 2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2528">
                  <a:moveTo>
                    <a:pt x="0" y="0"/>
                  </a:moveTo>
                  <a:cubicBezTo>
                    <a:pt x="11" y="24"/>
                    <a:pt x="22" y="49"/>
                    <a:pt x="38" y="73"/>
                  </a:cubicBezTo>
                  <a:cubicBezTo>
                    <a:pt x="54" y="97"/>
                    <a:pt x="70" y="120"/>
                    <a:pt x="98" y="142"/>
                  </a:cubicBezTo>
                  <a:cubicBezTo>
                    <a:pt x="126" y="164"/>
                    <a:pt x="188" y="169"/>
                    <a:pt x="209" y="207"/>
                  </a:cubicBezTo>
                  <a:cubicBezTo>
                    <a:pt x="230" y="245"/>
                    <a:pt x="221" y="256"/>
                    <a:pt x="223" y="368"/>
                  </a:cubicBezTo>
                  <a:cubicBezTo>
                    <a:pt x="225" y="480"/>
                    <a:pt x="224" y="522"/>
                    <a:pt x="223" y="882"/>
                  </a:cubicBezTo>
                  <a:cubicBezTo>
                    <a:pt x="222" y="1242"/>
                    <a:pt x="218" y="1885"/>
                    <a:pt x="214" y="2528"/>
                  </a:cubicBezTo>
                </a:path>
              </a:pathLst>
            </a:custGeom>
            <a:noFill/>
            <a:ln w="12700">
              <a:solidFill>
                <a:srgbClr val="0000FF"/>
              </a:solidFill>
              <a:prstDash val="dash"/>
              <a:round/>
              <a:headEnd/>
              <a:tailEnd type="triangle" w="med" len="med"/>
            </a:ln>
          </p:spPr>
          <p:txBody>
            <a:bodyPr wrap="none" anchor="ctr"/>
            <a:lstStyle/>
            <a:p>
              <a:endParaRPr lang="en-US"/>
            </a:p>
          </p:txBody>
        </p:sp>
        <p:sp>
          <p:nvSpPr>
            <p:cNvPr id="18460" name="Freeform 31"/>
            <p:cNvSpPr>
              <a:spLocks/>
            </p:cNvSpPr>
            <p:nvPr/>
          </p:nvSpPr>
          <p:spPr bwMode="auto">
            <a:xfrm>
              <a:off x="419" y="1538"/>
              <a:ext cx="164" cy="599"/>
            </a:xfrm>
            <a:custGeom>
              <a:avLst/>
              <a:gdLst>
                <a:gd name="T0" fmla="*/ 0 w 386"/>
                <a:gd name="T1" fmla="*/ 0 h 1204"/>
                <a:gd name="T2" fmla="*/ 4 w 386"/>
                <a:gd name="T3" fmla="*/ 11 h 1204"/>
                <a:gd name="T4" fmla="*/ 8 w 386"/>
                <a:gd name="T5" fmla="*/ 30 h 1204"/>
                <a:gd name="T6" fmla="*/ 14 w 386"/>
                <a:gd name="T7" fmla="*/ 52 h 1204"/>
                <a:gd name="T8" fmla="*/ 24 w 386"/>
                <a:gd name="T9" fmla="*/ 86 h 1204"/>
                <a:gd name="T10" fmla="*/ 28 w 386"/>
                <a:gd name="T11" fmla="*/ 123 h 1204"/>
                <a:gd name="T12" fmla="*/ 30 w 386"/>
                <a:gd name="T13" fmla="*/ 148 h 1204"/>
                <a:gd name="T14" fmla="*/ 0 60000 65536"/>
                <a:gd name="T15" fmla="*/ 0 60000 65536"/>
                <a:gd name="T16" fmla="*/ 0 60000 65536"/>
                <a:gd name="T17" fmla="*/ 0 60000 65536"/>
                <a:gd name="T18" fmla="*/ 0 60000 65536"/>
                <a:gd name="T19" fmla="*/ 0 60000 65536"/>
                <a:gd name="T20" fmla="*/ 0 60000 65536"/>
                <a:gd name="T21" fmla="*/ 0 w 386"/>
                <a:gd name="T22" fmla="*/ 0 h 1204"/>
                <a:gd name="T23" fmla="*/ 386 w 386"/>
                <a:gd name="T24" fmla="*/ 1204 h 1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6" h="1204">
                  <a:moveTo>
                    <a:pt x="0" y="0"/>
                  </a:moveTo>
                  <a:cubicBezTo>
                    <a:pt x="15" y="27"/>
                    <a:pt x="30" y="54"/>
                    <a:pt x="49" y="94"/>
                  </a:cubicBezTo>
                  <a:cubicBezTo>
                    <a:pt x="68" y="134"/>
                    <a:pt x="90" y="187"/>
                    <a:pt x="113" y="242"/>
                  </a:cubicBezTo>
                  <a:cubicBezTo>
                    <a:pt x="136" y="297"/>
                    <a:pt x="154" y="348"/>
                    <a:pt x="187" y="423"/>
                  </a:cubicBezTo>
                  <a:cubicBezTo>
                    <a:pt x="220" y="498"/>
                    <a:pt x="281" y="600"/>
                    <a:pt x="312" y="695"/>
                  </a:cubicBezTo>
                  <a:cubicBezTo>
                    <a:pt x="343" y="790"/>
                    <a:pt x="360" y="911"/>
                    <a:pt x="372" y="996"/>
                  </a:cubicBezTo>
                  <a:cubicBezTo>
                    <a:pt x="384" y="1081"/>
                    <a:pt x="383" y="1169"/>
                    <a:pt x="386" y="1204"/>
                  </a:cubicBezTo>
                </a:path>
              </a:pathLst>
            </a:custGeom>
            <a:noFill/>
            <a:ln w="12700">
              <a:solidFill>
                <a:srgbClr val="0000FF"/>
              </a:solidFill>
              <a:round/>
              <a:headEnd/>
              <a:tailEnd type="triangle" w="med" len="med"/>
            </a:ln>
          </p:spPr>
          <p:txBody>
            <a:bodyPr wrap="none" anchor="ctr"/>
            <a:lstStyle/>
            <a:p>
              <a:endParaRPr lang="en-US"/>
            </a:p>
          </p:txBody>
        </p:sp>
        <p:sp>
          <p:nvSpPr>
            <p:cNvPr id="18461" name="Freeform 32"/>
            <p:cNvSpPr>
              <a:spLocks/>
            </p:cNvSpPr>
            <p:nvPr/>
          </p:nvSpPr>
          <p:spPr bwMode="auto">
            <a:xfrm>
              <a:off x="558" y="1282"/>
              <a:ext cx="63" cy="853"/>
            </a:xfrm>
            <a:custGeom>
              <a:avLst/>
              <a:gdLst>
                <a:gd name="T0" fmla="*/ 0 w 131"/>
                <a:gd name="T1" fmla="*/ 0 h 1746"/>
                <a:gd name="T2" fmla="*/ 9 w 131"/>
                <a:gd name="T3" fmla="*/ 10 h 1746"/>
                <a:gd name="T4" fmla="*/ 13 w 131"/>
                <a:gd name="T5" fmla="*/ 33 h 1746"/>
                <a:gd name="T6" fmla="*/ 14 w 131"/>
                <a:gd name="T7" fmla="*/ 75 h 1746"/>
                <a:gd name="T8" fmla="*/ 14 w 131"/>
                <a:gd name="T9" fmla="*/ 204 h 1746"/>
                <a:gd name="T10" fmla="*/ 0 60000 65536"/>
                <a:gd name="T11" fmla="*/ 0 60000 65536"/>
                <a:gd name="T12" fmla="*/ 0 60000 65536"/>
                <a:gd name="T13" fmla="*/ 0 60000 65536"/>
                <a:gd name="T14" fmla="*/ 0 60000 65536"/>
                <a:gd name="T15" fmla="*/ 0 w 131"/>
                <a:gd name="T16" fmla="*/ 0 h 1746"/>
                <a:gd name="T17" fmla="*/ 131 w 131"/>
                <a:gd name="T18" fmla="*/ 1746 h 1746"/>
              </a:gdLst>
              <a:ahLst/>
              <a:cxnLst>
                <a:cxn ang="T10">
                  <a:pos x="T0" y="T1"/>
                </a:cxn>
                <a:cxn ang="T11">
                  <a:pos x="T2" y="T3"/>
                </a:cxn>
                <a:cxn ang="T12">
                  <a:pos x="T4" y="T5"/>
                </a:cxn>
                <a:cxn ang="T13">
                  <a:pos x="T6" y="T7"/>
                </a:cxn>
                <a:cxn ang="T14">
                  <a:pos x="T8" y="T9"/>
                </a:cxn>
              </a:cxnLst>
              <a:rect l="T15" t="T16" r="T17" b="T18"/>
              <a:pathLst>
                <a:path w="131" h="1746">
                  <a:moveTo>
                    <a:pt x="0" y="0"/>
                  </a:moveTo>
                  <a:cubicBezTo>
                    <a:pt x="32" y="19"/>
                    <a:pt x="64" y="39"/>
                    <a:pt x="84" y="86"/>
                  </a:cubicBezTo>
                  <a:cubicBezTo>
                    <a:pt x="104" y="133"/>
                    <a:pt x="114" y="192"/>
                    <a:pt x="121" y="285"/>
                  </a:cubicBezTo>
                  <a:cubicBezTo>
                    <a:pt x="128" y="378"/>
                    <a:pt x="124" y="402"/>
                    <a:pt x="126" y="645"/>
                  </a:cubicBezTo>
                  <a:cubicBezTo>
                    <a:pt x="128" y="888"/>
                    <a:pt x="129" y="1317"/>
                    <a:pt x="131" y="1746"/>
                  </a:cubicBezTo>
                </a:path>
              </a:pathLst>
            </a:custGeom>
            <a:noFill/>
            <a:ln w="12700">
              <a:solidFill>
                <a:srgbClr val="0000FF"/>
              </a:solidFill>
              <a:round/>
              <a:headEnd/>
              <a:tailEnd type="triangle" w="med" len="med"/>
            </a:ln>
          </p:spPr>
          <p:txBody>
            <a:bodyPr wrap="none" anchor="ctr"/>
            <a:lstStyle/>
            <a:p>
              <a:endParaRPr lang="en-US"/>
            </a:p>
          </p:txBody>
        </p:sp>
        <p:sp>
          <p:nvSpPr>
            <p:cNvPr id="18462" name="Freeform 33"/>
            <p:cNvSpPr>
              <a:spLocks/>
            </p:cNvSpPr>
            <p:nvPr/>
          </p:nvSpPr>
          <p:spPr bwMode="auto">
            <a:xfrm>
              <a:off x="540" y="1701"/>
              <a:ext cx="41" cy="437"/>
            </a:xfrm>
            <a:custGeom>
              <a:avLst/>
              <a:gdLst>
                <a:gd name="T0" fmla="*/ 9 w 89"/>
                <a:gd name="T1" fmla="*/ 0 h 891"/>
                <a:gd name="T2" fmla="*/ 7 w 89"/>
                <a:gd name="T3" fmla="*/ 14 h 891"/>
                <a:gd name="T4" fmla="*/ 6 w 89"/>
                <a:gd name="T5" fmla="*/ 35 h 891"/>
                <a:gd name="T6" fmla="*/ 2 w 89"/>
                <a:gd name="T7" fmla="*/ 64 h 891"/>
                <a:gd name="T8" fmla="*/ 0 w 89"/>
                <a:gd name="T9" fmla="*/ 86 h 891"/>
                <a:gd name="T10" fmla="*/ 0 w 89"/>
                <a:gd name="T11" fmla="*/ 105 h 891"/>
                <a:gd name="T12" fmla="*/ 0 60000 65536"/>
                <a:gd name="T13" fmla="*/ 0 60000 65536"/>
                <a:gd name="T14" fmla="*/ 0 60000 65536"/>
                <a:gd name="T15" fmla="*/ 0 60000 65536"/>
                <a:gd name="T16" fmla="*/ 0 60000 65536"/>
                <a:gd name="T17" fmla="*/ 0 60000 65536"/>
                <a:gd name="T18" fmla="*/ 0 w 89"/>
                <a:gd name="T19" fmla="*/ 0 h 891"/>
                <a:gd name="T20" fmla="*/ 89 w 89"/>
                <a:gd name="T21" fmla="*/ 891 h 891"/>
              </a:gdLst>
              <a:ahLst/>
              <a:cxnLst>
                <a:cxn ang="T12">
                  <a:pos x="T0" y="T1"/>
                </a:cxn>
                <a:cxn ang="T13">
                  <a:pos x="T2" y="T3"/>
                </a:cxn>
                <a:cxn ang="T14">
                  <a:pos x="T4" y="T5"/>
                </a:cxn>
                <a:cxn ang="T15">
                  <a:pos x="T6" y="T7"/>
                </a:cxn>
                <a:cxn ang="T16">
                  <a:pos x="T8" y="T9"/>
                </a:cxn>
                <a:cxn ang="T17">
                  <a:pos x="T10" y="T11"/>
                </a:cxn>
              </a:cxnLst>
              <a:rect l="T18" t="T19" r="T20" b="T21"/>
              <a:pathLst>
                <a:path w="89" h="891">
                  <a:moveTo>
                    <a:pt x="89" y="0"/>
                  </a:moveTo>
                  <a:cubicBezTo>
                    <a:pt x="82" y="34"/>
                    <a:pt x="75" y="69"/>
                    <a:pt x="70" y="119"/>
                  </a:cubicBezTo>
                  <a:cubicBezTo>
                    <a:pt x="65" y="169"/>
                    <a:pt x="69" y="229"/>
                    <a:pt x="61" y="299"/>
                  </a:cubicBezTo>
                  <a:cubicBezTo>
                    <a:pt x="53" y="369"/>
                    <a:pt x="33" y="468"/>
                    <a:pt x="24" y="540"/>
                  </a:cubicBezTo>
                  <a:cubicBezTo>
                    <a:pt x="15" y="612"/>
                    <a:pt x="9" y="670"/>
                    <a:pt x="5" y="729"/>
                  </a:cubicBezTo>
                  <a:cubicBezTo>
                    <a:pt x="1" y="788"/>
                    <a:pt x="0" y="839"/>
                    <a:pt x="0" y="891"/>
                  </a:cubicBezTo>
                </a:path>
              </a:pathLst>
            </a:custGeom>
            <a:noFill/>
            <a:ln w="12700">
              <a:solidFill>
                <a:schemeClr val="bg1"/>
              </a:solidFill>
              <a:round/>
              <a:headEnd/>
              <a:tailEnd type="triangle" w="med" len="med"/>
            </a:ln>
          </p:spPr>
          <p:txBody>
            <a:bodyPr wrap="none" anchor="ctr"/>
            <a:lstStyle/>
            <a:p>
              <a:endParaRPr lang="en-US"/>
            </a:p>
          </p:txBody>
        </p:sp>
        <p:sp>
          <p:nvSpPr>
            <p:cNvPr id="18463" name="Oval 34"/>
            <p:cNvSpPr>
              <a:spLocks noChangeArrowheads="1"/>
            </p:cNvSpPr>
            <p:nvPr/>
          </p:nvSpPr>
          <p:spPr bwMode="auto">
            <a:xfrm>
              <a:off x="658" y="758"/>
              <a:ext cx="80" cy="170"/>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18464" name="Freeform 35"/>
            <p:cNvSpPr>
              <a:spLocks/>
            </p:cNvSpPr>
            <p:nvPr/>
          </p:nvSpPr>
          <p:spPr bwMode="auto">
            <a:xfrm>
              <a:off x="686" y="1942"/>
              <a:ext cx="18" cy="195"/>
            </a:xfrm>
            <a:custGeom>
              <a:avLst/>
              <a:gdLst>
                <a:gd name="T0" fmla="*/ 0 w 39"/>
                <a:gd name="T1" fmla="*/ 41 h 428"/>
                <a:gd name="T2" fmla="*/ 0 w 39"/>
                <a:gd name="T3" fmla="*/ 31 h 428"/>
                <a:gd name="T4" fmla="*/ 0 w 39"/>
                <a:gd name="T5" fmla="*/ 21 h 428"/>
                <a:gd name="T6" fmla="*/ 4 w 39"/>
                <a:gd name="T7" fmla="*/ 0 h 428"/>
                <a:gd name="T8" fmla="*/ 0 60000 65536"/>
                <a:gd name="T9" fmla="*/ 0 60000 65536"/>
                <a:gd name="T10" fmla="*/ 0 60000 65536"/>
                <a:gd name="T11" fmla="*/ 0 60000 65536"/>
                <a:gd name="T12" fmla="*/ 0 w 39"/>
                <a:gd name="T13" fmla="*/ 0 h 428"/>
                <a:gd name="T14" fmla="*/ 39 w 39"/>
                <a:gd name="T15" fmla="*/ 428 h 428"/>
              </a:gdLst>
              <a:ahLst/>
              <a:cxnLst>
                <a:cxn ang="T8">
                  <a:pos x="T0" y="T1"/>
                </a:cxn>
                <a:cxn ang="T9">
                  <a:pos x="T2" y="T3"/>
                </a:cxn>
                <a:cxn ang="T10">
                  <a:pos x="T4" y="T5"/>
                </a:cxn>
                <a:cxn ang="T11">
                  <a:pos x="T6" y="T7"/>
                </a:cxn>
              </a:cxnLst>
              <a:rect l="T12" t="T13" r="T14" b="T15"/>
              <a:pathLst>
                <a:path w="39" h="428">
                  <a:moveTo>
                    <a:pt x="1" y="428"/>
                  </a:moveTo>
                  <a:cubicBezTo>
                    <a:pt x="0" y="393"/>
                    <a:pt x="0" y="358"/>
                    <a:pt x="1" y="324"/>
                  </a:cubicBezTo>
                  <a:cubicBezTo>
                    <a:pt x="2" y="290"/>
                    <a:pt x="1" y="276"/>
                    <a:pt x="7" y="222"/>
                  </a:cubicBezTo>
                  <a:cubicBezTo>
                    <a:pt x="13" y="168"/>
                    <a:pt x="26" y="84"/>
                    <a:pt x="39" y="0"/>
                  </a:cubicBezTo>
                </a:path>
              </a:pathLst>
            </a:custGeom>
            <a:noFill/>
            <a:ln w="12700">
              <a:solidFill>
                <a:srgbClr val="0000FF"/>
              </a:solidFill>
              <a:round/>
              <a:headEnd type="triangle" w="sm" len="med"/>
              <a:tailEnd type="none" w="sm" len="med"/>
            </a:ln>
          </p:spPr>
          <p:txBody>
            <a:bodyPr wrap="none" anchor="ctr"/>
            <a:lstStyle/>
            <a:p>
              <a:endParaRPr lang="en-US"/>
            </a:p>
          </p:txBody>
        </p:sp>
        <p:sp>
          <p:nvSpPr>
            <p:cNvPr id="18465" name="Freeform 36"/>
            <p:cNvSpPr>
              <a:spLocks/>
            </p:cNvSpPr>
            <p:nvPr/>
          </p:nvSpPr>
          <p:spPr bwMode="auto">
            <a:xfrm>
              <a:off x="590" y="409"/>
              <a:ext cx="694" cy="1743"/>
            </a:xfrm>
            <a:custGeom>
              <a:avLst/>
              <a:gdLst>
                <a:gd name="T0" fmla="*/ 137 w 1562"/>
                <a:gd name="T1" fmla="*/ 0 h 3826"/>
                <a:gd name="T2" fmla="*/ 113 w 1562"/>
                <a:gd name="T3" fmla="*/ 19 h 3826"/>
                <a:gd name="T4" fmla="*/ 92 w 1562"/>
                <a:gd name="T5" fmla="*/ 41 h 3826"/>
                <a:gd name="T6" fmla="*/ 72 w 1562"/>
                <a:gd name="T7" fmla="*/ 66 h 3826"/>
                <a:gd name="T8" fmla="*/ 51 w 1562"/>
                <a:gd name="T9" fmla="*/ 108 h 3826"/>
                <a:gd name="T10" fmla="*/ 28 w 1562"/>
                <a:gd name="T11" fmla="*/ 156 h 3826"/>
                <a:gd name="T12" fmla="*/ 25 w 1562"/>
                <a:gd name="T13" fmla="*/ 201 h 3826"/>
                <a:gd name="T14" fmla="*/ 25 w 1562"/>
                <a:gd name="T15" fmla="*/ 276 h 3826"/>
                <a:gd name="T16" fmla="*/ 23 w 1562"/>
                <a:gd name="T17" fmla="*/ 315 h 3826"/>
                <a:gd name="T18" fmla="*/ 20 w 1562"/>
                <a:gd name="T19" fmla="*/ 326 h 3826"/>
                <a:gd name="T20" fmla="*/ 10 w 1562"/>
                <a:gd name="T21" fmla="*/ 338 h 3826"/>
                <a:gd name="T22" fmla="*/ 3 w 1562"/>
                <a:gd name="T23" fmla="*/ 343 h 3826"/>
                <a:gd name="T24" fmla="*/ 0 w 1562"/>
                <a:gd name="T25" fmla="*/ 352 h 3826"/>
                <a:gd name="T26" fmla="*/ 1 w 1562"/>
                <a:gd name="T27" fmla="*/ 362 h 38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62"/>
                <a:gd name="T43" fmla="*/ 0 h 3826"/>
                <a:gd name="T44" fmla="*/ 1562 w 1562"/>
                <a:gd name="T45" fmla="*/ 3826 h 38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62" h="3826">
                  <a:moveTo>
                    <a:pt x="1562" y="0"/>
                  </a:moveTo>
                  <a:cubicBezTo>
                    <a:pt x="1468" y="67"/>
                    <a:pt x="1375" y="134"/>
                    <a:pt x="1290" y="205"/>
                  </a:cubicBezTo>
                  <a:cubicBezTo>
                    <a:pt x="1205" y="276"/>
                    <a:pt x="1129" y="345"/>
                    <a:pt x="1050" y="427"/>
                  </a:cubicBezTo>
                  <a:cubicBezTo>
                    <a:pt x="971" y="509"/>
                    <a:pt x="893" y="580"/>
                    <a:pt x="814" y="700"/>
                  </a:cubicBezTo>
                  <a:cubicBezTo>
                    <a:pt x="735" y="820"/>
                    <a:pt x="661" y="985"/>
                    <a:pt x="578" y="1144"/>
                  </a:cubicBezTo>
                  <a:cubicBezTo>
                    <a:pt x="495" y="1303"/>
                    <a:pt x="363" y="1488"/>
                    <a:pt x="315" y="1652"/>
                  </a:cubicBezTo>
                  <a:cubicBezTo>
                    <a:pt x="267" y="1816"/>
                    <a:pt x="292" y="1919"/>
                    <a:pt x="287" y="2129"/>
                  </a:cubicBezTo>
                  <a:cubicBezTo>
                    <a:pt x="282" y="2339"/>
                    <a:pt x="287" y="2714"/>
                    <a:pt x="282" y="2915"/>
                  </a:cubicBezTo>
                  <a:cubicBezTo>
                    <a:pt x="277" y="3116"/>
                    <a:pt x="267" y="3247"/>
                    <a:pt x="259" y="3335"/>
                  </a:cubicBezTo>
                  <a:cubicBezTo>
                    <a:pt x="251" y="3423"/>
                    <a:pt x="255" y="3407"/>
                    <a:pt x="231" y="3446"/>
                  </a:cubicBezTo>
                  <a:cubicBezTo>
                    <a:pt x="207" y="3485"/>
                    <a:pt x="148" y="3541"/>
                    <a:pt x="116" y="3571"/>
                  </a:cubicBezTo>
                  <a:cubicBezTo>
                    <a:pt x="84" y="3601"/>
                    <a:pt x="56" y="3602"/>
                    <a:pt x="37" y="3627"/>
                  </a:cubicBezTo>
                  <a:cubicBezTo>
                    <a:pt x="18" y="3652"/>
                    <a:pt x="10" y="3691"/>
                    <a:pt x="5" y="3724"/>
                  </a:cubicBezTo>
                  <a:cubicBezTo>
                    <a:pt x="0" y="3757"/>
                    <a:pt x="9" y="3810"/>
                    <a:pt x="9" y="3826"/>
                  </a:cubicBezTo>
                </a:path>
              </a:pathLst>
            </a:custGeom>
            <a:noFill/>
            <a:ln w="12700">
              <a:solidFill>
                <a:srgbClr val="FF0000"/>
              </a:solidFill>
              <a:round/>
              <a:headEnd/>
              <a:tailEnd type="triangle" w="lg" len="med"/>
            </a:ln>
          </p:spPr>
          <p:txBody>
            <a:bodyPr wrap="none" anchor="ctr"/>
            <a:lstStyle/>
            <a:p>
              <a:endParaRPr lang="en-US"/>
            </a:p>
          </p:txBody>
        </p:sp>
      </p:grpSp>
      <p:sp>
        <p:nvSpPr>
          <p:cNvPr id="18442" name="Text Box 37"/>
          <p:cNvSpPr txBox="1">
            <a:spLocks noChangeArrowheads="1"/>
          </p:cNvSpPr>
          <p:nvPr/>
        </p:nvSpPr>
        <p:spPr bwMode="auto">
          <a:xfrm>
            <a:off x="1219200" y="152400"/>
            <a:ext cx="890588" cy="369888"/>
          </a:xfrm>
          <a:prstGeom prst="rect">
            <a:avLst/>
          </a:prstGeom>
          <a:noFill/>
          <a:ln w="9525">
            <a:noFill/>
            <a:miter lim="800000"/>
            <a:headEnd/>
            <a:tailEnd/>
          </a:ln>
        </p:spPr>
        <p:txBody>
          <a:bodyPr wrap="none">
            <a:spAutoFit/>
          </a:bodyPr>
          <a:lstStyle/>
          <a:p>
            <a:r>
              <a:rPr lang="en-US" sz="1800" dirty="0">
                <a:latin typeface="Arial" charset="0"/>
              </a:rPr>
              <a:t>Slide 2</a:t>
            </a:r>
          </a:p>
        </p:txBody>
      </p:sp>
      <p:pic>
        <p:nvPicPr>
          <p:cNvPr id="18443" name="Picture 38"/>
          <p:cNvPicPr>
            <a:picLocks noChangeAspect="1" noChangeArrowheads="1"/>
          </p:cNvPicPr>
          <p:nvPr/>
        </p:nvPicPr>
        <p:blipFill>
          <a:blip r:embed="rId4" cstate="print"/>
          <a:srcRect/>
          <a:stretch>
            <a:fillRect/>
          </a:stretch>
        </p:blipFill>
        <p:spPr bwMode="auto">
          <a:xfrm>
            <a:off x="5245100" y="349250"/>
            <a:ext cx="3898900" cy="2903538"/>
          </a:xfrm>
          <a:prstGeom prst="rect">
            <a:avLst/>
          </a:prstGeom>
          <a:noFill/>
          <a:ln w="9525">
            <a:noFill/>
            <a:miter lim="800000"/>
            <a:headEnd/>
            <a:tailEnd/>
          </a:ln>
        </p:spPr>
      </p:pic>
      <p:sp>
        <p:nvSpPr>
          <p:cNvPr id="18444" name="Text Box 39"/>
          <p:cNvSpPr txBox="1">
            <a:spLocks noChangeArrowheads="1"/>
          </p:cNvSpPr>
          <p:nvPr/>
        </p:nvSpPr>
        <p:spPr bwMode="auto">
          <a:xfrm>
            <a:off x="1981200" y="3200400"/>
            <a:ext cx="6340475" cy="338554"/>
          </a:xfrm>
          <a:prstGeom prst="rect">
            <a:avLst/>
          </a:prstGeom>
          <a:noFill/>
          <a:ln w="9525">
            <a:noFill/>
            <a:miter lim="800000"/>
            <a:headEnd/>
            <a:tailEnd/>
          </a:ln>
        </p:spPr>
        <p:txBody>
          <a:bodyPr>
            <a:spAutoFit/>
          </a:bodyPr>
          <a:lstStyle/>
          <a:p>
            <a:r>
              <a:rPr lang="en-US" sz="1600" dirty="0" smtClean="0"/>
              <a:t>Note: This is at the level of </a:t>
            </a:r>
            <a:r>
              <a:rPr lang="en-US" sz="1600" dirty="0" err="1" smtClean="0"/>
              <a:t>decussation</a:t>
            </a:r>
            <a:r>
              <a:rPr lang="en-US" sz="1600" dirty="0" smtClean="0"/>
              <a:t>. </a:t>
            </a:r>
            <a:endParaRPr lang="en-US" sz="1600" dirty="0"/>
          </a:p>
        </p:txBody>
      </p:sp>
      <p:sp>
        <p:nvSpPr>
          <p:cNvPr id="18445" name="TextBox 33"/>
          <p:cNvSpPr txBox="1">
            <a:spLocks noChangeArrowheads="1"/>
          </p:cNvSpPr>
          <p:nvPr/>
        </p:nvSpPr>
        <p:spPr bwMode="auto">
          <a:xfrm>
            <a:off x="2895600" y="2590800"/>
            <a:ext cx="561975" cy="461963"/>
          </a:xfrm>
          <a:prstGeom prst="rect">
            <a:avLst/>
          </a:prstGeom>
          <a:noFill/>
          <a:ln w="9525">
            <a:noFill/>
            <a:miter lim="800000"/>
            <a:headEnd/>
            <a:tailEnd/>
          </a:ln>
        </p:spPr>
        <p:txBody>
          <a:bodyPr wrap="none">
            <a:spAutoFit/>
          </a:bodyPr>
          <a:lstStyle/>
          <a:p>
            <a:r>
              <a:rPr lang="en-US"/>
              <a:t>CS</a:t>
            </a:r>
          </a:p>
        </p:txBody>
      </p:sp>
      <p:sp>
        <p:nvSpPr>
          <p:cNvPr id="18446" name="TextBox 34"/>
          <p:cNvSpPr txBox="1">
            <a:spLocks noChangeArrowheads="1"/>
          </p:cNvSpPr>
          <p:nvPr/>
        </p:nvSpPr>
        <p:spPr bwMode="auto">
          <a:xfrm>
            <a:off x="6448425" y="2590800"/>
            <a:ext cx="561975" cy="461963"/>
          </a:xfrm>
          <a:prstGeom prst="rect">
            <a:avLst/>
          </a:prstGeom>
          <a:noFill/>
          <a:ln w="9525">
            <a:noFill/>
            <a:miter lim="800000"/>
            <a:headEnd/>
            <a:tailEnd/>
          </a:ln>
        </p:spPr>
        <p:txBody>
          <a:bodyPr wrap="none">
            <a:spAutoFit/>
          </a:bodyPr>
          <a:lstStyle/>
          <a:p>
            <a:r>
              <a:rPr lang="en-US"/>
              <a:t>CS</a:t>
            </a:r>
          </a:p>
        </p:txBody>
      </p:sp>
      <p:sp>
        <p:nvSpPr>
          <p:cNvPr id="36" name="Oval 35"/>
          <p:cNvSpPr/>
          <p:nvPr/>
        </p:nvSpPr>
        <p:spPr>
          <a:xfrm>
            <a:off x="3200400" y="1600200"/>
            <a:ext cx="228600" cy="304800"/>
          </a:xfrm>
          <a:prstGeom prst="ellipse">
            <a:avLst/>
          </a:prstGeom>
          <a:noFill/>
          <a:ln w="38100">
            <a:solidFill>
              <a:srgbClr val="0BE02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2667000" y="2057400"/>
            <a:ext cx="304800" cy="152400"/>
          </a:xfrm>
          <a:prstGeom prst="ellipse">
            <a:avLst/>
          </a:prstGeom>
          <a:noFill/>
          <a:ln w="38100">
            <a:solidFill>
              <a:srgbClr val="C803C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2286000" y="1905000"/>
            <a:ext cx="381000" cy="228600"/>
          </a:xfrm>
          <a:prstGeom prst="ellipse">
            <a:avLst/>
          </a:prstGeom>
          <a:noFill/>
          <a:ln w="57150">
            <a:solidFill>
              <a:srgbClr val="13FFE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7086600" y="1752600"/>
            <a:ext cx="228600" cy="304800"/>
          </a:xfrm>
          <a:prstGeom prst="ellipse">
            <a:avLst/>
          </a:prstGeom>
          <a:noFill/>
          <a:ln w="38100">
            <a:solidFill>
              <a:srgbClr val="0BE02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Oval 39"/>
          <p:cNvSpPr/>
          <p:nvPr/>
        </p:nvSpPr>
        <p:spPr>
          <a:xfrm>
            <a:off x="6324600" y="1295400"/>
            <a:ext cx="304800" cy="152400"/>
          </a:xfrm>
          <a:prstGeom prst="ellipse">
            <a:avLst/>
          </a:prstGeom>
          <a:noFill/>
          <a:ln w="38100">
            <a:solidFill>
              <a:srgbClr val="C803C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5867400" y="1752600"/>
            <a:ext cx="381000" cy="228600"/>
          </a:xfrm>
          <a:prstGeom prst="ellipse">
            <a:avLst/>
          </a:prstGeom>
          <a:noFill/>
          <a:ln w="57150">
            <a:solidFill>
              <a:srgbClr val="13FFE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a:off x="6400800" y="2514600"/>
            <a:ext cx="762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743200" y="2514600"/>
            <a:ext cx="762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6. Which is not a part of the basal ganglia?</a:t>
            </a:r>
            <a:endParaRPr lang="en-US" dirty="0"/>
          </a:p>
        </p:txBody>
      </p:sp>
      <p:sp>
        <p:nvSpPr>
          <p:cNvPr id="3" name="TPAnswers"/>
          <p:cNvSpPr>
            <a:spLocks noGrp="1"/>
          </p:cNvSpPr>
          <p:nvPr>
            <p:ph type="body" idx="1"/>
            <p:custDataLst>
              <p:tags r:id="rId2"/>
            </p:custDataLst>
          </p:nvPr>
        </p:nvSpPr>
        <p:spPr>
          <a:xfrm>
            <a:off x="457200" y="1600200"/>
            <a:ext cx="8458200" cy="4525963"/>
          </a:xfrm>
        </p:spPr>
        <p:txBody>
          <a:bodyPr>
            <a:noAutofit/>
          </a:bodyPr>
          <a:lstStyle/>
          <a:p>
            <a:pPr marL="514350" indent="-514350">
              <a:buFont typeface="Arial" pitchFamily="34" charset="0"/>
              <a:buAutoNum type="arabicPeriod"/>
            </a:pPr>
            <a:r>
              <a:rPr lang="en-US" dirty="0" smtClean="0"/>
              <a:t>Caudate nucleus - participates in eye movement control and cognition</a:t>
            </a:r>
          </a:p>
          <a:p>
            <a:pPr marL="514350" indent="-514350">
              <a:buFont typeface="Arial" pitchFamily="34" charset="0"/>
              <a:buAutoNum type="arabicPeriod"/>
            </a:pPr>
            <a:r>
              <a:rPr lang="en-US" dirty="0" err="1" smtClean="0"/>
              <a:t>Putamen</a:t>
            </a:r>
            <a:r>
              <a:rPr lang="en-US" dirty="0" smtClean="0"/>
              <a:t> - participates in limb and trunk movements.</a:t>
            </a:r>
          </a:p>
          <a:p>
            <a:pPr marL="514350" indent="-514350">
              <a:buFont typeface="Arial" pitchFamily="34" charset="0"/>
              <a:buAutoNum type="arabicPeriod"/>
            </a:pPr>
            <a:r>
              <a:rPr lang="en-US" dirty="0" err="1" smtClean="0"/>
              <a:t>Globus</a:t>
            </a:r>
            <a:r>
              <a:rPr lang="en-US" dirty="0" smtClean="0"/>
              <a:t> </a:t>
            </a:r>
            <a:r>
              <a:rPr lang="en-US" dirty="0" err="1" smtClean="0"/>
              <a:t>pallidus</a:t>
            </a:r>
            <a:r>
              <a:rPr lang="en-US" dirty="0" smtClean="0"/>
              <a:t> </a:t>
            </a:r>
          </a:p>
          <a:p>
            <a:pPr marL="514350" indent="-514350">
              <a:buFont typeface="Arial" pitchFamily="34" charset="0"/>
              <a:buAutoNum type="arabicPeriod"/>
            </a:pPr>
            <a:r>
              <a:rPr lang="en-US" dirty="0" smtClean="0">
                <a:solidFill>
                  <a:srgbClr val="FF0000"/>
                </a:solidFill>
              </a:rPr>
              <a:t>Red nucleus</a:t>
            </a:r>
            <a:endParaRPr lang="en-US"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2819400" y="3810000"/>
            <a:ext cx="6324600" cy="3048000"/>
          </a:xfrm>
        </p:spPr>
        <p:txBody>
          <a:bodyPr/>
          <a:lstStyle/>
          <a:p>
            <a:pPr eaLnBrk="1" hangingPunct="1">
              <a:buFontTx/>
              <a:buNone/>
            </a:pPr>
            <a:r>
              <a:rPr lang="en-US" smtClean="0"/>
              <a:t>Caudate</a:t>
            </a:r>
          </a:p>
          <a:p>
            <a:pPr eaLnBrk="1" hangingPunct="1">
              <a:buFontTx/>
              <a:buNone/>
            </a:pPr>
            <a:r>
              <a:rPr lang="en-US" smtClean="0"/>
              <a:t>Putamen</a:t>
            </a:r>
          </a:p>
          <a:p>
            <a:pPr eaLnBrk="1" hangingPunct="1">
              <a:buFontTx/>
              <a:buNone/>
            </a:pPr>
            <a:r>
              <a:rPr lang="en-US" smtClean="0"/>
              <a:t>Globus Pallidus</a:t>
            </a:r>
          </a:p>
          <a:p>
            <a:pPr eaLnBrk="1" hangingPunct="1">
              <a:buFontTx/>
              <a:buNone/>
            </a:pPr>
            <a:r>
              <a:rPr lang="en-US" smtClean="0"/>
              <a:t>Amygdala</a:t>
            </a:r>
          </a:p>
        </p:txBody>
      </p:sp>
      <p:pic>
        <p:nvPicPr>
          <p:cNvPr id="7171" name="Picture 4" descr="D5FD595B"/>
          <p:cNvPicPr>
            <a:picLocks noChangeAspect="1" noChangeArrowheads="1"/>
          </p:cNvPicPr>
          <p:nvPr/>
        </p:nvPicPr>
        <p:blipFill>
          <a:blip r:embed="rId2" cstate="print"/>
          <a:srcRect/>
          <a:stretch>
            <a:fillRect/>
          </a:stretch>
        </p:blipFill>
        <p:spPr bwMode="auto">
          <a:xfrm>
            <a:off x="1828800" y="0"/>
            <a:ext cx="5527675" cy="3644900"/>
          </a:xfrm>
          <a:prstGeom prst="rect">
            <a:avLst/>
          </a:prstGeom>
          <a:noFill/>
          <a:ln w="9525">
            <a:noFill/>
            <a:miter lim="800000"/>
            <a:headEnd/>
            <a:tailEnd/>
          </a:ln>
        </p:spPr>
      </p:pic>
      <p:sp>
        <p:nvSpPr>
          <p:cNvPr id="7172" name="Text Box 6"/>
          <p:cNvSpPr txBox="1">
            <a:spLocks noChangeArrowheads="1"/>
          </p:cNvSpPr>
          <p:nvPr/>
        </p:nvSpPr>
        <p:spPr bwMode="auto">
          <a:xfrm>
            <a:off x="533400" y="4495800"/>
            <a:ext cx="1835150" cy="366713"/>
          </a:xfrm>
          <a:prstGeom prst="rect">
            <a:avLst/>
          </a:prstGeom>
          <a:noFill/>
          <a:ln w="9525">
            <a:noFill/>
            <a:miter lim="800000"/>
            <a:headEnd/>
            <a:tailEnd/>
          </a:ln>
        </p:spPr>
        <p:txBody>
          <a:bodyPr wrap="none">
            <a:spAutoFit/>
          </a:bodyPr>
          <a:lstStyle/>
          <a:p>
            <a:r>
              <a:rPr lang="en-US"/>
              <a:t>Corpus Striatum</a:t>
            </a:r>
          </a:p>
        </p:txBody>
      </p:sp>
      <p:sp>
        <p:nvSpPr>
          <p:cNvPr id="7173" name="AutoShape 7"/>
          <p:cNvSpPr>
            <a:spLocks/>
          </p:cNvSpPr>
          <p:nvPr/>
        </p:nvSpPr>
        <p:spPr bwMode="auto">
          <a:xfrm>
            <a:off x="2590800" y="3810000"/>
            <a:ext cx="381000" cy="1752600"/>
          </a:xfrm>
          <a:prstGeom prst="leftBrace">
            <a:avLst>
              <a:gd name="adj1" fmla="val 38333"/>
              <a:gd name="adj2" fmla="val 50000"/>
            </a:avLst>
          </a:prstGeom>
          <a:noFill/>
          <a:ln w="9525">
            <a:solidFill>
              <a:schemeClr val="tx1"/>
            </a:solidFill>
            <a:round/>
            <a:headEnd/>
            <a:tailEnd/>
          </a:ln>
        </p:spPr>
        <p:txBody>
          <a:bodyPr wrap="none" anchor="ctr"/>
          <a:lstStyle/>
          <a:p>
            <a:endParaRPr lang="en-US"/>
          </a:p>
        </p:txBody>
      </p:sp>
      <p:sp>
        <p:nvSpPr>
          <p:cNvPr id="7174" name="Text Box 8"/>
          <p:cNvSpPr txBox="1">
            <a:spLocks noChangeArrowheads="1"/>
          </p:cNvSpPr>
          <p:nvPr/>
        </p:nvSpPr>
        <p:spPr bwMode="auto">
          <a:xfrm>
            <a:off x="4937125" y="4151313"/>
            <a:ext cx="1035050" cy="366712"/>
          </a:xfrm>
          <a:prstGeom prst="rect">
            <a:avLst/>
          </a:prstGeom>
          <a:noFill/>
          <a:ln w="9525">
            <a:noFill/>
            <a:miter lim="800000"/>
            <a:headEnd/>
            <a:tailEnd/>
          </a:ln>
        </p:spPr>
        <p:txBody>
          <a:bodyPr wrap="none">
            <a:spAutoFit/>
          </a:bodyPr>
          <a:lstStyle/>
          <a:p>
            <a:r>
              <a:rPr lang="en-US"/>
              <a:t>Striatum</a:t>
            </a:r>
          </a:p>
        </p:txBody>
      </p:sp>
      <p:sp>
        <p:nvSpPr>
          <p:cNvPr id="7175" name="Text Box 9"/>
          <p:cNvSpPr txBox="1">
            <a:spLocks noChangeArrowheads="1"/>
          </p:cNvSpPr>
          <p:nvPr/>
        </p:nvSpPr>
        <p:spPr bwMode="auto">
          <a:xfrm>
            <a:off x="6096000" y="4800600"/>
            <a:ext cx="2063750" cy="366713"/>
          </a:xfrm>
          <a:prstGeom prst="rect">
            <a:avLst/>
          </a:prstGeom>
          <a:noFill/>
          <a:ln w="9525">
            <a:noFill/>
            <a:miter lim="800000"/>
            <a:headEnd/>
            <a:tailEnd/>
          </a:ln>
        </p:spPr>
        <p:txBody>
          <a:bodyPr wrap="none">
            <a:spAutoFit/>
          </a:bodyPr>
          <a:lstStyle/>
          <a:p>
            <a:r>
              <a:rPr lang="en-US"/>
              <a:t>Lenticular Nucleus</a:t>
            </a:r>
          </a:p>
        </p:txBody>
      </p:sp>
      <p:sp>
        <p:nvSpPr>
          <p:cNvPr id="7176" name="Text Box 10"/>
          <p:cNvSpPr txBox="1">
            <a:spLocks noChangeArrowheads="1"/>
          </p:cNvSpPr>
          <p:nvPr/>
        </p:nvSpPr>
        <p:spPr bwMode="auto">
          <a:xfrm>
            <a:off x="6248400" y="5105400"/>
            <a:ext cx="1060450" cy="366713"/>
          </a:xfrm>
          <a:prstGeom prst="rect">
            <a:avLst/>
          </a:prstGeom>
          <a:noFill/>
          <a:ln w="9525">
            <a:noFill/>
            <a:miter lim="800000"/>
            <a:headEnd/>
            <a:tailEnd/>
          </a:ln>
        </p:spPr>
        <p:txBody>
          <a:bodyPr wrap="none">
            <a:spAutoFit/>
          </a:bodyPr>
          <a:lstStyle/>
          <a:p>
            <a:r>
              <a:rPr lang="en-US"/>
              <a:t>Pallidum</a:t>
            </a:r>
          </a:p>
        </p:txBody>
      </p:sp>
      <p:sp>
        <p:nvSpPr>
          <p:cNvPr id="7177" name="AutoShape 11"/>
          <p:cNvSpPr>
            <a:spLocks/>
          </p:cNvSpPr>
          <p:nvPr/>
        </p:nvSpPr>
        <p:spPr bwMode="auto">
          <a:xfrm>
            <a:off x="4724400" y="3962400"/>
            <a:ext cx="228600" cy="762000"/>
          </a:xfrm>
          <a:prstGeom prst="rightBrace">
            <a:avLst>
              <a:gd name="adj1" fmla="val 27778"/>
              <a:gd name="adj2" fmla="val 50000"/>
            </a:avLst>
          </a:prstGeom>
          <a:noFill/>
          <a:ln w="9525">
            <a:solidFill>
              <a:schemeClr val="tx1"/>
            </a:solidFill>
            <a:round/>
            <a:headEnd/>
            <a:tailEnd/>
          </a:ln>
        </p:spPr>
        <p:txBody>
          <a:bodyPr wrap="none" anchor="ctr"/>
          <a:lstStyle/>
          <a:p>
            <a:endParaRPr lang="en-US"/>
          </a:p>
        </p:txBody>
      </p:sp>
      <p:sp>
        <p:nvSpPr>
          <p:cNvPr id="7178" name="AutoShape 12"/>
          <p:cNvSpPr>
            <a:spLocks/>
          </p:cNvSpPr>
          <p:nvPr/>
        </p:nvSpPr>
        <p:spPr bwMode="auto">
          <a:xfrm>
            <a:off x="5867400" y="4572000"/>
            <a:ext cx="228600" cy="914400"/>
          </a:xfrm>
          <a:prstGeom prst="rightBrace">
            <a:avLst>
              <a:gd name="adj1" fmla="val 33333"/>
              <a:gd name="adj2" fmla="val 50000"/>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7. </a:t>
            </a:r>
            <a:r>
              <a:rPr lang="en-US" dirty="0" err="1" smtClean="0"/>
              <a:t>Substantia</a:t>
            </a:r>
            <a:r>
              <a:rPr lang="en-US" dirty="0" smtClean="0"/>
              <a:t> </a:t>
            </a:r>
            <a:r>
              <a:rPr lang="en-US" dirty="0" err="1" smtClean="0"/>
              <a:t>nigra</a:t>
            </a:r>
            <a:r>
              <a:rPr lang="en-US" dirty="0" smtClean="0"/>
              <a:t> is found in the:</a:t>
            </a:r>
            <a:endParaRPr lang="en-US"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t>Cerebral cortex</a:t>
            </a:r>
          </a:p>
          <a:p>
            <a:pPr marL="514350" indent="-514350">
              <a:buFont typeface="Arial" pitchFamily="34" charset="0"/>
              <a:buAutoNum type="arabicPeriod"/>
            </a:pPr>
            <a:r>
              <a:rPr lang="en-US" dirty="0" smtClean="0"/>
              <a:t>Diencephalon</a:t>
            </a:r>
          </a:p>
          <a:p>
            <a:pPr marL="514350" indent="-514350">
              <a:buFont typeface="Arial" pitchFamily="34" charset="0"/>
              <a:buAutoNum type="arabicPeriod"/>
            </a:pPr>
            <a:r>
              <a:rPr lang="en-US" dirty="0" smtClean="0">
                <a:solidFill>
                  <a:srgbClr val="FF0000"/>
                </a:solidFill>
              </a:rPr>
              <a:t>Midbrain</a:t>
            </a:r>
          </a:p>
          <a:p>
            <a:pPr marL="514350" indent="-514350">
              <a:buFont typeface="Arial" pitchFamily="34" charset="0"/>
              <a:buAutoNum type="arabicPeriod"/>
            </a:pPr>
            <a:r>
              <a:rPr lang="en-US" dirty="0" smtClean="0"/>
              <a:t>Pons</a:t>
            </a:r>
            <a:endParaRPr lang="en-US" dirty="0"/>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57313" y="4763"/>
            <a:ext cx="5842000" cy="4008437"/>
          </a:xfrm>
          <a:prstGeom prst="rect">
            <a:avLst/>
          </a:prstGeom>
          <a:noFill/>
          <a:ln w="9525">
            <a:noFill/>
            <a:miter lim="800000"/>
            <a:headEnd/>
            <a:tailEnd/>
          </a:ln>
        </p:spPr>
      </p:pic>
      <p:graphicFrame>
        <p:nvGraphicFramePr>
          <p:cNvPr id="61497" name="Group 57"/>
          <p:cNvGraphicFramePr>
            <a:graphicFrameLocks noGrp="1"/>
          </p:cNvGraphicFramePr>
          <p:nvPr/>
        </p:nvGraphicFramePr>
        <p:xfrm>
          <a:off x="0" y="4343400"/>
          <a:ext cx="9144000" cy="2438400"/>
        </p:xfrm>
        <a:graphic>
          <a:graphicData uri="http://schemas.openxmlformats.org/drawingml/2006/table">
            <a:tbl>
              <a:tblPr/>
              <a:tblGrid>
                <a:gridCol w="2057400"/>
                <a:gridCol w="3276600"/>
                <a:gridCol w="3810000"/>
              </a:tblGrid>
              <a:tr h="2438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Basal ganglia and associated structures.</a:t>
                      </a:r>
                    </a:p>
                    <a:p>
                      <a:pPr marL="114300" marR="0" lvl="1" indent="228600" algn="l" defTabSz="914400" rtl="0" eaLnBrk="1" fontAlgn="base" latinLnBrk="0" hangingPunct="1">
                        <a:lnSpc>
                          <a:spcPct val="100000"/>
                        </a:lnSpc>
                        <a:spcBef>
                          <a:spcPct val="20000"/>
                        </a:spcBef>
                        <a:spcAft>
                          <a:spcPct val="0"/>
                        </a:spcAft>
                        <a:buClrTx/>
                        <a:buSzTx/>
                        <a:buFont typeface="Times" pitchFamily="68" charset="0"/>
                        <a:buChar char="•"/>
                        <a:tabLst/>
                      </a:pP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Subthalamic</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nucleus.</a:t>
                      </a:r>
                    </a:p>
                    <a:p>
                      <a:pPr marL="114300" marR="0" lvl="1" indent="228600" algn="l" defTabSz="914400" rtl="0" eaLnBrk="1" fontAlgn="base" latinLnBrk="0" hangingPunct="1">
                        <a:lnSpc>
                          <a:spcPct val="100000"/>
                        </a:lnSpc>
                        <a:spcBef>
                          <a:spcPct val="20000"/>
                        </a:spcBef>
                        <a:spcAft>
                          <a:spcPct val="0"/>
                        </a:spcAft>
                        <a:buClrTx/>
                        <a:buSzTx/>
                        <a:buFont typeface="Times" pitchFamily="68" charset="0"/>
                        <a:buChar char="•"/>
                        <a:tabLst/>
                      </a:pP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Substantia</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nigra</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a:t>
                      </a:r>
                    </a:p>
                    <a:p>
                      <a:pPr marL="114300" marR="0" lvl="1" indent="228600" algn="l" defTabSz="914400" rtl="0" eaLnBrk="1" fontAlgn="base" latinLnBrk="0" hangingPunct="1">
                        <a:lnSpc>
                          <a:spcPct val="100000"/>
                        </a:lnSpc>
                        <a:spcBef>
                          <a:spcPct val="20000"/>
                        </a:spcBef>
                        <a:spcAft>
                          <a:spcPct val="0"/>
                        </a:spcAft>
                        <a:buClrTx/>
                        <a:buSzTx/>
                        <a:buFont typeface="Times" pitchFamily="68" charset="0"/>
                        <a:buChar char="•"/>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Caudate (body).</a:t>
                      </a:r>
                    </a:p>
                    <a:p>
                      <a:pPr marL="114300" marR="0" lvl="1" indent="228600" algn="l" defTabSz="914400" rtl="0" eaLnBrk="1" fontAlgn="base" latinLnBrk="0" hangingPunct="1">
                        <a:lnSpc>
                          <a:spcPct val="100000"/>
                        </a:lnSpc>
                        <a:spcBef>
                          <a:spcPct val="20000"/>
                        </a:spcBef>
                        <a:spcAft>
                          <a:spcPct val="0"/>
                        </a:spcAft>
                        <a:buClrTx/>
                        <a:buSzTx/>
                        <a:buFont typeface="Times" pitchFamily="68" charset="0"/>
                        <a:buChar char="•"/>
                        <a:tabLst/>
                      </a:pP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Putamen</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&amp;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globus</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pallidus</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Other structures.  Identify:</a:t>
                      </a:r>
                      <a:endPar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endParaRPr>
                    </a:p>
                    <a:p>
                      <a:pPr marL="230188" marR="0" lvl="1" indent="0" algn="l" defTabSz="914400" rtl="0" eaLnBrk="1" fontAlgn="base" latinLnBrk="0" hangingPunct="1">
                        <a:lnSpc>
                          <a:spcPct val="100000"/>
                        </a:lnSpc>
                        <a:spcBef>
                          <a:spcPct val="20000"/>
                        </a:spcBef>
                        <a:spcAft>
                          <a:spcPct val="0"/>
                        </a:spcAft>
                        <a:buClrTx/>
                        <a:buSzTx/>
                        <a:buFont typeface="Times" pitchFamily="68" charset="0"/>
                        <a:buChar char="•"/>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Midbrain, with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crus</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cerebri</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a:t>
                      </a:r>
                    </a:p>
                    <a:p>
                      <a:pPr marL="230188" marR="0" lvl="1" indent="0" algn="l" defTabSz="914400" rtl="0" eaLnBrk="1" fontAlgn="base" latinLnBrk="0" hangingPunct="1">
                        <a:lnSpc>
                          <a:spcPct val="100000"/>
                        </a:lnSpc>
                        <a:spcBef>
                          <a:spcPct val="20000"/>
                        </a:spcBef>
                        <a:spcAft>
                          <a:spcPct val="0"/>
                        </a:spcAft>
                        <a:buClrTx/>
                        <a:buSzTx/>
                        <a:buFont typeface="Times" pitchFamily="68" charset="0"/>
                        <a:buChar char="•"/>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Pons (base).</a:t>
                      </a:r>
                    </a:p>
                    <a:p>
                      <a:pPr marL="230188" marR="0" lvl="1" indent="0" algn="l" defTabSz="914400" rtl="0" eaLnBrk="1" fontAlgn="base" latinLnBrk="0" hangingPunct="1">
                        <a:lnSpc>
                          <a:spcPct val="100000"/>
                        </a:lnSpc>
                        <a:spcBef>
                          <a:spcPct val="20000"/>
                        </a:spcBef>
                        <a:spcAft>
                          <a:spcPct val="0"/>
                        </a:spcAft>
                        <a:buClrTx/>
                        <a:buSzTx/>
                        <a:buFont typeface="Times" pitchFamily="68" charset="0"/>
                        <a:buChar char="•"/>
                        <a:tabLst/>
                      </a:pP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Posteior</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limb of internal capsule.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Cerebellum &amp;  associated structures.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Red nucleus (RN)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Superior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cerebellar</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peduncle - the darkly stained axons medial to the red nucleus (these are often referred to as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dentato</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-thalamic fibers because many originate in the dentate nucleus of the cerebellum and project to the thalamus (mainly VL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ventrolateral</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nuc</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of thalamus]).</a:t>
                      </a:r>
                      <a:endPar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pic>
        <p:nvPicPr>
          <p:cNvPr id="17421" name="Picture 14"/>
          <p:cNvPicPr>
            <a:picLocks noChangeAspect="1" noChangeArrowheads="1"/>
          </p:cNvPicPr>
          <p:nvPr/>
        </p:nvPicPr>
        <p:blipFill>
          <a:blip r:embed="rId3" cstate="print"/>
          <a:srcRect/>
          <a:stretch>
            <a:fillRect/>
          </a:stretch>
        </p:blipFill>
        <p:spPr bwMode="auto">
          <a:xfrm>
            <a:off x="7202488" y="1227138"/>
            <a:ext cx="1897062" cy="1708150"/>
          </a:xfrm>
          <a:prstGeom prst="rect">
            <a:avLst/>
          </a:prstGeom>
          <a:noFill/>
          <a:ln w="9525">
            <a:noFill/>
            <a:miter lim="800000"/>
            <a:headEnd/>
            <a:tailEnd/>
          </a:ln>
        </p:spPr>
      </p:pic>
      <p:sp>
        <p:nvSpPr>
          <p:cNvPr id="17422" name="Rectangle 15"/>
          <p:cNvSpPr>
            <a:spLocks noChangeArrowheads="1"/>
          </p:cNvSpPr>
          <p:nvPr/>
        </p:nvSpPr>
        <p:spPr bwMode="auto">
          <a:xfrm>
            <a:off x="7388225" y="838200"/>
            <a:ext cx="1470025" cy="336550"/>
          </a:xfrm>
          <a:prstGeom prst="rect">
            <a:avLst/>
          </a:prstGeom>
          <a:noFill/>
          <a:ln w="9525">
            <a:noFill/>
            <a:miter lim="800000"/>
            <a:headEnd/>
            <a:tailEnd/>
          </a:ln>
        </p:spPr>
        <p:txBody>
          <a:bodyPr wrap="none">
            <a:spAutoFit/>
          </a:bodyPr>
          <a:lstStyle/>
          <a:p>
            <a:r>
              <a:rPr lang="en-US" sz="1600"/>
              <a:t>plane of section</a:t>
            </a:r>
          </a:p>
        </p:txBody>
      </p:sp>
      <p:sp>
        <p:nvSpPr>
          <p:cNvPr id="17423" name="Line 16"/>
          <p:cNvSpPr>
            <a:spLocks noChangeShapeType="1"/>
          </p:cNvSpPr>
          <p:nvPr/>
        </p:nvSpPr>
        <p:spPr bwMode="auto">
          <a:xfrm>
            <a:off x="8018463" y="1241425"/>
            <a:ext cx="261937" cy="1450975"/>
          </a:xfrm>
          <a:prstGeom prst="line">
            <a:avLst/>
          </a:prstGeom>
          <a:noFill/>
          <a:ln w="25400">
            <a:solidFill>
              <a:srgbClr val="008000"/>
            </a:solidFill>
            <a:round/>
            <a:headEnd/>
            <a:tailEnd/>
          </a:ln>
        </p:spPr>
        <p:txBody>
          <a:bodyPr wrap="none" anchor="ctr"/>
          <a:lstStyle/>
          <a:p>
            <a:endParaRPr lang="en-US"/>
          </a:p>
        </p:txBody>
      </p:sp>
      <p:sp>
        <p:nvSpPr>
          <p:cNvPr id="17424" name="Rectangle 39"/>
          <p:cNvSpPr>
            <a:spLocks noChangeArrowheads="1"/>
          </p:cNvSpPr>
          <p:nvPr/>
        </p:nvSpPr>
        <p:spPr bwMode="auto">
          <a:xfrm>
            <a:off x="4146550" y="1828800"/>
            <a:ext cx="501650" cy="366713"/>
          </a:xfrm>
          <a:prstGeom prst="rect">
            <a:avLst/>
          </a:prstGeom>
          <a:noFill/>
          <a:ln w="19050">
            <a:noFill/>
            <a:miter lim="800000"/>
            <a:headEnd/>
            <a:tailEnd/>
          </a:ln>
        </p:spPr>
        <p:txBody>
          <a:bodyPr wrap="none">
            <a:spAutoFit/>
          </a:bodyPr>
          <a:lstStyle/>
          <a:p>
            <a:r>
              <a:rPr lang="en-US">
                <a:solidFill>
                  <a:schemeClr val="tx1"/>
                </a:solidFill>
              </a:rPr>
              <a:t>RN</a:t>
            </a:r>
          </a:p>
        </p:txBody>
      </p:sp>
      <p:sp>
        <p:nvSpPr>
          <p:cNvPr id="17425" name="Freeform 40"/>
          <p:cNvSpPr>
            <a:spLocks/>
          </p:cNvSpPr>
          <p:nvPr/>
        </p:nvSpPr>
        <p:spPr bwMode="auto">
          <a:xfrm>
            <a:off x="2835275" y="144463"/>
            <a:ext cx="490538" cy="354012"/>
          </a:xfrm>
          <a:custGeom>
            <a:avLst/>
            <a:gdLst>
              <a:gd name="T0" fmla="*/ 2147483647 w 309"/>
              <a:gd name="T1" fmla="*/ 2147483647 h 223"/>
              <a:gd name="T2" fmla="*/ 2147483647 w 309"/>
              <a:gd name="T3" fmla="*/ 2147483647 h 223"/>
              <a:gd name="T4" fmla="*/ 2147483647 w 309"/>
              <a:gd name="T5" fmla="*/ 2147483647 h 223"/>
              <a:gd name="T6" fmla="*/ 2147483647 w 309"/>
              <a:gd name="T7" fmla="*/ 2147483647 h 223"/>
              <a:gd name="T8" fmla="*/ 2147483647 w 309"/>
              <a:gd name="T9" fmla="*/ 2147483647 h 223"/>
              <a:gd name="T10" fmla="*/ 2147483647 w 309"/>
              <a:gd name="T11" fmla="*/ 2147483647 h 223"/>
              <a:gd name="T12" fmla="*/ 2147483647 w 309"/>
              <a:gd name="T13" fmla="*/ 2147483647 h 223"/>
              <a:gd name="T14" fmla="*/ 2147483647 w 309"/>
              <a:gd name="T15" fmla="*/ 2147483647 h 223"/>
              <a:gd name="T16" fmla="*/ 2147483647 w 309"/>
              <a:gd name="T17" fmla="*/ 2147483647 h 223"/>
              <a:gd name="T18" fmla="*/ 2147483647 w 309"/>
              <a:gd name="T19" fmla="*/ 2147483647 h 2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9"/>
              <a:gd name="T31" fmla="*/ 0 h 223"/>
              <a:gd name="T32" fmla="*/ 309 w 309"/>
              <a:gd name="T33" fmla="*/ 223 h 2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9" h="223">
                <a:moveTo>
                  <a:pt x="278" y="191"/>
                </a:moveTo>
                <a:cubicBezTo>
                  <a:pt x="293" y="176"/>
                  <a:pt x="309" y="140"/>
                  <a:pt x="302" y="121"/>
                </a:cubicBezTo>
                <a:cubicBezTo>
                  <a:pt x="295" y="102"/>
                  <a:pt x="266" y="97"/>
                  <a:pt x="235" y="78"/>
                </a:cubicBezTo>
                <a:cubicBezTo>
                  <a:pt x="204" y="59"/>
                  <a:pt x="153" y="14"/>
                  <a:pt x="117" y="7"/>
                </a:cubicBezTo>
                <a:cubicBezTo>
                  <a:pt x="81" y="0"/>
                  <a:pt x="36" y="21"/>
                  <a:pt x="18" y="36"/>
                </a:cubicBezTo>
                <a:cubicBezTo>
                  <a:pt x="0" y="51"/>
                  <a:pt x="3" y="76"/>
                  <a:pt x="8" y="97"/>
                </a:cubicBezTo>
                <a:cubicBezTo>
                  <a:pt x="13" y="118"/>
                  <a:pt x="37" y="143"/>
                  <a:pt x="51" y="163"/>
                </a:cubicBezTo>
                <a:cubicBezTo>
                  <a:pt x="65" y="183"/>
                  <a:pt x="66" y="207"/>
                  <a:pt x="93" y="215"/>
                </a:cubicBezTo>
                <a:cubicBezTo>
                  <a:pt x="120" y="223"/>
                  <a:pt x="179" y="216"/>
                  <a:pt x="212" y="211"/>
                </a:cubicBezTo>
                <a:cubicBezTo>
                  <a:pt x="245" y="206"/>
                  <a:pt x="263" y="206"/>
                  <a:pt x="278" y="191"/>
                </a:cubicBezTo>
                <a:close/>
              </a:path>
            </a:pathLst>
          </a:custGeom>
          <a:noFill/>
          <a:ln w="19050">
            <a:solidFill>
              <a:schemeClr val="bg2"/>
            </a:solidFill>
            <a:round/>
            <a:headEnd/>
            <a:tailEnd/>
          </a:ln>
          <a:effectLst>
            <a:prstShdw prst="shdw17" dist="17961" dir="13500000">
              <a:schemeClr val="tx1">
                <a:alpha val="74997"/>
              </a:schemeClr>
            </a:prstShdw>
          </a:effectLst>
        </p:spPr>
        <p:txBody>
          <a:bodyPr wrap="none" anchor="ctr"/>
          <a:lstStyle/>
          <a:p>
            <a:endParaRPr lang="en-US"/>
          </a:p>
        </p:txBody>
      </p:sp>
      <p:sp>
        <p:nvSpPr>
          <p:cNvPr id="17426" name="Freeform 41"/>
          <p:cNvSpPr>
            <a:spLocks/>
          </p:cNvSpPr>
          <p:nvPr/>
        </p:nvSpPr>
        <p:spPr bwMode="auto">
          <a:xfrm>
            <a:off x="1758950" y="585788"/>
            <a:ext cx="582613" cy="1420812"/>
          </a:xfrm>
          <a:custGeom>
            <a:avLst/>
            <a:gdLst>
              <a:gd name="T0" fmla="*/ 2147483647 w 367"/>
              <a:gd name="T1" fmla="*/ 2147483647 h 895"/>
              <a:gd name="T2" fmla="*/ 2147483647 w 367"/>
              <a:gd name="T3" fmla="*/ 2147483647 h 895"/>
              <a:gd name="T4" fmla="*/ 2147483647 w 367"/>
              <a:gd name="T5" fmla="*/ 2147483647 h 895"/>
              <a:gd name="T6" fmla="*/ 2147483647 w 367"/>
              <a:gd name="T7" fmla="*/ 2147483647 h 895"/>
              <a:gd name="T8" fmla="*/ 2147483647 w 367"/>
              <a:gd name="T9" fmla="*/ 2147483647 h 895"/>
              <a:gd name="T10" fmla="*/ 2147483647 w 367"/>
              <a:gd name="T11" fmla="*/ 2147483647 h 895"/>
              <a:gd name="T12" fmla="*/ 2147483647 w 367"/>
              <a:gd name="T13" fmla="*/ 2147483647 h 895"/>
              <a:gd name="T14" fmla="*/ 2147483647 w 367"/>
              <a:gd name="T15" fmla="*/ 2147483647 h 895"/>
              <a:gd name="T16" fmla="*/ 2147483647 w 367"/>
              <a:gd name="T17" fmla="*/ 2147483647 h 895"/>
              <a:gd name="T18" fmla="*/ 2147483647 w 367"/>
              <a:gd name="T19" fmla="*/ 2147483647 h 895"/>
              <a:gd name="T20" fmla="*/ 2147483647 w 367"/>
              <a:gd name="T21" fmla="*/ 2147483647 h 895"/>
              <a:gd name="T22" fmla="*/ 2147483647 w 367"/>
              <a:gd name="T23" fmla="*/ 2147483647 h 895"/>
              <a:gd name="T24" fmla="*/ 2147483647 w 367"/>
              <a:gd name="T25" fmla="*/ 2147483647 h 895"/>
              <a:gd name="T26" fmla="*/ 2147483647 w 367"/>
              <a:gd name="T27" fmla="*/ 2147483647 h 895"/>
              <a:gd name="T28" fmla="*/ 2147483647 w 367"/>
              <a:gd name="T29" fmla="*/ 2147483647 h 895"/>
              <a:gd name="T30" fmla="*/ 2147483647 w 367"/>
              <a:gd name="T31" fmla="*/ 2147483647 h 895"/>
              <a:gd name="T32" fmla="*/ 2147483647 w 367"/>
              <a:gd name="T33" fmla="*/ 2147483647 h 895"/>
              <a:gd name="T34" fmla="*/ 2147483647 w 367"/>
              <a:gd name="T35" fmla="*/ 2147483647 h 8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7"/>
              <a:gd name="T55" fmla="*/ 0 h 895"/>
              <a:gd name="T56" fmla="*/ 367 w 367"/>
              <a:gd name="T57" fmla="*/ 895 h 8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7" h="895">
                <a:moveTo>
                  <a:pt x="236" y="9"/>
                </a:moveTo>
                <a:cubicBezTo>
                  <a:pt x="214" y="18"/>
                  <a:pt x="171" y="83"/>
                  <a:pt x="146" y="131"/>
                </a:cubicBezTo>
                <a:cubicBezTo>
                  <a:pt x="121" y="179"/>
                  <a:pt x="101" y="236"/>
                  <a:pt x="85" y="297"/>
                </a:cubicBezTo>
                <a:cubicBezTo>
                  <a:pt x="69" y="358"/>
                  <a:pt x="56" y="449"/>
                  <a:pt x="47" y="496"/>
                </a:cubicBezTo>
                <a:cubicBezTo>
                  <a:pt x="38" y="543"/>
                  <a:pt x="32" y="540"/>
                  <a:pt x="33" y="576"/>
                </a:cubicBezTo>
                <a:cubicBezTo>
                  <a:pt x="34" y="612"/>
                  <a:pt x="49" y="680"/>
                  <a:pt x="52" y="714"/>
                </a:cubicBezTo>
                <a:cubicBezTo>
                  <a:pt x="55" y="748"/>
                  <a:pt x="60" y="757"/>
                  <a:pt x="52" y="780"/>
                </a:cubicBezTo>
                <a:cubicBezTo>
                  <a:pt x="44" y="803"/>
                  <a:pt x="6" y="832"/>
                  <a:pt x="4" y="851"/>
                </a:cubicBezTo>
                <a:cubicBezTo>
                  <a:pt x="2" y="870"/>
                  <a:pt x="0" y="893"/>
                  <a:pt x="42" y="894"/>
                </a:cubicBezTo>
                <a:cubicBezTo>
                  <a:pt x="84" y="895"/>
                  <a:pt x="217" y="875"/>
                  <a:pt x="255" y="860"/>
                </a:cubicBezTo>
                <a:cubicBezTo>
                  <a:pt x="293" y="845"/>
                  <a:pt x="275" y="831"/>
                  <a:pt x="270" y="804"/>
                </a:cubicBezTo>
                <a:cubicBezTo>
                  <a:pt x="265" y="777"/>
                  <a:pt x="226" y="738"/>
                  <a:pt x="227" y="700"/>
                </a:cubicBezTo>
                <a:cubicBezTo>
                  <a:pt x="228" y="662"/>
                  <a:pt x="253" y="623"/>
                  <a:pt x="274" y="576"/>
                </a:cubicBezTo>
                <a:cubicBezTo>
                  <a:pt x="295" y="529"/>
                  <a:pt x="343" y="466"/>
                  <a:pt x="355" y="420"/>
                </a:cubicBezTo>
                <a:cubicBezTo>
                  <a:pt x="367" y="374"/>
                  <a:pt x="349" y="339"/>
                  <a:pt x="345" y="297"/>
                </a:cubicBezTo>
                <a:cubicBezTo>
                  <a:pt x="341" y="255"/>
                  <a:pt x="342" y="206"/>
                  <a:pt x="331" y="169"/>
                </a:cubicBezTo>
                <a:cubicBezTo>
                  <a:pt x="320" y="132"/>
                  <a:pt x="295" y="101"/>
                  <a:pt x="279" y="75"/>
                </a:cubicBezTo>
                <a:cubicBezTo>
                  <a:pt x="263" y="49"/>
                  <a:pt x="258" y="0"/>
                  <a:pt x="236" y="9"/>
                </a:cubicBezTo>
                <a:close/>
              </a:path>
            </a:pathLst>
          </a:custGeom>
          <a:noFill/>
          <a:ln w="19050">
            <a:solidFill>
              <a:schemeClr val="bg2"/>
            </a:solidFill>
            <a:round/>
            <a:headEnd/>
            <a:tailEnd/>
          </a:ln>
          <a:effectLst>
            <a:prstShdw prst="shdw17" dist="17961" dir="13500000">
              <a:schemeClr val="tx1">
                <a:alpha val="74997"/>
              </a:schemeClr>
            </a:prstShdw>
          </a:effectLst>
        </p:spPr>
        <p:txBody>
          <a:bodyPr wrap="none" anchor="ctr"/>
          <a:lstStyle/>
          <a:p>
            <a:endParaRPr lang="en-US"/>
          </a:p>
        </p:txBody>
      </p:sp>
      <p:sp>
        <p:nvSpPr>
          <p:cNvPr id="17427" name="Freeform 42"/>
          <p:cNvSpPr>
            <a:spLocks/>
          </p:cNvSpPr>
          <p:nvPr/>
        </p:nvSpPr>
        <p:spPr bwMode="auto">
          <a:xfrm>
            <a:off x="2209800" y="1209675"/>
            <a:ext cx="369888" cy="712788"/>
          </a:xfrm>
          <a:custGeom>
            <a:avLst/>
            <a:gdLst>
              <a:gd name="T0" fmla="*/ 2147483647 w 233"/>
              <a:gd name="T1" fmla="*/ 0 h 449"/>
              <a:gd name="T2" fmla="*/ 2147483647 w 233"/>
              <a:gd name="T3" fmla="*/ 2147483647 h 449"/>
              <a:gd name="T4" fmla="*/ 2147483647 w 233"/>
              <a:gd name="T5" fmla="*/ 2147483647 h 449"/>
              <a:gd name="T6" fmla="*/ 2147483647 w 233"/>
              <a:gd name="T7" fmla="*/ 2147483647 h 449"/>
              <a:gd name="T8" fmla="*/ 2147483647 w 233"/>
              <a:gd name="T9" fmla="*/ 2147483647 h 449"/>
              <a:gd name="T10" fmla="*/ 2147483647 w 233"/>
              <a:gd name="T11" fmla="*/ 2147483647 h 449"/>
              <a:gd name="T12" fmla="*/ 0 w 233"/>
              <a:gd name="T13" fmla="*/ 2147483647 h 449"/>
              <a:gd name="T14" fmla="*/ 0 60000 65536"/>
              <a:gd name="T15" fmla="*/ 0 60000 65536"/>
              <a:gd name="T16" fmla="*/ 0 60000 65536"/>
              <a:gd name="T17" fmla="*/ 0 60000 65536"/>
              <a:gd name="T18" fmla="*/ 0 60000 65536"/>
              <a:gd name="T19" fmla="*/ 0 60000 65536"/>
              <a:gd name="T20" fmla="*/ 0 60000 65536"/>
              <a:gd name="T21" fmla="*/ 0 w 233"/>
              <a:gd name="T22" fmla="*/ 0 h 449"/>
              <a:gd name="T23" fmla="*/ 233 w 233"/>
              <a:gd name="T24" fmla="*/ 449 h 4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449">
                <a:moveTo>
                  <a:pt x="96" y="0"/>
                </a:moveTo>
                <a:cubicBezTo>
                  <a:pt x="116" y="38"/>
                  <a:pt x="136" y="77"/>
                  <a:pt x="151" y="122"/>
                </a:cubicBezTo>
                <a:cubicBezTo>
                  <a:pt x="166" y="167"/>
                  <a:pt x="171" y="226"/>
                  <a:pt x="184" y="273"/>
                </a:cubicBezTo>
                <a:cubicBezTo>
                  <a:pt x="197" y="320"/>
                  <a:pt x="231" y="378"/>
                  <a:pt x="232" y="406"/>
                </a:cubicBezTo>
                <a:cubicBezTo>
                  <a:pt x="233" y="434"/>
                  <a:pt x="213" y="434"/>
                  <a:pt x="189" y="439"/>
                </a:cubicBezTo>
                <a:cubicBezTo>
                  <a:pt x="165" y="444"/>
                  <a:pt x="121" y="437"/>
                  <a:pt x="90" y="439"/>
                </a:cubicBezTo>
                <a:cubicBezTo>
                  <a:pt x="59" y="441"/>
                  <a:pt x="29" y="445"/>
                  <a:pt x="0" y="449"/>
                </a:cubicBezTo>
              </a:path>
            </a:pathLst>
          </a:custGeom>
          <a:noFill/>
          <a:ln w="19050">
            <a:solidFill>
              <a:schemeClr val="bg2"/>
            </a:solidFill>
            <a:round/>
            <a:headEnd/>
            <a:tailEnd/>
          </a:ln>
          <a:effectLst>
            <a:prstShdw prst="shdw17" dist="17961" dir="13500000">
              <a:schemeClr val="tx1">
                <a:alpha val="74997"/>
              </a:schemeClr>
            </a:prstShdw>
          </a:effectLst>
        </p:spPr>
        <p:txBody>
          <a:bodyPr wrap="none" anchor="ctr"/>
          <a:lstStyle/>
          <a:p>
            <a:endParaRPr lang="en-US"/>
          </a:p>
        </p:txBody>
      </p:sp>
      <p:sp>
        <p:nvSpPr>
          <p:cNvPr id="17428" name="Freeform 43"/>
          <p:cNvSpPr>
            <a:spLocks/>
          </p:cNvSpPr>
          <p:nvPr/>
        </p:nvSpPr>
        <p:spPr bwMode="auto">
          <a:xfrm>
            <a:off x="4200525" y="2057400"/>
            <a:ext cx="915988" cy="609600"/>
          </a:xfrm>
          <a:custGeom>
            <a:avLst/>
            <a:gdLst>
              <a:gd name="T0" fmla="*/ 2147483647 w 577"/>
              <a:gd name="T1" fmla="*/ 2147483647 h 384"/>
              <a:gd name="T2" fmla="*/ 2147483647 w 577"/>
              <a:gd name="T3" fmla="*/ 2147483647 h 384"/>
              <a:gd name="T4" fmla="*/ 2147483647 w 577"/>
              <a:gd name="T5" fmla="*/ 2147483647 h 384"/>
              <a:gd name="T6" fmla="*/ 2147483647 w 577"/>
              <a:gd name="T7" fmla="*/ 2147483647 h 384"/>
              <a:gd name="T8" fmla="*/ 2147483647 w 577"/>
              <a:gd name="T9" fmla="*/ 2147483647 h 384"/>
              <a:gd name="T10" fmla="*/ 2147483647 w 577"/>
              <a:gd name="T11" fmla="*/ 2147483647 h 384"/>
              <a:gd name="T12" fmla="*/ 2147483647 w 577"/>
              <a:gd name="T13" fmla="*/ 2147483647 h 384"/>
              <a:gd name="T14" fmla="*/ 2147483647 w 577"/>
              <a:gd name="T15" fmla="*/ 2147483647 h 384"/>
              <a:gd name="T16" fmla="*/ 2147483647 w 577"/>
              <a:gd name="T17" fmla="*/ 2147483647 h 384"/>
              <a:gd name="T18" fmla="*/ 2147483647 w 577"/>
              <a:gd name="T19" fmla="*/ 2147483647 h 384"/>
              <a:gd name="T20" fmla="*/ 2147483647 w 577"/>
              <a:gd name="T21" fmla="*/ 2147483647 h 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7"/>
              <a:gd name="T34" fmla="*/ 0 h 384"/>
              <a:gd name="T35" fmla="*/ 577 w 577"/>
              <a:gd name="T36" fmla="*/ 384 h 3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7" h="384">
                <a:moveTo>
                  <a:pt x="42" y="378"/>
                </a:moveTo>
                <a:cubicBezTo>
                  <a:pt x="67" y="384"/>
                  <a:pt x="115" y="357"/>
                  <a:pt x="156" y="336"/>
                </a:cubicBezTo>
                <a:cubicBezTo>
                  <a:pt x="197" y="315"/>
                  <a:pt x="251" y="277"/>
                  <a:pt x="289" y="251"/>
                </a:cubicBezTo>
                <a:cubicBezTo>
                  <a:pt x="327" y="225"/>
                  <a:pt x="344" y="208"/>
                  <a:pt x="384" y="180"/>
                </a:cubicBezTo>
                <a:cubicBezTo>
                  <a:pt x="424" y="152"/>
                  <a:pt x="499" y="114"/>
                  <a:pt x="526" y="85"/>
                </a:cubicBezTo>
                <a:cubicBezTo>
                  <a:pt x="553" y="56"/>
                  <a:pt x="577" y="8"/>
                  <a:pt x="545" y="4"/>
                </a:cubicBezTo>
                <a:cubicBezTo>
                  <a:pt x="513" y="0"/>
                  <a:pt x="397" y="38"/>
                  <a:pt x="336" y="61"/>
                </a:cubicBezTo>
                <a:cubicBezTo>
                  <a:pt x="275" y="84"/>
                  <a:pt x="227" y="114"/>
                  <a:pt x="180" y="142"/>
                </a:cubicBezTo>
                <a:cubicBezTo>
                  <a:pt x="133" y="170"/>
                  <a:pt x="81" y="201"/>
                  <a:pt x="52" y="227"/>
                </a:cubicBezTo>
                <a:cubicBezTo>
                  <a:pt x="23" y="253"/>
                  <a:pt x="10" y="272"/>
                  <a:pt x="5" y="298"/>
                </a:cubicBezTo>
                <a:cubicBezTo>
                  <a:pt x="0" y="324"/>
                  <a:pt x="17" y="372"/>
                  <a:pt x="42" y="378"/>
                </a:cubicBezTo>
                <a:close/>
              </a:path>
            </a:pathLst>
          </a:custGeom>
          <a:noFill/>
          <a:ln w="19050">
            <a:solidFill>
              <a:schemeClr val="bg2"/>
            </a:solidFill>
            <a:round/>
            <a:headEnd/>
            <a:tailEnd/>
          </a:ln>
          <a:effectLst>
            <a:prstShdw prst="shdw17" dist="17961" dir="13500000">
              <a:schemeClr val="tx1">
                <a:alpha val="74997"/>
              </a:schemeClr>
            </a:prstShdw>
          </a:effectLst>
        </p:spPr>
        <p:txBody>
          <a:bodyPr wrap="none" anchor="ctr"/>
          <a:lstStyle/>
          <a:p>
            <a:endParaRPr lang="en-US"/>
          </a:p>
        </p:txBody>
      </p:sp>
      <p:sp>
        <p:nvSpPr>
          <p:cNvPr id="17429" name="Freeform 52"/>
          <p:cNvSpPr>
            <a:spLocks/>
          </p:cNvSpPr>
          <p:nvPr/>
        </p:nvSpPr>
        <p:spPr bwMode="auto">
          <a:xfrm>
            <a:off x="2916238" y="1703388"/>
            <a:ext cx="519112" cy="384175"/>
          </a:xfrm>
          <a:custGeom>
            <a:avLst/>
            <a:gdLst>
              <a:gd name="T0" fmla="*/ 2147483647 w 327"/>
              <a:gd name="T1" fmla="*/ 2147483647 h 242"/>
              <a:gd name="T2" fmla="*/ 2147483647 w 327"/>
              <a:gd name="T3" fmla="*/ 2147483647 h 242"/>
              <a:gd name="T4" fmla="*/ 2147483647 w 327"/>
              <a:gd name="T5" fmla="*/ 2147483647 h 242"/>
              <a:gd name="T6" fmla="*/ 2147483647 w 327"/>
              <a:gd name="T7" fmla="*/ 2147483647 h 242"/>
              <a:gd name="T8" fmla="*/ 2147483647 w 327"/>
              <a:gd name="T9" fmla="*/ 0 h 242"/>
              <a:gd name="T10" fmla="*/ 2147483647 w 327"/>
              <a:gd name="T11" fmla="*/ 2147483647 h 242"/>
              <a:gd name="T12" fmla="*/ 2147483647 w 327"/>
              <a:gd name="T13" fmla="*/ 2147483647 h 242"/>
              <a:gd name="T14" fmla="*/ 2147483647 w 327"/>
              <a:gd name="T15" fmla="*/ 2147483647 h 242"/>
              <a:gd name="T16" fmla="*/ 2147483647 w 327"/>
              <a:gd name="T17" fmla="*/ 2147483647 h 242"/>
              <a:gd name="T18" fmla="*/ 2147483647 w 327"/>
              <a:gd name="T19" fmla="*/ 2147483647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242"/>
              <a:gd name="T32" fmla="*/ 327 w 327"/>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242">
                <a:moveTo>
                  <a:pt x="323" y="217"/>
                </a:moveTo>
                <a:cubicBezTo>
                  <a:pt x="327" y="204"/>
                  <a:pt x="311" y="180"/>
                  <a:pt x="298" y="161"/>
                </a:cubicBezTo>
                <a:cubicBezTo>
                  <a:pt x="285" y="142"/>
                  <a:pt x="270" y="125"/>
                  <a:pt x="246" y="104"/>
                </a:cubicBezTo>
                <a:cubicBezTo>
                  <a:pt x="222" y="83"/>
                  <a:pt x="191" y="50"/>
                  <a:pt x="156" y="33"/>
                </a:cubicBezTo>
                <a:cubicBezTo>
                  <a:pt x="121" y="16"/>
                  <a:pt x="57" y="0"/>
                  <a:pt x="33" y="0"/>
                </a:cubicBezTo>
                <a:cubicBezTo>
                  <a:pt x="9" y="0"/>
                  <a:pt x="0" y="11"/>
                  <a:pt x="9" y="33"/>
                </a:cubicBezTo>
                <a:cubicBezTo>
                  <a:pt x="18" y="55"/>
                  <a:pt x="66" y="106"/>
                  <a:pt x="90" y="133"/>
                </a:cubicBezTo>
                <a:cubicBezTo>
                  <a:pt x="114" y="160"/>
                  <a:pt x="125" y="177"/>
                  <a:pt x="156" y="194"/>
                </a:cubicBezTo>
                <a:cubicBezTo>
                  <a:pt x="187" y="211"/>
                  <a:pt x="246" y="232"/>
                  <a:pt x="274" y="237"/>
                </a:cubicBezTo>
                <a:cubicBezTo>
                  <a:pt x="302" y="242"/>
                  <a:pt x="319" y="230"/>
                  <a:pt x="323" y="217"/>
                </a:cubicBezTo>
                <a:close/>
              </a:path>
            </a:pathLst>
          </a:custGeom>
          <a:noFill/>
          <a:ln w="19050">
            <a:solidFill>
              <a:schemeClr val="bg2"/>
            </a:solidFill>
            <a:round/>
            <a:headEnd/>
            <a:tailEnd/>
          </a:ln>
          <a:effectLst>
            <a:prstShdw prst="shdw17" dist="17961" dir="13500000">
              <a:schemeClr val="tx1">
                <a:alpha val="74997"/>
              </a:schemeClr>
            </a:prstShdw>
          </a:effectLst>
        </p:spPr>
        <p:txBody>
          <a:bodyPr wrap="none" anchor="ctr"/>
          <a:lstStyle/>
          <a:p>
            <a:endParaRPr lang="en-US"/>
          </a:p>
        </p:txBody>
      </p:sp>
      <p:sp>
        <p:nvSpPr>
          <p:cNvPr id="17430" name="Rectangle 59"/>
          <p:cNvSpPr>
            <a:spLocks noChangeArrowheads="1"/>
          </p:cNvSpPr>
          <p:nvPr/>
        </p:nvSpPr>
        <p:spPr bwMode="auto">
          <a:xfrm>
            <a:off x="330200" y="254000"/>
            <a:ext cx="849313" cy="336550"/>
          </a:xfrm>
          <a:prstGeom prst="rect">
            <a:avLst/>
          </a:prstGeom>
          <a:noFill/>
          <a:ln w="19050">
            <a:noFill/>
            <a:miter lim="800000"/>
            <a:headEnd/>
            <a:tailEnd/>
          </a:ln>
        </p:spPr>
        <p:txBody>
          <a:bodyPr wrap="none">
            <a:spAutoFit/>
          </a:bodyPr>
          <a:lstStyle/>
          <a:p>
            <a:pPr algn="r"/>
            <a:r>
              <a:rPr lang="en-US" sz="1600"/>
              <a:t>Caudate</a:t>
            </a:r>
          </a:p>
        </p:txBody>
      </p:sp>
      <p:sp>
        <p:nvSpPr>
          <p:cNvPr id="17431" name="Rectangle 60"/>
          <p:cNvSpPr>
            <a:spLocks noChangeArrowheads="1"/>
          </p:cNvSpPr>
          <p:nvPr/>
        </p:nvSpPr>
        <p:spPr bwMode="auto">
          <a:xfrm>
            <a:off x="268288" y="762000"/>
            <a:ext cx="895350" cy="336550"/>
          </a:xfrm>
          <a:prstGeom prst="rect">
            <a:avLst/>
          </a:prstGeom>
          <a:noFill/>
          <a:ln w="19050">
            <a:noFill/>
            <a:miter lim="800000"/>
            <a:headEnd/>
            <a:tailEnd/>
          </a:ln>
        </p:spPr>
        <p:txBody>
          <a:bodyPr wrap="none">
            <a:spAutoFit/>
          </a:bodyPr>
          <a:lstStyle/>
          <a:p>
            <a:pPr algn="r"/>
            <a:r>
              <a:rPr lang="en-US" sz="1600"/>
              <a:t>Putamen</a:t>
            </a:r>
          </a:p>
        </p:txBody>
      </p:sp>
      <p:sp>
        <p:nvSpPr>
          <p:cNvPr id="17432" name="Rectangle 61"/>
          <p:cNvSpPr>
            <a:spLocks noChangeArrowheads="1"/>
          </p:cNvSpPr>
          <p:nvPr/>
        </p:nvSpPr>
        <p:spPr bwMode="auto">
          <a:xfrm>
            <a:off x="228600" y="2162175"/>
            <a:ext cx="1066800" cy="581025"/>
          </a:xfrm>
          <a:prstGeom prst="rect">
            <a:avLst/>
          </a:prstGeom>
          <a:noFill/>
          <a:ln w="19050">
            <a:noFill/>
            <a:miter lim="800000"/>
            <a:headEnd/>
            <a:tailEnd/>
          </a:ln>
        </p:spPr>
        <p:txBody>
          <a:bodyPr>
            <a:spAutoFit/>
          </a:bodyPr>
          <a:lstStyle/>
          <a:p>
            <a:pPr algn="r"/>
            <a:r>
              <a:rPr lang="en-US" sz="1600"/>
              <a:t>Globus pallidus</a:t>
            </a:r>
          </a:p>
        </p:txBody>
      </p:sp>
      <p:sp>
        <p:nvSpPr>
          <p:cNvPr id="17433" name="Rectangle 62"/>
          <p:cNvSpPr>
            <a:spLocks noChangeArrowheads="1"/>
          </p:cNvSpPr>
          <p:nvPr/>
        </p:nvSpPr>
        <p:spPr bwMode="auto">
          <a:xfrm>
            <a:off x="152400" y="2847975"/>
            <a:ext cx="1295400" cy="581025"/>
          </a:xfrm>
          <a:prstGeom prst="rect">
            <a:avLst/>
          </a:prstGeom>
          <a:noFill/>
          <a:ln w="19050">
            <a:noFill/>
            <a:miter lim="800000"/>
            <a:headEnd/>
            <a:tailEnd/>
          </a:ln>
        </p:spPr>
        <p:txBody>
          <a:bodyPr>
            <a:spAutoFit/>
          </a:bodyPr>
          <a:lstStyle/>
          <a:p>
            <a:pPr algn="r"/>
            <a:r>
              <a:rPr lang="en-US" sz="1600"/>
              <a:t>Subthalamic nuc.</a:t>
            </a:r>
          </a:p>
        </p:txBody>
      </p:sp>
      <p:sp>
        <p:nvSpPr>
          <p:cNvPr id="17434" name="Rectangle 63"/>
          <p:cNvSpPr>
            <a:spLocks noChangeArrowheads="1"/>
          </p:cNvSpPr>
          <p:nvPr/>
        </p:nvSpPr>
        <p:spPr bwMode="auto">
          <a:xfrm>
            <a:off x="4953000" y="3733800"/>
            <a:ext cx="1443038" cy="336550"/>
          </a:xfrm>
          <a:prstGeom prst="rect">
            <a:avLst/>
          </a:prstGeom>
          <a:noFill/>
          <a:ln w="19050">
            <a:noFill/>
            <a:miter lim="800000"/>
            <a:headEnd/>
            <a:tailEnd/>
          </a:ln>
        </p:spPr>
        <p:txBody>
          <a:bodyPr wrap="none">
            <a:spAutoFit/>
          </a:bodyPr>
          <a:lstStyle/>
          <a:p>
            <a:r>
              <a:rPr lang="en-US" sz="1600"/>
              <a:t>Substania nigra</a:t>
            </a:r>
          </a:p>
        </p:txBody>
      </p:sp>
      <p:sp>
        <p:nvSpPr>
          <p:cNvPr id="17435" name="Line 64"/>
          <p:cNvSpPr>
            <a:spLocks noChangeShapeType="1"/>
          </p:cNvSpPr>
          <p:nvPr/>
        </p:nvSpPr>
        <p:spPr bwMode="auto">
          <a:xfrm flipV="1">
            <a:off x="1143000" y="304800"/>
            <a:ext cx="1660525" cy="98425"/>
          </a:xfrm>
          <a:prstGeom prst="line">
            <a:avLst/>
          </a:prstGeom>
          <a:noFill/>
          <a:ln w="19050">
            <a:solidFill>
              <a:srgbClr val="0AFFA4"/>
            </a:solidFill>
            <a:round/>
            <a:headEnd/>
            <a:tailEnd type="triangle" w="lg" len="med"/>
          </a:ln>
          <a:effectLst>
            <a:prstShdw prst="shdw17" dist="17961" dir="13500000">
              <a:schemeClr val="bg2">
                <a:alpha val="74997"/>
              </a:schemeClr>
            </a:prstShdw>
          </a:effectLst>
        </p:spPr>
        <p:txBody>
          <a:bodyPr wrap="none" anchor="ctr"/>
          <a:lstStyle/>
          <a:p>
            <a:endParaRPr lang="en-US"/>
          </a:p>
        </p:txBody>
      </p:sp>
      <p:sp>
        <p:nvSpPr>
          <p:cNvPr id="17436" name="Line 65"/>
          <p:cNvSpPr>
            <a:spLocks noChangeShapeType="1"/>
          </p:cNvSpPr>
          <p:nvPr/>
        </p:nvSpPr>
        <p:spPr bwMode="auto">
          <a:xfrm>
            <a:off x="1066800" y="936625"/>
            <a:ext cx="728663" cy="119063"/>
          </a:xfrm>
          <a:prstGeom prst="line">
            <a:avLst/>
          </a:prstGeom>
          <a:noFill/>
          <a:ln w="19050">
            <a:solidFill>
              <a:srgbClr val="0AFFA4"/>
            </a:solidFill>
            <a:round/>
            <a:headEnd/>
            <a:tailEnd type="triangle" w="lg" len="med"/>
          </a:ln>
          <a:effectLst>
            <a:prstShdw prst="shdw17" dist="17961" dir="13500000">
              <a:schemeClr val="bg2">
                <a:alpha val="74997"/>
              </a:schemeClr>
            </a:prstShdw>
          </a:effectLst>
        </p:spPr>
        <p:txBody>
          <a:bodyPr wrap="none" anchor="ctr"/>
          <a:lstStyle/>
          <a:p>
            <a:endParaRPr lang="en-US"/>
          </a:p>
        </p:txBody>
      </p:sp>
      <p:sp>
        <p:nvSpPr>
          <p:cNvPr id="17437" name="Line 66"/>
          <p:cNvSpPr>
            <a:spLocks noChangeShapeType="1"/>
          </p:cNvSpPr>
          <p:nvPr/>
        </p:nvSpPr>
        <p:spPr bwMode="auto">
          <a:xfrm flipV="1">
            <a:off x="1384300" y="2008188"/>
            <a:ext cx="1676400" cy="977900"/>
          </a:xfrm>
          <a:prstGeom prst="line">
            <a:avLst/>
          </a:prstGeom>
          <a:noFill/>
          <a:ln w="19050">
            <a:solidFill>
              <a:srgbClr val="0AFFA4"/>
            </a:solidFill>
            <a:round/>
            <a:headEnd/>
            <a:tailEnd type="triangle" w="lg" len="med"/>
          </a:ln>
          <a:effectLst>
            <a:prstShdw prst="shdw17" dist="17961" dir="13500000">
              <a:schemeClr val="bg2">
                <a:alpha val="74997"/>
              </a:schemeClr>
            </a:prstShdw>
          </a:effectLst>
        </p:spPr>
        <p:txBody>
          <a:bodyPr wrap="none" anchor="ctr"/>
          <a:lstStyle/>
          <a:p>
            <a:endParaRPr lang="en-US"/>
          </a:p>
        </p:txBody>
      </p:sp>
      <p:sp>
        <p:nvSpPr>
          <p:cNvPr id="17438" name="Freeform 67"/>
          <p:cNvSpPr>
            <a:spLocks/>
          </p:cNvSpPr>
          <p:nvPr/>
        </p:nvSpPr>
        <p:spPr bwMode="auto">
          <a:xfrm>
            <a:off x="1295400" y="1990725"/>
            <a:ext cx="1027113" cy="523875"/>
          </a:xfrm>
          <a:custGeom>
            <a:avLst/>
            <a:gdLst>
              <a:gd name="T0" fmla="*/ 0 w 647"/>
              <a:gd name="T1" fmla="*/ 2147483647 h 330"/>
              <a:gd name="T2" fmla="*/ 2147483647 w 647"/>
              <a:gd name="T3" fmla="*/ 2147483647 h 330"/>
              <a:gd name="T4" fmla="*/ 2147483647 w 647"/>
              <a:gd name="T5" fmla="*/ 0 h 330"/>
              <a:gd name="T6" fmla="*/ 0 60000 65536"/>
              <a:gd name="T7" fmla="*/ 0 60000 65536"/>
              <a:gd name="T8" fmla="*/ 0 60000 65536"/>
              <a:gd name="T9" fmla="*/ 0 w 647"/>
              <a:gd name="T10" fmla="*/ 0 h 330"/>
              <a:gd name="T11" fmla="*/ 647 w 647"/>
              <a:gd name="T12" fmla="*/ 330 h 330"/>
            </a:gdLst>
            <a:ahLst/>
            <a:cxnLst>
              <a:cxn ang="T6">
                <a:pos x="T0" y="T1"/>
              </a:cxn>
              <a:cxn ang="T7">
                <a:pos x="T2" y="T3"/>
              </a:cxn>
              <a:cxn ang="T8">
                <a:pos x="T4" y="T5"/>
              </a:cxn>
            </a:cxnLst>
            <a:rect l="T9" t="T10" r="T11" b="T12"/>
            <a:pathLst>
              <a:path w="647" h="330">
                <a:moveTo>
                  <a:pt x="0" y="330"/>
                </a:moveTo>
                <a:lnTo>
                  <a:pt x="514" y="232"/>
                </a:lnTo>
                <a:lnTo>
                  <a:pt x="647" y="0"/>
                </a:lnTo>
              </a:path>
            </a:pathLst>
          </a:custGeom>
          <a:noFill/>
          <a:ln w="19050">
            <a:solidFill>
              <a:srgbClr val="0AFFA4"/>
            </a:solidFill>
            <a:round/>
            <a:headEnd/>
            <a:tailEnd type="triangle" w="lg" len="med"/>
          </a:ln>
          <a:effectLst>
            <a:prstShdw prst="shdw17" dist="17961" dir="13500000">
              <a:schemeClr val="bg2">
                <a:alpha val="74997"/>
              </a:schemeClr>
            </a:prstShdw>
          </a:effectLst>
        </p:spPr>
        <p:txBody>
          <a:bodyPr wrap="none" anchor="ctr"/>
          <a:lstStyle/>
          <a:p>
            <a:endParaRPr lang="en-US"/>
          </a:p>
        </p:txBody>
      </p:sp>
      <p:sp>
        <p:nvSpPr>
          <p:cNvPr id="17439" name="Line 69"/>
          <p:cNvSpPr>
            <a:spLocks noChangeShapeType="1"/>
          </p:cNvSpPr>
          <p:nvPr/>
        </p:nvSpPr>
        <p:spPr bwMode="auto">
          <a:xfrm flipH="1" flipV="1">
            <a:off x="4724400" y="2514600"/>
            <a:ext cx="549275" cy="1239838"/>
          </a:xfrm>
          <a:prstGeom prst="line">
            <a:avLst/>
          </a:prstGeom>
          <a:noFill/>
          <a:ln w="19050">
            <a:solidFill>
              <a:srgbClr val="0AFFA4"/>
            </a:solidFill>
            <a:round/>
            <a:headEnd/>
            <a:tailEnd type="triangle" w="lg" len="med"/>
          </a:ln>
          <a:effectLst>
            <a:prstShdw prst="shdw17" dist="17961" dir="13500000">
              <a:schemeClr val="bg2">
                <a:alpha val="74997"/>
              </a:schemeClr>
            </a:prstShdw>
          </a:effectLst>
        </p:spPr>
        <p:txBody>
          <a:bodyPr wrap="none" anchor="ct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8. How many peduncles connect the cerebellum to the brainstem?</a:t>
            </a:r>
            <a:endParaRPr lang="en-US" dirty="0"/>
          </a:p>
        </p:txBody>
      </p:sp>
      <p:sp>
        <p:nvSpPr>
          <p:cNvPr id="3" name="TPAnswers"/>
          <p:cNvSpPr>
            <a:spLocks noGrp="1"/>
          </p:cNvSpPr>
          <p:nvPr>
            <p:ph type="body" idx="1"/>
            <p:custDataLst>
              <p:tags r:id="rId2"/>
            </p:custDataLst>
          </p:nvPr>
        </p:nvSpPr>
        <p:spPr>
          <a:xfrm>
            <a:off x="457200" y="1646237"/>
            <a:ext cx="8153400" cy="4525963"/>
          </a:xfrm>
        </p:spPr>
        <p:txBody>
          <a:bodyPr>
            <a:noAutofit/>
          </a:bodyPr>
          <a:lstStyle/>
          <a:p>
            <a:pPr marL="514350" indent="-514350">
              <a:buFont typeface="Arial" pitchFamily="34" charset="0"/>
              <a:buAutoNum type="arabicPeriod"/>
            </a:pPr>
            <a:r>
              <a:rPr lang="en-US" dirty="0" smtClean="0"/>
              <a:t>2</a:t>
            </a:r>
          </a:p>
          <a:p>
            <a:pPr marL="514350" indent="-514350">
              <a:buFont typeface="Arial" pitchFamily="34" charset="0"/>
              <a:buAutoNum type="arabicPeriod"/>
            </a:pPr>
            <a:r>
              <a:rPr lang="en-US" dirty="0" smtClean="0">
                <a:solidFill>
                  <a:srgbClr val="FF0000"/>
                </a:solidFill>
              </a:rPr>
              <a:t>3 – Connected via the inferior, middle, and superior </a:t>
            </a:r>
            <a:r>
              <a:rPr lang="en-US" dirty="0" err="1" smtClean="0">
                <a:solidFill>
                  <a:srgbClr val="FF0000"/>
                </a:solidFill>
              </a:rPr>
              <a:t>cerebeller</a:t>
            </a:r>
            <a:r>
              <a:rPr lang="en-US" dirty="0" smtClean="0">
                <a:solidFill>
                  <a:srgbClr val="FF0000"/>
                </a:solidFill>
              </a:rPr>
              <a:t> peduncle.</a:t>
            </a:r>
          </a:p>
          <a:p>
            <a:pPr marL="514350" indent="-514350">
              <a:buFont typeface="Arial" pitchFamily="34" charset="0"/>
              <a:buAutoNum type="arabicPeriod"/>
            </a:pPr>
            <a:r>
              <a:rPr lang="en-US" dirty="0"/>
              <a:t>4</a:t>
            </a:r>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Autofit/>
          </a:bodyPr>
          <a:lstStyle/>
          <a:p>
            <a:r>
              <a:rPr lang="en-US" sz="3600" dirty="0" smtClean="0"/>
              <a:t>9. </a:t>
            </a:r>
            <a:r>
              <a:rPr lang="en-US" sz="3600" dirty="0" err="1" smtClean="0"/>
              <a:t>Truncal</a:t>
            </a:r>
            <a:r>
              <a:rPr lang="en-US" sz="3600" dirty="0" smtClean="0"/>
              <a:t> ataxia and standing on a wide base reeling from side to side indicates:</a:t>
            </a:r>
            <a:endParaRPr lang="en-US" sz="3600" dirty="0"/>
          </a:p>
        </p:txBody>
      </p:sp>
      <p:sp>
        <p:nvSpPr>
          <p:cNvPr id="3" name="TPAnswers"/>
          <p:cNvSpPr>
            <a:spLocks noGrp="1"/>
          </p:cNvSpPr>
          <p:nvPr>
            <p:ph type="body" idx="1"/>
            <p:custDataLst>
              <p:tags r:id="rId2"/>
            </p:custDataLst>
          </p:nvPr>
        </p:nvSpPr>
        <p:spPr>
          <a:xfrm>
            <a:off x="457200" y="1600200"/>
            <a:ext cx="8382000" cy="4525963"/>
          </a:xfrm>
        </p:spPr>
        <p:txBody>
          <a:bodyPr>
            <a:noAutofit/>
          </a:bodyPr>
          <a:lstStyle/>
          <a:p>
            <a:pPr marL="514350" indent="-514350">
              <a:buFont typeface="+mj-lt"/>
              <a:buAutoNum type="arabicPeriod"/>
            </a:pPr>
            <a:r>
              <a:rPr lang="en-US" sz="2000" dirty="0" err="1" smtClean="0">
                <a:solidFill>
                  <a:srgbClr val="FF0000"/>
                </a:solidFill>
              </a:rPr>
              <a:t>Flocculonodular</a:t>
            </a:r>
            <a:r>
              <a:rPr lang="en-US" sz="2000" dirty="0" smtClean="0">
                <a:solidFill>
                  <a:srgbClr val="FF0000"/>
                </a:solidFill>
              </a:rPr>
              <a:t> lobe syndrome</a:t>
            </a:r>
            <a:r>
              <a:rPr lang="en-US" sz="2000" dirty="0" smtClean="0"/>
              <a:t>.</a:t>
            </a:r>
          </a:p>
          <a:p>
            <a:pPr marL="914400" lvl="1" indent="-514350"/>
            <a:r>
              <a:rPr lang="en-US" sz="1200" dirty="0" smtClean="0"/>
              <a:t>See question.</a:t>
            </a:r>
          </a:p>
          <a:p>
            <a:pPr marL="514350" indent="-514350">
              <a:buFont typeface="Arial" pitchFamily="34" charset="0"/>
              <a:buAutoNum type="arabicPeriod"/>
            </a:pPr>
            <a:r>
              <a:rPr lang="en-US" sz="2000" dirty="0" smtClean="0"/>
              <a:t>Anterior lobe syndrome</a:t>
            </a:r>
          </a:p>
          <a:p>
            <a:pPr marL="914400" lvl="1" indent="-514350"/>
            <a:r>
              <a:rPr lang="en-US" sz="1600" dirty="0" smtClean="0"/>
              <a:t>Commonly results from chronic alcoholism.</a:t>
            </a:r>
          </a:p>
          <a:p>
            <a:pPr marL="914400" lvl="1" indent="-514350"/>
            <a:r>
              <a:rPr lang="en-US" sz="1600" dirty="0" smtClean="0"/>
              <a:t>Marked lower limb instability and clumsy movements.</a:t>
            </a:r>
          </a:p>
          <a:p>
            <a:pPr marL="514350" indent="-514350">
              <a:buFont typeface="Arial" pitchFamily="34" charset="0"/>
              <a:buAutoNum type="arabicPeriod"/>
            </a:pPr>
            <a:r>
              <a:rPr lang="en-US" sz="2000" dirty="0" smtClean="0"/>
              <a:t>Posterior lobe  syndrome.  </a:t>
            </a:r>
          </a:p>
          <a:p>
            <a:pPr marL="914400" lvl="1" indent="-514350"/>
            <a:r>
              <a:rPr lang="en-US" sz="1600" dirty="0" smtClean="0"/>
              <a:t> </a:t>
            </a:r>
            <a:r>
              <a:rPr lang="en-US" sz="1600" dirty="0" err="1" smtClean="0"/>
              <a:t>Charaterized</a:t>
            </a:r>
            <a:r>
              <a:rPr lang="en-US" sz="1600" dirty="0" smtClean="0"/>
              <a:t> by intention tremor</a:t>
            </a:r>
          </a:p>
          <a:p>
            <a:pPr marL="1314450" lvl="2" indent="-514350"/>
            <a:r>
              <a:rPr lang="en-US" sz="1200" dirty="0" smtClean="0"/>
              <a:t>Only happens during volitional movement.</a:t>
            </a:r>
          </a:p>
          <a:p>
            <a:pPr marL="914400" lvl="1" indent="-514350"/>
            <a:r>
              <a:rPr lang="en-US" sz="1600" dirty="0" err="1" smtClean="0"/>
              <a:t>Dysmetria</a:t>
            </a:r>
            <a:endParaRPr lang="en-US" sz="1600" dirty="0" smtClean="0"/>
          </a:p>
          <a:p>
            <a:pPr marL="1314450" lvl="2" indent="-514350"/>
            <a:r>
              <a:rPr lang="en-US" sz="1200" dirty="0" smtClean="0"/>
              <a:t>Over or undershooting  when attempting to touch a target.</a:t>
            </a:r>
          </a:p>
          <a:p>
            <a:pPr marL="914400" lvl="1" indent="-514350"/>
            <a:r>
              <a:rPr lang="en-US" sz="1600" dirty="0" err="1" smtClean="0"/>
              <a:t>Dysdiadochokinesia</a:t>
            </a:r>
            <a:endParaRPr lang="en-US" sz="1600" dirty="0" smtClean="0"/>
          </a:p>
          <a:p>
            <a:pPr marL="1314450" lvl="2" indent="-514350"/>
            <a:r>
              <a:rPr lang="en-US" sz="1200" dirty="0" smtClean="0"/>
              <a:t>The inability to perform rapid alternating movements.</a:t>
            </a:r>
          </a:p>
          <a:p>
            <a:pPr marL="1314450" lvl="2" indent="-514350">
              <a:buFont typeface="Wingdings" pitchFamily="2" charset="2"/>
              <a:buChar char="§"/>
            </a:pPr>
            <a:endParaRPr lang="en-US" sz="1200" dirty="0"/>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a:bodyPr>
          <a:lstStyle/>
          <a:p>
            <a:r>
              <a:rPr lang="en-US" sz="3600" dirty="0" smtClean="0"/>
              <a:t>10.  An intention tremor would indicate:</a:t>
            </a:r>
            <a:endParaRPr lang="en-US" sz="3600" dirty="0"/>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sz="2000" dirty="0" smtClean="0"/>
              <a:t>Basal Ganglia disease</a:t>
            </a:r>
          </a:p>
          <a:p>
            <a:pPr marL="914400" lvl="1" indent="-514350"/>
            <a:r>
              <a:rPr lang="en-US" sz="1600" dirty="0" smtClean="0"/>
              <a:t>Parkinson’s Disease</a:t>
            </a:r>
          </a:p>
          <a:p>
            <a:pPr marL="914400" lvl="1" indent="-514350"/>
            <a:r>
              <a:rPr lang="en-US" sz="1600" dirty="0" smtClean="0"/>
              <a:t>Huntington disease</a:t>
            </a:r>
          </a:p>
          <a:p>
            <a:pPr marL="914400" lvl="1" indent="-514350"/>
            <a:r>
              <a:rPr lang="en-US" sz="1600" dirty="0" err="1" smtClean="0"/>
              <a:t>Hemiballismus</a:t>
            </a:r>
            <a:endParaRPr lang="en-US" sz="1600" dirty="0" smtClean="0"/>
          </a:p>
          <a:p>
            <a:pPr marL="514350" indent="-514350">
              <a:buFont typeface="Arial" pitchFamily="34" charset="0"/>
              <a:buAutoNum type="arabicPeriod"/>
            </a:pPr>
            <a:r>
              <a:rPr lang="en-US" sz="2000" dirty="0" smtClean="0">
                <a:solidFill>
                  <a:srgbClr val="FF0000"/>
                </a:solidFill>
              </a:rPr>
              <a:t>Posterior lobe syndrome</a:t>
            </a:r>
          </a:p>
          <a:p>
            <a:pPr marL="514350" indent="-514350">
              <a:buFont typeface="Arial" pitchFamily="34" charset="0"/>
              <a:buAutoNum type="arabicPeriod"/>
            </a:pPr>
            <a:r>
              <a:rPr lang="en-US" sz="2000" dirty="0" smtClean="0"/>
              <a:t>Anterior lobe syndrome</a:t>
            </a:r>
          </a:p>
          <a:p>
            <a:pPr marL="514350" indent="-514350">
              <a:buFont typeface="Arial" pitchFamily="34" charset="0"/>
              <a:buAutoNum type="arabicPeriod"/>
            </a:pPr>
            <a:r>
              <a:rPr lang="en-US" sz="2000" dirty="0" err="1" smtClean="0"/>
              <a:t>Flocculonodular</a:t>
            </a:r>
            <a:r>
              <a:rPr lang="en-US" sz="2000" dirty="0" smtClean="0"/>
              <a:t> lobe syndrome</a:t>
            </a:r>
            <a:endParaRPr lang="en-US" sz="2000" dirty="0"/>
          </a:p>
        </p:txBody>
      </p:sp>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1. The posterior </a:t>
            </a:r>
            <a:r>
              <a:rPr lang="en-US" dirty="0" err="1" smtClean="0"/>
              <a:t>spinocerebellar</a:t>
            </a:r>
            <a:r>
              <a:rPr lang="en-US" dirty="0" smtClean="0"/>
              <a:t> tract would be found at:</a:t>
            </a:r>
            <a:endParaRPr lang="en-US" dirty="0"/>
          </a:p>
        </p:txBody>
      </p:sp>
      <p:pic>
        <p:nvPicPr>
          <p:cNvPr id="5" name="Picture 11"/>
          <p:cNvPicPr>
            <a:picLocks noChangeAspect="1" noChangeArrowheads="1"/>
          </p:cNvPicPr>
          <p:nvPr/>
        </p:nvPicPr>
        <p:blipFill>
          <a:blip r:embed="rId4" cstate="print"/>
          <a:srcRect t="4050" b="8505"/>
          <a:stretch>
            <a:fillRect/>
          </a:stretch>
        </p:blipFill>
        <p:spPr bwMode="auto">
          <a:xfrm>
            <a:off x="4419600" y="1905000"/>
            <a:ext cx="4419600" cy="3052763"/>
          </a:xfrm>
          <a:prstGeom prst="rect">
            <a:avLst/>
          </a:prstGeom>
          <a:noFill/>
          <a:ln w="9525">
            <a:noFill/>
            <a:miter lim="800000"/>
            <a:headEnd/>
            <a:tailEnd/>
          </a:ln>
        </p:spPr>
      </p:pic>
      <p:sp>
        <p:nvSpPr>
          <p:cNvPr id="6" name="TextBox 5"/>
          <p:cNvSpPr txBox="1"/>
          <p:nvPr/>
        </p:nvSpPr>
        <p:spPr>
          <a:xfrm>
            <a:off x="6172200" y="2514600"/>
            <a:ext cx="421910" cy="584775"/>
          </a:xfrm>
          <a:prstGeom prst="rect">
            <a:avLst/>
          </a:prstGeom>
          <a:noFill/>
        </p:spPr>
        <p:txBody>
          <a:bodyPr wrap="none" rtlCol="0">
            <a:spAutoFit/>
          </a:bodyPr>
          <a:lstStyle/>
          <a:p>
            <a:r>
              <a:rPr lang="en-US" sz="3200" dirty="0" smtClean="0">
                <a:solidFill>
                  <a:srgbClr val="7030A0"/>
                </a:solidFill>
              </a:rPr>
              <a:t>A</a:t>
            </a:r>
            <a:endParaRPr lang="en-US" sz="3200" dirty="0">
              <a:solidFill>
                <a:srgbClr val="7030A0"/>
              </a:solidFill>
            </a:endParaRPr>
          </a:p>
        </p:txBody>
      </p:sp>
      <p:sp>
        <p:nvSpPr>
          <p:cNvPr id="7" name="TextBox 6"/>
          <p:cNvSpPr txBox="1"/>
          <p:nvPr/>
        </p:nvSpPr>
        <p:spPr>
          <a:xfrm>
            <a:off x="6664690" y="3834825"/>
            <a:ext cx="421910" cy="584775"/>
          </a:xfrm>
          <a:prstGeom prst="rect">
            <a:avLst/>
          </a:prstGeom>
          <a:noFill/>
        </p:spPr>
        <p:txBody>
          <a:bodyPr wrap="none" rtlCol="0">
            <a:spAutoFit/>
          </a:bodyPr>
          <a:lstStyle/>
          <a:p>
            <a:r>
              <a:rPr lang="en-US" sz="3200" dirty="0" smtClean="0">
                <a:solidFill>
                  <a:srgbClr val="00B0F0"/>
                </a:solidFill>
              </a:rPr>
              <a:t>B</a:t>
            </a:r>
            <a:endParaRPr lang="en-US" sz="3200" dirty="0">
              <a:solidFill>
                <a:srgbClr val="00B0F0"/>
              </a:solidFill>
            </a:endParaRPr>
          </a:p>
        </p:txBody>
      </p:sp>
      <p:sp>
        <p:nvSpPr>
          <p:cNvPr id="8" name="TextBox 7"/>
          <p:cNvSpPr txBox="1"/>
          <p:nvPr/>
        </p:nvSpPr>
        <p:spPr>
          <a:xfrm>
            <a:off x="4724400" y="3810000"/>
            <a:ext cx="404278" cy="584775"/>
          </a:xfrm>
          <a:prstGeom prst="rect">
            <a:avLst/>
          </a:prstGeom>
          <a:noFill/>
        </p:spPr>
        <p:txBody>
          <a:bodyPr wrap="none" rtlCol="0">
            <a:spAutoFit/>
          </a:bodyPr>
          <a:lstStyle/>
          <a:p>
            <a:r>
              <a:rPr lang="en-US" sz="3200" dirty="0" smtClean="0">
                <a:solidFill>
                  <a:srgbClr val="00B0F0"/>
                </a:solidFill>
              </a:rPr>
              <a:t>C</a:t>
            </a:r>
            <a:endParaRPr lang="en-US" sz="3200" dirty="0">
              <a:solidFill>
                <a:srgbClr val="00B0F0"/>
              </a:solidFill>
            </a:endParaRPr>
          </a:p>
        </p:txBody>
      </p:sp>
      <p:sp>
        <p:nvSpPr>
          <p:cNvPr id="9" name="TextBox 8"/>
          <p:cNvSpPr txBox="1"/>
          <p:nvPr/>
        </p:nvSpPr>
        <p:spPr>
          <a:xfrm>
            <a:off x="8305800" y="1524000"/>
            <a:ext cx="437940" cy="584775"/>
          </a:xfrm>
          <a:prstGeom prst="rect">
            <a:avLst/>
          </a:prstGeom>
          <a:noFill/>
        </p:spPr>
        <p:txBody>
          <a:bodyPr wrap="none" rtlCol="0">
            <a:spAutoFit/>
          </a:bodyPr>
          <a:lstStyle/>
          <a:p>
            <a:r>
              <a:rPr lang="en-US" sz="3200" dirty="0" smtClean="0">
                <a:solidFill>
                  <a:srgbClr val="FF0000"/>
                </a:solidFill>
              </a:rPr>
              <a:t>D</a:t>
            </a:r>
            <a:endParaRPr lang="en-US" sz="3200" dirty="0">
              <a:solidFill>
                <a:srgbClr val="FF0000"/>
              </a:solidFill>
            </a:endParaRPr>
          </a:p>
        </p:txBody>
      </p:sp>
      <p:cxnSp>
        <p:nvCxnSpPr>
          <p:cNvPr id="11" name="Straight Arrow Connector 10"/>
          <p:cNvCxnSpPr>
            <a:stCxn id="9" idx="2"/>
          </p:cNvCxnSpPr>
          <p:nvPr/>
        </p:nvCxnSpPr>
        <p:spPr>
          <a:xfrm rot="5400000">
            <a:off x="8174273" y="2316502"/>
            <a:ext cx="558225" cy="14277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PAnswers"/>
          <p:cNvSpPr>
            <a:spLocks noGrp="1"/>
          </p:cNvSpPr>
          <p:nvPr>
            <p:ph type="body" idx="1"/>
            <p:custDataLst>
              <p:tags r:id="rId2"/>
            </p:custDataLst>
          </p:nvPr>
        </p:nvSpPr>
        <p:spPr>
          <a:xfrm>
            <a:off x="457200" y="1600200"/>
            <a:ext cx="4114800" cy="4525963"/>
          </a:xfrm>
        </p:spPr>
        <p:txBody>
          <a:bodyPr>
            <a:noAutofit/>
          </a:bodyPr>
          <a:lstStyle/>
          <a:p>
            <a:pPr>
              <a:spcBef>
                <a:spcPct val="50000"/>
              </a:spcBef>
              <a:buNone/>
              <a:tabLst>
                <a:tab pos="454025" algn="l"/>
              </a:tabLst>
              <a:defRPr/>
            </a:pPr>
            <a:r>
              <a:rPr lang="en-US" dirty="0" smtClean="0">
                <a:solidFill>
                  <a:srgbClr val="7030A0"/>
                </a:solidFill>
              </a:rPr>
              <a:t>A- </a:t>
            </a:r>
            <a:r>
              <a:rPr lang="en-US" sz="1200" dirty="0" smtClean="0">
                <a:solidFill>
                  <a:srgbClr val="7030A0"/>
                </a:solidFill>
                <a:effectLst>
                  <a:outerShdw blurRad="38100" dist="38100" dir="2700000" algn="tl">
                    <a:srgbClr val="C0C0C0"/>
                  </a:outerShdw>
                </a:effectLst>
                <a:latin typeface="Times New Roman" charset="0"/>
              </a:rPr>
              <a:t>Posterior </a:t>
            </a:r>
            <a:r>
              <a:rPr lang="en-US" sz="1200" dirty="0" err="1" smtClean="0">
                <a:solidFill>
                  <a:srgbClr val="7030A0"/>
                </a:solidFill>
                <a:effectLst>
                  <a:outerShdw blurRad="38100" dist="38100" dir="2700000" algn="tl">
                    <a:srgbClr val="C0C0C0"/>
                  </a:outerShdw>
                </a:effectLst>
                <a:latin typeface="Times New Roman" charset="0"/>
              </a:rPr>
              <a:t>Funiculus</a:t>
            </a:r>
            <a:endParaRPr lang="en-US" sz="1200" dirty="0" smtClean="0">
              <a:solidFill>
                <a:srgbClr val="7030A0"/>
              </a:solidFill>
              <a:effectLst>
                <a:outerShdw blurRad="38100" dist="38100" dir="2700000" algn="tl">
                  <a:srgbClr val="C0C0C0"/>
                </a:outerShdw>
              </a:effectLst>
              <a:latin typeface="Times New Roman" charset="0"/>
            </a:endParaRPr>
          </a:p>
          <a:p>
            <a:pPr>
              <a:spcBef>
                <a:spcPct val="50000"/>
              </a:spcBef>
              <a:tabLst>
                <a:tab pos="454025" algn="l"/>
              </a:tabLst>
              <a:defRPr/>
            </a:pPr>
            <a:r>
              <a:rPr lang="en-US" sz="1200" dirty="0" smtClean="0">
                <a:solidFill>
                  <a:srgbClr val="7030A0"/>
                </a:solidFill>
                <a:effectLst>
                  <a:outerShdw blurRad="38100" dist="38100" dir="2700000" algn="tl">
                    <a:srgbClr val="C0C0C0"/>
                  </a:outerShdw>
                </a:effectLst>
                <a:latin typeface="Times New Roman" charset="0"/>
              </a:rPr>
              <a:t>     Fasciculus </a:t>
            </a:r>
            <a:r>
              <a:rPr lang="en-US" sz="1200" dirty="0" err="1" smtClean="0">
                <a:solidFill>
                  <a:srgbClr val="7030A0"/>
                </a:solidFill>
                <a:effectLst>
                  <a:outerShdw blurRad="38100" dist="38100" dir="2700000" algn="tl">
                    <a:srgbClr val="C0C0C0"/>
                  </a:outerShdw>
                </a:effectLst>
                <a:latin typeface="Times New Roman" charset="0"/>
              </a:rPr>
              <a:t>Gracilis</a:t>
            </a:r>
            <a:r>
              <a:rPr lang="en-US" sz="1200" dirty="0" smtClean="0">
                <a:solidFill>
                  <a:srgbClr val="7030A0"/>
                </a:solidFill>
                <a:effectLst>
                  <a:outerShdw blurRad="38100" dist="38100" dir="2700000" algn="tl">
                    <a:srgbClr val="C0C0C0"/>
                  </a:outerShdw>
                </a:effectLst>
                <a:latin typeface="Times New Roman" charset="0"/>
              </a:rPr>
              <a:t> (</a:t>
            </a:r>
            <a:r>
              <a:rPr lang="en-US" sz="1200" b="1" dirty="0" smtClean="0">
                <a:solidFill>
                  <a:srgbClr val="7030A0"/>
                </a:solidFill>
                <a:effectLst>
                  <a:outerShdw blurRad="38100" dist="38100" dir="2700000" algn="tl">
                    <a:srgbClr val="C0C0C0"/>
                  </a:outerShdw>
                </a:effectLst>
                <a:latin typeface="Times New Roman" charset="0"/>
              </a:rPr>
              <a:t>G</a:t>
            </a:r>
            <a:r>
              <a:rPr lang="en-US" sz="1200" dirty="0" smtClean="0">
                <a:solidFill>
                  <a:srgbClr val="7030A0"/>
                </a:solidFill>
                <a:effectLst>
                  <a:outerShdw blurRad="38100" dist="38100" dir="2700000" algn="tl">
                    <a:srgbClr val="C0C0C0"/>
                  </a:outerShdw>
                </a:effectLst>
                <a:latin typeface="Times New Roman" charset="0"/>
              </a:rPr>
              <a:t>) - 		present at all cord levels </a:t>
            </a:r>
          </a:p>
          <a:p>
            <a:pPr>
              <a:spcBef>
                <a:spcPct val="50000"/>
              </a:spcBef>
              <a:tabLst>
                <a:tab pos="454025" algn="l"/>
              </a:tabLst>
              <a:defRPr/>
            </a:pPr>
            <a:r>
              <a:rPr lang="en-US" sz="1200" dirty="0" smtClean="0">
                <a:solidFill>
                  <a:srgbClr val="7030A0"/>
                </a:solidFill>
                <a:effectLst>
                  <a:outerShdw blurRad="38100" dist="38100" dir="2700000" algn="tl">
                    <a:srgbClr val="C0C0C0"/>
                  </a:outerShdw>
                </a:effectLst>
                <a:latin typeface="Times New Roman" charset="0"/>
              </a:rPr>
              <a:t>     Fasciculus </a:t>
            </a:r>
            <a:r>
              <a:rPr lang="en-US" sz="1200" dirty="0" err="1" smtClean="0">
                <a:solidFill>
                  <a:srgbClr val="7030A0"/>
                </a:solidFill>
                <a:effectLst>
                  <a:outerShdw blurRad="38100" dist="38100" dir="2700000" algn="tl">
                    <a:srgbClr val="C0C0C0"/>
                  </a:outerShdw>
                </a:effectLst>
                <a:latin typeface="Times New Roman" charset="0"/>
              </a:rPr>
              <a:t>Cuneatus</a:t>
            </a:r>
            <a:r>
              <a:rPr lang="en-US" sz="1200" dirty="0" smtClean="0">
                <a:solidFill>
                  <a:srgbClr val="7030A0"/>
                </a:solidFill>
                <a:effectLst>
                  <a:outerShdw blurRad="38100" dist="38100" dir="2700000" algn="tl">
                    <a:srgbClr val="C0C0C0"/>
                  </a:outerShdw>
                </a:effectLst>
                <a:latin typeface="Times New Roman" charset="0"/>
              </a:rPr>
              <a:t> (</a:t>
            </a:r>
            <a:r>
              <a:rPr lang="en-US" sz="1200" b="1" dirty="0" smtClean="0">
                <a:solidFill>
                  <a:srgbClr val="7030A0"/>
                </a:solidFill>
                <a:effectLst>
                  <a:outerShdw blurRad="38100" dist="38100" dir="2700000" algn="tl">
                    <a:srgbClr val="C0C0C0"/>
                  </a:outerShdw>
                </a:effectLst>
                <a:latin typeface="Times New Roman" charset="0"/>
              </a:rPr>
              <a:t>C</a:t>
            </a:r>
            <a:r>
              <a:rPr lang="en-US" sz="1200" dirty="0" smtClean="0">
                <a:solidFill>
                  <a:srgbClr val="7030A0"/>
                </a:solidFill>
                <a:effectLst>
                  <a:outerShdw blurRad="38100" dist="38100" dir="2700000" algn="tl">
                    <a:srgbClr val="C0C0C0"/>
                  </a:outerShdw>
                </a:effectLst>
                <a:latin typeface="Times New Roman" charset="0"/>
              </a:rPr>
              <a:t>) -   only at T6-C1</a:t>
            </a:r>
            <a:endParaRPr lang="en-US" dirty="0" smtClean="0">
              <a:solidFill>
                <a:srgbClr val="7030A0"/>
              </a:solidFill>
            </a:endParaRPr>
          </a:p>
          <a:p>
            <a:pPr marL="514350" indent="-514350">
              <a:buNone/>
            </a:pPr>
            <a:r>
              <a:rPr lang="en-US" dirty="0" smtClean="0">
                <a:solidFill>
                  <a:srgbClr val="00B0F0"/>
                </a:solidFill>
              </a:rPr>
              <a:t>B – Both B and C are the </a:t>
            </a:r>
            <a:r>
              <a:rPr lang="en-US" dirty="0" err="1" smtClean="0">
                <a:solidFill>
                  <a:srgbClr val="00B0F0"/>
                </a:solidFill>
              </a:rPr>
              <a:t>Ventromedial</a:t>
            </a:r>
            <a:r>
              <a:rPr lang="en-US" dirty="0" smtClean="0">
                <a:solidFill>
                  <a:srgbClr val="00B0F0"/>
                </a:solidFill>
              </a:rPr>
              <a:t> pathway.</a:t>
            </a:r>
          </a:p>
          <a:p>
            <a:pPr marL="514350" indent="-514350">
              <a:buNone/>
            </a:pPr>
            <a:r>
              <a:rPr lang="en-US" dirty="0" smtClean="0">
                <a:solidFill>
                  <a:srgbClr val="00B0F0"/>
                </a:solidFill>
              </a:rPr>
              <a:t>C</a:t>
            </a:r>
          </a:p>
          <a:p>
            <a:pPr marL="514350" indent="-514350">
              <a:buNone/>
            </a:pPr>
            <a:r>
              <a:rPr lang="en-US" dirty="0">
                <a:solidFill>
                  <a:srgbClr val="FF0000"/>
                </a:solidFill>
              </a:rPr>
              <a:t>D</a:t>
            </a: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441" name="Group 49"/>
          <p:cNvGraphicFramePr>
            <a:graphicFrameLocks noGrp="1"/>
          </p:cNvGraphicFramePr>
          <p:nvPr/>
        </p:nvGraphicFramePr>
        <p:xfrm>
          <a:off x="152400" y="838200"/>
          <a:ext cx="1981200" cy="914400"/>
        </p:xfrm>
        <a:graphic>
          <a:graphicData uri="http://schemas.openxmlformats.org/drawingml/2006/table">
            <a:tbl>
              <a:tblPr/>
              <a:tblGrid>
                <a:gridCol w="1981200"/>
              </a:tblGrid>
              <a:tr h="914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L3 level of spinal cord.</a:t>
                      </a:r>
                    </a:p>
                  </a:txBody>
                  <a:tcPr horzOverflow="overflow">
                    <a:lnL>
                      <a:noFill/>
                    </a:lnL>
                    <a:lnR>
                      <a:noFill/>
                    </a:lnR>
                    <a:lnT>
                      <a:noFill/>
                    </a:lnT>
                    <a:lnB>
                      <a:noFill/>
                    </a:lnB>
                    <a:lnTlToBr>
                      <a:noFill/>
                    </a:lnTlToBr>
                    <a:lnBlToTr>
                      <a:noFill/>
                    </a:lnBlToTr>
                    <a:noFill/>
                  </a:tcPr>
                </a:tc>
              </a:tr>
            </a:tbl>
          </a:graphicData>
        </a:graphic>
      </p:graphicFrame>
      <p:pic>
        <p:nvPicPr>
          <p:cNvPr id="6148" name="Picture 19"/>
          <p:cNvPicPr>
            <a:picLocks noChangeAspect="1" noChangeArrowheads="1"/>
          </p:cNvPicPr>
          <p:nvPr/>
        </p:nvPicPr>
        <p:blipFill>
          <a:blip r:embed="rId2" cstate="print"/>
          <a:srcRect l="1414" t="2571" r="4456" b="3128"/>
          <a:stretch>
            <a:fillRect/>
          </a:stretch>
        </p:blipFill>
        <p:spPr bwMode="auto">
          <a:xfrm>
            <a:off x="2390775" y="100013"/>
            <a:ext cx="4225925" cy="3494087"/>
          </a:xfrm>
          <a:prstGeom prst="rect">
            <a:avLst/>
          </a:prstGeom>
          <a:noFill/>
          <a:ln w="9525">
            <a:noFill/>
            <a:miter lim="800000"/>
            <a:headEnd/>
            <a:tailEnd/>
          </a:ln>
        </p:spPr>
      </p:pic>
      <p:sp>
        <p:nvSpPr>
          <p:cNvPr id="59428" name="Rectangle 36"/>
          <p:cNvSpPr>
            <a:spLocks noChangeArrowheads="1"/>
          </p:cNvSpPr>
          <p:nvPr/>
        </p:nvSpPr>
        <p:spPr bwMode="auto">
          <a:xfrm>
            <a:off x="7146925" y="144463"/>
            <a:ext cx="1468438" cy="701675"/>
          </a:xfrm>
          <a:prstGeom prst="rect">
            <a:avLst/>
          </a:prstGeom>
          <a:noFill/>
          <a:ln w="9525">
            <a:noFill/>
            <a:miter lim="800000"/>
            <a:headEnd/>
            <a:tailEnd/>
          </a:ln>
          <a:effectLst/>
        </p:spPr>
        <p:txBody>
          <a:bodyPr>
            <a:spAutoFit/>
          </a:bodyPr>
          <a:lstStyle/>
          <a:p>
            <a:pPr>
              <a:defRPr/>
            </a:pPr>
            <a:r>
              <a:rPr lang="en-US" sz="2000">
                <a:effectLst>
                  <a:outerShdw blurRad="38100" dist="38100" dir="2700000" algn="tl">
                    <a:srgbClr val="C0C0C0"/>
                  </a:outerShdw>
                </a:effectLst>
                <a:latin typeface="Times New Roman" pitchFamily="68" charset="0"/>
              </a:rPr>
              <a:t>Dorsal root entry zone</a:t>
            </a:r>
          </a:p>
        </p:txBody>
      </p:sp>
      <p:sp>
        <p:nvSpPr>
          <p:cNvPr id="6150" name="Freeform 37"/>
          <p:cNvSpPr>
            <a:spLocks/>
          </p:cNvSpPr>
          <p:nvPr/>
        </p:nvSpPr>
        <p:spPr bwMode="auto">
          <a:xfrm>
            <a:off x="5654675" y="307975"/>
            <a:ext cx="1504950" cy="298450"/>
          </a:xfrm>
          <a:custGeom>
            <a:avLst/>
            <a:gdLst>
              <a:gd name="T0" fmla="*/ 2147483647 w 948"/>
              <a:gd name="T1" fmla="*/ 2147483647 h 188"/>
              <a:gd name="T2" fmla="*/ 2147483647 w 948"/>
              <a:gd name="T3" fmla="*/ 2147483647 h 188"/>
              <a:gd name="T4" fmla="*/ 2147483647 w 948"/>
              <a:gd name="T5" fmla="*/ 2147483647 h 188"/>
              <a:gd name="T6" fmla="*/ 2147483647 w 948"/>
              <a:gd name="T7" fmla="*/ 0 h 188"/>
              <a:gd name="T8" fmla="*/ 2147483647 w 948"/>
              <a:gd name="T9" fmla="*/ 2147483647 h 188"/>
              <a:gd name="T10" fmla="*/ 2147483647 w 948"/>
              <a:gd name="T11" fmla="*/ 2147483647 h 188"/>
              <a:gd name="T12" fmla="*/ 0 w 948"/>
              <a:gd name="T13" fmla="*/ 2147483647 h 188"/>
              <a:gd name="T14" fmla="*/ 0 60000 65536"/>
              <a:gd name="T15" fmla="*/ 0 60000 65536"/>
              <a:gd name="T16" fmla="*/ 0 60000 65536"/>
              <a:gd name="T17" fmla="*/ 0 60000 65536"/>
              <a:gd name="T18" fmla="*/ 0 60000 65536"/>
              <a:gd name="T19" fmla="*/ 0 60000 65536"/>
              <a:gd name="T20" fmla="*/ 0 60000 65536"/>
              <a:gd name="T21" fmla="*/ 0 w 948"/>
              <a:gd name="T22" fmla="*/ 0 h 188"/>
              <a:gd name="T23" fmla="*/ 948 w 948"/>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188">
                <a:moveTo>
                  <a:pt x="948" y="99"/>
                </a:moveTo>
                <a:cubicBezTo>
                  <a:pt x="935" y="78"/>
                  <a:pt x="922" y="58"/>
                  <a:pt x="897" y="45"/>
                </a:cubicBezTo>
                <a:cubicBezTo>
                  <a:pt x="872" y="32"/>
                  <a:pt x="842" y="25"/>
                  <a:pt x="800" y="18"/>
                </a:cubicBezTo>
                <a:cubicBezTo>
                  <a:pt x="758" y="11"/>
                  <a:pt x="694" y="0"/>
                  <a:pt x="644" y="0"/>
                </a:cubicBezTo>
                <a:cubicBezTo>
                  <a:pt x="594" y="0"/>
                  <a:pt x="582" y="1"/>
                  <a:pt x="501" y="18"/>
                </a:cubicBezTo>
                <a:cubicBezTo>
                  <a:pt x="420" y="35"/>
                  <a:pt x="239" y="73"/>
                  <a:pt x="156" y="101"/>
                </a:cubicBezTo>
                <a:cubicBezTo>
                  <a:pt x="73" y="129"/>
                  <a:pt x="36" y="158"/>
                  <a:pt x="0" y="188"/>
                </a:cubicBezTo>
              </a:path>
            </a:pathLst>
          </a:custGeom>
          <a:noFill/>
          <a:ln w="19050">
            <a:solidFill>
              <a:schemeClr val="bg2"/>
            </a:solidFill>
            <a:round/>
            <a:headEnd/>
            <a:tailEnd type="stealth" w="lg" len="lg"/>
          </a:ln>
        </p:spPr>
        <p:txBody>
          <a:bodyPr wrap="none" anchor="ctr"/>
          <a:lstStyle/>
          <a:p>
            <a:endParaRPr lang="en-US"/>
          </a:p>
        </p:txBody>
      </p:sp>
      <p:sp>
        <p:nvSpPr>
          <p:cNvPr id="6151" name="Oval 42"/>
          <p:cNvSpPr>
            <a:spLocks noChangeArrowheads="1"/>
          </p:cNvSpPr>
          <p:nvPr/>
        </p:nvSpPr>
        <p:spPr bwMode="auto">
          <a:xfrm>
            <a:off x="4732338" y="1592263"/>
            <a:ext cx="431800" cy="412750"/>
          </a:xfrm>
          <a:prstGeom prst="ellipse">
            <a:avLst/>
          </a:prstGeom>
          <a:noFill/>
          <a:ln w="19050">
            <a:solidFill>
              <a:schemeClr val="tx2"/>
            </a:solidFill>
            <a:round/>
            <a:headEnd/>
            <a:tailEnd/>
          </a:ln>
          <a:effectLst>
            <a:prstShdw prst="shdw17" dist="17961" dir="13500000">
              <a:schemeClr val="bg2">
                <a:alpha val="74997"/>
              </a:schemeClr>
            </a:prstShdw>
          </a:effectLst>
        </p:spPr>
        <p:txBody>
          <a:bodyPr wrap="none" anchor="ctr"/>
          <a:lstStyle/>
          <a:p>
            <a:endParaRPr lang="en-US"/>
          </a:p>
        </p:txBody>
      </p:sp>
      <p:sp>
        <p:nvSpPr>
          <p:cNvPr id="6152" name="Freeform 43"/>
          <p:cNvSpPr>
            <a:spLocks/>
          </p:cNvSpPr>
          <p:nvPr/>
        </p:nvSpPr>
        <p:spPr bwMode="auto">
          <a:xfrm>
            <a:off x="5837238" y="955675"/>
            <a:ext cx="415925" cy="930275"/>
          </a:xfrm>
          <a:custGeom>
            <a:avLst/>
            <a:gdLst>
              <a:gd name="T0" fmla="*/ 2147483647 w 262"/>
              <a:gd name="T1" fmla="*/ 2147483647 h 586"/>
              <a:gd name="T2" fmla="*/ 2147483647 w 262"/>
              <a:gd name="T3" fmla="*/ 2147483647 h 586"/>
              <a:gd name="T4" fmla="*/ 2147483647 w 262"/>
              <a:gd name="T5" fmla="*/ 2147483647 h 586"/>
              <a:gd name="T6" fmla="*/ 2147483647 w 262"/>
              <a:gd name="T7" fmla="*/ 2147483647 h 586"/>
              <a:gd name="T8" fmla="*/ 2147483647 w 262"/>
              <a:gd name="T9" fmla="*/ 2147483647 h 586"/>
              <a:gd name="T10" fmla="*/ 2147483647 w 262"/>
              <a:gd name="T11" fmla="*/ 2147483647 h 586"/>
              <a:gd name="T12" fmla="*/ 2147483647 w 262"/>
              <a:gd name="T13" fmla="*/ 2147483647 h 586"/>
              <a:gd name="T14" fmla="*/ 2147483647 w 262"/>
              <a:gd name="T15" fmla="*/ 2147483647 h 586"/>
              <a:gd name="T16" fmla="*/ 2147483647 w 262"/>
              <a:gd name="T17" fmla="*/ 2147483647 h 586"/>
              <a:gd name="T18" fmla="*/ 2147483647 w 262"/>
              <a:gd name="T19" fmla="*/ 2147483647 h 586"/>
              <a:gd name="T20" fmla="*/ 2147483647 w 262"/>
              <a:gd name="T21" fmla="*/ 2147483647 h 586"/>
              <a:gd name="T22" fmla="*/ 2147483647 w 262"/>
              <a:gd name="T23" fmla="*/ 2147483647 h 586"/>
              <a:gd name="T24" fmla="*/ 2147483647 w 262"/>
              <a:gd name="T25" fmla="*/ 2147483647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2"/>
              <a:gd name="T40" fmla="*/ 0 h 586"/>
              <a:gd name="T41" fmla="*/ 262 w 262"/>
              <a:gd name="T42" fmla="*/ 586 h 5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2" h="586">
                <a:moveTo>
                  <a:pt x="67" y="22"/>
                </a:moveTo>
                <a:cubicBezTo>
                  <a:pt x="52" y="11"/>
                  <a:pt x="20" y="0"/>
                  <a:pt x="11" y="12"/>
                </a:cubicBezTo>
                <a:cubicBezTo>
                  <a:pt x="2" y="24"/>
                  <a:pt x="0" y="56"/>
                  <a:pt x="16" y="92"/>
                </a:cubicBezTo>
                <a:cubicBezTo>
                  <a:pt x="32" y="128"/>
                  <a:pt x="86" y="189"/>
                  <a:pt x="107" y="228"/>
                </a:cubicBezTo>
                <a:cubicBezTo>
                  <a:pt x="128" y="267"/>
                  <a:pt x="133" y="293"/>
                  <a:pt x="142" y="329"/>
                </a:cubicBezTo>
                <a:cubicBezTo>
                  <a:pt x="151" y="365"/>
                  <a:pt x="158" y="413"/>
                  <a:pt x="162" y="445"/>
                </a:cubicBezTo>
                <a:cubicBezTo>
                  <a:pt x="166" y="477"/>
                  <a:pt x="153" y="498"/>
                  <a:pt x="167" y="520"/>
                </a:cubicBezTo>
                <a:cubicBezTo>
                  <a:pt x="181" y="542"/>
                  <a:pt x="234" y="586"/>
                  <a:pt x="248" y="575"/>
                </a:cubicBezTo>
                <a:cubicBezTo>
                  <a:pt x="262" y="564"/>
                  <a:pt x="257" y="494"/>
                  <a:pt x="253" y="455"/>
                </a:cubicBezTo>
                <a:cubicBezTo>
                  <a:pt x="249" y="416"/>
                  <a:pt x="239" y="389"/>
                  <a:pt x="223" y="339"/>
                </a:cubicBezTo>
                <a:cubicBezTo>
                  <a:pt x="207" y="289"/>
                  <a:pt x="177" y="197"/>
                  <a:pt x="157" y="153"/>
                </a:cubicBezTo>
                <a:cubicBezTo>
                  <a:pt x="137" y="109"/>
                  <a:pt x="119" y="98"/>
                  <a:pt x="102" y="77"/>
                </a:cubicBezTo>
                <a:cubicBezTo>
                  <a:pt x="85" y="56"/>
                  <a:pt x="82" y="33"/>
                  <a:pt x="67" y="22"/>
                </a:cubicBezTo>
                <a:close/>
              </a:path>
            </a:pathLst>
          </a:custGeom>
          <a:noFill/>
          <a:ln w="19050">
            <a:solidFill>
              <a:schemeClr val="tx2"/>
            </a:solidFill>
            <a:round/>
            <a:headEnd/>
            <a:tailEnd/>
          </a:ln>
          <a:effectLst>
            <a:prstShdw prst="shdw17" dist="17961" dir="13500000">
              <a:schemeClr val="bg2">
                <a:alpha val="74997"/>
              </a:schemeClr>
            </a:prstShdw>
          </a:effectLst>
        </p:spPr>
        <p:txBody>
          <a:bodyPr wrap="none" anchor="ctr"/>
          <a:lstStyle/>
          <a:p>
            <a:endParaRPr lang="en-US" dirty="0">
              <a:solidFill>
                <a:srgbClr val="FFFF00"/>
              </a:solidFill>
            </a:endParaRPr>
          </a:p>
        </p:txBody>
      </p:sp>
      <p:sp>
        <p:nvSpPr>
          <p:cNvPr id="6153" name="Rectangle 44"/>
          <p:cNvSpPr>
            <a:spLocks noChangeArrowheads="1"/>
          </p:cNvSpPr>
          <p:nvPr/>
        </p:nvSpPr>
        <p:spPr bwMode="auto">
          <a:xfrm>
            <a:off x="6865938" y="950913"/>
            <a:ext cx="1539875" cy="581025"/>
          </a:xfrm>
          <a:prstGeom prst="rect">
            <a:avLst/>
          </a:prstGeom>
          <a:noFill/>
          <a:ln w="19050">
            <a:noFill/>
            <a:miter lim="800000"/>
            <a:headEnd/>
            <a:tailEnd/>
          </a:ln>
        </p:spPr>
        <p:txBody>
          <a:bodyPr>
            <a:spAutoFit/>
          </a:bodyPr>
          <a:lstStyle/>
          <a:p>
            <a:r>
              <a:rPr lang="en-US" sz="1600"/>
              <a:t>Posterior spino-cerebellar tract</a:t>
            </a:r>
          </a:p>
        </p:txBody>
      </p:sp>
      <p:sp>
        <p:nvSpPr>
          <p:cNvPr id="6154" name="Line 45"/>
          <p:cNvSpPr>
            <a:spLocks noChangeShapeType="1"/>
          </p:cNvSpPr>
          <p:nvPr/>
        </p:nvSpPr>
        <p:spPr bwMode="auto">
          <a:xfrm flipH="1">
            <a:off x="6191250" y="1230313"/>
            <a:ext cx="733425" cy="134937"/>
          </a:xfrm>
          <a:prstGeom prst="line">
            <a:avLst/>
          </a:prstGeom>
          <a:noFill/>
          <a:ln w="19050">
            <a:solidFill>
              <a:schemeClr val="bg2"/>
            </a:solidFill>
            <a:round/>
            <a:headEnd/>
            <a:tailEnd type="triangle" w="lg" len="med"/>
          </a:ln>
        </p:spPr>
        <p:txBody>
          <a:bodyPr wrap="none" anchor="ctr"/>
          <a:lstStyle/>
          <a:p>
            <a:endParaRPr lang="en-US"/>
          </a:p>
        </p:txBody>
      </p:sp>
      <p:sp>
        <p:nvSpPr>
          <p:cNvPr id="6155" name="Freeform 48"/>
          <p:cNvSpPr>
            <a:spLocks/>
          </p:cNvSpPr>
          <p:nvPr/>
        </p:nvSpPr>
        <p:spPr bwMode="auto">
          <a:xfrm>
            <a:off x="4953000" y="1357313"/>
            <a:ext cx="1133475" cy="522287"/>
          </a:xfrm>
          <a:custGeom>
            <a:avLst/>
            <a:gdLst>
              <a:gd name="T0" fmla="*/ 0 w 714"/>
              <a:gd name="T1" fmla="*/ 2147483647 h 329"/>
              <a:gd name="T2" fmla="*/ 2147483647 w 714"/>
              <a:gd name="T3" fmla="*/ 2147483647 h 329"/>
              <a:gd name="T4" fmla="*/ 2147483647 w 714"/>
              <a:gd name="T5" fmla="*/ 2147483647 h 329"/>
              <a:gd name="T6" fmla="*/ 2147483647 w 714"/>
              <a:gd name="T7" fmla="*/ 2147483647 h 329"/>
              <a:gd name="T8" fmla="*/ 2147483647 w 714"/>
              <a:gd name="T9" fmla="*/ 2147483647 h 329"/>
              <a:gd name="T10" fmla="*/ 2147483647 w 714"/>
              <a:gd name="T11" fmla="*/ 0 h 329"/>
              <a:gd name="T12" fmla="*/ 0 60000 65536"/>
              <a:gd name="T13" fmla="*/ 0 60000 65536"/>
              <a:gd name="T14" fmla="*/ 0 60000 65536"/>
              <a:gd name="T15" fmla="*/ 0 60000 65536"/>
              <a:gd name="T16" fmla="*/ 0 60000 65536"/>
              <a:gd name="T17" fmla="*/ 0 60000 65536"/>
              <a:gd name="T18" fmla="*/ 0 w 714"/>
              <a:gd name="T19" fmla="*/ 0 h 329"/>
              <a:gd name="T20" fmla="*/ 714 w 714"/>
              <a:gd name="T21" fmla="*/ 329 h 329"/>
            </a:gdLst>
            <a:ahLst/>
            <a:cxnLst>
              <a:cxn ang="T12">
                <a:pos x="T0" y="T1"/>
              </a:cxn>
              <a:cxn ang="T13">
                <a:pos x="T2" y="T3"/>
              </a:cxn>
              <a:cxn ang="T14">
                <a:pos x="T4" y="T5"/>
              </a:cxn>
              <a:cxn ang="T15">
                <a:pos x="T6" y="T7"/>
              </a:cxn>
              <a:cxn ang="T16">
                <a:pos x="T8" y="T9"/>
              </a:cxn>
              <a:cxn ang="T17">
                <a:pos x="T10" y="T11"/>
              </a:cxn>
            </a:cxnLst>
            <a:rect l="T18" t="T19" r="T20" b="T21"/>
            <a:pathLst>
              <a:path w="714" h="329">
                <a:moveTo>
                  <a:pt x="0" y="297"/>
                </a:moveTo>
                <a:cubicBezTo>
                  <a:pt x="26" y="311"/>
                  <a:pt x="52" y="325"/>
                  <a:pt x="100" y="327"/>
                </a:cubicBezTo>
                <a:cubicBezTo>
                  <a:pt x="148" y="329"/>
                  <a:pt x="225" y="329"/>
                  <a:pt x="286" y="312"/>
                </a:cubicBezTo>
                <a:cubicBezTo>
                  <a:pt x="347" y="295"/>
                  <a:pt x="410" y="257"/>
                  <a:pt x="468" y="227"/>
                </a:cubicBezTo>
                <a:cubicBezTo>
                  <a:pt x="526" y="197"/>
                  <a:pt x="593" y="169"/>
                  <a:pt x="634" y="131"/>
                </a:cubicBezTo>
                <a:cubicBezTo>
                  <a:pt x="675" y="93"/>
                  <a:pt x="694" y="46"/>
                  <a:pt x="714" y="0"/>
                </a:cubicBezTo>
              </a:path>
            </a:pathLst>
          </a:custGeom>
          <a:noFill/>
          <a:ln w="19050">
            <a:solidFill>
              <a:schemeClr val="tx2"/>
            </a:solidFill>
            <a:round/>
            <a:headEnd/>
            <a:tailEnd/>
          </a:ln>
          <a:effectLst>
            <a:prstShdw prst="shdw17" dist="17961" dir="13500000">
              <a:schemeClr val="bg2">
                <a:alpha val="74997"/>
              </a:schemeClr>
            </a:prstShdw>
          </a:effectLst>
        </p:spPr>
        <p:txBody>
          <a:bodyPr wrap="none" anchor="ctr"/>
          <a:lstStyle/>
          <a:p>
            <a:endParaRPr lang="en-US"/>
          </a:p>
        </p:txBody>
      </p:sp>
      <p:sp>
        <p:nvSpPr>
          <p:cNvPr id="6156" name="Oval 47"/>
          <p:cNvSpPr>
            <a:spLocks noChangeArrowheads="1"/>
          </p:cNvSpPr>
          <p:nvPr/>
        </p:nvSpPr>
        <p:spPr bwMode="auto">
          <a:xfrm>
            <a:off x="4889500" y="1792288"/>
            <a:ext cx="134938" cy="101600"/>
          </a:xfrm>
          <a:prstGeom prst="ellipse">
            <a:avLst/>
          </a:prstGeom>
          <a:solidFill>
            <a:schemeClr val="tx2"/>
          </a:solidFill>
          <a:ln w="19050">
            <a:solidFill>
              <a:schemeClr val="bg2"/>
            </a:solidFill>
            <a:round/>
            <a:headEnd/>
            <a:tailEnd/>
          </a:ln>
        </p:spPr>
        <p:txBody>
          <a:bodyPr wrap="none" anchor="ctr"/>
          <a:lstStyle/>
          <a:p>
            <a:endParaRPr lang="en-US"/>
          </a:p>
        </p:txBody>
      </p:sp>
      <p:graphicFrame>
        <p:nvGraphicFramePr>
          <p:cNvPr id="59451" name="Group 59"/>
          <p:cNvGraphicFramePr>
            <a:graphicFrameLocks noGrp="1"/>
          </p:cNvGraphicFramePr>
          <p:nvPr/>
        </p:nvGraphicFramePr>
        <p:xfrm>
          <a:off x="0" y="3657600"/>
          <a:ext cx="9144000" cy="3115055"/>
        </p:xfrm>
        <a:graphic>
          <a:graphicData uri="http://schemas.openxmlformats.org/drawingml/2006/table">
            <a:tbl>
              <a:tblPr/>
              <a:tblGrid>
                <a:gridCol w="1828800"/>
                <a:gridCol w="7315200"/>
              </a:tblGrid>
              <a:tr h="3092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As you go through these sections, you should review the major systems covered previously in the course, including the descending motor systems. </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Cerebellum and associated structures.</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a:t>
                      </a:r>
                    </a:p>
                    <a:p>
                      <a:pPr marL="0" marR="0" lvl="0" indent="0" algn="l" defTabSz="914400" rtl="0" eaLnBrk="0" fontAlgn="base" latinLnBrk="0" hangingPunct="0">
                        <a:lnSpc>
                          <a:spcPct val="14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Spinocerebellar</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Tracts - a system for relaying </a:t>
                      </a:r>
                      <a:r>
                        <a:rPr kumimoji="0" lang="en-US" sz="16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proprioceptive</a:t>
                      </a: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information to the cerebellum.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sng" strike="noStrike" cap="none" normalizeH="0" baseline="0" dirty="0" smtClean="0">
                          <a:ln>
                            <a:noFill/>
                          </a:ln>
                          <a:solidFill>
                            <a:schemeClr val="tx1"/>
                          </a:solidFill>
                          <a:effectLst/>
                          <a:latin typeface="Times New Roman" pitchFamily="68" charset="0"/>
                          <a:ea typeface="ＭＳ Ｐゴシック" pitchFamily="68" charset="-128"/>
                        </a:rPr>
                        <a:t>Neuron #1.</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Axons at Dorsal Root entry zone.  The green line illustrates schematically the path of  primary afferents into the nucleus </a:t>
                      </a:r>
                      <a:r>
                        <a:rPr kumimoji="0" lang="en-US" sz="1600" b="0" i="0" u="none" strike="noStrike" cap="none" normalizeH="0" baseline="0" dirty="0" err="1" smtClean="0">
                          <a:ln>
                            <a:noFill/>
                          </a:ln>
                          <a:solidFill>
                            <a:schemeClr val="tx1"/>
                          </a:solidFill>
                          <a:effectLst/>
                          <a:latin typeface="Times New Roman" pitchFamily="68" charset="0"/>
                          <a:ea typeface="ＭＳ Ｐゴシック" pitchFamily="68" charset="-128"/>
                        </a:rPr>
                        <a:t>dorsalis</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which contains neuron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sng" strike="noStrike" cap="none" normalizeH="0" baseline="0" dirty="0" smtClean="0">
                          <a:ln>
                            <a:noFill/>
                          </a:ln>
                          <a:solidFill>
                            <a:schemeClr val="tx1"/>
                          </a:solidFill>
                          <a:effectLst/>
                          <a:latin typeface="Times New Roman" pitchFamily="68" charset="0"/>
                          <a:ea typeface="ＭＳ Ｐゴシック" pitchFamily="68" charset="-128"/>
                        </a:rPr>
                        <a:t>Neuron #2.  </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Nucleus </a:t>
                      </a:r>
                      <a:r>
                        <a:rPr kumimoji="0" lang="en-US" sz="1600" b="0" i="0" u="none" strike="noStrike" cap="none" normalizeH="0" baseline="0" dirty="0" err="1" smtClean="0">
                          <a:ln>
                            <a:noFill/>
                          </a:ln>
                          <a:solidFill>
                            <a:schemeClr val="tx1"/>
                          </a:solidFill>
                          <a:effectLst/>
                          <a:latin typeface="Times New Roman" pitchFamily="68" charset="0"/>
                          <a:ea typeface="ＭＳ Ｐゴシック" pitchFamily="68" charset="-128"/>
                        </a:rPr>
                        <a:t>dorsalis</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outlined in yellow. This nucleus contains the second neuron in a pathway from </a:t>
                      </a:r>
                      <a:r>
                        <a:rPr kumimoji="0" lang="en-US" sz="1600" b="0" i="0" u="none" strike="noStrike" cap="none" normalizeH="0" baseline="0" dirty="0" err="1" smtClean="0">
                          <a:ln>
                            <a:noFill/>
                          </a:ln>
                          <a:solidFill>
                            <a:schemeClr val="tx1"/>
                          </a:solidFill>
                          <a:effectLst/>
                          <a:latin typeface="Times New Roman" pitchFamily="68" charset="0"/>
                          <a:ea typeface="ＭＳ Ｐゴシック" pitchFamily="68" charset="-128"/>
                        </a:rPr>
                        <a:t>proprioceptors</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of the lower extremity and trunk to the cerebellum.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sng" strike="noStrike" cap="none" normalizeH="0" baseline="0" dirty="0" smtClean="0">
                          <a:ln>
                            <a:noFill/>
                          </a:ln>
                          <a:solidFill>
                            <a:schemeClr val="tx1"/>
                          </a:solidFill>
                          <a:effectLst/>
                          <a:latin typeface="Times New Roman" pitchFamily="68" charset="0"/>
                          <a:ea typeface="ＭＳ Ｐゴシック" pitchFamily="68" charset="-128"/>
                        </a:rPr>
                        <a:t>Posterior (or dorsal) </a:t>
                      </a:r>
                      <a:r>
                        <a:rPr kumimoji="0" lang="en-US" sz="1600" b="0" i="0" u="sng" strike="noStrike" cap="none" normalizeH="0" baseline="0" dirty="0" err="1" smtClean="0">
                          <a:ln>
                            <a:noFill/>
                          </a:ln>
                          <a:solidFill>
                            <a:schemeClr val="tx1"/>
                          </a:solidFill>
                          <a:effectLst/>
                          <a:latin typeface="Times New Roman" pitchFamily="68" charset="0"/>
                          <a:ea typeface="ＭＳ Ｐゴシック" pitchFamily="68" charset="-128"/>
                        </a:rPr>
                        <a:t>spinocerebellar</a:t>
                      </a:r>
                      <a:r>
                        <a:rPr kumimoji="0" lang="en-US" sz="1600" b="0" i="0" u="sng" strike="noStrike" cap="none" normalizeH="0" baseline="0" dirty="0" smtClean="0">
                          <a:ln>
                            <a:noFill/>
                          </a:ln>
                          <a:solidFill>
                            <a:schemeClr val="tx1"/>
                          </a:solidFill>
                          <a:effectLst/>
                          <a:latin typeface="Times New Roman" pitchFamily="68" charset="0"/>
                          <a:ea typeface="ＭＳ Ｐゴシック" pitchFamily="68" charset="-128"/>
                        </a:rPr>
                        <a:t> tract (also outlined in yellow)</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an uncrossed tract from nucleus </a:t>
                      </a:r>
                      <a:r>
                        <a:rPr kumimoji="0" lang="en-US" sz="1600" b="0" i="0" u="none" strike="noStrike" cap="none" normalizeH="0" baseline="0" dirty="0" err="1" smtClean="0">
                          <a:ln>
                            <a:noFill/>
                          </a:ln>
                          <a:solidFill>
                            <a:schemeClr val="tx1"/>
                          </a:solidFill>
                          <a:effectLst/>
                          <a:latin typeface="Times New Roman" pitchFamily="68" charset="0"/>
                          <a:ea typeface="ＭＳ Ｐゴシック" pitchFamily="68" charset="-128"/>
                        </a:rPr>
                        <a:t>dorsalis</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to the </a:t>
                      </a:r>
                      <a:r>
                        <a:rPr kumimoji="0" lang="en-US" sz="1600" b="0" i="0" u="none" strike="noStrike" cap="none" normalizeH="0" baseline="0" dirty="0" err="1" smtClean="0">
                          <a:ln>
                            <a:noFill/>
                          </a:ln>
                          <a:solidFill>
                            <a:schemeClr val="tx1"/>
                          </a:solidFill>
                          <a:effectLst/>
                          <a:latin typeface="Times New Roman" pitchFamily="68" charset="0"/>
                          <a:ea typeface="ＭＳ Ｐゴシック" pitchFamily="68" charset="-128"/>
                        </a:rPr>
                        <a:t>spinocerebellum</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a:t>
                      </a:r>
                      <a:r>
                        <a:rPr kumimoji="0" lang="en-US" sz="1600" b="0" i="0" u="none" strike="noStrike" cap="none" normalizeH="0" baseline="0" dirty="0" err="1" smtClean="0">
                          <a:ln>
                            <a:noFill/>
                          </a:ln>
                          <a:solidFill>
                            <a:schemeClr val="tx1"/>
                          </a:solidFill>
                          <a:effectLst/>
                          <a:latin typeface="Times New Roman" pitchFamily="68" charset="0"/>
                          <a:ea typeface="ＭＳ Ｐゴシック" pitchFamily="68" charset="-128"/>
                        </a:rPr>
                        <a:t>vermis</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 anterior lobe).  There is also an anterior (or ventral) </a:t>
                      </a:r>
                      <a:r>
                        <a:rPr kumimoji="0" lang="en-US" sz="1600" b="0" i="0" u="none" strike="noStrike" cap="none" normalizeH="0" baseline="0" dirty="0" err="1" smtClean="0">
                          <a:ln>
                            <a:noFill/>
                          </a:ln>
                          <a:solidFill>
                            <a:schemeClr val="tx1"/>
                          </a:solidFill>
                          <a:effectLst/>
                          <a:latin typeface="Times New Roman" pitchFamily="68" charset="0"/>
                          <a:ea typeface="ＭＳ Ｐゴシック" pitchFamily="68" charset="-128"/>
                        </a:rPr>
                        <a:t>spinocerebellar</a:t>
                      </a:r>
                      <a:r>
                        <a:rPr kumimoji="0" lang="en-US" sz="1600" b="0" i="0" u="none" strike="noStrike" cap="none" normalizeH="0" baseline="0" dirty="0" smtClean="0">
                          <a:ln>
                            <a:noFill/>
                          </a:ln>
                          <a:solidFill>
                            <a:schemeClr val="tx1"/>
                          </a:solidFill>
                          <a:effectLst/>
                          <a:latin typeface="Times New Roman" pitchFamily="68" charset="0"/>
                          <a:ea typeface="ＭＳ Ｐゴシック" pitchFamily="68" charset="-128"/>
                        </a:rPr>
                        <a:t> tract that we are not considering in this course.</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grpSp>
        <p:nvGrpSpPr>
          <p:cNvPr id="2" name="Group 41"/>
          <p:cNvGrpSpPr>
            <a:grpSpLocks/>
          </p:cNvGrpSpPr>
          <p:nvPr/>
        </p:nvGrpSpPr>
        <p:grpSpPr bwMode="auto">
          <a:xfrm>
            <a:off x="4799013" y="609600"/>
            <a:ext cx="763587" cy="1144588"/>
            <a:chOff x="3023" y="384"/>
            <a:chExt cx="481" cy="721"/>
          </a:xfrm>
        </p:grpSpPr>
        <p:sp>
          <p:nvSpPr>
            <p:cNvPr id="6166" name="Freeform 38"/>
            <p:cNvSpPr>
              <a:spLocks/>
            </p:cNvSpPr>
            <p:nvPr/>
          </p:nvSpPr>
          <p:spPr bwMode="auto">
            <a:xfrm>
              <a:off x="3030" y="384"/>
              <a:ext cx="474" cy="678"/>
            </a:xfrm>
            <a:custGeom>
              <a:avLst/>
              <a:gdLst>
                <a:gd name="T0" fmla="*/ 474 w 474"/>
                <a:gd name="T1" fmla="*/ 0 h 678"/>
                <a:gd name="T2" fmla="*/ 296 w 474"/>
                <a:gd name="T3" fmla="*/ 114 h 678"/>
                <a:gd name="T4" fmla="*/ 110 w 474"/>
                <a:gd name="T5" fmla="*/ 280 h 678"/>
                <a:gd name="T6" fmla="*/ 14 w 474"/>
                <a:gd name="T7" fmla="*/ 502 h 678"/>
                <a:gd name="T8" fmla="*/ 29 w 474"/>
                <a:gd name="T9" fmla="*/ 678 h 678"/>
                <a:gd name="T10" fmla="*/ 0 60000 65536"/>
                <a:gd name="T11" fmla="*/ 0 60000 65536"/>
                <a:gd name="T12" fmla="*/ 0 60000 65536"/>
                <a:gd name="T13" fmla="*/ 0 60000 65536"/>
                <a:gd name="T14" fmla="*/ 0 60000 65536"/>
                <a:gd name="T15" fmla="*/ 0 w 474"/>
                <a:gd name="T16" fmla="*/ 0 h 678"/>
                <a:gd name="T17" fmla="*/ 474 w 474"/>
                <a:gd name="T18" fmla="*/ 678 h 678"/>
              </a:gdLst>
              <a:ahLst/>
              <a:cxnLst>
                <a:cxn ang="T10">
                  <a:pos x="T0" y="T1"/>
                </a:cxn>
                <a:cxn ang="T11">
                  <a:pos x="T2" y="T3"/>
                </a:cxn>
                <a:cxn ang="T12">
                  <a:pos x="T4" y="T5"/>
                </a:cxn>
                <a:cxn ang="T13">
                  <a:pos x="T6" y="T7"/>
                </a:cxn>
                <a:cxn ang="T14">
                  <a:pos x="T8" y="T9"/>
                </a:cxn>
              </a:cxnLst>
              <a:rect l="T15" t="T16" r="T17" b="T18"/>
              <a:pathLst>
                <a:path w="474" h="678">
                  <a:moveTo>
                    <a:pt x="474" y="0"/>
                  </a:moveTo>
                  <a:cubicBezTo>
                    <a:pt x="415" y="33"/>
                    <a:pt x="357" y="67"/>
                    <a:pt x="296" y="114"/>
                  </a:cubicBezTo>
                  <a:cubicBezTo>
                    <a:pt x="235" y="161"/>
                    <a:pt x="157" y="215"/>
                    <a:pt x="110" y="280"/>
                  </a:cubicBezTo>
                  <a:cubicBezTo>
                    <a:pt x="63" y="345"/>
                    <a:pt x="28" y="436"/>
                    <a:pt x="14" y="502"/>
                  </a:cubicBezTo>
                  <a:cubicBezTo>
                    <a:pt x="0" y="568"/>
                    <a:pt x="14" y="623"/>
                    <a:pt x="29" y="678"/>
                  </a:cubicBezTo>
                </a:path>
              </a:pathLst>
            </a:custGeom>
            <a:noFill/>
            <a:ln w="19050">
              <a:solidFill>
                <a:srgbClr val="02FF14"/>
              </a:solidFill>
              <a:round/>
              <a:headEnd/>
              <a:tailEnd/>
            </a:ln>
            <a:effectLst>
              <a:prstShdw prst="shdw17" dist="17961" dir="13500000">
                <a:schemeClr val="bg2">
                  <a:alpha val="74997"/>
                </a:schemeClr>
              </a:prstShdw>
            </a:effectLst>
          </p:spPr>
          <p:txBody>
            <a:bodyPr wrap="none" anchor="ctr"/>
            <a:lstStyle/>
            <a:p>
              <a:endParaRPr lang="en-US"/>
            </a:p>
          </p:txBody>
        </p:sp>
        <p:sp>
          <p:nvSpPr>
            <p:cNvPr id="6167" name="AutoShape 39"/>
            <p:cNvSpPr>
              <a:spLocks noChangeArrowheads="1"/>
            </p:cNvSpPr>
            <p:nvPr/>
          </p:nvSpPr>
          <p:spPr bwMode="auto">
            <a:xfrm rot="-1806782">
              <a:off x="3023" y="1057"/>
              <a:ext cx="96" cy="48"/>
            </a:xfrm>
            <a:prstGeom prst="triangle">
              <a:avLst>
                <a:gd name="adj" fmla="val 50000"/>
              </a:avLst>
            </a:prstGeom>
            <a:noFill/>
            <a:ln w="19050">
              <a:solidFill>
                <a:srgbClr val="02FF14"/>
              </a:solidFill>
              <a:miter lim="800000"/>
              <a:headEnd/>
              <a:tailEnd/>
            </a:ln>
            <a:effectLst>
              <a:prstShdw prst="shdw17" dist="17961" dir="13500000">
                <a:schemeClr val="bg2">
                  <a:alpha val="74997"/>
                </a:schemeClr>
              </a:prstShdw>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quot;Very&quot; Caudal Pons.jpg"/>
          <p:cNvPicPr>
            <a:picLocks noChangeAspect="1"/>
          </p:cNvPicPr>
          <p:nvPr/>
        </p:nvPicPr>
        <p:blipFill>
          <a:blip r:embed="rId2"/>
          <a:stretch>
            <a:fillRect/>
          </a:stretch>
        </p:blipFill>
        <p:spPr>
          <a:xfrm>
            <a:off x="269875" y="0"/>
            <a:ext cx="8874125"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2. The dentate nucleus is </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4886325" y="1447800"/>
            <a:ext cx="4257675" cy="4113213"/>
          </a:xfrm>
          <a:prstGeom prst="rect">
            <a:avLst/>
          </a:prstGeom>
          <a:noFill/>
          <a:ln w="9525">
            <a:noFill/>
            <a:miter lim="800000"/>
            <a:headEnd/>
            <a:tailEnd/>
          </a:ln>
        </p:spPr>
      </p:pic>
      <p:sp>
        <p:nvSpPr>
          <p:cNvPr id="6" name="TextBox 5"/>
          <p:cNvSpPr txBox="1"/>
          <p:nvPr/>
        </p:nvSpPr>
        <p:spPr>
          <a:xfrm>
            <a:off x="5334000" y="2286000"/>
            <a:ext cx="436338" cy="646331"/>
          </a:xfrm>
          <a:prstGeom prst="rect">
            <a:avLst/>
          </a:prstGeom>
          <a:noFill/>
        </p:spPr>
        <p:txBody>
          <a:bodyPr wrap="none" rtlCol="0">
            <a:spAutoFit/>
          </a:bodyPr>
          <a:lstStyle/>
          <a:p>
            <a:r>
              <a:rPr lang="en-US" sz="3600" dirty="0" smtClean="0">
                <a:solidFill>
                  <a:srgbClr val="FF0000"/>
                </a:solidFill>
              </a:rPr>
              <a:t>B</a:t>
            </a:r>
            <a:endParaRPr lang="en-US" sz="3600" dirty="0">
              <a:solidFill>
                <a:srgbClr val="FF0000"/>
              </a:solidFill>
            </a:endParaRPr>
          </a:p>
        </p:txBody>
      </p:sp>
      <p:sp>
        <p:nvSpPr>
          <p:cNvPr id="7" name="TextBox 6"/>
          <p:cNvSpPr txBox="1"/>
          <p:nvPr/>
        </p:nvSpPr>
        <p:spPr>
          <a:xfrm>
            <a:off x="6574062" y="2438400"/>
            <a:ext cx="452368" cy="646331"/>
          </a:xfrm>
          <a:prstGeom prst="rect">
            <a:avLst/>
          </a:prstGeom>
          <a:noFill/>
        </p:spPr>
        <p:txBody>
          <a:bodyPr wrap="none" rtlCol="0">
            <a:spAutoFit/>
          </a:bodyPr>
          <a:lstStyle/>
          <a:p>
            <a:r>
              <a:rPr lang="en-US" sz="3600" dirty="0" smtClean="0">
                <a:solidFill>
                  <a:srgbClr val="FF0000"/>
                </a:solidFill>
              </a:rPr>
              <a:t>A</a:t>
            </a:r>
            <a:endParaRPr lang="en-US" sz="3600" dirty="0">
              <a:solidFill>
                <a:srgbClr val="FF0000"/>
              </a:solidFill>
            </a:endParaRPr>
          </a:p>
        </p:txBody>
      </p:sp>
      <p:sp>
        <p:nvSpPr>
          <p:cNvPr id="8" name="TextBox 7"/>
          <p:cNvSpPr txBox="1"/>
          <p:nvPr/>
        </p:nvSpPr>
        <p:spPr>
          <a:xfrm>
            <a:off x="6040662" y="4687669"/>
            <a:ext cx="436338" cy="646331"/>
          </a:xfrm>
          <a:prstGeom prst="rect">
            <a:avLst/>
          </a:prstGeom>
          <a:noFill/>
        </p:spPr>
        <p:txBody>
          <a:bodyPr wrap="none" rtlCol="0">
            <a:spAutoFit/>
          </a:bodyPr>
          <a:lstStyle/>
          <a:p>
            <a:r>
              <a:rPr lang="en-US" sz="3600" dirty="0" smtClean="0">
                <a:solidFill>
                  <a:srgbClr val="FF0000"/>
                </a:solidFill>
              </a:rPr>
              <a:t>C</a:t>
            </a:r>
            <a:endParaRPr lang="en-US" sz="3600" dirty="0">
              <a:solidFill>
                <a:srgbClr val="FF0000"/>
              </a:solidFill>
            </a:endParaRPr>
          </a:p>
        </p:txBody>
      </p:sp>
      <p:sp>
        <p:nvSpPr>
          <p:cNvPr id="9" name="TextBox 8"/>
          <p:cNvSpPr txBox="1"/>
          <p:nvPr/>
        </p:nvSpPr>
        <p:spPr>
          <a:xfrm>
            <a:off x="8250462" y="4154269"/>
            <a:ext cx="468398" cy="646331"/>
          </a:xfrm>
          <a:prstGeom prst="rect">
            <a:avLst/>
          </a:prstGeom>
          <a:noFill/>
        </p:spPr>
        <p:txBody>
          <a:bodyPr wrap="none" rtlCol="0">
            <a:spAutoFit/>
          </a:bodyPr>
          <a:lstStyle/>
          <a:p>
            <a:r>
              <a:rPr lang="en-US" sz="3600" dirty="0" smtClean="0">
                <a:solidFill>
                  <a:srgbClr val="FF0000"/>
                </a:solidFill>
              </a:rPr>
              <a:t>D</a:t>
            </a:r>
            <a:endParaRPr lang="en-US" sz="3600" dirty="0">
              <a:solidFill>
                <a:srgbClr val="FF0000"/>
              </a:solidFill>
            </a:endParaRPr>
          </a:p>
        </p:txBody>
      </p:sp>
      <p:sp>
        <p:nvSpPr>
          <p:cNvPr id="3" name="TPAnswers"/>
          <p:cNvSpPr>
            <a:spLocks noGrp="1"/>
          </p:cNvSpPr>
          <p:nvPr>
            <p:ph type="body" idx="1"/>
            <p:custDataLst>
              <p:tags r:id="rId2"/>
            </p:custDataLst>
          </p:nvPr>
        </p:nvSpPr>
        <p:spPr>
          <a:xfrm>
            <a:off x="381000" y="1295400"/>
            <a:ext cx="4114800" cy="4525963"/>
          </a:xfrm>
        </p:spPr>
        <p:txBody>
          <a:bodyPr>
            <a:noAutofit/>
          </a:bodyPr>
          <a:lstStyle/>
          <a:p>
            <a:pPr marL="514350" indent="-514350">
              <a:buFont typeface="Arial" pitchFamily="34" charset="0"/>
              <a:buAutoNum type="arabicPeriod"/>
            </a:pPr>
            <a:r>
              <a:rPr lang="en-US" dirty="0" smtClean="0"/>
              <a:t>A – </a:t>
            </a:r>
            <a:r>
              <a:rPr lang="en-US" dirty="0" err="1" smtClean="0"/>
              <a:t>Vermis</a:t>
            </a:r>
            <a:endParaRPr lang="en-US" dirty="0" smtClean="0"/>
          </a:p>
          <a:p>
            <a:pPr marL="514350" indent="-514350">
              <a:buFont typeface="Arial" pitchFamily="34" charset="0"/>
              <a:buAutoNum type="arabicPeriod"/>
            </a:pPr>
            <a:r>
              <a:rPr lang="en-US" dirty="0" smtClean="0">
                <a:solidFill>
                  <a:srgbClr val="FF0000"/>
                </a:solidFill>
              </a:rPr>
              <a:t>B - Dentate</a:t>
            </a:r>
          </a:p>
          <a:p>
            <a:pPr marL="514350" indent="-514350">
              <a:buFont typeface="Arial" pitchFamily="34" charset="0"/>
              <a:buAutoNum type="arabicPeriod"/>
            </a:pPr>
            <a:r>
              <a:rPr lang="en-US" dirty="0" smtClean="0"/>
              <a:t>C – </a:t>
            </a:r>
            <a:r>
              <a:rPr lang="en-US" dirty="0" err="1" smtClean="0"/>
              <a:t>Olivary</a:t>
            </a:r>
            <a:r>
              <a:rPr lang="en-US" dirty="0" smtClean="0"/>
              <a:t> nucleus</a:t>
            </a:r>
          </a:p>
          <a:p>
            <a:pPr marL="514350" indent="-514350">
              <a:buFont typeface="Arial" pitchFamily="34" charset="0"/>
              <a:buAutoNum type="arabicPeriod"/>
            </a:pPr>
            <a:r>
              <a:rPr lang="en-US" dirty="0" smtClean="0"/>
              <a:t>D - </a:t>
            </a:r>
            <a:r>
              <a:rPr lang="en-US" dirty="0" err="1" smtClean="0"/>
              <a:t>flocculus</a:t>
            </a:r>
            <a:endParaRPr lang="en-US" dirty="0"/>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3. </a:t>
            </a:r>
            <a:r>
              <a:rPr lang="en-US" dirty="0" err="1" smtClean="0"/>
              <a:t>Substantia</a:t>
            </a:r>
            <a:r>
              <a:rPr lang="en-US" dirty="0" smtClean="0"/>
              <a:t> </a:t>
            </a:r>
            <a:r>
              <a:rPr lang="en-US" dirty="0" err="1" smtClean="0"/>
              <a:t>nigra</a:t>
            </a:r>
            <a:r>
              <a:rPr lang="en-US" dirty="0" smtClean="0"/>
              <a:t> is located at</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302000" y="1143000"/>
            <a:ext cx="5842000" cy="4008437"/>
          </a:xfrm>
          <a:prstGeom prst="rect">
            <a:avLst/>
          </a:prstGeom>
          <a:noFill/>
          <a:ln w="9525">
            <a:noFill/>
            <a:miter lim="800000"/>
            <a:headEnd/>
            <a:tailEnd/>
          </a:ln>
        </p:spPr>
      </p:pic>
      <p:sp>
        <p:nvSpPr>
          <p:cNvPr id="3" name="TPAnswers"/>
          <p:cNvSpPr>
            <a:spLocks noGrp="1"/>
          </p:cNvSpPr>
          <p:nvPr>
            <p:ph type="body" idx="1"/>
            <p:custDataLst>
              <p:tags r:id="rId2"/>
            </p:custDataLst>
          </p:nvPr>
        </p:nvSpPr>
        <p:spPr>
          <a:xfrm>
            <a:off x="457200" y="1600200"/>
            <a:ext cx="2819400" cy="4525963"/>
          </a:xfrm>
        </p:spPr>
        <p:txBody>
          <a:bodyPr>
            <a:noAutofit/>
          </a:bodyPr>
          <a:lstStyle/>
          <a:p>
            <a:pPr marL="514350" indent="-514350">
              <a:buFont typeface="Arial" pitchFamily="34" charset="0"/>
              <a:buAutoNum type="arabicPeriod"/>
            </a:pPr>
            <a:r>
              <a:rPr lang="en-US" dirty="0" smtClean="0"/>
              <a:t>A - </a:t>
            </a:r>
            <a:r>
              <a:rPr lang="en-US" sz="2400" dirty="0" smtClean="0">
                <a:effectLst>
                  <a:outerShdw blurRad="38100" dist="38100" dir="2700000" algn="tl">
                    <a:srgbClr val="C0C0C0"/>
                  </a:outerShdw>
                </a:effectLst>
                <a:latin typeface="Times New Roman" pitchFamily="68" charset="0"/>
                <a:ea typeface="ＭＳ Ｐゴシック" pitchFamily="68" charset="-128"/>
              </a:rPr>
              <a:t>VL nucleus of the thalamus</a:t>
            </a:r>
            <a:endParaRPr lang="en-US" sz="2400" dirty="0" smtClean="0"/>
          </a:p>
          <a:p>
            <a:pPr marL="514350" indent="-514350">
              <a:buFont typeface="Arial" pitchFamily="34" charset="0"/>
              <a:buAutoNum type="arabicPeriod"/>
            </a:pPr>
            <a:r>
              <a:rPr lang="en-US" dirty="0" smtClean="0"/>
              <a:t>B - </a:t>
            </a:r>
            <a:r>
              <a:rPr lang="en-US" sz="2400" dirty="0" err="1" smtClean="0"/>
              <a:t>Putamen</a:t>
            </a:r>
            <a:endParaRPr lang="en-US" sz="2400" dirty="0" smtClean="0"/>
          </a:p>
          <a:p>
            <a:pPr marL="514350" indent="-514350">
              <a:buFont typeface="Arial" pitchFamily="34" charset="0"/>
              <a:buAutoNum type="arabicPeriod"/>
            </a:pPr>
            <a:r>
              <a:rPr lang="en-US" dirty="0" smtClean="0">
                <a:solidFill>
                  <a:srgbClr val="FF0000"/>
                </a:solidFill>
              </a:rPr>
              <a:t>C - </a:t>
            </a:r>
            <a:r>
              <a:rPr lang="en-US" sz="2400" dirty="0" err="1" smtClean="0">
                <a:solidFill>
                  <a:srgbClr val="FF0000"/>
                </a:solidFill>
              </a:rPr>
              <a:t>Substantia</a:t>
            </a:r>
            <a:r>
              <a:rPr lang="en-US" sz="2400" dirty="0" smtClean="0">
                <a:solidFill>
                  <a:srgbClr val="FF0000"/>
                </a:solidFill>
              </a:rPr>
              <a:t> </a:t>
            </a:r>
            <a:r>
              <a:rPr lang="en-US" sz="2400" dirty="0" err="1" smtClean="0">
                <a:solidFill>
                  <a:srgbClr val="FF0000"/>
                </a:solidFill>
              </a:rPr>
              <a:t>Nigra</a:t>
            </a:r>
            <a:endParaRPr lang="en-US" sz="2400" dirty="0" smtClean="0">
              <a:solidFill>
                <a:srgbClr val="FF0000"/>
              </a:solidFill>
            </a:endParaRPr>
          </a:p>
          <a:p>
            <a:pPr marL="514350" indent="-514350">
              <a:buFont typeface="Arial" pitchFamily="34" charset="0"/>
              <a:buAutoNum type="arabicPeriod"/>
            </a:pPr>
            <a:r>
              <a:rPr lang="en-US" dirty="0" smtClean="0"/>
              <a:t>D - </a:t>
            </a:r>
            <a:r>
              <a:rPr lang="en-US" sz="2400" dirty="0" err="1" smtClean="0"/>
              <a:t>Globus</a:t>
            </a:r>
            <a:r>
              <a:rPr lang="en-US" sz="2400" dirty="0" smtClean="0"/>
              <a:t> </a:t>
            </a:r>
            <a:r>
              <a:rPr lang="en-US" sz="2400" dirty="0" err="1" smtClean="0"/>
              <a:t>Pallidus</a:t>
            </a:r>
            <a:endParaRPr lang="en-US" sz="2400" dirty="0"/>
          </a:p>
        </p:txBody>
      </p:sp>
      <p:sp>
        <p:nvSpPr>
          <p:cNvPr id="6" name="TextBox 5"/>
          <p:cNvSpPr txBox="1"/>
          <p:nvPr/>
        </p:nvSpPr>
        <p:spPr>
          <a:xfrm>
            <a:off x="8001000" y="2514600"/>
            <a:ext cx="421910" cy="584775"/>
          </a:xfrm>
          <a:prstGeom prst="rect">
            <a:avLst/>
          </a:prstGeom>
          <a:noFill/>
        </p:spPr>
        <p:txBody>
          <a:bodyPr wrap="none" rtlCol="0">
            <a:spAutoFit/>
          </a:bodyPr>
          <a:lstStyle/>
          <a:p>
            <a:r>
              <a:rPr lang="en-US" sz="3200" dirty="0" smtClean="0">
                <a:solidFill>
                  <a:srgbClr val="FF0000"/>
                </a:solidFill>
              </a:rPr>
              <a:t>B</a:t>
            </a:r>
            <a:endParaRPr lang="en-US" sz="3200" dirty="0">
              <a:solidFill>
                <a:srgbClr val="FF0000"/>
              </a:solidFill>
            </a:endParaRPr>
          </a:p>
        </p:txBody>
      </p:sp>
      <p:sp>
        <p:nvSpPr>
          <p:cNvPr id="7" name="TextBox 6"/>
          <p:cNvSpPr txBox="1"/>
          <p:nvPr/>
        </p:nvSpPr>
        <p:spPr>
          <a:xfrm>
            <a:off x="6324600" y="1981200"/>
            <a:ext cx="452368" cy="646331"/>
          </a:xfrm>
          <a:prstGeom prst="rect">
            <a:avLst/>
          </a:prstGeom>
          <a:noFill/>
        </p:spPr>
        <p:txBody>
          <a:bodyPr wrap="none" rtlCol="0">
            <a:spAutoFit/>
          </a:bodyPr>
          <a:lstStyle/>
          <a:p>
            <a:r>
              <a:rPr lang="en-US" sz="3600" dirty="0" smtClean="0">
                <a:solidFill>
                  <a:srgbClr val="FF0000"/>
                </a:solidFill>
              </a:rPr>
              <a:t>A</a:t>
            </a:r>
            <a:endParaRPr lang="en-US" sz="3600" dirty="0">
              <a:solidFill>
                <a:srgbClr val="FF0000"/>
              </a:solidFill>
            </a:endParaRPr>
          </a:p>
        </p:txBody>
      </p:sp>
      <p:sp>
        <p:nvSpPr>
          <p:cNvPr id="8" name="TextBox 7"/>
          <p:cNvSpPr txBox="1"/>
          <p:nvPr/>
        </p:nvSpPr>
        <p:spPr>
          <a:xfrm>
            <a:off x="4038600" y="2514600"/>
            <a:ext cx="437940" cy="584775"/>
          </a:xfrm>
          <a:prstGeom prst="rect">
            <a:avLst/>
          </a:prstGeom>
          <a:noFill/>
        </p:spPr>
        <p:txBody>
          <a:bodyPr wrap="none" rtlCol="0">
            <a:spAutoFit/>
          </a:bodyPr>
          <a:lstStyle/>
          <a:p>
            <a:r>
              <a:rPr lang="en-US" sz="3200" dirty="0" smtClean="0">
                <a:solidFill>
                  <a:srgbClr val="FF0000"/>
                </a:solidFill>
              </a:rPr>
              <a:t>D</a:t>
            </a:r>
            <a:endParaRPr lang="en-US" sz="3200" dirty="0">
              <a:solidFill>
                <a:srgbClr val="FF0000"/>
              </a:solidFill>
            </a:endParaRPr>
          </a:p>
        </p:txBody>
      </p:sp>
      <p:sp>
        <p:nvSpPr>
          <p:cNvPr id="9" name="TextBox 8"/>
          <p:cNvSpPr txBox="1"/>
          <p:nvPr/>
        </p:nvSpPr>
        <p:spPr>
          <a:xfrm>
            <a:off x="6324600" y="3225225"/>
            <a:ext cx="404278" cy="584775"/>
          </a:xfrm>
          <a:prstGeom prst="rect">
            <a:avLst/>
          </a:prstGeom>
          <a:noFill/>
        </p:spPr>
        <p:txBody>
          <a:bodyPr wrap="none" rtlCol="0">
            <a:spAutoFit/>
          </a:bodyPr>
          <a:lstStyle/>
          <a:p>
            <a:r>
              <a:rPr lang="en-US" sz="3200" dirty="0" smtClean="0">
                <a:solidFill>
                  <a:srgbClr val="FF0000"/>
                </a:solidFill>
              </a:rPr>
              <a:t>C</a:t>
            </a:r>
            <a:endParaRPr lang="en-US" sz="3200"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4. The caudate nucleus is found at:</a:t>
            </a:r>
            <a:endParaRPr lang="en-US" dirty="0"/>
          </a:p>
        </p:txBody>
      </p:sp>
      <p:pic>
        <p:nvPicPr>
          <p:cNvPr id="5" name="Picture 43"/>
          <p:cNvPicPr>
            <a:picLocks noChangeAspect="1" noChangeArrowheads="1"/>
          </p:cNvPicPr>
          <p:nvPr/>
        </p:nvPicPr>
        <p:blipFill>
          <a:blip r:embed="rId4" cstate="print"/>
          <a:srcRect/>
          <a:stretch>
            <a:fillRect/>
          </a:stretch>
        </p:blipFill>
        <p:spPr bwMode="auto">
          <a:xfrm>
            <a:off x="4205288" y="1295400"/>
            <a:ext cx="4938712" cy="4011613"/>
          </a:xfrm>
          <a:prstGeom prst="rect">
            <a:avLst/>
          </a:prstGeom>
          <a:noFill/>
          <a:ln w="9525">
            <a:noFill/>
            <a:miter lim="800000"/>
            <a:headEnd/>
            <a:tailEnd/>
          </a:ln>
        </p:spPr>
      </p:pic>
      <p:sp>
        <p:nvSpPr>
          <p:cNvPr id="6" name="TextBox 5"/>
          <p:cNvSpPr txBox="1"/>
          <p:nvPr/>
        </p:nvSpPr>
        <p:spPr>
          <a:xfrm>
            <a:off x="5181600" y="2057400"/>
            <a:ext cx="431528" cy="646331"/>
          </a:xfrm>
          <a:prstGeom prst="rect">
            <a:avLst/>
          </a:prstGeom>
          <a:noFill/>
        </p:spPr>
        <p:txBody>
          <a:bodyPr wrap="none" rtlCol="0">
            <a:spAutoFit/>
          </a:bodyPr>
          <a:lstStyle/>
          <a:p>
            <a:r>
              <a:rPr lang="en-US" sz="3600" dirty="0" smtClean="0">
                <a:solidFill>
                  <a:srgbClr val="FFFF00"/>
                </a:solidFill>
              </a:rPr>
              <a:t>C</a:t>
            </a:r>
            <a:endParaRPr lang="en-US" sz="3600" dirty="0">
              <a:solidFill>
                <a:srgbClr val="FFFF00"/>
              </a:solidFill>
            </a:endParaRPr>
          </a:p>
        </p:txBody>
      </p:sp>
      <p:sp>
        <p:nvSpPr>
          <p:cNvPr id="7" name="TextBox 6"/>
          <p:cNvSpPr txBox="1"/>
          <p:nvPr/>
        </p:nvSpPr>
        <p:spPr>
          <a:xfrm>
            <a:off x="4572000" y="1905000"/>
            <a:ext cx="452368" cy="646331"/>
          </a:xfrm>
          <a:prstGeom prst="rect">
            <a:avLst/>
          </a:prstGeom>
          <a:noFill/>
        </p:spPr>
        <p:txBody>
          <a:bodyPr wrap="none" rtlCol="0">
            <a:spAutoFit/>
          </a:bodyPr>
          <a:lstStyle/>
          <a:p>
            <a:r>
              <a:rPr lang="en-US" sz="3600" dirty="0" smtClean="0">
                <a:solidFill>
                  <a:srgbClr val="FFFF00"/>
                </a:solidFill>
              </a:rPr>
              <a:t>B</a:t>
            </a:r>
            <a:endParaRPr lang="en-US" sz="3600" dirty="0">
              <a:solidFill>
                <a:srgbClr val="FFFF00"/>
              </a:solidFill>
            </a:endParaRPr>
          </a:p>
        </p:txBody>
      </p:sp>
      <p:sp>
        <p:nvSpPr>
          <p:cNvPr id="8" name="TextBox 7"/>
          <p:cNvSpPr txBox="1"/>
          <p:nvPr/>
        </p:nvSpPr>
        <p:spPr>
          <a:xfrm>
            <a:off x="5486400" y="1371600"/>
            <a:ext cx="452368" cy="646331"/>
          </a:xfrm>
          <a:prstGeom prst="rect">
            <a:avLst/>
          </a:prstGeom>
          <a:noFill/>
        </p:spPr>
        <p:txBody>
          <a:bodyPr wrap="none" rtlCol="0">
            <a:spAutoFit/>
          </a:bodyPr>
          <a:lstStyle/>
          <a:p>
            <a:r>
              <a:rPr lang="en-US" sz="3600" dirty="0" smtClean="0">
                <a:solidFill>
                  <a:srgbClr val="FFFF00"/>
                </a:solidFill>
              </a:rPr>
              <a:t>A</a:t>
            </a:r>
            <a:endParaRPr lang="en-US" sz="3600" dirty="0">
              <a:solidFill>
                <a:srgbClr val="FFFF00"/>
              </a:solidFill>
            </a:endParaRPr>
          </a:p>
        </p:txBody>
      </p:sp>
      <p:sp>
        <p:nvSpPr>
          <p:cNvPr id="9" name="TextBox 8"/>
          <p:cNvSpPr txBox="1"/>
          <p:nvPr/>
        </p:nvSpPr>
        <p:spPr>
          <a:xfrm>
            <a:off x="7620000" y="3657600"/>
            <a:ext cx="468398" cy="646331"/>
          </a:xfrm>
          <a:prstGeom prst="rect">
            <a:avLst/>
          </a:prstGeom>
          <a:noFill/>
        </p:spPr>
        <p:txBody>
          <a:bodyPr wrap="none" rtlCol="0">
            <a:spAutoFit/>
          </a:bodyPr>
          <a:lstStyle/>
          <a:p>
            <a:r>
              <a:rPr lang="en-US" sz="3600" dirty="0" smtClean="0">
                <a:solidFill>
                  <a:srgbClr val="FFFF00"/>
                </a:solidFill>
              </a:rPr>
              <a:t>D</a:t>
            </a:r>
            <a:endParaRPr lang="en-US" sz="3600" dirty="0">
              <a:solidFill>
                <a:srgbClr val="FFFF00"/>
              </a:solidFill>
            </a:endParaRPr>
          </a:p>
        </p:txBody>
      </p:sp>
      <p:sp>
        <p:nvSpPr>
          <p:cNvPr id="3" name="TPAnswers"/>
          <p:cNvSpPr>
            <a:spLocks noGrp="1"/>
          </p:cNvSpPr>
          <p:nvPr>
            <p:ph type="body" idx="1"/>
            <p:custDataLst>
              <p:tags r:id="rId2"/>
            </p:custDataLst>
          </p:nvPr>
        </p:nvSpPr>
        <p:spPr>
          <a:xfrm>
            <a:off x="457200" y="1600200"/>
            <a:ext cx="4114800" cy="4525963"/>
          </a:xfrm>
        </p:spPr>
        <p:txBody>
          <a:bodyPr>
            <a:noAutofit/>
          </a:bodyPr>
          <a:lstStyle/>
          <a:p>
            <a:pPr marL="514350" indent="-514350">
              <a:buFont typeface="Arial" pitchFamily="34" charset="0"/>
              <a:buAutoNum type="arabicPeriod"/>
            </a:pPr>
            <a:r>
              <a:rPr lang="en-US" dirty="0" smtClean="0">
                <a:solidFill>
                  <a:srgbClr val="FF0000"/>
                </a:solidFill>
              </a:rPr>
              <a:t>A</a:t>
            </a:r>
          </a:p>
          <a:p>
            <a:pPr marL="514350" indent="-514350">
              <a:buFont typeface="Arial" pitchFamily="34" charset="0"/>
              <a:buAutoNum type="arabicPeriod"/>
            </a:pPr>
            <a:r>
              <a:rPr lang="en-US" dirty="0" smtClean="0"/>
              <a:t>B – </a:t>
            </a:r>
            <a:r>
              <a:rPr lang="en-US" dirty="0" err="1" smtClean="0"/>
              <a:t>Putamen</a:t>
            </a:r>
            <a:endParaRPr lang="en-US" dirty="0" smtClean="0"/>
          </a:p>
          <a:p>
            <a:pPr marL="514350" indent="-514350">
              <a:buFont typeface="Arial" pitchFamily="34" charset="0"/>
              <a:buAutoNum type="arabicPeriod"/>
            </a:pPr>
            <a:r>
              <a:rPr lang="en-US" dirty="0" smtClean="0"/>
              <a:t>C – </a:t>
            </a:r>
            <a:r>
              <a:rPr lang="en-US" dirty="0" err="1" smtClean="0"/>
              <a:t>Globus</a:t>
            </a:r>
            <a:r>
              <a:rPr lang="en-US" dirty="0" smtClean="0"/>
              <a:t> </a:t>
            </a:r>
            <a:r>
              <a:rPr lang="en-US" dirty="0" err="1" smtClean="0"/>
              <a:t>Pallidus</a:t>
            </a:r>
            <a:endParaRPr lang="en-US" dirty="0" smtClean="0"/>
          </a:p>
          <a:p>
            <a:pPr marL="514350" indent="-514350">
              <a:buFont typeface="Arial" pitchFamily="34" charset="0"/>
              <a:buAutoNum type="arabicPeriod"/>
            </a:pPr>
            <a:r>
              <a:rPr lang="en-US" dirty="0" smtClean="0"/>
              <a:t>D – </a:t>
            </a:r>
            <a:r>
              <a:rPr lang="en-US" dirty="0" err="1" smtClean="0"/>
              <a:t>Amygdala</a:t>
            </a:r>
            <a:r>
              <a:rPr lang="en-US" dirty="0" smtClean="0"/>
              <a:t> </a:t>
            </a:r>
            <a:endParaRPr lang="en-US" dirty="0"/>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5. The yellow </a:t>
            </a:r>
            <a:r>
              <a:rPr lang="en-US" dirty="0" err="1" smtClean="0"/>
              <a:t>asterick</a:t>
            </a:r>
            <a:r>
              <a:rPr lang="en-US" dirty="0" smtClean="0"/>
              <a:t> lies over the:</a:t>
            </a:r>
            <a:endParaRPr lang="en-US" dirty="0"/>
          </a:p>
        </p:txBody>
      </p:sp>
      <p:grpSp>
        <p:nvGrpSpPr>
          <p:cNvPr id="4" name="Group 47"/>
          <p:cNvGrpSpPr>
            <a:grpSpLocks/>
          </p:cNvGrpSpPr>
          <p:nvPr/>
        </p:nvGrpSpPr>
        <p:grpSpPr bwMode="auto">
          <a:xfrm>
            <a:off x="3759200" y="1371600"/>
            <a:ext cx="5384800" cy="3881438"/>
            <a:chOff x="816" y="0"/>
            <a:chExt cx="3392" cy="2445"/>
          </a:xfrm>
        </p:grpSpPr>
        <p:pic>
          <p:nvPicPr>
            <p:cNvPr id="6" name="Picture 14"/>
            <p:cNvPicPr>
              <a:picLocks noChangeAspect="1" noChangeArrowheads="1"/>
            </p:cNvPicPr>
            <p:nvPr/>
          </p:nvPicPr>
          <p:blipFill>
            <a:blip r:embed="rId4" cstate="print"/>
            <a:srcRect/>
            <a:stretch>
              <a:fillRect/>
            </a:stretch>
          </p:blipFill>
          <p:spPr bwMode="auto">
            <a:xfrm>
              <a:off x="816" y="0"/>
              <a:ext cx="3392" cy="2445"/>
            </a:xfrm>
            <a:prstGeom prst="rect">
              <a:avLst/>
            </a:prstGeom>
            <a:noFill/>
            <a:ln w="9525">
              <a:noFill/>
              <a:miter lim="800000"/>
              <a:headEnd/>
              <a:tailEnd/>
            </a:ln>
          </p:spPr>
        </p:pic>
        <p:sp>
          <p:nvSpPr>
            <p:cNvPr id="8" name="Rectangle 32"/>
            <p:cNvSpPr>
              <a:spLocks noChangeArrowheads="1"/>
            </p:cNvSpPr>
            <p:nvPr/>
          </p:nvSpPr>
          <p:spPr bwMode="auto">
            <a:xfrm>
              <a:off x="3456" y="768"/>
              <a:ext cx="472" cy="911"/>
            </a:xfrm>
            <a:prstGeom prst="rect">
              <a:avLst/>
            </a:prstGeom>
            <a:noFill/>
            <a:ln w="19050">
              <a:noFill/>
              <a:miter lim="800000"/>
              <a:headEnd/>
              <a:tailEnd/>
            </a:ln>
            <a:effectLst/>
          </p:spPr>
          <p:txBody>
            <a:bodyPr wrap="none">
              <a:spAutoFit/>
            </a:bodyPr>
            <a:lstStyle/>
            <a:p>
              <a:pPr>
                <a:defRPr/>
              </a:pPr>
              <a:r>
                <a:rPr lang="en-US" sz="8800" b="1" dirty="0" smtClean="0">
                  <a:solidFill>
                    <a:srgbClr val="FFFF00"/>
                  </a:solidFill>
                  <a:effectLst>
                    <a:outerShdw blurRad="38100" dist="38100" dir="2700000" algn="tl">
                      <a:srgbClr val="C0C0C0"/>
                    </a:outerShdw>
                  </a:effectLst>
                  <a:latin typeface="Times New Roman" pitchFamily="68" charset="0"/>
                </a:rPr>
                <a:t>*</a:t>
              </a:r>
              <a:endParaRPr lang="en-US" sz="8800" b="1" dirty="0">
                <a:solidFill>
                  <a:srgbClr val="FFFF00"/>
                </a:solidFill>
                <a:effectLst>
                  <a:outerShdw blurRad="38100" dist="38100" dir="2700000" algn="tl">
                    <a:srgbClr val="C0C0C0"/>
                  </a:outerShdw>
                </a:effectLst>
                <a:latin typeface="Times New Roman" pitchFamily="68" charset="0"/>
              </a:endParaRPr>
            </a:p>
          </p:txBody>
        </p:sp>
      </p:grpSp>
      <p:sp>
        <p:nvSpPr>
          <p:cNvPr id="3" name="TPAnswers"/>
          <p:cNvSpPr>
            <a:spLocks noGrp="1"/>
          </p:cNvSpPr>
          <p:nvPr>
            <p:ph type="body" idx="1"/>
            <p:custDataLst>
              <p:tags r:id="rId2"/>
            </p:custDataLst>
          </p:nvPr>
        </p:nvSpPr>
        <p:spPr>
          <a:xfrm>
            <a:off x="0" y="1524000"/>
            <a:ext cx="4114800" cy="4525963"/>
          </a:xfrm>
        </p:spPr>
        <p:txBody>
          <a:bodyPr>
            <a:noAutofit/>
          </a:bodyPr>
          <a:lstStyle/>
          <a:p>
            <a:pPr marL="514350" indent="-514350">
              <a:buFont typeface="Arial" pitchFamily="34" charset="0"/>
              <a:buAutoNum type="arabicPeriod"/>
            </a:pPr>
            <a:r>
              <a:rPr lang="en-US" dirty="0" smtClean="0"/>
              <a:t>Inferior </a:t>
            </a:r>
            <a:r>
              <a:rPr lang="en-US" dirty="0" err="1" smtClean="0"/>
              <a:t>cerebellar</a:t>
            </a:r>
            <a:r>
              <a:rPr lang="en-US" dirty="0" smtClean="0"/>
              <a:t> peduncle.</a:t>
            </a:r>
          </a:p>
          <a:p>
            <a:pPr marL="514350" indent="-514350">
              <a:buFont typeface="Arial" pitchFamily="34" charset="0"/>
              <a:buAutoNum type="arabicPeriod"/>
            </a:pPr>
            <a:r>
              <a:rPr lang="en-US" dirty="0" smtClean="0">
                <a:solidFill>
                  <a:srgbClr val="FF0000"/>
                </a:solidFill>
              </a:rPr>
              <a:t>Middle </a:t>
            </a:r>
            <a:r>
              <a:rPr lang="en-US" dirty="0" err="1" smtClean="0">
                <a:solidFill>
                  <a:srgbClr val="FF0000"/>
                </a:solidFill>
              </a:rPr>
              <a:t>cerebellar</a:t>
            </a:r>
            <a:r>
              <a:rPr lang="en-US" dirty="0" smtClean="0">
                <a:solidFill>
                  <a:srgbClr val="FF0000"/>
                </a:solidFill>
              </a:rPr>
              <a:t> peduncle</a:t>
            </a:r>
          </a:p>
          <a:p>
            <a:pPr marL="514350" indent="-514350">
              <a:buFont typeface="Arial" pitchFamily="34" charset="0"/>
              <a:buAutoNum type="arabicPeriod"/>
            </a:pPr>
            <a:r>
              <a:rPr lang="en-US" dirty="0" smtClean="0"/>
              <a:t>superior </a:t>
            </a:r>
            <a:r>
              <a:rPr lang="en-US" dirty="0" err="1" smtClean="0"/>
              <a:t>cerebellar</a:t>
            </a:r>
            <a:r>
              <a:rPr lang="en-US" dirty="0" smtClean="0"/>
              <a:t> peduncle</a:t>
            </a:r>
            <a:endParaRPr lang="en-US" dirty="0"/>
          </a:p>
        </p:txBody>
      </p:sp>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3"/>
          <p:cNvSpPr txBox="1">
            <a:spLocks noChangeArrowheads="1"/>
          </p:cNvSpPr>
          <p:nvPr/>
        </p:nvSpPr>
        <p:spPr bwMode="auto">
          <a:xfrm>
            <a:off x="6969125" y="1900238"/>
            <a:ext cx="2170113" cy="457200"/>
          </a:xfrm>
          <a:prstGeom prst="rect">
            <a:avLst/>
          </a:prstGeom>
          <a:noFill/>
          <a:ln w="9525">
            <a:noFill/>
            <a:miter lim="800000"/>
            <a:headEnd/>
            <a:tailEnd/>
          </a:ln>
        </p:spPr>
        <p:txBody>
          <a:bodyPr>
            <a:spAutoFit/>
          </a:bodyPr>
          <a:lstStyle/>
          <a:p>
            <a:pPr>
              <a:spcBef>
                <a:spcPct val="50000"/>
              </a:spcBef>
            </a:pPr>
            <a:endParaRPr lang="en-US" sz="2400"/>
          </a:p>
        </p:txBody>
      </p:sp>
      <p:sp>
        <p:nvSpPr>
          <p:cNvPr id="14339" name="Rectangle 39"/>
          <p:cNvSpPr>
            <a:spLocks noChangeArrowheads="1"/>
          </p:cNvSpPr>
          <p:nvPr/>
        </p:nvSpPr>
        <p:spPr bwMode="auto">
          <a:xfrm>
            <a:off x="6581775" y="131763"/>
            <a:ext cx="2409825" cy="641350"/>
          </a:xfrm>
          <a:prstGeom prst="rect">
            <a:avLst/>
          </a:prstGeom>
          <a:noFill/>
          <a:ln w="19050">
            <a:noFill/>
            <a:miter lim="800000"/>
            <a:headEnd/>
            <a:tailEnd/>
          </a:ln>
        </p:spPr>
        <p:txBody>
          <a:bodyPr>
            <a:spAutoFit/>
          </a:bodyPr>
          <a:lstStyle/>
          <a:p>
            <a:r>
              <a:rPr lang="en-US"/>
              <a:t>Mibrain, level of inferior colliculus</a:t>
            </a:r>
          </a:p>
        </p:txBody>
      </p:sp>
      <p:graphicFrame>
        <p:nvGraphicFramePr>
          <p:cNvPr id="49212" name="Group 60"/>
          <p:cNvGraphicFramePr>
            <a:graphicFrameLocks noGrp="1"/>
          </p:cNvGraphicFramePr>
          <p:nvPr/>
        </p:nvGraphicFramePr>
        <p:xfrm>
          <a:off x="0" y="4014788"/>
          <a:ext cx="9067800" cy="2667000"/>
        </p:xfrm>
        <a:graphic>
          <a:graphicData uri="http://schemas.openxmlformats.org/drawingml/2006/table">
            <a:tbl>
              <a:tblPr/>
              <a:tblGrid>
                <a:gridCol w="2057400"/>
                <a:gridCol w="3276600"/>
                <a:gridCol w="3733800"/>
              </a:tblGrid>
              <a:tr h="2667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Review components of descending motor systems seen in this section including the </a:t>
                      </a:r>
                      <a:r>
                        <a:rPr kumimoji="0" lang="en-US" sz="14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corticospinal</a:t>
                      </a: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tract, and MLF.   Also identify the </a:t>
                      </a:r>
                      <a:r>
                        <a:rPr kumimoji="0" lang="en-US" sz="14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tegmentum</a:t>
                      </a: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t>
                      </a:r>
                      <a:r>
                        <a:rPr kumimoji="0" lang="en-US" sz="14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substantia</a:t>
                      </a: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t>
                      </a:r>
                      <a:r>
                        <a:rPr kumimoji="0" lang="en-US" sz="14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nigra</a:t>
                      </a: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and </a:t>
                      </a:r>
                      <a:r>
                        <a:rPr kumimoji="0" lang="en-US" sz="14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crus</a:t>
                      </a: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a:t>
                      </a:r>
                      <a:r>
                        <a:rPr kumimoji="0" lang="en-US" sz="14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cerebri</a:t>
                      </a: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of the midbrain.</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US" sz="1400" b="0" i="0" u="none" strike="noStrike" cap="none" normalizeH="0" baseline="0" dirty="0" smtClean="0">
                          <a:ln>
                            <a:noFill/>
                          </a:ln>
                          <a:solidFill>
                            <a:srgbClr val="FF0000"/>
                          </a:solidFill>
                          <a:effectLst/>
                          <a:latin typeface="Times New Roman" pitchFamily="68" charset="0"/>
                          <a:ea typeface="ＭＳ Ｐゴシック" pitchFamily="68" charset="-128"/>
                        </a:rPr>
                        <a:t>Superior </a:t>
                      </a:r>
                      <a:r>
                        <a:rPr kumimoji="0" lang="en-US" sz="1400" b="0" i="0" u="none" strike="noStrike" cap="none" normalizeH="0" baseline="0" dirty="0" err="1" smtClean="0">
                          <a:ln>
                            <a:noFill/>
                          </a:ln>
                          <a:solidFill>
                            <a:srgbClr val="FF0000"/>
                          </a:solidFill>
                          <a:effectLst/>
                          <a:latin typeface="Times New Roman" pitchFamily="68" charset="0"/>
                          <a:ea typeface="ＭＳ Ｐゴシック" pitchFamily="68" charset="-128"/>
                        </a:rPr>
                        <a:t>cerebellar</a:t>
                      </a:r>
                      <a:r>
                        <a:rPr kumimoji="0" lang="en-US" sz="1400" b="0" i="0" u="none" strike="noStrike" cap="none" normalizeH="0" baseline="0" dirty="0" smtClean="0">
                          <a:ln>
                            <a:noFill/>
                          </a:ln>
                          <a:solidFill>
                            <a:srgbClr val="FF0000"/>
                          </a:solidFill>
                          <a:effectLst/>
                          <a:latin typeface="Times New Roman" pitchFamily="68" charset="0"/>
                          <a:ea typeface="ＭＳ Ｐゴシック" pitchFamily="68" charset="-128"/>
                        </a:rPr>
                        <a:t> peduncle (outlined in red), </a:t>
                      </a:r>
                      <a:endPar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Basal ganglia and associated structures.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Substantia</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nigra</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(outlined in blue-green).  This cell group separates the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crus</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cerebri</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from the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tegmentum</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of the midbrain, and it is interconnected with the caudate and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putamen</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of  the basal ganglia.</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grpSp>
        <p:nvGrpSpPr>
          <p:cNvPr id="2" name="Group 64"/>
          <p:cNvGrpSpPr>
            <a:grpSpLocks/>
          </p:cNvGrpSpPr>
          <p:nvPr/>
        </p:nvGrpSpPr>
        <p:grpSpPr bwMode="auto">
          <a:xfrm>
            <a:off x="1357313" y="23813"/>
            <a:ext cx="5164137" cy="3943350"/>
            <a:chOff x="855" y="0"/>
            <a:chExt cx="2889" cy="2294"/>
          </a:xfrm>
        </p:grpSpPr>
        <p:pic>
          <p:nvPicPr>
            <p:cNvPr id="14351" name="Picture 2"/>
            <p:cNvPicPr>
              <a:picLocks noChangeAspect="1" noChangeArrowheads="1"/>
            </p:cNvPicPr>
            <p:nvPr/>
          </p:nvPicPr>
          <p:blipFill>
            <a:blip r:embed="rId2" cstate="print"/>
            <a:srcRect/>
            <a:stretch>
              <a:fillRect/>
            </a:stretch>
          </p:blipFill>
          <p:spPr bwMode="auto">
            <a:xfrm>
              <a:off x="864" y="0"/>
              <a:ext cx="2880" cy="2293"/>
            </a:xfrm>
            <a:prstGeom prst="rect">
              <a:avLst/>
            </a:prstGeom>
            <a:noFill/>
            <a:ln w="9525">
              <a:noFill/>
              <a:miter lim="800000"/>
              <a:headEnd/>
              <a:tailEnd/>
            </a:ln>
          </p:spPr>
        </p:pic>
        <p:sp>
          <p:nvSpPr>
            <p:cNvPr id="14352" name="Freeform 59"/>
            <p:cNvSpPr>
              <a:spLocks/>
            </p:cNvSpPr>
            <p:nvPr/>
          </p:nvSpPr>
          <p:spPr bwMode="auto">
            <a:xfrm>
              <a:off x="1848" y="808"/>
              <a:ext cx="1024" cy="636"/>
            </a:xfrm>
            <a:custGeom>
              <a:avLst/>
              <a:gdLst>
                <a:gd name="T0" fmla="*/ 504 w 1024"/>
                <a:gd name="T1" fmla="*/ 56 h 636"/>
                <a:gd name="T2" fmla="*/ 438 w 1024"/>
                <a:gd name="T3" fmla="*/ 30 h 636"/>
                <a:gd name="T4" fmla="*/ 320 w 1024"/>
                <a:gd name="T5" fmla="*/ 20 h 636"/>
                <a:gd name="T6" fmla="*/ 117 w 1024"/>
                <a:gd name="T7" fmla="*/ 125 h 636"/>
                <a:gd name="T8" fmla="*/ 27 w 1024"/>
                <a:gd name="T9" fmla="*/ 248 h 636"/>
                <a:gd name="T10" fmla="*/ 12 w 1024"/>
                <a:gd name="T11" fmla="*/ 361 h 636"/>
                <a:gd name="T12" fmla="*/ 98 w 1024"/>
                <a:gd name="T13" fmla="*/ 527 h 636"/>
                <a:gd name="T14" fmla="*/ 230 w 1024"/>
                <a:gd name="T15" fmla="*/ 622 h 636"/>
                <a:gd name="T16" fmla="*/ 434 w 1024"/>
                <a:gd name="T17" fmla="*/ 612 h 636"/>
                <a:gd name="T18" fmla="*/ 581 w 1024"/>
                <a:gd name="T19" fmla="*/ 612 h 636"/>
                <a:gd name="T20" fmla="*/ 775 w 1024"/>
                <a:gd name="T21" fmla="*/ 588 h 636"/>
                <a:gd name="T22" fmla="*/ 936 w 1024"/>
                <a:gd name="T23" fmla="*/ 418 h 636"/>
                <a:gd name="T24" fmla="*/ 1011 w 1024"/>
                <a:gd name="T25" fmla="*/ 243 h 636"/>
                <a:gd name="T26" fmla="*/ 855 w 1024"/>
                <a:gd name="T27" fmla="*/ 96 h 636"/>
                <a:gd name="T28" fmla="*/ 751 w 1024"/>
                <a:gd name="T29" fmla="*/ 25 h 636"/>
                <a:gd name="T30" fmla="*/ 680 w 1024"/>
                <a:gd name="T31" fmla="*/ 1 h 636"/>
                <a:gd name="T32" fmla="*/ 581 w 1024"/>
                <a:gd name="T33" fmla="*/ 20 h 636"/>
                <a:gd name="T34" fmla="*/ 533 w 1024"/>
                <a:gd name="T35" fmla="*/ 44 h 636"/>
                <a:gd name="T36" fmla="*/ 504 w 1024"/>
                <a:gd name="T37" fmla="*/ 56 h 6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4"/>
                <a:gd name="T58" fmla="*/ 0 h 636"/>
                <a:gd name="T59" fmla="*/ 1024 w 1024"/>
                <a:gd name="T60" fmla="*/ 636 h 6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4" h="636">
                  <a:moveTo>
                    <a:pt x="504" y="56"/>
                  </a:moveTo>
                  <a:cubicBezTo>
                    <a:pt x="488" y="54"/>
                    <a:pt x="469" y="36"/>
                    <a:pt x="438" y="30"/>
                  </a:cubicBezTo>
                  <a:cubicBezTo>
                    <a:pt x="407" y="24"/>
                    <a:pt x="373" y="4"/>
                    <a:pt x="320" y="20"/>
                  </a:cubicBezTo>
                  <a:cubicBezTo>
                    <a:pt x="267" y="36"/>
                    <a:pt x="166" y="87"/>
                    <a:pt x="117" y="125"/>
                  </a:cubicBezTo>
                  <a:cubicBezTo>
                    <a:pt x="68" y="163"/>
                    <a:pt x="44" y="209"/>
                    <a:pt x="27" y="248"/>
                  </a:cubicBezTo>
                  <a:cubicBezTo>
                    <a:pt x="10" y="287"/>
                    <a:pt x="0" y="315"/>
                    <a:pt x="12" y="361"/>
                  </a:cubicBezTo>
                  <a:cubicBezTo>
                    <a:pt x="24" y="407"/>
                    <a:pt x="62" y="484"/>
                    <a:pt x="98" y="527"/>
                  </a:cubicBezTo>
                  <a:cubicBezTo>
                    <a:pt x="134" y="570"/>
                    <a:pt x="174" y="608"/>
                    <a:pt x="230" y="622"/>
                  </a:cubicBezTo>
                  <a:cubicBezTo>
                    <a:pt x="286" y="636"/>
                    <a:pt x="376" y="614"/>
                    <a:pt x="434" y="612"/>
                  </a:cubicBezTo>
                  <a:cubicBezTo>
                    <a:pt x="492" y="610"/>
                    <a:pt x="524" y="616"/>
                    <a:pt x="581" y="612"/>
                  </a:cubicBezTo>
                  <a:cubicBezTo>
                    <a:pt x="638" y="608"/>
                    <a:pt x="716" y="620"/>
                    <a:pt x="775" y="588"/>
                  </a:cubicBezTo>
                  <a:cubicBezTo>
                    <a:pt x="834" y="556"/>
                    <a:pt x="897" y="475"/>
                    <a:pt x="936" y="418"/>
                  </a:cubicBezTo>
                  <a:cubicBezTo>
                    <a:pt x="975" y="361"/>
                    <a:pt x="1024" y="297"/>
                    <a:pt x="1011" y="243"/>
                  </a:cubicBezTo>
                  <a:cubicBezTo>
                    <a:pt x="998" y="189"/>
                    <a:pt x="898" y="132"/>
                    <a:pt x="855" y="96"/>
                  </a:cubicBezTo>
                  <a:cubicBezTo>
                    <a:pt x="812" y="60"/>
                    <a:pt x="780" y="41"/>
                    <a:pt x="751" y="25"/>
                  </a:cubicBezTo>
                  <a:cubicBezTo>
                    <a:pt x="722" y="9"/>
                    <a:pt x="708" y="2"/>
                    <a:pt x="680" y="1"/>
                  </a:cubicBezTo>
                  <a:cubicBezTo>
                    <a:pt x="652" y="0"/>
                    <a:pt x="605" y="13"/>
                    <a:pt x="581" y="20"/>
                  </a:cubicBezTo>
                  <a:cubicBezTo>
                    <a:pt x="557" y="27"/>
                    <a:pt x="546" y="38"/>
                    <a:pt x="533" y="44"/>
                  </a:cubicBezTo>
                  <a:cubicBezTo>
                    <a:pt x="520" y="50"/>
                    <a:pt x="520" y="58"/>
                    <a:pt x="504" y="56"/>
                  </a:cubicBezTo>
                  <a:close/>
                </a:path>
              </a:pathLst>
            </a:custGeom>
            <a:noFill/>
            <a:ln w="19050">
              <a:solidFill>
                <a:srgbClr val="FF0000"/>
              </a:solidFill>
              <a:round/>
              <a:headEnd/>
              <a:tailEnd/>
            </a:ln>
            <a:effectLst>
              <a:prstShdw prst="shdw17" dist="17961" dir="13500000">
                <a:schemeClr val="bg2">
                  <a:alpha val="74997"/>
                </a:schemeClr>
              </a:prstShdw>
            </a:effectLst>
          </p:spPr>
          <p:txBody>
            <a:bodyPr wrap="none" anchor="ctr"/>
            <a:lstStyle/>
            <a:p>
              <a:endParaRPr lang="en-US"/>
            </a:p>
          </p:txBody>
        </p:sp>
        <p:sp>
          <p:nvSpPr>
            <p:cNvPr id="14353" name="Freeform 61"/>
            <p:cNvSpPr>
              <a:spLocks/>
            </p:cNvSpPr>
            <p:nvPr/>
          </p:nvSpPr>
          <p:spPr bwMode="auto">
            <a:xfrm>
              <a:off x="1349" y="1817"/>
              <a:ext cx="800" cy="477"/>
            </a:xfrm>
            <a:custGeom>
              <a:avLst/>
              <a:gdLst>
                <a:gd name="T0" fmla="*/ 763 w 800"/>
                <a:gd name="T1" fmla="*/ 55 h 477"/>
                <a:gd name="T2" fmla="*/ 791 w 800"/>
                <a:gd name="T3" fmla="*/ 147 h 477"/>
                <a:gd name="T4" fmla="*/ 710 w 800"/>
                <a:gd name="T5" fmla="*/ 261 h 477"/>
                <a:gd name="T6" fmla="*/ 545 w 800"/>
                <a:gd name="T7" fmla="*/ 408 h 477"/>
                <a:gd name="T8" fmla="*/ 322 w 800"/>
                <a:gd name="T9" fmla="*/ 469 h 477"/>
                <a:gd name="T10" fmla="*/ 175 w 800"/>
                <a:gd name="T11" fmla="*/ 455 h 477"/>
                <a:gd name="T12" fmla="*/ 24 w 800"/>
                <a:gd name="T13" fmla="*/ 389 h 477"/>
                <a:gd name="T14" fmla="*/ 29 w 800"/>
                <a:gd name="T15" fmla="*/ 261 h 477"/>
                <a:gd name="T16" fmla="*/ 156 w 800"/>
                <a:gd name="T17" fmla="*/ 195 h 477"/>
                <a:gd name="T18" fmla="*/ 398 w 800"/>
                <a:gd name="T19" fmla="*/ 62 h 477"/>
                <a:gd name="T20" fmla="*/ 516 w 800"/>
                <a:gd name="T21" fmla="*/ 10 h 477"/>
                <a:gd name="T22" fmla="*/ 630 w 800"/>
                <a:gd name="T23" fmla="*/ 10 h 477"/>
                <a:gd name="T24" fmla="*/ 763 w 800"/>
                <a:gd name="T25" fmla="*/ 55 h 4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0"/>
                <a:gd name="T40" fmla="*/ 0 h 477"/>
                <a:gd name="T41" fmla="*/ 800 w 800"/>
                <a:gd name="T42" fmla="*/ 477 h 4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0" h="477">
                  <a:moveTo>
                    <a:pt x="763" y="55"/>
                  </a:moveTo>
                  <a:cubicBezTo>
                    <a:pt x="790" y="78"/>
                    <a:pt x="800" y="113"/>
                    <a:pt x="791" y="147"/>
                  </a:cubicBezTo>
                  <a:cubicBezTo>
                    <a:pt x="782" y="181"/>
                    <a:pt x="751" y="218"/>
                    <a:pt x="710" y="261"/>
                  </a:cubicBezTo>
                  <a:cubicBezTo>
                    <a:pt x="669" y="304"/>
                    <a:pt x="610" y="373"/>
                    <a:pt x="545" y="408"/>
                  </a:cubicBezTo>
                  <a:cubicBezTo>
                    <a:pt x="480" y="443"/>
                    <a:pt x="384" y="461"/>
                    <a:pt x="322" y="469"/>
                  </a:cubicBezTo>
                  <a:cubicBezTo>
                    <a:pt x="260" y="477"/>
                    <a:pt x="225" y="468"/>
                    <a:pt x="175" y="455"/>
                  </a:cubicBezTo>
                  <a:cubicBezTo>
                    <a:pt x="125" y="442"/>
                    <a:pt x="48" y="421"/>
                    <a:pt x="24" y="389"/>
                  </a:cubicBezTo>
                  <a:cubicBezTo>
                    <a:pt x="0" y="357"/>
                    <a:pt x="7" y="293"/>
                    <a:pt x="29" y="261"/>
                  </a:cubicBezTo>
                  <a:cubicBezTo>
                    <a:pt x="51" y="229"/>
                    <a:pt x="95" y="228"/>
                    <a:pt x="156" y="195"/>
                  </a:cubicBezTo>
                  <a:cubicBezTo>
                    <a:pt x="217" y="162"/>
                    <a:pt x="338" y="93"/>
                    <a:pt x="398" y="62"/>
                  </a:cubicBezTo>
                  <a:cubicBezTo>
                    <a:pt x="458" y="31"/>
                    <a:pt x="477" y="19"/>
                    <a:pt x="516" y="10"/>
                  </a:cubicBezTo>
                  <a:cubicBezTo>
                    <a:pt x="555" y="1"/>
                    <a:pt x="588" y="0"/>
                    <a:pt x="630" y="10"/>
                  </a:cubicBezTo>
                  <a:cubicBezTo>
                    <a:pt x="672" y="20"/>
                    <a:pt x="736" y="32"/>
                    <a:pt x="763" y="55"/>
                  </a:cubicBezTo>
                  <a:close/>
                </a:path>
              </a:pathLst>
            </a:custGeom>
            <a:noFill/>
            <a:ln w="19050">
              <a:solidFill>
                <a:schemeClr val="tx2"/>
              </a:solidFill>
              <a:round/>
              <a:headEnd/>
              <a:tailEnd/>
            </a:ln>
            <a:effectLst>
              <a:prstShdw prst="shdw17" dist="17961" dir="13500000">
                <a:schemeClr val="bg2">
                  <a:alpha val="74997"/>
                </a:schemeClr>
              </a:prstShdw>
            </a:effectLst>
          </p:spPr>
          <p:txBody>
            <a:bodyPr wrap="none" anchor="ctr"/>
            <a:lstStyle/>
            <a:p>
              <a:endParaRPr lang="en-US"/>
            </a:p>
          </p:txBody>
        </p:sp>
        <p:sp>
          <p:nvSpPr>
            <p:cNvPr id="14354" name="Freeform 62"/>
            <p:cNvSpPr>
              <a:spLocks/>
            </p:cNvSpPr>
            <p:nvPr/>
          </p:nvSpPr>
          <p:spPr bwMode="auto">
            <a:xfrm>
              <a:off x="855" y="1147"/>
              <a:ext cx="606" cy="536"/>
            </a:xfrm>
            <a:custGeom>
              <a:avLst/>
              <a:gdLst>
                <a:gd name="T0" fmla="*/ 346 w 644"/>
                <a:gd name="T1" fmla="*/ 2 h 673"/>
                <a:gd name="T2" fmla="*/ 269 w 644"/>
                <a:gd name="T3" fmla="*/ 18 h 673"/>
                <a:gd name="T4" fmla="*/ 176 w 644"/>
                <a:gd name="T5" fmla="*/ 43 h 673"/>
                <a:gd name="T6" fmla="*/ 87 w 644"/>
                <a:gd name="T7" fmla="*/ 74 h 673"/>
                <a:gd name="T8" fmla="*/ 53 w 644"/>
                <a:gd name="T9" fmla="*/ 145 h 673"/>
                <a:gd name="T10" fmla="*/ 7 w 644"/>
                <a:gd name="T11" fmla="*/ 185 h 673"/>
                <a:gd name="T12" fmla="*/ 21 w 644"/>
                <a:gd name="T13" fmla="*/ 213 h 673"/>
                <a:gd name="T14" fmla="*/ 68 w 644"/>
                <a:gd name="T15" fmla="*/ 254 h 673"/>
                <a:gd name="T16" fmla="*/ 124 w 644"/>
                <a:gd name="T17" fmla="*/ 268 h 673"/>
                <a:gd name="T18" fmla="*/ 244 w 644"/>
                <a:gd name="T19" fmla="*/ 240 h 673"/>
                <a:gd name="T20" fmla="*/ 343 w 644"/>
                <a:gd name="T21" fmla="*/ 214 h 673"/>
                <a:gd name="T22" fmla="*/ 413 w 644"/>
                <a:gd name="T23" fmla="*/ 189 h 673"/>
                <a:gd name="T24" fmla="*/ 476 w 644"/>
                <a:gd name="T25" fmla="*/ 160 h 673"/>
                <a:gd name="T26" fmla="*/ 502 w 644"/>
                <a:gd name="T27" fmla="*/ 118 h 673"/>
                <a:gd name="T28" fmla="*/ 461 w 644"/>
                <a:gd name="T29" fmla="*/ 72 h 673"/>
                <a:gd name="T30" fmla="*/ 417 w 644"/>
                <a:gd name="T31" fmla="*/ 33 h 673"/>
                <a:gd name="T32" fmla="*/ 346 w 644"/>
                <a:gd name="T33" fmla="*/ 2 h 6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4"/>
                <a:gd name="T52" fmla="*/ 0 h 673"/>
                <a:gd name="T53" fmla="*/ 644 w 644"/>
                <a:gd name="T54" fmla="*/ 673 h 6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4" h="673">
                  <a:moveTo>
                    <a:pt x="441" y="5"/>
                  </a:moveTo>
                  <a:cubicBezTo>
                    <a:pt x="410" y="0"/>
                    <a:pt x="379" y="30"/>
                    <a:pt x="343" y="47"/>
                  </a:cubicBezTo>
                  <a:cubicBezTo>
                    <a:pt x="307" y="64"/>
                    <a:pt x="263" y="85"/>
                    <a:pt x="224" y="108"/>
                  </a:cubicBezTo>
                  <a:cubicBezTo>
                    <a:pt x="185" y="131"/>
                    <a:pt x="137" y="142"/>
                    <a:pt x="111" y="184"/>
                  </a:cubicBezTo>
                  <a:cubicBezTo>
                    <a:pt x="85" y="226"/>
                    <a:pt x="85" y="313"/>
                    <a:pt x="68" y="359"/>
                  </a:cubicBezTo>
                  <a:cubicBezTo>
                    <a:pt x="51" y="405"/>
                    <a:pt x="14" y="430"/>
                    <a:pt x="7" y="458"/>
                  </a:cubicBezTo>
                  <a:cubicBezTo>
                    <a:pt x="0" y="486"/>
                    <a:pt x="13" y="500"/>
                    <a:pt x="26" y="529"/>
                  </a:cubicBezTo>
                  <a:cubicBezTo>
                    <a:pt x="39" y="558"/>
                    <a:pt x="65" y="610"/>
                    <a:pt x="87" y="633"/>
                  </a:cubicBezTo>
                  <a:cubicBezTo>
                    <a:pt x="109" y="656"/>
                    <a:pt x="121" y="673"/>
                    <a:pt x="158" y="667"/>
                  </a:cubicBezTo>
                  <a:cubicBezTo>
                    <a:pt x="195" y="661"/>
                    <a:pt x="264" y="618"/>
                    <a:pt x="310" y="596"/>
                  </a:cubicBezTo>
                  <a:cubicBezTo>
                    <a:pt x="356" y="574"/>
                    <a:pt x="401" y="555"/>
                    <a:pt x="437" y="534"/>
                  </a:cubicBezTo>
                  <a:cubicBezTo>
                    <a:pt x="473" y="513"/>
                    <a:pt x="499" y="491"/>
                    <a:pt x="527" y="468"/>
                  </a:cubicBezTo>
                  <a:cubicBezTo>
                    <a:pt x="555" y="445"/>
                    <a:pt x="589" y="426"/>
                    <a:pt x="608" y="397"/>
                  </a:cubicBezTo>
                  <a:cubicBezTo>
                    <a:pt x="627" y="368"/>
                    <a:pt x="644" y="329"/>
                    <a:pt x="641" y="293"/>
                  </a:cubicBezTo>
                  <a:cubicBezTo>
                    <a:pt x="638" y="257"/>
                    <a:pt x="607" y="215"/>
                    <a:pt x="589" y="179"/>
                  </a:cubicBezTo>
                  <a:cubicBezTo>
                    <a:pt x="571" y="143"/>
                    <a:pt x="555" y="111"/>
                    <a:pt x="532" y="80"/>
                  </a:cubicBezTo>
                  <a:cubicBezTo>
                    <a:pt x="509" y="49"/>
                    <a:pt x="472" y="10"/>
                    <a:pt x="441" y="5"/>
                  </a:cubicBezTo>
                  <a:close/>
                </a:path>
              </a:pathLst>
            </a:custGeom>
            <a:noFill/>
            <a:ln w="19050">
              <a:solidFill>
                <a:schemeClr val="tx2"/>
              </a:solidFill>
              <a:round/>
              <a:headEnd/>
              <a:tailEnd/>
            </a:ln>
            <a:effectLst>
              <a:prstShdw prst="shdw17" dist="17961" dir="13500000">
                <a:schemeClr val="bg2">
                  <a:alpha val="74997"/>
                </a:schemeClr>
              </a:prstShdw>
            </a:effectLst>
          </p:spPr>
          <p:txBody>
            <a:bodyPr wrap="none" anchor="ctr"/>
            <a:lstStyle/>
            <a:p>
              <a:endParaRPr lang="en-US"/>
            </a:p>
          </p:txBody>
        </p:sp>
        <p:sp>
          <p:nvSpPr>
            <p:cNvPr id="14355" name="Freeform 63"/>
            <p:cNvSpPr>
              <a:spLocks/>
            </p:cNvSpPr>
            <p:nvPr/>
          </p:nvSpPr>
          <p:spPr bwMode="auto">
            <a:xfrm>
              <a:off x="1398" y="981"/>
              <a:ext cx="830" cy="709"/>
            </a:xfrm>
            <a:custGeom>
              <a:avLst/>
              <a:gdLst>
                <a:gd name="T0" fmla="*/ 810 w 830"/>
                <a:gd name="T1" fmla="*/ 603 h 709"/>
                <a:gd name="T2" fmla="*/ 761 w 830"/>
                <a:gd name="T3" fmla="*/ 690 h 709"/>
                <a:gd name="T4" fmla="*/ 548 w 830"/>
                <a:gd name="T5" fmla="*/ 704 h 709"/>
                <a:gd name="T6" fmla="*/ 316 w 830"/>
                <a:gd name="T7" fmla="*/ 662 h 709"/>
                <a:gd name="T8" fmla="*/ 221 w 830"/>
                <a:gd name="T9" fmla="*/ 557 h 709"/>
                <a:gd name="T10" fmla="*/ 103 w 830"/>
                <a:gd name="T11" fmla="*/ 363 h 709"/>
                <a:gd name="T12" fmla="*/ 17 w 830"/>
                <a:gd name="T13" fmla="*/ 188 h 709"/>
                <a:gd name="T14" fmla="*/ 3 w 830"/>
                <a:gd name="T15" fmla="*/ 112 h 709"/>
                <a:gd name="T16" fmla="*/ 17 w 830"/>
                <a:gd name="T17" fmla="*/ 4 h 709"/>
                <a:gd name="T18" fmla="*/ 74 w 830"/>
                <a:gd name="T19" fmla="*/ 136 h 709"/>
                <a:gd name="T20" fmla="*/ 197 w 830"/>
                <a:gd name="T21" fmla="*/ 297 h 709"/>
                <a:gd name="T22" fmla="*/ 458 w 830"/>
                <a:gd name="T23" fmla="*/ 434 h 709"/>
                <a:gd name="T24" fmla="*/ 638 w 830"/>
                <a:gd name="T25" fmla="*/ 515 h 709"/>
                <a:gd name="T26" fmla="*/ 810 w 830"/>
                <a:gd name="T27" fmla="*/ 603 h 7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0"/>
                <a:gd name="T43" fmla="*/ 0 h 709"/>
                <a:gd name="T44" fmla="*/ 830 w 830"/>
                <a:gd name="T45" fmla="*/ 709 h 7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0" h="709">
                  <a:moveTo>
                    <a:pt x="810" y="603"/>
                  </a:moveTo>
                  <a:cubicBezTo>
                    <a:pt x="830" y="632"/>
                    <a:pt x="805" y="673"/>
                    <a:pt x="761" y="690"/>
                  </a:cubicBezTo>
                  <a:cubicBezTo>
                    <a:pt x="717" y="707"/>
                    <a:pt x="622" y="709"/>
                    <a:pt x="548" y="704"/>
                  </a:cubicBezTo>
                  <a:cubicBezTo>
                    <a:pt x="474" y="699"/>
                    <a:pt x="370" y="686"/>
                    <a:pt x="316" y="662"/>
                  </a:cubicBezTo>
                  <a:cubicBezTo>
                    <a:pt x="262" y="638"/>
                    <a:pt x="256" y="607"/>
                    <a:pt x="221" y="557"/>
                  </a:cubicBezTo>
                  <a:cubicBezTo>
                    <a:pt x="186" y="507"/>
                    <a:pt x="137" y="424"/>
                    <a:pt x="103" y="363"/>
                  </a:cubicBezTo>
                  <a:cubicBezTo>
                    <a:pt x="69" y="302"/>
                    <a:pt x="34" y="230"/>
                    <a:pt x="17" y="188"/>
                  </a:cubicBezTo>
                  <a:cubicBezTo>
                    <a:pt x="0" y="146"/>
                    <a:pt x="3" y="143"/>
                    <a:pt x="3" y="112"/>
                  </a:cubicBezTo>
                  <a:cubicBezTo>
                    <a:pt x="3" y="81"/>
                    <a:pt x="5" y="0"/>
                    <a:pt x="17" y="4"/>
                  </a:cubicBezTo>
                  <a:cubicBezTo>
                    <a:pt x="29" y="8"/>
                    <a:pt x="44" y="87"/>
                    <a:pt x="74" y="136"/>
                  </a:cubicBezTo>
                  <a:cubicBezTo>
                    <a:pt x="104" y="185"/>
                    <a:pt x="133" y="247"/>
                    <a:pt x="197" y="297"/>
                  </a:cubicBezTo>
                  <a:cubicBezTo>
                    <a:pt x="261" y="347"/>
                    <a:pt x="384" y="398"/>
                    <a:pt x="458" y="434"/>
                  </a:cubicBezTo>
                  <a:cubicBezTo>
                    <a:pt x="532" y="470"/>
                    <a:pt x="580" y="484"/>
                    <a:pt x="638" y="515"/>
                  </a:cubicBezTo>
                  <a:cubicBezTo>
                    <a:pt x="696" y="546"/>
                    <a:pt x="790" y="574"/>
                    <a:pt x="810" y="603"/>
                  </a:cubicBezTo>
                  <a:close/>
                </a:path>
              </a:pathLst>
            </a:custGeom>
            <a:noFill/>
            <a:ln w="19050">
              <a:solidFill>
                <a:srgbClr val="0AFFA4"/>
              </a:solidFill>
              <a:round/>
              <a:headEnd/>
              <a:tailEnd/>
            </a:ln>
            <a:effectLst>
              <a:prstShdw prst="shdw17" dist="17961" dir="13500000">
                <a:schemeClr val="bg2">
                  <a:alpha val="74997"/>
                </a:schemeClr>
              </a:prstShdw>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81000" y="-3175"/>
            <a:ext cx="4257675" cy="4113213"/>
          </a:xfrm>
          <a:prstGeom prst="rect">
            <a:avLst/>
          </a:prstGeom>
          <a:noFill/>
          <a:ln w="9525">
            <a:noFill/>
            <a:miter lim="800000"/>
            <a:headEnd/>
            <a:tailEnd/>
          </a:ln>
        </p:spPr>
      </p:pic>
      <p:graphicFrame>
        <p:nvGraphicFramePr>
          <p:cNvPr id="48184" name="Group 56"/>
          <p:cNvGraphicFramePr>
            <a:graphicFrameLocks noGrp="1"/>
          </p:cNvGraphicFramePr>
          <p:nvPr/>
        </p:nvGraphicFramePr>
        <p:xfrm>
          <a:off x="0" y="4102100"/>
          <a:ext cx="9144000" cy="2667000"/>
        </p:xfrm>
        <a:graphic>
          <a:graphicData uri="http://schemas.openxmlformats.org/drawingml/2006/table">
            <a:tbl>
              <a:tblPr/>
              <a:tblGrid>
                <a:gridCol w="2209800"/>
                <a:gridCol w="6934200"/>
              </a:tblGrid>
              <a:tr h="2667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Review components of descending motor systems seen in this section including the pyramids, MLF, vestibular nuclei &amp;  </a:t>
                      </a:r>
                      <a:r>
                        <a:rPr kumimoji="0" lang="en-US" sz="14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vestibulospinal</a:t>
                      </a: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 tracts.  </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Inferior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olivary</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nucleus (outlined in orange).  The orange arrow identifies the general path of the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olivocerebellar</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fibers.</a:t>
                      </a:r>
                    </a:p>
                    <a:p>
                      <a:pPr marL="0" marR="0" lvl="0" indent="0" algn="l" defTabSz="914400" rtl="0" eaLnBrk="0" fontAlgn="base" latinLnBrk="0" hangingPunct="0">
                        <a:lnSpc>
                          <a:spcPct val="140000"/>
                        </a:lnSpc>
                        <a:spcBef>
                          <a:spcPct val="0"/>
                        </a:spcBef>
                        <a:spcAft>
                          <a:spcPct val="0"/>
                        </a:spcAft>
                        <a:buClrTx/>
                        <a:buSzTx/>
                        <a:buFontTx/>
                        <a:buNone/>
                        <a:tabLst/>
                      </a:pPr>
                      <a:r>
                        <a:rPr kumimoji="0" lang="en-US" sz="1400" b="0" i="0" u="none" strike="noStrike" cap="none" normalizeH="0" baseline="0" dirty="0" smtClean="0">
                          <a:ln>
                            <a:noFill/>
                          </a:ln>
                          <a:solidFill>
                            <a:srgbClr val="7030A0"/>
                          </a:solidFill>
                          <a:effectLst/>
                          <a:latin typeface="Times New Roman" pitchFamily="68" charset="0"/>
                          <a:ea typeface="ＭＳ Ｐゴシック" pitchFamily="68" charset="-128"/>
                        </a:rPr>
                        <a:t>Inferior </a:t>
                      </a:r>
                      <a:r>
                        <a:rPr kumimoji="0" lang="en-US" sz="1400" b="0" i="0" u="none" strike="noStrike" cap="none" normalizeH="0" baseline="0" dirty="0" err="1" smtClean="0">
                          <a:ln>
                            <a:noFill/>
                          </a:ln>
                          <a:solidFill>
                            <a:srgbClr val="7030A0"/>
                          </a:solidFill>
                          <a:effectLst/>
                          <a:latin typeface="Times New Roman" pitchFamily="68" charset="0"/>
                          <a:ea typeface="ＭＳ Ｐゴシック" pitchFamily="68" charset="-128"/>
                        </a:rPr>
                        <a:t>cerebellar</a:t>
                      </a:r>
                      <a:r>
                        <a:rPr kumimoji="0" lang="en-US" sz="1400" b="0" i="0" u="none" strike="noStrike" cap="none" normalizeH="0" baseline="0" dirty="0" smtClean="0">
                          <a:ln>
                            <a:noFill/>
                          </a:ln>
                          <a:solidFill>
                            <a:srgbClr val="7030A0"/>
                          </a:solidFill>
                          <a:effectLst/>
                          <a:latin typeface="Times New Roman" pitchFamily="68" charset="0"/>
                          <a:ea typeface="ＭＳ Ｐゴシック" pitchFamily="68" charset="-128"/>
                        </a:rPr>
                        <a:t> peduncle (outline in yellow + purple).</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This structure contains axons projecting to the cerebellum, and includes the posterior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spinocerebellar</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and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cuneocerebellar</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tract axons, axons from the vestibular nuclei and vestibular receptors, and from the inferior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olivary</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nucleus.</a:t>
                      </a:r>
                    </a:p>
                    <a:p>
                      <a:pPr marL="0" marR="0" lvl="0" indent="0" algn="l" defTabSz="914400" rtl="0" eaLnBrk="0" fontAlgn="base" latinLnBrk="0" hangingPunct="0">
                        <a:lnSpc>
                          <a:spcPct val="14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Vermis</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and </a:t>
                      </a:r>
                      <a:r>
                        <a:rPr kumimoji="0" lang="en-US" sz="1400" b="0" i="0" u="none" strike="noStrike" cap="none" normalizeH="0" baseline="0" dirty="0" err="1" smtClean="0">
                          <a:ln>
                            <a:noFill/>
                          </a:ln>
                          <a:solidFill>
                            <a:schemeClr val="tx1"/>
                          </a:solidFill>
                          <a:effectLst/>
                          <a:latin typeface="Times New Roman" pitchFamily="68" charset="0"/>
                          <a:ea typeface="ＭＳ Ｐゴシック" pitchFamily="68" charset="-128"/>
                        </a:rPr>
                        <a:t>flocculus</a:t>
                      </a:r>
                      <a:r>
                        <a:rPr kumimoji="0" lang="en-US" sz="1400" b="0" i="0" u="none" strike="noStrike" cap="none" normalizeH="0" baseline="0" dirty="0" smtClean="0">
                          <a:ln>
                            <a:noFill/>
                          </a:ln>
                          <a:solidFill>
                            <a:schemeClr val="tx1"/>
                          </a:solidFill>
                          <a:effectLst/>
                          <a:latin typeface="Times New Roman" pitchFamily="68" charset="0"/>
                          <a:ea typeface="ＭＳ Ｐゴシック" pitchFamily="68" charset="-128"/>
                        </a:rPr>
                        <a:t> (*) of the cerebellum. </a:t>
                      </a:r>
                    </a:p>
                    <a:p>
                      <a:pPr marL="0" marR="0" lvl="0" indent="0" algn="l" defTabSz="914400" rtl="0" eaLnBrk="0" fontAlgn="base" latinLnBrk="0" hangingPunct="0">
                        <a:lnSpc>
                          <a:spcPct val="14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rPr>
                        <a:t>Dentate nucleus of the cerebellum (outlined in red); one of the deep nuclei of the cerebellum.</a:t>
                      </a:r>
                      <a:endPar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Times New Roman" pitchFamily="68" charset="0"/>
                        <a:ea typeface="ＭＳ Ｐゴシック" pitchFamily="68" charset="-128"/>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10251" name="Freeform 41"/>
          <p:cNvSpPr>
            <a:spLocks/>
          </p:cNvSpPr>
          <p:nvPr/>
        </p:nvSpPr>
        <p:spPr bwMode="auto">
          <a:xfrm>
            <a:off x="1422400" y="3273425"/>
            <a:ext cx="620713" cy="565150"/>
          </a:xfrm>
          <a:custGeom>
            <a:avLst/>
            <a:gdLst>
              <a:gd name="T0" fmla="*/ 2147483647 w 391"/>
              <a:gd name="T1" fmla="*/ 2147483647 h 356"/>
              <a:gd name="T2" fmla="*/ 2147483647 w 391"/>
              <a:gd name="T3" fmla="*/ 2147483647 h 356"/>
              <a:gd name="T4" fmla="*/ 2147483647 w 391"/>
              <a:gd name="T5" fmla="*/ 2147483647 h 356"/>
              <a:gd name="T6" fmla="*/ 2147483647 w 391"/>
              <a:gd name="T7" fmla="*/ 2147483647 h 356"/>
              <a:gd name="T8" fmla="*/ 2147483647 w 391"/>
              <a:gd name="T9" fmla="*/ 2147483647 h 356"/>
              <a:gd name="T10" fmla="*/ 2147483647 w 391"/>
              <a:gd name="T11" fmla="*/ 2147483647 h 356"/>
              <a:gd name="T12" fmla="*/ 2147483647 w 391"/>
              <a:gd name="T13" fmla="*/ 2147483647 h 356"/>
              <a:gd name="T14" fmla="*/ 2147483647 w 391"/>
              <a:gd name="T15" fmla="*/ 2147483647 h 356"/>
              <a:gd name="T16" fmla="*/ 2147483647 w 391"/>
              <a:gd name="T17" fmla="*/ 2147483647 h 356"/>
              <a:gd name="T18" fmla="*/ 2147483647 w 391"/>
              <a:gd name="T19" fmla="*/ 2147483647 h 356"/>
              <a:gd name="T20" fmla="*/ 2147483647 w 391"/>
              <a:gd name="T21" fmla="*/ 2147483647 h 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1"/>
              <a:gd name="T34" fmla="*/ 0 h 356"/>
              <a:gd name="T35" fmla="*/ 391 w 391"/>
              <a:gd name="T36" fmla="*/ 356 h 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1" h="356">
                <a:moveTo>
                  <a:pt x="256" y="2"/>
                </a:moveTo>
                <a:cubicBezTo>
                  <a:pt x="239" y="1"/>
                  <a:pt x="218" y="1"/>
                  <a:pt x="193" y="19"/>
                </a:cubicBezTo>
                <a:cubicBezTo>
                  <a:pt x="168" y="37"/>
                  <a:pt x="139" y="78"/>
                  <a:pt x="108" y="109"/>
                </a:cubicBezTo>
                <a:cubicBezTo>
                  <a:pt x="77" y="140"/>
                  <a:pt x="16" y="172"/>
                  <a:pt x="8" y="205"/>
                </a:cubicBezTo>
                <a:cubicBezTo>
                  <a:pt x="0" y="238"/>
                  <a:pt x="33" y="281"/>
                  <a:pt x="60" y="305"/>
                </a:cubicBezTo>
                <a:cubicBezTo>
                  <a:pt x="87" y="329"/>
                  <a:pt x="131" y="342"/>
                  <a:pt x="170" y="347"/>
                </a:cubicBezTo>
                <a:cubicBezTo>
                  <a:pt x="209" y="352"/>
                  <a:pt x="260" y="356"/>
                  <a:pt x="293" y="338"/>
                </a:cubicBezTo>
                <a:cubicBezTo>
                  <a:pt x="326" y="320"/>
                  <a:pt x="356" y="267"/>
                  <a:pt x="370" y="238"/>
                </a:cubicBezTo>
                <a:cubicBezTo>
                  <a:pt x="384" y="209"/>
                  <a:pt x="391" y="201"/>
                  <a:pt x="379" y="166"/>
                </a:cubicBezTo>
                <a:cubicBezTo>
                  <a:pt x="367" y="131"/>
                  <a:pt x="319" y="56"/>
                  <a:pt x="298" y="28"/>
                </a:cubicBezTo>
                <a:cubicBezTo>
                  <a:pt x="277" y="0"/>
                  <a:pt x="273" y="3"/>
                  <a:pt x="256" y="2"/>
                </a:cubicBezTo>
                <a:close/>
              </a:path>
            </a:pathLst>
          </a:custGeom>
          <a:noFill/>
          <a:ln w="19050">
            <a:solidFill>
              <a:schemeClr val="accent1"/>
            </a:solidFill>
            <a:round/>
            <a:headEnd/>
            <a:tailEnd/>
          </a:ln>
          <a:effectLst>
            <a:prstShdw prst="shdw17" dist="17961" dir="13500000">
              <a:schemeClr val="bg2">
                <a:alpha val="74997"/>
              </a:schemeClr>
            </a:prstShdw>
          </a:effectLst>
        </p:spPr>
        <p:txBody>
          <a:bodyPr wrap="none" anchor="ctr"/>
          <a:lstStyle/>
          <a:p>
            <a:endParaRPr lang="en-US"/>
          </a:p>
        </p:txBody>
      </p:sp>
      <p:sp>
        <p:nvSpPr>
          <p:cNvPr id="10252" name="Freeform 42"/>
          <p:cNvSpPr>
            <a:spLocks/>
          </p:cNvSpPr>
          <p:nvPr/>
        </p:nvSpPr>
        <p:spPr bwMode="auto">
          <a:xfrm>
            <a:off x="1752600" y="2767013"/>
            <a:ext cx="1163638" cy="738187"/>
          </a:xfrm>
          <a:custGeom>
            <a:avLst/>
            <a:gdLst>
              <a:gd name="T0" fmla="*/ 0 w 733"/>
              <a:gd name="T1" fmla="*/ 2147483647 h 465"/>
              <a:gd name="T2" fmla="*/ 2147483647 w 733"/>
              <a:gd name="T3" fmla="*/ 2147483647 h 465"/>
              <a:gd name="T4" fmla="*/ 2147483647 w 733"/>
              <a:gd name="T5" fmla="*/ 2147483647 h 465"/>
              <a:gd name="T6" fmla="*/ 2147483647 w 733"/>
              <a:gd name="T7" fmla="*/ 0 h 465"/>
              <a:gd name="T8" fmla="*/ 0 60000 65536"/>
              <a:gd name="T9" fmla="*/ 0 60000 65536"/>
              <a:gd name="T10" fmla="*/ 0 60000 65536"/>
              <a:gd name="T11" fmla="*/ 0 60000 65536"/>
              <a:gd name="T12" fmla="*/ 0 w 733"/>
              <a:gd name="T13" fmla="*/ 0 h 465"/>
              <a:gd name="T14" fmla="*/ 733 w 733"/>
              <a:gd name="T15" fmla="*/ 465 h 465"/>
            </a:gdLst>
            <a:ahLst/>
            <a:cxnLst>
              <a:cxn ang="T8">
                <a:pos x="T0" y="T1"/>
              </a:cxn>
              <a:cxn ang="T9">
                <a:pos x="T2" y="T3"/>
              </a:cxn>
              <a:cxn ang="T10">
                <a:pos x="T4" y="T5"/>
              </a:cxn>
              <a:cxn ang="T11">
                <a:pos x="T6" y="T7"/>
              </a:cxn>
            </a:cxnLst>
            <a:rect l="T12" t="T13" r="T14" b="T15"/>
            <a:pathLst>
              <a:path w="733" h="465">
                <a:moveTo>
                  <a:pt x="0" y="465"/>
                </a:moveTo>
                <a:cubicBezTo>
                  <a:pt x="53" y="455"/>
                  <a:pt x="107" y="445"/>
                  <a:pt x="181" y="409"/>
                </a:cubicBezTo>
                <a:cubicBezTo>
                  <a:pt x="255" y="373"/>
                  <a:pt x="351" y="315"/>
                  <a:pt x="443" y="247"/>
                </a:cubicBezTo>
                <a:cubicBezTo>
                  <a:pt x="535" y="179"/>
                  <a:pt x="634" y="89"/>
                  <a:pt x="733" y="0"/>
                </a:cubicBezTo>
              </a:path>
            </a:pathLst>
          </a:custGeom>
          <a:noFill/>
          <a:ln w="19050">
            <a:solidFill>
              <a:schemeClr val="accent1"/>
            </a:solidFill>
            <a:round/>
            <a:headEnd/>
            <a:tailEnd type="triangle" w="lg" len="med"/>
          </a:ln>
          <a:effectLst>
            <a:prstShdw prst="shdw17" dist="17961" dir="13500000">
              <a:schemeClr val="bg2">
                <a:alpha val="74997"/>
              </a:schemeClr>
            </a:prstShdw>
          </a:effectLst>
        </p:spPr>
        <p:txBody>
          <a:bodyPr wrap="none" anchor="ctr"/>
          <a:lstStyle/>
          <a:p>
            <a:endParaRPr lang="en-US"/>
          </a:p>
        </p:txBody>
      </p:sp>
      <p:sp>
        <p:nvSpPr>
          <p:cNvPr id="10253" name="Freeform 43"/>
          <p:cNvSpPr>
            <a:spLocks/>
          </p:cNvSpPr>
          <p:nvPr/>
        </p:nvSpPr>
        <p:spPr bwMode="auto">
          <a:xfrm>
            <a:off x="974725" y="2587625"/>
            <a:ext cx="449263" cy="658813"/>
          </a:xfrm>
          <a:custGeom>
            <a:avLst/>
            <a:gdLst>
              <a:gd name="T0" fmla="*/ 2147483647 w 283"/>
              <a:gd name="T1" fmla="*/ 2147483647 h 415"/>
              <a:gd name="T2" fmla="*/ 2147483647 w 283"/>
              <a:gd name="T3" fmla="*/ 2147483647 h 415"/>
              <a:gd name="T4" fmla="*/ 2147483647 w 283"/>
              <a:gd name="T5" fmla="*/ 2147483647 h 415"/>
              <a:gd name="T6" fmla="*/ 2147483647 w 283"/>
              <a:gd name="T7" fmla="*/ 2147483647 h 415"/>
              <a:gd name="T8" fmla="*/ 2147483647 w 283"/>
              <a:gd name="T9" fmla="*/ 2147483647 h 415"/>
              <a:gd name="T10" fmla="*/ 2147483647 w 283"/>
              <a:gd name="T11" fmla="*/ 2147483647 h 415"/>
              <a:gd name="T12" fmla="*/ 2147483647 w 283"/>
              <a:gd name="T13" fmla="*/ 2147483647 h 415"/>
              <a:gd name="T14" fmla="*/ 2147483647 w 283"/>
              <a:gd name="T15" fmla="*/ 2147483647 h 415"/>
              <a:gd name="T16" fmla="*/ 2147483647 w 283"/>
              <a:gd name="T17" fmla="*/ 2147483647 h 415"/>
              <a:gd name="T18" fmla="*/ 2147483647 w 283"/>
              <a:gd name="T19" fmla="*/ 2147483647 h 415"/>
              <a:gd name="T20" fmla="*/ 2147483647 w 283"/>
              <a:gd name="T21" fmla="*/ 2147483647 h 415"/>
              <a:gd name="T22" fmla="*/ 2147483647 w 283"/>
              <a:gd name="T23" fmla="*/ 2147483647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3"/>
              <a:gd name="T37" fmla="*/ 0 h 415"/>
              <a:gd name="T38" fmla="*/ 283 w 283"/>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3" h="415">
                <a:moveTo>
                  <a:pt x="202" y="2"/>
                </a:moveTo>
                <a:cubicBezTo>
                  <a:pt x="173" y="0"/>
                  <a:pt x="126" y="11"/>
                  <a:pt x="95" y="32"/>
                </a:cubicBezTo>
                <a:cubicBezTo>
                  <a:pt x="64" y="53"/>
                  <a:pt x="28" y="91"/>
                  <a:pt x="14" y="127"/>
                </a:cubicBezTo>
                <a:cubicBezTo>
                  <a:pt x="0" y="163"/>
                  <a:pt x="3" y="205"/>
                  <a:pt x="9" y="246"/>
                </a:cubicBezTo>
                <a:cubicBezTo>
                  <a:pt x="15" y="287"/>
                  <a:pt x="29" y="350"/>
                  <a:pt x="52" y="375"/>
                </a:cubicBezTo>
                <a:cubicBezTo>
                  <a:pt x="75" y="400"/>
                  <a:pt x="129" y="415"/>
                  <a:pt x="147" y="398"/>
                </a:cubicBezTo>
                <a:cubicBezTo>
                  <a:pt x="165" y="381"/>
                  <a:pt x="153" y="303"/>
                  <a:pt x="161" y="275"/>
                </a:cubicBezTo>
                <a:cubicBezTo>
                  <a:pt x="169" y="247"/>
                  <a:pt x="181" y="243"/>
                  <a:pt x="195" y="227"/>
                </a:cubicBezTo>
                <a:cubicBezTo>
                  <a:pt x="209" y="211"/>
                  <a:pt x="235" y="195"/>
                  <a:pt x="247" y="179"/>
                </a:cubicBezTo>
                <a:cubicBezTo>
                  <a:pt x="259" y="163"/>
                  <a:pt x="262" y="155"/>
                  <a:pt x="266" y="132"/>
                </a:cubicBezTo>
                <a:cubicBezTo>
                  <a:pt x="270" y="109"/>
                  <a:pt x="283" y="64"/>
                  <a:pt x="271" y="41"/>
                </a:cubicBezTo>
                <a:cubicBezTo>
                  <a:pt x="259" y="18"/>
                  <a:pt x="231" y="4"/>
                  <a:pt x="202" y="2"/>
                </a:cubicBezTo>
                <a:close/>
              </a:path>
            </a:pathLst>
          </a:custGeom>
          <a:noFill/>
          <a:ln w="19050">
            <a:solidFill>
              <a:schemeClr val="tx2"/>
            </a:solidFill>
            <a:round/>
            <a:headEnd/>
            <a:tailEnd/>
          </a:ln>
          <a:effectLst>
            <a:prstShdw prst="shdw17" dist="17961" dir="13500000">
              <a:srgbClr val="C004DE">
                <a:alpha val="74997"/>
              </a:srgbClr>
            </a:prstShdw>
          </a:effectLst>
        </p:spPr>
        <p:txBody>
          <a:bodyPr wrap="none" anchor="ctr"/>
          <a:lstStyle/>
          <a:p>
            <a:endParaRPr lang="en-US"/>
          </a:p>
        </p:txBody>
      </p:sp>
      <p:sp>
        <p:nvSpPr>
          <p:cNvPr id="10254" name="Freeform 48"/>
          <p:cNvSpPr>
            <a:spLocks/>
          </p:cNvSpPr>
          <p:nvPr/>
        </p:nvSpPr>
        <p:spPr bwMode="auto">
          <a:xfrm>
            <a:off x="1447800" y="3175"/>
            <a:ext cx="1835150" cy="2351088"/>
          </a:xfrm>
          <a:custGeom>
            <a:avLst/>
            <a:gdLst>
              <a:gd name="T0" fmla="*/ 0 w 1156"/>
              <a:gd name="T1" fmla="*/ 2147483647 h 1481"/>
              <a:gd name="T2" fmla="*/ 2147483647 w 1156"/>
              <a:gd name="T3" fmla="*/ 2147483647 h 1481"/>
              <a:gd name="T4" fmla="*/ 2147483647 w 1156"/>
              <a:gd name="T5" fmla="*/ 2147483647 h 1481"/>
              <a:gd name="T6" fmla="*/ 2147483647 w 1156"/>
              <a:gd name="T7" fmla="*/ 2147483647 h 1481"/>
              <a:gd name="T8" fmla="*/ 2147483647 w 1156"/>
              <a:gd name="T9" fmla="*/ 2147483647 h 1481"/>
              <a:gd name="T10" fmla="*/ 2147483647 w 1156"/>
              <a:gd name="T11" fmla="*/ 2147483647 h 1481"/>
              <a:gd name="T12" fmla="*/ 2147483647 w 1156"/>
              <a:gd name="T13" fmla="*/ 2147483647 h 1481"/>
              <a:gd name="T14" fmla="*/ 2147483647 w 1156"/>
              <a:gd name="T15" fmla="*/ 2147483647 h 1481"/>
              <a:gd name="T16" fmla="*/ 2147483647 w 1156"/>
              <a:gd name="T17" fmla="*/ 2147483647 h 1481"/>
              <a:gd name="T18" fmla="*/ 2147483647 w 1156"/>
              <a:gd name="T19" fmla="*/ 2147483647 h 1481"/>
              <a:gd name="T20" fmla="*/ 2147483647 w 1156"/>
              <a:gd name="T21" fmla="*/ 2147483647 h 1481"/>
              <a:gd name="T22" fmla="*/ 2147483647 w 1156"/>
              <a:gd name="T23" fmla="*/ 2147483647 h 1481"/>
              <a:gd name="T24" fmla="*/ 2147483647 w 1156"/>
              <a:gd name="T25" fmla="*/ 2147483647 h 14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6"/>
              <a:gd name="T40" fmla="*/ 0 h 1481"/>
              <a:gd name="T41" fmla="*/ 1156 w 1156"/>
              <a:gd name="T42" fmla="*/ 1481 h 14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6" h="1481">
                <a:moveTo>
                  <a:pt x="0" y="3"/>
                </a:moveTo>
                <a:cubicBezTo>
                  <a:pt x="1" y="15"/>
                  <a:pt x="3" y="27"/>
                  <a:pt x="30" y="127"/>
                </a:cubicBezTo>
                <a:cubicBezTo>
                  <a:pt x="57" y="227"/>
                  <a:pt x="122" y="485"/>
                  <a:pt x="163" y="603"/>
                </a:cubicBezTo>
                <a:cubicBezTo>
                  <a:pt x="204" y="721"/>
                  <a:pt x="230" y="729"/>
                  <a:pt x="277" y="836"/>
                </a:cubicBezTo>
                <a:cubicBezTo>
                  <a:pt x="324" y="943"/>
                  <a:pt x="406" y="1143"/>
                  <a:pt x="444" y="1246"/>
                </a:cubicBezTo>
                <a:cubicBezTo>
                  <a:pt x="482" y="1349"/>
                  <a:pt x="463" y="1421"/>
                  <a:pt x="506" y="1451"/>
                </a:cubicBezTo>
                <a:cubicBezTo>
                  <a:pt x="549" y="1481"/>
                  <a:pt x="657" y="1477"/>
                  <a:pt x="701" y="1427"/>
                </a:cubicBezTo>
                <a:cubicBezTo>
                  <a:pt x="745" y="1377"/>
                  <a:pt x="755" y="1246"/>
                  <a:pt x="768" y="1151"/>
                </a:cubicBezTo>
                <a:cubicBezTo>
                  <a:pt x="781" y="1056"/>
                  <a:pt x="752" y="953"/>
                  <a:pt x="782" y="855"/>
                </a:cubicBezTo>
                <a:cubicBezTo>
                  <a:pt x="812" y="757"/>
                  <a:pt x="901" y="651"/>
                  <a:pt x="949" y="565"/>
                </a:cubicBezTo>
                <a:cubicBezTo>
                  <a:pt x="997" y="479"/>
                  <a:pt x="1040" y="421"/>
                  <a:pt x="1073" y="336"/>
                </a:cubicBezTo>
                <a:cubicBezTo>
                  <a:pt x="1106" y="251"/>
                  <a:pt x="1132" y="110"/>
                  <a:pt x="1144" y="55"/>
                </a:cubicBezTo>
                <a:cubicBezTo>
                  <a:pt x="1156" y="0"/>
                  <a:pt x="1150" y="1"/>
                  <a:pt x="1144" y="3"/>
                </a:cubicBezTo>
              </a:path>
            </a:pathLst>
          </a:custGeom>
          <a:noFill/>
          <a:ln w="19050">
            <a:solidFill>
              <a:srgbClr val="02FF14"/>
            </a:solidFill>
            <a:round/>
            <a:headEnd/>
            <a:tailEnd/>
          </a:ln>
          <a:effectLst>
            <a:prstShdw prst="shdw17" dist="17961" dir="13500000">
              <a:schemeClr val="bg2">
                <a:alpha val="74997"/>
              </a:schemeClr>
            </a:prstShdw>
          </a:effectLst>
        </p:spPr>
        <p:txBody>
          <a:bodyPr wrap="none" anchor="ctr"/>
          <a:lstStyle/>
          <a:p>
            <a:endParaRPr lang="en-US"/>
          </a:p>
        </p:txBody>
      </p:sp>
      <p:sp>
        <p:nvSpPr>
          <p:cNvPr id="10255" name="Rectangle 50"/>
          <p:cNvSpPr>
            <a:spLocks noChangeArrowheads="1"/>
          </p:cNvSpPr>
          <p:nvPr/>
        </p:nvSpPr>
        <p:spPr bwMode="auto">
          <a:xfrm>
            <a:off x="3906838" y="2971800"/>
            <a:ext cx="438150" cy="701675"/>
          </a:xfrm>
          <a:prstGeom prst="rect">
            <a:avLst/>
          </a:prstGeom>
          <a:noFill/>
          <a:ln w="19050">
            <a:noFill/>
            <a:miter lim="800000"/>
            <a:headEnd/>
            <a:tailEnd/>
          </a:ln>
        </p:spPr>
        <p:txBody>
          <a:bodyPr wrap="none">
            <a:spAutoFit/>
          </a:bodyPr>
          <a:lstStyle/>
          <a:p>
            <a:r>
              <a:rPr lang="en-US" sz="4000"/>
              <a:t>*</a:t>
            </a:r>
          </a:p>
        </p:txBody>
      </p:sp>
      <p:grpSp>
        <p:nvGrpSpPr>
          <p:cNvPr id="2" name="Group 63"/>
          <p:cNvGrpSpPr>
            <a:grpSpLocks/>
          </p:cNvGrpSpPr>
          <p:nvPr/>
        </p:nvGrpSpPr>
        <p:grpSpPr bwMode="auto">
          <a:xfrm>
            <a:off x="4800600" y="-1588"/>
            <a:ext cx="4327525" cy="3379788"/>
            <a:chOff x="3171" y="1443"/>
            <a:chExt cx="1630" cy="1196"/>
          </a:xfrm>
        </p:grpSpPr>
        <p:pic>
          <p:nvPicPr>
            <p:cNvPr id="10259" name="Picture 57"/>
            <p:cNvPicPr>
              <a:picLocks noChangeAspect="1" noChangeArrowheads="1"/>
            </p:cNvPicPr>
            <p:nvPr/>
          </p:nvPicPr>
          <p:blipFill>
            <a:blip r:embed="rId2" cstate="print"/>
            <a:srcRect l="7271" t="53841" r="31953"/>
            <a:stretch>
              <a:fillRect/>
            </a:stretch>
          </p:blipFill>
          <p:spPr bwMode="auto">
            <a:xfrm>
              <a:off x="3171" y="1443"/>
              <a:ext cx="1630" cy="1196"/>
            </a:xfrm>
            <a:prstGeom prst="rect">
              <a:avLst/>
            </a:prstGeom>
            <a:noFill/>
            <a:ln w="9525">
              <a:noFill/>
              <a:miter lim="800000"/>
              <a:headEnd/>
              <a:tailEnd/>
            </a:ln>
          </p:spPr>
        </p:pic>
        <p:sp>
          <p:nvSpPr>
            <p:cNvPr id="10260" name="Freeform 58"/>
            <p:cNvSpPr>
              <a:spLocks/>
            </p:cNvSpPr>
            <p:nvPr/>
          </p:nvSpPr>
          <p:spPr bwMode="auto">
            <a:xfrm>
              <a:off x="3632" y="2112"/>
              <a:ext cx="391" cy="356"/>
            </a:xfrm>
            <a:custGeom>
              <a:avLst/>
              <a:gdLst>
                <a:gd name="T0" fmla="*/ 256 w 391"/>
                <a:gd name="T1" fmla="*/ 2 h 356"/>
                <a:gd name="T2" fmla="*/ 193 w 391"/>
                <a:gd name="T3" fmla="*/ 19 h 356"/>
                <a:gd name="T4" fmla="*/ 108 w 391"/>
                <a:gd name="T5" fmla="*/ 109 h 356"/>
                <a:gd name="T6" fmla="*/ 8 w 391"/>
                <a:gd name="T7" fmla="*/ 205 h 356"/>
                <a:gd name="T8" fmla="*/ 60 w 391"/>
                <a:gd name="T9" fmla="*/ 305 h 356"/>
                <a:gd name="T10" fmla="*/ 170 w 391"/>
                <a:gd name="T11" fmla="*/ 347 h 356"/>
                <a:gd name="T12" fmla="*/ 293 w 391"/>
                <a:gd name="T13" fmla="*/ 338 h 356"/>
                <a:gd name="T14" fmla="*/ 370 w 391"/>
                <a:gd name="T15" fmla="*/ 238 h 356"/>
                <a:gd name="T16" fmla="*/ 379 w 391"/>
                <a:gd name="T17" fmla="*/ 166 h 356"/>
                <a:gd name="T18" fmla="*/ 298 w 391"/>
                <a:gd name="T19" fmla="*/ 28 h 356"/>
                <a:gd name="T20" fmla="*/ 256 w 391"/>
                <a:gd name="T21" fmla="*/ 2 h 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1"/>
                <a:gd name="T34" fmla="*/ 0 h 356"/>
                <a:gd name="T35" fmla="*/ 391 w 391"/>
                <a:gd name="T36" fmla="*/ 356 h 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1" h="356">
                  <a:moveTo>
                    <a:pt x="256" y="2"/>
                  </a:moveTo>
                  <a:cubicBezTo>
                    <a:pt x="239" y="1"/>
                    <a:pt x="218" y="1"/>
                    <a:pt x="193" y="19"/>
                  </a:cubicBezTo>
                  <a:cubicBezTo>
                    <a:pt x="168" y="37"/>
                    <a:pt x="139" y="78"/>
                    <a:pt x="108" y="109"/>
                  </a:cubicBezTo>
                  <a:cubicBezTo>
                    <a:pt x="77" y="140"/>
                    <a:pt x="16" y="172"/>
                    <a:pt x="8" y="205"/>
                  </a:cubicBezTo>
                  <a:cubicBezTo>
                    <a:pt x="0" y="238"/>
                    <a:pt x="33" y="281"/>
                    <a:pt x="60" y="305"/>
                  </a:cubicBezTo>
                  <a:cubicBezTo>
                    <a:pt x="87" y="329"/>
                    <a:pt x="131" y="342"/>
                    <a:pt x="170" y="347"/>
                  </a:cubicBezTo>
                  <a:cubicBezTo>
                    <a:pt x="209" y="352"/>
                    <a:pt x="260" y="356"/>
                    <a:pt x="293" y="338"/>
                  </a:cubicBezTo>
                  <a:cubicBezTo>
                    <a:pt x="326" y="320"/>
                    <a:pt x="356" y="267"/>
                    <a:pt x="370" y="238"/>
                  </a:cubicBezTo>
                  <a:cubicBezTo>
                    <a:pt x="384" y="209"/>
                    <a:pt x="391" y="201"/>
                    <a:pt x="379" y="166"/>
                  </a:cubicBezTo>
                  <a:cubicBezTo>
                    <a:pt x="367" y="131"/>
                    <a:pt x="319" y="56"/>
                    <a:pt x="298" y="28"/>
                  </a:cubicBezTo>
                  <a:cubicBezTo>
                    <a:pt x="277" y="0"/>
                    <a:pt x="273" y="3"/>
                    <a:pt x="256" y="2"/>
                  </a:cubicBezTo>
                  <a:close/>
                </a:path>
              </a:pathLst>
            </a:custGeom>
            <a:noFill/>
            <a:ln w="19050">
              <a:solidFill>
                <a:schemeClr val="accent1"/>
              </a:solidFill>
              <a:round/>
              <a:headEnd/>
              <a:tailEnd/>
            </a:ln>
            <a:effectLst>
              <a:prstShdw prst="shdw17" dist="17961" dir="13500000">
                <a:schemeClr val="bg2">
                  <a:alpha val="74997"/>
                </a:schemeClr>
              </a:prstShdw>
            </a:effectLst>
          </p:spPr>
          <p:txBody>
            <a:bodyPr wrap="none" anchor="ctr"/>
            <a:lstStyle/>
            <a:p>
              <a:endParaRPr lang="en-US"/>
            </a:p>
          </p:txBody>
        </p:sp>
        <p:sp>
          <p:nvSpPr>
            <p:cNvPr id="10261" name="Freeform 59"/>
            <p:cNvSpPr>
              <a:spLocks/>
            </p:cNvSpPr>
            <p:nvPr/>
          </p:nvSpPr>
          <p:spPr bwMode="auto">
            <a:xfrm>
              <a:off x="3840" y="1793"/>
              <a:ext cx="733" cy="465"/>
            </a:xfrm>
            <a:custGeom>
              <a:avLst/>
              <a:gdLst>
                <a:gd name="T0" fmla="*/ 0 w 733"/>
                <a:gd name="T1" fmla="*/ 465 h 465"/>
                <a:gd name="T2" fmla="*/ 181 w 733"/>
                <a:gd name="T3" fmla="*/ 409 h 465"/>
                <a:gd name="T4" fmla="*/ 443 w 733"/>
                <a:gd name="T5" fmla="*/ 247 h 465"/>
                <a:gd name="T6" fmla="*/ 733 w 733"/>
                <a:gd name="T7" fmla="*/ 0 h 465"/>
                <a:gd name="T8" fmla="*/ 0 60000 65536"/>
                <a:gd name="T9" fmla="*/ 0 60000 65536"/>
                <a:gd name="T10" fmla="*/ 0 60000 65536"/>
                <a:gd name="T11" fmla="*/ 0 60000 65536"/>
                <a:gd name="T12" fmla="*/ 0 w 733"/>
                <a:gd name="T13" fmla="*/ 0 h 465"/>
                <a:gd name="T14" fmla="*/ 733 w 733"/>
                <a:gd name="T15" fmla="*/ 465 h 465"/>
              </a:gdLst>
              <a:ahLst/>
              <a:cxnLst>
                <a:cxn ang="T8">
                  <a:pos x="T0" y="T1"/>
                </a:cxn>
                <a:cxn ang="T9">
                  <a:pos x="T2" y="T3"/>
                </a:cxn>
                <a:cxn ang="T10">
                  <a:pos x="T4" y="T5"/>
                </a:cxn>
                <a:cxn ang="T11">
                  <a:pos x="T6" y="T7"/>
                </a:cxn>
              </a:cxnLst>
              <a:rect l="T12" t="T13" r="T14" b="T15"/>
              <a:pathLst>
                <a:path w="733" h="465">
                  <a:moveTo>
                    <a:pt x="0" y="465"/>
                  </a:moveTo>
                  <a:cubicBezTo>
                    <a:pt x="53" y="455"/>
                    <a:pt x="107" y="445"/>
                    <a:pt x="181" y="409"/>
                  </a:cubicBezTo>
                  <a:cubicBezTo>
                    <a:pt x="255" y="373"/>
                    <a:pt x="351" y="315"/>
                    <a:pt x="443" y="247"/>
                  </a:cubicBezTo>
                  <a:cubicBezTo>
                    <a:pt x="535" y="179"/>
                    <a:pt x="634" y="89"/>
                    <a:pt x="733" y="0"/>
                  </a:cubicBezTo>
                </a:path>
              </a:pathLst>
            </a:custGeom>
            <a:noFill/>
            <a:ln w="19050">
              <a:solidFill>
                <a:schemeClr val="accent1"/>
              </a:solidFill>
              <a:round/>
              <a:headEnd/>
              <a:tailEnd type="triangle" w="lg" len="med"/>
            </a:ln>
            <a:effectLst>
              <a:prstShdw prst="shdw17" dist="17961" dir="13500000">
                <a:schemeClr val="bg2">
                  <a:alpha val="74997"/>
                </a:schemeClr>
              </a:prstShdw>
            </a:effectLst>
          </p:spPr>
          <p:txBody>
            <a:bodyPr wrap="none" anchor="ctr"/>
            <a:lstStyle/>
            <a:p>
              <a:endParaRPr lang="en-US"/>
            </a:p>
          </p:txBody>
        </p:sp>
        <p:sp>
          <p:nvSpPr>
            <p:cNvPr id="10262" name="Freeform 60"/>
            <p:cNvSpPr>
              <a:spLocks/>
            </p:cNvSpPr>
            <p:nvPr/>
          </p:nvSpPr>
          <p:spPr bwMode="auto">
            <a:xfrm>
              <a:off x="3350" y="1680"/>
              <a:ext cx="283" cy="415"/>
            </a:xfrm>
            <a:custGeom>
              <a:avLst/>
              <a:gdLst>
                <a:gd name="T0" fmla="*/ 202 w 283"/>
                <a:gd name="T1" fmla="*/ 2 h 415"/>
                <a:gd name="T2" fmla="*/ 95 w 283"/>
                <a:gd name="T3" fmla="*/ 32 h 415"/>
                <a:gd name="T4" fmla="*/ 14 w 283"/>
                <a:gd name="T5" fmla="*/ 127 h 415"/>
                <a:gd name="T6" fmla="*/ 9 w 283"/>
                <a:gd name="T7" fmla="*/ 246 h 415"/>
                <a:gd name="T8" fmla="*/ 52 w 283"/>
                <a:gd name="T9" fmla="*/ 375 h 415"/>
                <a:gd name="T10" fmla="*/ 147 w 283"/>
                <a:gd name="T11" fmla="*/ 398 h 415"/>
                <a:gd name="T12" fmla="*/ 161 w 283"/>
                <a:gd name="T13" fmla="*/ 275 h 415"/>
                <a:gd name="T14" fmla="*/ 195 w 283"/>
                <a:gd name="T15" fmla="*/ 227 h 415"/>
                <a:gd name="T16" fmla="*/ 247 w 283"/>
                <a:gd name="T17" fmla="*/ 179 h 415"/>
                <a:gd name="T18" fmla="*/ 266 w 283"/>
                <a:gd name="T19" fmla="*/ 132 h 415"/>
                <a:gd name="T20" fmla="*/ 271 w 283"/>
                <a:gd name="T21" fmla="*/ 41 h 415"/>
                <a:gd name="T22" fmla="*/ 202 w 283"/>
                <a:gd name="T23" fmla="*/ 2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3"/>
                <a:gd name="T37" fmla="*/ 0 h 415"/>
                <a:gd name="T38" fmla="*/ 283 w 283"/>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3" h="415">
                  <a:moveTo>
                    <a:pt x="202" y="2"/>
                  </a:moveTo>
                  <a:cubicBezTo>
                    <a:pt x="173" y="0"/>
                    <a:pt x="126" y="11"/>
                    <a:pt x="95" y="32"/>
                  </a:cubicBezTo>
                  <a:cubicBezTo>
                    <a:pt x="64" y="53"/>
                    <a:pt x="28" y="91"/>
                    <a:pt x="14" y="127"/>
                  </a:cubicBezTo>
                  <a:cubicBezTo>
                    <a:pt x="0" y="163"/>
                    <a:pt x="3" y="205"/>
                    <a:pt x="9" y="246"/>
                  </a:cubicBezTo>
                  <a:cubicBezTo>
                    <a:pt x="15" y="287"/>
                    <a:pt x="29" y="350"/>
                    <a:pt x="52" y="375"/>
                  </a:cubicBezTo>
                  <a:cubicBezTo>
                    <a:pt x="75" y="400"/>
                    <a:pt x="129" y="415"/>
                    <a:pt x="147" y="398"/>
                  </a:cubicBezTo>
                  <a:cubicBezTo>
                    <a:pt x="165" y="381"/>
                    <a:pt x="153" y="303"/>
                    <a:pt x="161" y="275"/>
                  </a:cubicBezTo>
                  <a:cubicBezTo>
                    <a:pt x="169" y="247"/>
                    <a:pt x="181" y="243"/>
                    <a:pt x="195" y="227"/>
                  </a:cubicBezTo>
                  <a:cubicBezTo>
                    <a:pt x="209" y="211"/>
                    <a:pt x="235" y="195"/>
                    <a:pt x="247" y="179"/>
                  </a:cubicBezTo>
                  <a:cubicBezTo>
                    <a:pt x="259" y="163"/>
                    <a:pt x="262" y="155"/>
                    <a:pt x="266" y="132"/>
                  </a:cubicBezTo>
                  <a:cubicBezTo>
                    <a:pt x="270" y="109"/>
                    <a:pt x="283" y="64"/>
                    <a:pt x="271" y="41"/>
                  </a:cubicBezTo>
                  <a:cubicBezTo>
                    <a:pt x="259" y="18"/>
                    <a:pt x="231" y="4"/>
                    <a:pt x="202" y="2"/>
                  </a:cubicBezTo>
                  <a:close/>
                </a:path>
              </a:pathLst>
            </a:custGeom>
            <a:noFill/>
            <a:ln w="19050">
              <a:solidFill>
                <a:schemeClr val="tx2"/>
              </a:solidFill>
              <a:round/>
              <a:headEnd/>
              <a:tailEnd/>
            </a:ln>
            <a:effectLst>
              <a:prstShdw prst="shdw17" dist="17961" dir="13500000">
                <a:srgbClr val="C004DE">
                  <a:alpha val="74997"/>
                </a:srgbClr>
              </a:prstShdw>
            </a:effectLst>
          </p:spPr>
          <p:txBody>
            <a:bodyPr wrap="none" anchor="ctr"/>
            <a:lstStyle/>
            <a:p>
              <a:endParaRPr lang="en-US"/>
            </a:p>
          </p:txBody>
        </p:sp>
      </p:grpSp>
      <p:sp>
        <p:nvSpPr>
          <p:cNvPr id="10257" name="Rectangle 64"/>
          <p:cNvSpPr>
            <a:spLocks noChangeArrowheads="1"/>
          </p:cNvSpPr>
          <p:nvPr/>
        </p:nvSpPr>
        <p:spPr bwMode="auto">
          <a:xfrm>
            <a:off x="6248400" y="3581400"/>
            <a:ext cx="1936750" cy="366713"/>
          </a:xfrm>
          <a:prstGeom prst="rect">
            <a:avLst/>
          </a:prstGeom>
          <a:noFill/>
          <a:ln w="19050">
            <a:noFill/>
            <a:miter lim="800000"/>
            <a:headEnd/>
            <a:tailEnd/>
          </a:ln>
        </p:spPr>
        <p:txBody>
          <a:bodyPr wrap="none">
            <a:spAutoFit/>
          </a:bodyPr>
          <a:lstStyle/>
          <a:p>
            <a:r>
              <a:rPr lang="en-US"/>
              <a:t>High open medulla</a:t>
            </a:r>
          </a:p>
        </p:txBody>
      </p:sp>
      <p:sp>
        <p:nvSpPr>
          <p:cNvPr id="10258" name="Freeform 65"/>
          <p:cNvSpPr>
            <a:spLocks/>
          </p:cNvSpPr>
          <p:nvPr/>
        </p:nvSpPr>
        <p:spPr bwMode="auto">
          <a:xfrm>
            <a:off x="420688" y="30163"/>
            <a:ext cx="1100137" cy="2076450"/>
          </a:xfrm>
          <a:custGeom>
            <a:avLst/>
            <a:gdLst>
              <a:gd name="T0" fmla="*/ 2147483647 w 693"/>
              <a:gd name="T1" fmla="*/ 2147483647 h 1308"/>
              <a:gd name="T2" fmla="*/ 2147483647 w 693"/>
              <a:gd name="T3" fmla="*/ 2147483647 h 1308"/>
              <a:gd name="T4" fmla="*/ 2147483647 w 693"/>
              <a:gd name="T5" fmla="*/ 2147483647 h 1308"/>
              <a:gd name="T6" fmla="*/ 2147483647 w 693"/>
              <a:gd name="T7" fmla="*/ 2147483647 h 1308"/>
              <a:gd name="T8" fmla="*/ 2147483647 w 693"/>
              <a:gd name="T9" fmla="*/ 2147483647 h 1308"/>
              <a:gd name="T10" fmla="*/ 2147483647 w 693"/>
              <a:gd name="T11" fmla="*/ 2147483647 h 1308"/>
              <a:gd name="T12" fmla="*/ 2147483647 w 693"/>
              <a:gd name="T13" fmla="*/ 2147483647 h 1308"/>
              <a:gd name="T14" fmla="*/ 2147483647 w 693"/>
              <a:gd name="T15" fmla="*/ 2147483647 h 1308"/>
              <a:gd name="T16" fmla="*/ 2147483647 w 693"/>
              <a:gd name="T17" fmla="*/ 2147483647 h 1308"/>
              <a:gd name="T18" fmla="*/ 2147483647 w 693"/>
              <a:gd name="T19" fmla="*/ 2147483647 h 1308"/>
              <a:gd name="T20" fmla="*/ 2147483647 w 693"/>
              <a:gd name="T21" fmla="*/ 0 h 1308"/>
              <a:gd name="T22" fmla="*/ 2147483647 w 693"/>
              <a:gd name="T23" fmla="*/ 2147483647 h 1308"/>
              <a:gd name="T24" fmla="*/ 2147483647 w 693"/>
              <a:gd name="T25" fmla="*/ 2147483647 h 1308"/>
              <a:gd name="T26" fmla="*/ 2147483647 w 693"/>
              <a:gd name="T27" fmla="*/ 2147483647 h 1308"/>
              <a:gd name="T28" fmla="*/ 2147483647 w 693"/>
              <a:gd name="T29" fmla="*/ 2147483647 h 1308"/>
              <a:gd name="T30" fmla="*/ 2147483647 w 693"/>
              <a:gd name="T31" fmla="*/ 2147483647 h 1308"/>
              <a:gd name="T32" fmla="*/ 2147483647 w 693"/>
              <a:gd name="T33" fmla="*/ 2147483647 h 1308"/>
              <a:gd name="T34" fmla="*/ 2147483647 w 693"/>
              <a:gd name="T35" fmla="*/ 2147483647 h 1308"/>
              <a:gd name="T36" fmla="*/ 2147483647 w 693"/>
              <a:gd name="T37" fmla="*/ 2147483647 h 13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3"/>
              <a:gd name="T58" fmla="*/ 0 h 1308"/>
              <a:gd name="T59" fmla="*/ 693 w 693"/>
              <a:gd name="T60" fmla="*/ 1308 h 13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3" h="1308">
                <a:moveTo>
                  <a:pt x="359" y="1277"/>
                </a:moveTo>
                <a:cubicBezTo>
                  <a:pt x="372" y="1253"/>
                  <a:pt x="365" y="1208"/>
                  <a:pt x="373" y="1152"/>
                </a:cubicBezTo>
                <a:cubicBezTo>
                  <a:pt x="381" y="1096"/>
                  <a:pt x="381" y="1014"/>
                  <a:pt x="406" y="938"/>
                </a:cubicBezTo>
                <a:cubicBezTo>
                  <a:pt x="431" y="862"/>
                  <a:pt x="489" y="750"/>
                  <a:pt x="525" y="695"/>
                </a:cubicBezTo>
                <a:cubicBezTo>
                  <a:pt x="561" y="640"/>
                  <a:pt x="600" y="639"/>
                  <a:pt x="625" y="610"/>
                </a:cubicBezTo>
                <a:cubicBezTo>
                  <a:pt x="650" y="581"/>
                  <a:pt x="662" y="558"/>
                  <a:pt x="673" y="519"/>
                </a:cubicBezTo>
                <a:cubicBezTo>
                  <a:pt x="684" y="480"/>
                  <a:pt x="693" y="413"/>
                  <a:pt x="692" y="376"/>
                </a:cubicBezTo>
                <a:cubicBezTo>
                  <a:pt x="691" y="339"/>
                  <a:pt x="679" y="321"/>
                  <a:pt x="664" y="295"/>
                </a:cubicBezTo>
                <a:cubicBezTo>
                  <a:pt x="649" y="269"/>
                  <a:pt x="612" y="250"/>
                  <a:pt x="602" y="219"/>
                </a:cubicBezTo>
                <a:cubicBezTo>
                  <a:pt x="592" y="188"/>
                  <a:pt x="615" y="146"/>
                  <a:pt x="606" y="110"/>
                </a:cubicBezTo>
                <a:cubicBezTo>
                  <a:pt x="597" y="74"/>
                  <a:pt x="588" y="0"/>
                  <a:pt x="545" y="0"/>
                </a:cubicBezTo>
                <a:cubicBezTo>
                  <a:pt x="502" y="0"/>
                  <a:pt x="411" y="46"/>
                  <a:pt x="345" y="110"/>
                </a:cubicBezTo>
                <a:cubicBezTo>
                  <a:pt x="279" y="174"/>
                  <a:pt x="197" y="301"/>
                  <a:pt x="149" y="386"/>
                </a:cubicBezTo>
                <a:cubicBezTo>
                  <a:pt x="101" y="471"/>
                  <a:pt x="77" y="546"/>
                  <a:pt x="54" y="619"/>
                </a:cubicBezTo>
                <a:cubicBezTo>
                  <a:pt x="31" y="692"/>
                  <a:pt x="0" y="747"/>
                  <a:pt x="11" y="824"/>
                </a:cubicBezTo>
                <a:cubicBezTo>
                  <a:pt x="22" y="901"/>
                  <a:pt x="93" y="1018"/>
                  <a:pt x="121" y="1081"/>
                </a:cubicBezTo>
                <a:cubicBezTo>
                  <a:pt x="149" y="1144"/>
                  <a:pt x="149" y="1164"/>
                  <a:pt x="178" y="1200"/>
                </a:cubicBezTo>
                <a:cubicBezTo>
                  <a:pt x="207" y="1236"/>
                  <a:pt x="265" y="1282"/>
                  <a:pt x="297" y="1295"/>
                </a:cubicBezTo>
                <a:cubicBezTo>
                  <a:pt x="329" y="1308"/>
                  <a:pt x="346" y="1301"/>
                  <a:pt x="359" y="1277"/>
                </a:cubicBezTo>
                <a:close/>
              </a:path>
            </a:pathLst>
          </a:custGeom>
          <a:noFill/>
          <a:ln w="19050">
            <a:solidFill>
              <a:srgbClr val="FF050E"/>
            </a:solidFill>
            <a:round/>
            <a:headEnd/>
            <a:tailEnd/>
          </a:ln>
          <a:effectLst>
            <a:prstShdw prst="shdw17" dist="17961" dir="13500000">
              <a:schemeClr val="bg2">
                <a:alpha val="74997"/>
              </a:schemeClr>
            </a:prstShdw>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idx="10"/>
          </p:nvPr>
        </p:nvSpPr>
        <p:spPr/>
        <p:txBody>
          <a:bodyPr/>
          <a:lstStyle/>
          <a:p>
            <a:r>
              <a:rPr lang="en-US"/>
              <a:t>3/27/10</a:t>
            </a:r>
          </a:p>
        </p:txBody>
      </p:sp>
      <p:sp>
        <p:nvSpPr>
          <p:cNvPr id="5" name="Footer Placeholder 3"/>
          <p:cNvSpPr>
            <a:spLocks noGrp="1"/>
          </p:cNvSpPr>
          <p:nvPr>
            <p:ph type="ftr" idx="11"/>
          </p:nvPr>
        </p:nvSpPr>
        <p:spPr/>
        <p:txBody>
          <a:bodyPr/>
          <a:lstStyle/>
          <a:p>
            <a:endParaRPr lang="en-US"/>
          </a:p>
        </p:txBody>
      </p:sp>
      <p:sp>
        <p:nvSpPr>
          <p:cNvPr id="4097" name="Rectangle 1"/>
          <p:cNvSpPr>
            <a:spLocks noGrp="1" noChangeArrowheads="1"/>
          </p:cNvSpPr>
          <p:nvPr>
            <p:ph type="title" idx="4294967295"/>
          </p:nvPr>
        </p:nvSpPr>
        <p:spPr>
          <a:xfrm>
            <a:off x="685800" y="2130425"/>
            <a:ext cx="7772400" cy="1470025"/>
          </a:xfrm>
          <a:ln/>
        </p:spPr>
        <p:txBody>
          <a:bodyPr tIns="67176"/>
          <a:lstStyle/>
          <a:p>
            <a:pPr algn="ctr">
              <a:tabLst>
                <a:tab pos="723900" algn="l"/>
                <a:tab pos="1447800" algn="l"/>
                <a:tab pos="2171700" algn="l"/>
                <a:tab pos="2895600" algn="l"/>
                <a:tab pos="3619500" algn="l"/>
                <a:tab pos="4343400" algn="l"/>
                <a:tab pos="5067300" algn="l"/>
                <a:tab pos="5791200" algn="l"/>
                <a:tab pos="6515100" algn="l"/>
                <a:tab pos="7239000" algn="l"/>
              </a:tabLst>
            </a:pPr>
            <a:r>
              <a:rPr lang="en-US" sz="4400"/>
              <a:t>Quiz #4a</a:t>
            </a:r>
          </a:p>
        </p:txBody>
      </p:sp>
      <p:sp>
        <p:nvSpPr>
          <p:cNvPr id="4098" name="Rectangle 2"/>
          <p:cNvSpPr>
            <a:spLocks noChangeArrowheads="1"/>
          </p:cNvSpPr>
          <p:nvPr/>
        </p:nvSpPr>
        <p:spPr bwMode="auto">
          <a:xfrm>
            <a:off x="1371600" y="3886200"/>
            <a:ext cx="6400800" cy="1752600"/>
          </a:xfrm>
          <a:prstGeom prst="rect">
            <a:avLst/>
          </a:prstGeom>
          <a:noFill/>
          <a:ln w="9525">
            <a:solidFill>
              <a:srgbClr val="000000"/>
            </a:solidFill>
            <a:round/>
            <a:headEnd/>
            <a:tailEnd/>
          </a:ln>
          <a:effectLst/>
        </p:spPr>
        <p:txBody>
          <a:bodyPr wrap="none" anchor="ct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5121" name="Rectangle 1"/>
          <p:cNvSpPr>
            <a:spLocks noGrp="1" noChangeArrowheads="1"/>
          </p:cNvSpPr>
          <p:nvPr>
            <p:ph type="title"/>
          </p:nvPr>
        </p:nvSpPr>
        <p:spPr>
          <a:xfrm>
            <a:off x="457200" y="274638"/>
            <a:ext cx="8229600" cy="1143000"/>
          </a:xfrm>
          <a:ln/>
        </p:spPr>
        <p:txBody>
          <a:bodyPr tIns="63144"/>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a:t>1. Which is not a part of the basal ganglia?</a:t>
            </a:r>
          </a:p>
        </p:txBody>
      </p:sp>
      <p:sp>
        <p:nvSpPr>
          <p:cNvPr id="5122" name="Rectangle 2"/>
          <p:cNvSpPr>
            <a:spLocks noGrp="1" noChangeArrowheads="1"/>
          </p:cNvSpPr>
          <p:nvPr>
            <p:ph type="body" idx="1"/>
          </p:nvPr>
        </p:nvSpPr>
        <p:spPr>
          <a:xfrm>
            <a:off x="457200" y="1600200"/>
            <a:ext cx="8229600" cy="4525963"/>
          </a:xfrm>
          <a:ln/>
        </p:spPr>
        <p:txBody>
          <a:bodyPr/>
          <a:lstStyle/>
          <a:p>
            <a:pPr marL="514350" indent="-51276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Caudate – </a:t>
            </a:r>
            <a:r>
              <a:rPr lang="en-US" sz="1400"/>
              <a:t>Comma shaped part of the basal ganglia, located in the wall of the lateral ventricle. Divided into head, body, and tail. Tail loops posteriorly, inferiorly, and then anteriorly to extend into the temporal lobe, becoming continuous with the amygdaloid nucleus. Along with the putamen, it forms the striatum.</a:t>
            </a:r>
          </a:p>
          <a:p>
            <a:pPr marL="514350" indent="-51276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Putamen – </a:t>
            </a:r>
            <a:r>
              <a:rPr lang="en-US" sz="1400"/>
              <a:t>Lateral most part of the lentiform nucleus of the basal ganglia. Lies lateral to the external globus pallidus, and medial to the external capsule. Separated from the thalamus by the posterior limb of the internal capsule. Separated from the head of the caudate by the anterior limb of the internal capsule.</a:t>
            </a:r>
          </a:p>
          <a:p>
            <a:pPr marL="514350" indent="-51276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**Dentate – </a:t>
            </a:r>
            <a:r>
              <a:rPr lang="en-US" sz="1400"/>
              <a:t>Not part of the basal ganglia. The dentate nucleus is a deep cerebellar nucleus (the largest)</a:t>
            </a:r>
          </a:p>
          <a:p>
            <a:pPr marL="514350" indent="-51276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Globus pallidus – </a:t>
            </a:r>
            <a:r>
              <a:rPr lang="en-US" sz="1400"/>
              <a:t>Medial portion of the lentiform nucleus of the basal ganglia. Divided into external and internal portions. Morphologically and functionally different from the caudate and putamen, so it forms the pallidum rather than being a part of the striatum. Separated from the thalamus by the posterior limb of the internal capsule.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6145" name="Rectangle 1"/>
          <p:cNvSpPr>
            <a:spLocks noGrp="1" noChangeArrowheads="1"/>
          </p:cNvSpPr>
          <p:nvPr>
            <p:ph type="title"/>
          </p:nvPr>
        </p:nvSpPr>
        <p:spPr>
          <a:xfrm>
            <a:off x="457200" y="274638"/>
            <a:ext cx="8229600" cy="1143000"/>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2. Which is not a deep nucleus of the cerebellum?</a:t>
            </a:r>
          </a:p>
        </p:txBody>
      </p:sp>
      <p:sp>
        <p:nvSpPr>
          <p:cNvPr id="6146" name="Rectangle 2"/>
          <p:cNvSpPr>
            <a:spLocks noGrp="1" noChangeArrowheads="1"/>
          </p:cNvSpPr>
          <p:nvPr>
            <p:ph type="body" idx="1"/>
          </p:nvPr>
        </p:nvSpPr>
        <p:spPr>
          <a:xfrm>
            <a:off x="457200" y="1600200"/>
            <a:ext cx="8229600" cy="4525963"/>
          </a:xfrm>
          <a:ln/>
        </p:spPr>
        <p:txBody>
          <a:bodyPr/>
          <a:lstStyle/>
          <a:p>
            <a:pPr>
              <a:spcBef>
                <a:spcPts val="638"/>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Interposed – </a:t>
            </a:r>
            <a:r>
              <a:rPr lang="en-US" sz="1400"/>
              <a:t>Deep cerebellar nuc found in the roof of the 4</a:t>
            </a:r>
            <a:r>
              <a:rPr lang="en-US" sz="1400" baseline="33000"/>
              <a:t>th</a:t>
            </a:r>
            <a:r>
              <a:rPr lang="en-US" sz="1400"/>
              <a:t> ventricle. Gets afferents from anterior cerebellum, and sends output through the superior cerebellar peduncle to the red nucleus. Controls muscle stretch reflexes of distal muscles.</a:t>
            </a:r>
          </a:p>
          <a:p>
            <a:pPr>
              <a:spcBef>
                <a:spcPts val="638"/>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Fastigial – </a:t>
            </a:r>
            <a:r>
              <a:rPr lang="en-US" sz="1400"/>
              <a:t>Deep cerebellar nuc at the anterior end of the superior cerebellar vermis (above the roof of the 4</a:t>
            </a:r>
            <a:r>
              <a:rPr lang="en-US" sz="1400" baseline="33000"/>
              <a:t>th</a:t>
            </a:r>
            <a:r>
              <a:rPr lang="en-US" sz="1400"/>
              <a:t> ventricle.) Gets input from flocculonodular lobe and vermis, sends output through inferior cerebellar peduncle to the vestibular nucleus (between the pons and medulla.) Functions in standing and walking.</a:t>
            </a:r>
          </a:p>
          <a:p>
            <a:pPr>
              <a:spcBef>
                <a:spcPts val="638"/>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Dentate – </a:t>
            </a:r>
            <a:r>
              <a:rPr lang="en-US" sz="1400"/>
              <a:t>Biggest deep cerebellar nuc. Functions in planning, initiation, and control of voluntary movements. Gets input from premotor and supplementary motor cortices via pontocerebellar pathway. Sends output to VL thalamus via the superior cerebellar peduncle and red nucleus.</a:t>
            </a:r>
          </a:p>
          <a:p>
            <a:pPr>
              <a:spcBef>
                <a:spcPts val="638"/>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**Subthalamic – </a:t>
            </a:r>
            <a:r>
              <a:rPr lang="en-US" sz="1400"/>
              <a:t>Part of the basal ganglia. Located inferior to the thalamus, and superior to the crus cerebri. Acts to modulate the activity in the pallidum of the basal ganglia. Gets inhibitory input from external globus pallidus, and excitatory input from cerebral cortex. Send excitatory output to the internal globus pallidus.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10"/>
          </p:nvPr>
        </p:nvSpPr>
        <p:spPr/>
        <p:txBody>
          <a:bodyPr/>
          <a:lstStyle/>
          <a:p>
            <a:r>
              <a:rPr lang="en-US"/>
              <a:t>3/27/10</a:t>
            </a:r>
          </a:p>
        </p:txBody>
      </p:sp>
      <p:sp>
        <p:nvSpPr>
          <p:cNvPr id="10" name="Footer Placeholder 4"/>
          <p:cNvSpPr>
            <a:spLocks noGrp="1"/>
          </p:cNvSpPr>
          <p:nvPr>
            <p:ph type="ftr" idx="11"/>
          </p:nvPr>
        </p:nvSpPr>
        <p:spPr/>
        <p:txBody>
          <a:bodyPr/>
          <a:lstStyle/>
          <a:p>
            <a:endParaRPr lang="en-US"/>
          </a:p>
        </p:txBody>
      </p:sp>
      <p:sp>
        <p:nvSpPr>
          <p:cNvPr id="7169" name="Rectangle 1"/>
          <p:cNvSpPr>
            <a:spLocks noGrp="1" noChangeArrowheads="1"/>
          </p:cNvSpPr>
          <p:nvPr>
            <p:ph type="title"/>
          </p:nvPr>
        </p:nvSpPr>
        <p:spPr>
          <a:xfrm>
            <a:off x="457200" y="274638"/>
            <a:ext cx="8229600" cy="1096962"/>
          </a:xfrm>
          <a:ln/>
        </p:spPr>
        <p:txBody>
          <a:bodyPr tIns="63144">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a:t>3. Identify the part of the cerebellum at the tip of the pointer.</a:t>
            </a:r>
          </a:p>
        </p:txBody>
      </p:sp>
      <p:pic>
        <p:nvPicPr>
          <p:cNvPr id="7170" name="Picture 2"/>
          <p:cNvPicPr>
            <a:picLocks noChangeAspect="1" noChangeArrowheads="1"/>
          </p:cNvPicPr>
          <p:nvPr/>
        </p:nvPicPr>
        <p:blipFill>
          <a:blip r:embed="rId3"/>
          <a:srcRect/>
          <a:stretch>
            <a:fillRect/>
          </a:stretch>
        </p:blipFill>
        <p:spPr bwMode="auto">
          <a:xfrm>
            <a:off x="4171950" y="2574925"/>
            <a:ext cx="4972050" cy="2911475"/>
          </a:xfrm>
          <a:prstGeom prst="rect">
            <a:avLst/>
          </a:prstGeom>
          <a:noFill/>
          <a:ln w="57240">
            <a:solidFill>
              <a:srgbClr val="000000"/>
            </a:solidFill>
            <a:miter lim="800000"/>
            <a:headEnd/>
            <a:tailEnd/>
          </a:ln>
          <a:effectLst/>
        </p:spPr>
      </p:pic>
      <p:sp>
        <p:nvSpPr>
          <p:cNvPr id="7171" name="AutoShape 3"/>
          <p:cNvSpPr>
            <a:spLocks noChangeArrowheads="1"/>
          </p:cNvSpPr>
          <p:nvPr/>
        </p:nvSpPr>
        <p:spPr bwMode="auto">
          <a:xfrm>
            <a:off x="6553200" y="1828800"/>
            <a:ext cx="304800" cy="533400"/>
          </a:xfrm>
          <a:prstGeom prst="downArrow">
            <a:avLst>
              <a:gd name="adj1" fmla="val 50000"/>
              <a:gd name="adj2" fmla="val 43750"/>
            </a:avLst>
          </a:prstGeom>
          <a:solidFill>
            <a:srgbClr val="4F81BD"/>
          </a:solidFill>
          <a:ln w="25560">
            <a:solidFill>
              <a:srgbClr val="3A5F8B"/>
            </a:solidFill>
            <a:round/>
            <a:headEnd/>
            <a:tailEnd/>
          </a:ln>
          <a:effectLst/>
        </p:spPr>
        <p:txBody>
          <a:bodyPr wrap="none" anchor="ctr">
            <a:prstTxWarp prst="textNoShape">
              <a:avLst/>
            </a:prstTxWarp>
          </a:bodyPr>
          <a:lstStyle/>
          <a:p>
            <a:endParaRPr lang="en-US"/>
          </a:p>
        </p:txBody>
      </p:sp>
      <p:sp>
        <p:nvSpPr>
          <p:cNvPr id="7172" name="Rectangle 4"/>
          <p:cNvSpPr>
            <a:spLocks noGrp="1" noChangeArrowheads="1"/>
          </p:cNvSpPr>
          <p:nvPr>
            <p:ph type="body" idx="1"/>
          </p:nvPr>
        </p:nvSpPr>
        <p:spPr>
          <a:xfrm>
            <a:off x="457200" y="1600200"/>
            <a:ext cx="41148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**Vermis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Paravermis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Anterior lobe</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Flocculonodular lobe.</a:t>
            </a:r>
          </a:p>
        </p:txBody>
      </p:sp>
      <p:sp>
        <p:nvSpPr>
          <p:cNvPr id="7173" name="Line 5"/>
          <p:cNvSpPr>
            <a:spLocks noChangeShapeType="1"/>
          </p:cNvSpPr>
          <p:nvPr/>
        </p:nvSpPr>
        <p:spPr bwMode="auto">
          <a:xfrm flipH="1">
            <a:off x="3884613" y="3657600"/>
            <a:ext cx="2289175" cy="2286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7174" name="Line 6"/>
          <p:cNvSpPr>
            <a:spLocks noChangeShapeType="1"/>
          </p:cNvSpPr>
          <p:nvPr/>
        </p:nvSpPr>
        <p:spPr bwMode="auto">
          <a:xfrm flipH="1" flipV="1">
            <a:off x="2741613" y="1827213"/>
            <a:ext cx="3889375" cy="1831975"/>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7175" name="Line 7"/>
          <p:cNvSpPr>
            <a:spLocks noChangeShapeType="1"/>
          </p:cNvSpPr>
          <p:nvPr/>
        </p:nvSpPr>
        <p:spPr bwMode="auto">
          <a:xfrm flipH="1" flipV="1">
            <a:off x="3198813" y="2513013"/>
            <a:ext cx="3889375" cy="1374775"/>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Mid Pons.jpg"/>
          <p:cNvPicPr>
            <a:picLocks noChangeAspect="1"/>
          </p:cNvPicPr>
          <p:nvPr/>
        </p:nvPicPr>
        <p:blipFill>
          <a:blip r:embed="rId2"/>
          <a:stretch>
            <a:fillRect/>
          </a:stretch>
        </p:blipFill>
        <p:spPr>
          <a:xfrm>
            <a:off x="0" y="0"/>
            <a:ext cx="8874125" cy="6858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8193" name="Rectangle 1"/>
          <p:cNvSpPr>
            <a:spLocks noGrp="1" noChangeArrowheads="1"/>
          </p:cNvSpPr>
          <p:nvPr>
            <p:ph type="title"/>
          </p:nvPr>
        </p:nvSpPr>
        <p:spPr>
          <a:xfrm>
            <a:off x="457200" y="274638"/>
            <a:ext cx="8229600" cy="1143000"/>
          </a:xfrm>
          <a:ln/>
        </p:spPr>
        <p:txBody>
          <a:bodyPr tIns="63144">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a:t>4. Most axons enter the cerebellum through the:</a:t>
            </a:r>
          </a:p>
        </p:txBody>
      </p:sp>
      <p:sp>
        <p:nvSpPr>
          <p:cNvPr id="8194" name="Rectangle 2"/>
          <p:cNvSpPr>
            <a:spLocks noGrp="1" noChangeArrowheads="1"/>
          </p:cNvSpPr>
          <p:nvPr>
            <p:ph type="body" idx="1"/>
          </p:nvPr>
        </p:nvSpPr>
        <p:spPr>
          <a:xfrm>
            <a:off x="457200" y="1600200"/>
            <a:ext cx="82296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Inferior and superior cerebellar peduncles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**Inferior and middle cerebellar peduncles.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Middle and superior cerebellar peduncles.</a:t>
            </a:r>
          </a:p>
          <a:p>
            <a:pPr marL="514350" indent="-51276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a:t>Explanation: Inferior peduncles are mostly input fibers from the dorsolateral surface of the medulla. Middle peduncles are all input fibers from the basilar part of the pons. Superior peduncles are mostly output to the midbrain.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9217" name="Rectangle 1"/>
          <p:cNvSpPr>
            <a:spLocks noGrp="1" noChangeArrowheads="1"/>
          </p:cNvSpPr>
          <p:nvPr>
            <p:ph type="title"/>
          </p:nvPr>
        </p:nvSpPr>
        <p:spPr>
          <a:xfrm>
            <a:off x="457200" y="274638"/>
            <a:ext cx="8229600" cy="868362"/>
          </a:xfrm>
          <a:ln/>
        </p:spPr>
        <p:txBody>
          <a:bodyPr tIns="59112"/>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5. Which is an input nucleus of the basal ganglia?</a:t>
            </a:r>
          </a:p>
        </p:txBody>
      </p:sp>
      <p:sp>
        <p:nvSpPr>
          <p:cNvPr id="9218" name="Rectangle 2"/>
          <p:cNvSpPr>
            <a:spLocks noGrp="1" noChangeArrowheads="1"/>
          </p:cNvSpPr>
          <p:nvPr>
            <p:ph type="body" idx="1"/>
          </p:nvPr>
        </p:nvSpPr>
        <p:spPr>
          <a:xfrm>
            <a:off x="457200" y="1143000"/>
            <a:ext cx="8229600" cy="49831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**Caudate – </a:t>
            </a:r>
            <a:r>
              <a:rPr lang="en-US" sz="1400"/>
              <a:t>Part of the striatum, which receives input from the cerebral cortex as corticostriate fibers of the anterior limb of the internal capsule. Other input nuclei of the basal ganglia include the putamen (corticostriatal projections from motor, premotor, and somatosensory cortex), intralaminar nuclei (from thalamus), and subthalamic nucleus (from motor and premotor cortex.)</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Globus pallidus – </a:t>
            </a:r>
            <a:r>
              <a:rPr lang="en-US" sz="1400"/>
              <a:t>External division interconnects the striatum and subthalamic nucleus. Internal division is the major output of the basal ganglia. Gets input from STN and striatum, sends output to VA thalamus. Output fibers to thalamus are grouped as Lenticular Fasciculus, and Ansa Lenticularis.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Substantia nigra – </a:t>
            </a:r>
            <a:r>
              <a:rPr lang="en-US" sz="1400"/>
              <a:t>Interconnections and output. Pars compacta gives both inhibitory and excitatory connections to striatum (effect determined by dopamine receptors in striatum. D1 receptors are excitatory, D2 are inhibitory.) Pars reticulata is inhibited by striatum, and gives inhibitory output to VA thalamus.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Subthalamic nucleus – </a:t>
            </a:r>
            <a:r>
              <a:rPr lang="en-US" sz="1400"/>
              <a:t>Does receive some excitatory input from cortex. Mostly has interconnections to pallidum, though. Receives inhibition from external pallidum, and sends excitatory output to internal pallidum.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10241" name="Rectangle 1"/>
          <p:cNvSpPr>
            <a:spLocks noGrp="1" noChangeArrowheads="1"/>
          </p:cNvSpPr>
          <p:nvPr>
            <p:ph type="title"/>
          </p:nvPr>
        </p:nvSpPr>
        <p:spPr>
          <a:xfrm>
            <a:off x="457200" y="274638"/>
            <a:ext cx="8229600" cy="1143000"/>
          </a:xfrm>
          <a:ln/>
        </p:spPr>
        <p:txBody>
          <a:bodyPr tIns="59112"/>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6. The somatosensory pathways consists of three neurons.  The second neuron is found in the</a:t>
            </a:r>
          </a:p>
        </p:txBody>
      </p:sp>
      <p:sp>
        <p:nvSpPr>
          <p:cNvPr id="10242" name="Rectangle 2"/>
          <p:cNvSpPr>
            <a:spLocks noGrp="1" noChangeArrowheads="1"/>
          </p:cNvSpPr>
          <p:nvPr>
            <p:ph type="body" idx="1"/>
          </p:nvPr>
        </p:nvSpPr>
        <p:spPr>
          <a:xfrm>
            <a:off x="457200" y="1600200"/>
            <a:ext cx="8229600" cy="4525963"/>
          </a:xfrm>
          <a:ln/>
        </p:spPr>
        <p:txBody>
          <a:bodyPr>
            <a:normAutofit lnSpcReduction="10000"/>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Sensory ganglion. - </a:t>
            </a:r>
            <a:r>
              <a:rPr lang="en-US" sz="1400"/>
              <a:t>Contains the first order sensory neuron. Transmits it from the periphery to the dorsal root and into the dorsal funiculus to ascend in either the gracile (ipsilateral lower body info) or cuneate (ipsilateral upper body info) tract..  </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**Spinal cord or brainstem – </a:t>
            </a:r>
            <a:r>
              <a:rPr lang="en-US" sz="1400"/>
              <a:t>Contains the second order sensory neuron, specifically in the gracile or cuneate nuclei (aka the dorsal column nuclei) in the caudal medulla. Axons from these nuclei form bundles called internal arcuate fibers. They cross over (sensory decussation) and ascend in a big bundle called the medial lemniscus. Gracile nucleus fibers (contralateral lower limb info) make up the anterior half of the medial lemniscus, and cuneate nucleus fibers (contralateral upper limb info) make up the posterior half. </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Thalamus – </a:t>
            </a:r>
            <a:r>
              <a:rPr lang="en-US" sz="1400"/>
              <a:t>Contains the third order sensory neuron, specifically in VPL thalamus. Contralateral limb info comes in (lower limb laterally, upper limb medially), and synapses on thalamocortical fibers destined for cortex. The third order neurons end in primary somatosensory cortex in the postcentral gyrus (contralateral upper limb info comes in dorsally) and posterior part of the paracentral lobe (contralateral lower limb info.)</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Cortex.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11265" name="Rectangle 1"/>
          <p:cNvSpPr>
            <a:spLocks noGrp="1" noChangeArrowheads="1"/>
          </p:cNvSpPr>
          <p:nvPr>
            <p:ph type="title"/>
          </p:nvPr>
        </p:nvSpPr>
        <p:spPr>
          <a:xfrm>
            <a:off x="457200" y="274638"/>
            <a:ext cx="8229600" cy="1143000"/>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7. Which of the following modalities ascends the spinal cord in the posterior funiculus?</a:t>
            </a:r>
          </a:p>
        </p:txBody>
      </p:sp>
      <p:sp>
        <p:nvSpPr>
          <p:cNvPr id="11266" name="Rectangle 2"/>
          <p:cNvSpPr>
            <a:spLocks noGrp="1" noChangeArrowheads="1"/>
          </p:cNvSpPr>
          <p:nvPr>
            <p:ph type="body" idx="1"/>
          </p:nvPr>
        </p:nvSpPr>
        <p:spPr>
          <a:xfrm>
            <a:off x="457200" y="1600200"/>
            <a:ext cx="82296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**Vibratory sense – </a:t>
            </a:r>
            <a:r>
              <a:rPr lang="en-US" sz="1400"/>
              <a:t>Ascends in the dorsal/posterior funiculus along with tactile and proprioceptive info.</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Pain – </a:t>
            </a:r>
            <a:r>
              <a:rPr lang="en-US" sz="1400"/>
              <a:t>Ascends with temperature info in the anterior part of the lateral funiculus (spinothalamic tract.)</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Temperature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12289" name="Rectangle 1"/>
          <p:cNvSpPr>
            <a:spLocks noGrp="1" noChangeArrowheads="1"/>
          </p:cNvSpPr>
          <p:nvPr>
            <p:ph type="title"/>
          </p:nvPr>
        </p:nvSpPr>
        <p:spPr>
          <a:xfrm>
            <a:off x="457200" y="274638"/>
            <a:ext cx="8229600" cy="1143000"/>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8. Where is the pain pathway for the right little toe located?</a:t>
            </a:r>
          </a:p>
        </p:txBody>
      </p:sp>
      <p:sp>
        <p:nvSpPr>
          <p:cNvPr id="12290" name="Rectangle 2"/>
          <p:cNvSpPr>
            <a:spLocks noGrp="1" noChangeArrowheads="1"/>
          </p:cNvSpPr>
          <p:nvPr>
            <p:ph type="body" idx="1"/>
          </p:nvPr>
        </p:nvSpPr>
        <p:spPr>
          <a:xfrm>
            <a:off x="457200" y="1600200"/>
            <a:ext cx="8229600" cy="4525963"/>
          </a:xfrm>
          <a:ln/>
        </p:spPr>
        <p:txBody>
          <a:bodyPr tIns="59112"/>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Right cervical spinal cord. </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Left medial lemniscus.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Right VPL nucleus of the Thalamus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**Left postcentral gyrus.</a:t>
            </a:r>
          </a:p>
          <a:p>
            <a:pPr marL="514350" indent="-512763">
              <a:spcBef>
                <a:spcPts val="638"/>
              </a:spcBef>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1400"/>
              <a:t>Explanation: Pain/temp info from your right little toe is carried on first order neurons into the cord via the lateral part of the dorsal root, and into the dorsolateral fasciculus to immediately synapse on a second order neuron. The second order neuron runs ventromedially, crossing over in the spinal cord before ascending. After crossing, it ascends in the anterolateral quadrant (anterior part of the lateral funiculus, aka the spinothalamic tract.) Generally, lower limb info travels laterally, and upper limb info travels medially. The second order neuron ascends into the brain to synapse on the third order neuron in the VPL thalamus (just like general sensory info running in the medial lemniscus.) The third order neuron goes to the cortex via the posterior internal capsule to end in the postcentral gyrus (lower limb info) and paracentral lobe (upper limb info.)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13313" name="Rectangle 1"/>
          <p:cNvSpPr>
            <a:spLocks noGrp="1" noChangeArrowheads="1"/>
          </p:cNvSpPr>
          <p:nvPr>
            <p:ph type="title"/>
          </p:nvPr>
        </p:nvSpPr>
        <p:spPr>
          <a:xfrm>
            <a:off x="457200" y="274638"/>
            <a:ext cx="8229600" cy="1143000"/>
          </a:xfrm>
          <a:ln/>
        </p:spPr>
        <p:txBody>
          <a:bodyPr tIns="59112"/>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9. The ability to distinguish stimulation by one or two points applied to the skin is called:</a:t>
            </a:r>
          </a:p>
        </p:txBody>
      </p:sp>
      <p:sp>
        <p:nvSpPr>
          <p:cNvPr id="13314" name="Rectangle 2"/>
          <p:cNvSpPr>
            <a:spLocks noGrp="1" noChangeArrowheads="1"/>
          </p:cNvSpPr>
          <p:nvPr>
            <p:ph type="body" idx="1"/>
          </p:nvPr>
        </p:nvSpPr>
        <p:spPr>
          <a:xfrm>
            <a:off x="457200" y="1600200"/>
            <a:ext cx="82296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Stereognosis – </a:t>
            </a:r>
            <a:r>
              <a:rPr lang="en-US" sz="1400"/>
              <a:t>Ability to identify object by touch alone.</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Graphesthesia – </a:t>
            </a:r>
            <a:r>
              <a:rPr lang="en-US" sz="1400"/>
              <a:t>Ability to recognize letters/numbers drawn on your skin.</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**Two-point sense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14337" name="Rectangle 1"/>
          <p:cNvSpPr>
            <a:spLocks noGrp="1" noChangeArrowheads="1"/>
          </p:cNvSpPr>
          <p:nvPr>
            <p:ph type="title"/>
          </p:nvPr>
        </p:nvSpPr>
        <p:spPr>
          <a:xfrm>
            <a:off x="457200" y="274638"/>
            <a:ext cx="8229600" cy="1143000"/>
          </a:xfrm>
          <a:ln/>
        </p:spPr>
        <p:txBody>
          <a:bodyPr tIns="61127"/>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200"/>
              <a:t>10. Which of the mechanoreceptors is most sensitive and senses vibration?</a:t>
            </a:r>
          </a:p>
        </p:txBody>
      </p:sp>
      <p:sp>
        <p:nvSpPr>
          <p:cNvPr id="14338" name="Rectangle 2"/>
          <p:cNvSpPr>
            <a:spLocks noGrp="1" noChangeArrowheads="1"/>
          </p:cNvSpPr>
          <p:nvPr>
            <p:ph type="body" idx="1"/>
          </p:nvPr>
        </p:nvSpPr>
        <p:spPr>
          <a:xfrm>
            <a:off x="457200" y="1600200"/>
            <a:ext cx="82296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**Pacinian corpuscles – </a:t>
            </a:r>
            <a:r>
              <a:rPr lang="en-US" sz="1400"/>
              <a:t>Senses vibration. Large receptive fields.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Merkels discs – </a:t>
            </a:r>
            <a:r>
              <a:rPr lang="en-US" sz="1400"/>
              <a:t>Senses indentations in the skin. Wrapped in a single epithelial cell.</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Meissners corpuscles. - </a:t>
            </a:r>
            <a:r>
              <a:rPr lang="en-US" sz="1400"/>
              <a:t>Senses shapes &amp; surfaces. Wrapped in multiple flattened epithelial cells.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Ruffini endings. - </a:t>
            </a:r>
            <a:r>
              <a:rPr lang="en-US" sz="1400"/>
              <a:t>Senses stretching of the skin &amp; shape identification.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en-US"/>
              <a:t>3/27/10</a:t>
            </a:r>
          </a:p>
        </p:txBody>
      </p:sp>
      <p:sp>
        <p:nvSpPr>
          <p:cNvPr id="5" name="Footer Placeholder 4"/>
          <p:cNvSpPr>
            <a:spLocks noGrp="1"/>
          </p:cNvSpPr>
          <p:nvPr>
            <p:ph type="ftr" idx="11"/>
          </p:nvPr>
        </p:nvSpPr>
        <p:spPr/>
        <p:txBody>
          <a:bodyPr/>
          <a:lstStyle/>
          <a:p>
            <a:endParaRPr lang="en-US"/>
          </a:p>
        </p:txBody>
      </p:sp>
      <p:sp>
        <p:nvSpPr>
          <p:cNvPr id="15361" name="Rectangle 1"/>
          <p:cNvSpPr>
            <a:spLocks noGrp="1" noChangeArrowheads="1"/>
          </p:cNvSpPr>
          <p:nvPr>
            <p:ph type="title"/>
          </p:nvPr>
        </p:nvSpPr>
        <p:spPr>
          <a:xfrm>
            <a:off x="457200" y="274638"/>
            <a:ext cx="8229600" cy="1143000"/>
          </a:xfrm>
          <a:ln/>
        </p:spPr>
        <p:txBody>
          <a:bodyPr tIns="59112"/>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800"/>
              <a:t>1. The sensory neurons for proprioception from the big toe ascend in the spinal cord in the:</a:t>
            </a:r>
          </a:p>
        </p:txBody>
      </p:sp>
      <p:sp>
        <p:nvSpPr>
          <p:cNvPr id="15362" name="Rectangle 2"/>
          <p:cNvSpPr>
            <a:spLocks noGrp="1" noChangeArrowheads="1"/>
          </p:cNvSpPr>
          <p:nvPr>
            <p:ph type="body" idx="1"/>
          </p:nvPr>
        </p:nvSpPr>
        <p:spPr>
          <a:xfrm>
            <a:off x="457200" y="1600200"/>
            <a:ext cx="82296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**Fasciculus gracilis – </a:t>
            </a:r>
            <a:r>
              <a:rPr lang="en-US" sz="1400"/>
              <a:t>Ipsilateral lower limb touch/proprio info.</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Fasciculus cuneatus – </a:t>
            </a:r>
            <a:r>
              <a:rPr lang="en-US" sz="1400"/>
              <a:t>Ipsilateral upper limb touch/proprio info.</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t>Anterolateral funiculus. - </a:t>
            </a:r>
            <a:r>
              <a:rPr lang="en-US" sz="1400"/>
              <a:t>Contralateral pain/temp info.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idx="10"/>
          </p:nvPr>
        </p:nvSpPr>
        <p:spPr/>
        <p:txBody>
          <a:bodyPr/>
          <a:lstStyle/>
          <a:p>
            <a:r>
              <a:rPr lang="en-US"/>
              <a:t>3/27/10</a:t>
            </a:r>
          </a:p>
        </p:txBody>
      </p:sp>
      <p:sp>
        <p:nvSpPr>
          <p:cNvPr id="11" name="Footer Placeholder 4"/>
          <p:cNvSpPr>
            <a:spLocks noGrp="1"/>
          </p:cNvSpPr>
          <p:nvPr>
            <p:ph type="ftr" idx="11"/>
          </p:nvPr>
        </p:nvSpPr>
        <p:spPr/>
        <p:txBody>
          <a:bodyPr/>
          <a:lstStyle/>
          <a:p>
            <a:endParaRPr lang="en-US"/>
          </a:p>
        </p:txBody>
      </p:sp>
      <p:sp>
        <p:nvSpPr>
          <p:cNvPr id="16385" name="Rectangle 1"/>
          <p:cNvSpPr>
            <a:spLocks noGrp="1" noChangeArrowheads="1"/>
          </p:cNvSpPr>
          <p:nvPr>
            <p:ph type="title"/>
          </p:nvPr>
        </p:nvSpPr>
        <p:spPr>
          <a:xfrm>
            <a:off x="457200" y="274638"/>
            <a:ext cx="8229600" cy="639762"/>
          </a:xfrm>
          <a:ln/>
        </p:spPr>
        <p:txBody>
          <a:bodyPr tIns="63144">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a:t>2. The structure at the pointer is the:</a:t>
            </a:r>
          </a:p>
        </p:txBody>
      </p:sp>
      <p:pic>
        <p:nvPicPr>
          <p:cNvPr id="16386" name="Picture 2"/>
          <p:cNvPicPr>
            <a:picLocks noChangeAspect="1" noChangeArrowheads="1"/>
          </p:cNvPicPr>
          <p:nvPr/>
        </p:nvPicPr>
        <p:blipFill>
          <a:blip r:embed="rId3"/>
          <a:srcRect/>
          <a:stretch>
            <a:fillRect/>
          </a:stretch>
        </p:blipFill>
        <p:spPr bwMode="auto">
          <a:xfrm>
            <a:off x="4572000" y="1371600"/>
            <a:ext cx="4572000" cy="4014788"/>
          </a:xfrm>
          <a:prstGeom prst="rect">
            <a:avLst/>
          </a:prstGeom>
          <a:noFill/>
          <a:ln w="9360">
            <a:noFill/>
            <a:miter lim="800000"/>
            <a:headEnd/>
            <a:tailEnd/>
          </a:ln>
          <a:effectLst/>
        </p:spPr>
      </p:pic>
      <p:sp>
        <p:nvSpPr>
          <p:cNvPr id="16387" name="AutoShape 3"/>
          <p:cNvSpPr>
            <a:spLocks noChangeArrowheads="1"/>
          </p:cNvSpPr>
          <p:nvPr/>
        </p:nvSpPr>
        <p:spPr bwMode="auto">
          <a:xfrm>
            <a:off x="8534400" y="2057400"/>
            <a:ext cx="304800" cy="838200"/>
          </a:xfrm>
          <a:prstGeom prst="downArrow">
            <a:avLst>
              <a:gd name="adj1" fmla="val 50000"/>
              <a:gd name="adj2" fmla="val 68750"/>
            </a:avLst>
          </a:prstGeom>
          <a:solidFill>
            <a:srgbClr val="C0504D"/>
          </a:solidFill>
          <a:ln w="25560">
            <a:solidFill>
              <a:srgbClr val="3A5F8B"/>
            </a:solidFill>
            <a:round/>
            <a:headEnd/>
            <a:tailEnd/>
          </a:ln>
          <a:effectLst/>
        </p:spPr>
        <p:txBody>
          <a:bodyPr wrap="none" anchor="ctr">
            <a:prstTxWarp prst="textNoShape">
              <a:avLst/>
            </a:prstTxWarp>
          </a:bodyPr>
          <a:lstStyle/>
          <a:p>
            <a:endParaRPr lang="en-US"/>
          </a:p>
        </p:txBody>
      </p:sp>
      <p:sp>
        <p:nvSpPr>
          <p:cNvPr id="16388" name="Rectangle 4"/>
          <p:cNvSpPr>
            <a:spLocks noGrp="1" noChangeArrowheads="1"/>
          </p:cNvSpPr>
          <p:nvPr>
            <p:ph type="body" idx="1"/>
          </p:nvPr>
        </p:nvSpPr>
        <p:spPr>
          <a:xfrm>
            <a:off x="457200" y="1600200"/>
            <a:ext cx="41148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Nucleus gracilis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Nucleus cuneatus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Accessory cuneate nucleus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**Spinal nuc of 5</a:t>
            </a:r>
          </a:p>
        </p:txBody>
      </p:sp>
      <p:sp>
        <p:nvSpPr>
          <p:cNvPr id="16389" name="Line 5"/>
          <p:cNvSpPr>
            <a:spLocks noChangeShapeType="1"/>
          </p:cNvSpPr>
          <p:nvPr/>
        </p:nvSpPr>
        <p:spPr bwMode="auto">
          <a:xfrm flipH="1">
            <a:off x="4113213" y="1143000"/>
            <a:ext cx="1831975" cy="6858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6390" name="Line 6"/>
          <p:cNvSpPr>
            <a:spLocks noChangeShapeType="1"/>
          </p:cNvSpPr>
          <p:nvPr/>
        </p:nvSpPr>
        <p:spPr bwMode="auto">
          <a:xfrm flipH="1" flipV="1">
            <a:off x="5942013" y="1141413"/>
            <a:ext cx="917575" cy="688975"/>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6391" name="Line 7"/>
          <p:cNvSpPr>
            <a:spLocks noChangeShapeType="1"/>
          </p:cNvSpPr>
          <p:nvPr/>
        </p:nvSpPr>
        <p:spPr bwMode="auto">
          <a:xfrm flipH="1">
            <a:off x="4341813" y="1600200"/>
            <a:ext cx="1374775" cy="9144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6392" name="Line 8"/>
          <p:cNvSpPr>
            <a:spLocks noChangeShapeType="1"/>
          </p:cNvSpPr>
          <p:nvPr/>
        </p:nvSpPr>
        <p:spPr bwMode="auto">
          <a:xfrm flipH="1" flipV="1">
            <a:off x="5713413" y="1598613"/>
            <a:ext cx="460375" cy="688975"/>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idx="10"/>
          </p:nvPr>
        </p:nvSpPr>
        <p:spPr/>
        <p:txBody>
          <a:bodyPr/>
          <a:lstStyle/>
          <a:p>
            <a:r>
              <a:rPr lang="en-US"/>
              <a:t>3/27/10</a:t>
            </a:r>
          </a:p>
        </p:txBody>
      </p:sp>
      <p:sp>
        <p:nvSpPr>
          <p:cNvPr id="8" name="Footer Placeholder 4"/>
          <p:cNvSpPr>
            <a:spLocks noGrp="1"/>
          </p:cNvSpPr>
          <p:nvPr>
            <p:ph type="ftr" idx="11"/>
          </p:nvPr>
        </p:nvSpPr>
        <p:spPr/>
        <p:txBody>
          <a:bodyPr/>
          <a:lstStyle/>
          <a:p>
            <a:endParaRPr lang="en-US"/>
          </a:p>
        </p:txBody>
      </p:sp>
      <p:sp>
        <p:nvSpPr>
          <p:cNvPr id="17409" name="Rectangle 1"/>
          <p:cNvSpPr>
            <a:spLocks noGrp="1" noChangeArrowheads="1"/>
          </p:cNvSpPr>
          <p:nvPr>
            <p:ph type="title"/>
          </p:nvPr>
        </p:nvSpPr>
        <p:spPr>
          <a:xfrm>
            <a:off x="457200" y="0"/>
            <a:ext cx="8229600" cy="685800"/>
          </a:xfrm>
          <a:ln/>
        </p:spPr>
        <p:txBody>
          <a:bodyPr tIns="63144"/>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a:t>3. The arrow points to:</a:t>
            </a:r>
          </a:p>
        </p:txBody>
      </p:sp>
      <p:pic>
        <p:nvPicPr>
          <p:cNvPr id="17410" name="Picture 2"/>
          <p:cNvPicPr>
            <a:picLocks noChangeAspect="1" noChangeArrowheads="1"/>
          </p:cNvPicPr>
          <p:nvPr/>
        </p:nvPicPr>
        <p:blipFill>
          <a:blip r:embed="rId3"/>
          <a:srcRect/>
          <a:stretch>
            <a:fillRect/>
          </a:stretch>
        </p:blipFill>
        <p:spPr bwMode="auto">
          <a:xfrm>
            <a:off x="4191000" y="1447800"/>
            <a:ext cx="4983163" cy="3962400"/>
          </a:xfrm>
          <a:prstGeom prst="rect">
            <a:avLst/>
          </a:prstGeom>
          <a:noFill/>
          <a:ln w="9360">
            <a:noFill/>
            <a:miter lim="800000"/>
            <a:headEnd/>
            <a:tailEnd/>
          </a:ln>
          <a:effectLst/>
        </p:spPr>
      </p:pic>
      <p:sp>
        <p:nvSpPr>
          <p:cNvPr id="17411" name="AutoShape 3"/>
          <p:cNvSpPr>
            <a:spLocks noChangeArrowheads="1"/>
          </p:cNvSpPr>
          <p:nvPr/>
        </p:nvSpPr>
        <p:spPr bwMode="auto">
          <a:xfrm>
            <a:off x="6629400" y="3810000"/>
            <a:ext cx="304800" cy="457200"/>
          </a:xfrm>
          <a:prstGeom prst="downArrow">
            <a:avLst>
              <a:gd name="adj1" fmla="val 50000"/>
              <a:gd name="adj2" fmla="val 37500"/>
            </a:avLst>
          </a:prstGeom>
          <a:solidFill>
            <a:srgbClr val="FFFF00"/>
          </a:solidFill>
          <a:ln w="25560">
            <a:solidFill>
              <a:srgbClr val="3A5F8B"/>
            </a:solidFill>
            <a:round/>
            <a:headEnd/>
            <a:tailEnd/>
          </a:ln>
          <a:effectLst/>
        </p:spPr>
        <p:txBody>
          <a:bodyPr wrap="none" anchor="ctr">
            <a:prstTxWarp prst="textNoShape">
              <a:avLst/>
            </a:prstTxWarp>
          </a:bodyPr>
          <a:lstStyle/>
          <a:p>
            <a:endParaRPr lang="en-US"/>
          </a:p>
        </p:txBody>
      </p:sp>
      <p:sp>
        <p:nvSpPr>
          <p:cNvPr id="17412" name="Rectangle 4"/>
          <p:cNvSpPr>
            <a:spLocks noGrp="1" noChangeArrowheads="1"/>
          </p:cNvSpPr>
          <p:nvPr>
            <p:ph type="body" idx="1"/>
          </p:nvPr>
        </p:nvSpPr>
        <p:spPr>
          <a:xfrm>
            <a:off x="0" y="1066800"/>
            <a:ext cx="4114800" cy="4525963"/>
          </a:xfrm>
          <a:ln/>
        </p:spPr>
        <p:txBody>
          <a:bodyPr tIns="57096"/>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400"/>
              <a:t>**Axon #2 for vibratory sense from the legs.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400"/>
              <a:t>Axon #2 for pain and temperature legs.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400"/>
              <a:t>Axon #2 for vibratory sense from the face. - </a:t>
            </a:r>
            <a:r>
              <a:rPr lang="en-US" sz="1400"/>
              <a:t>Not shown, section is too low. 2</a:t>
            </a:r>
            <a:r>
              <a:rPr lang="en-US" sz="1400" baseline="33000"/>
              <a:t>nd</a:t>
            </a:r>
            <a:r>
              <a:rPr lang="en-US" sz="1400"/>
              <a:t> order vib/proprio/touch neurons from face start in the principal sensory nuc of midpons.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400"/>
              <a:t>Axon #2 for proprioception for the face.</a:t>
            </a:r>
          </a:p>
        </p:txBody>
      </p:sp>
      <p:sp>
        <p:nvSpPr>
          <p:cNvPr id="17413" name="Line 5"/>
          <p:cNvSpPr>
            <a:spLocks noChangeShapeType="1"/>
          </p:cNvSpPr>
          <p:nvPr/>
        </p:nvSpPr>
        <p:spPr bwMode="auto">
          <a:xfrm flipH="1" flipV="1">
            <a:off x="3656013" y="2284413"/>
            <a:ext cx="1374775" cy="1831975"/>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 Low Midbrain.jpg"/>
          <p:cNvPicPr>
            <a:picLocks noChangeAspect="1"/>
          </p:cNvPicPr>
          <p:nvPr/>
        </p:nvPicPr>
        <p:blipFill>
          <a:blip r:embed="rId2"/>
          <a:stretch>
            <a:fillRect/>
          </a:stretch>
        </p:blipFill>
        <p:spPr>
          <a:xfrm>
            <a:off x="0" y="0"/>
            <a:ext cx="8874126"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idx="10"/>
          </p:nvPr>
        </p:nvSpPr>
        <p:spPr/>
        <p:txBody>
          <a:bodyPr/>
          <a:lstStyle/>
          <a:p>
            <a:r>
              <a:rPr lang="en-US"/>
              <a:t>3/27/10</a:t>
            </a:r>
          </a:p>
        </p:txBody>
      </p:sp>
      <p:sp>
        <p:nvSpPr>
          <p:cNvPr id="11" name="Footer Placeholder 4"/>
          <p:cNvSpPr>
            <a:spLocks noGrp="1"/>
          </p:cNvSpPr>
          <p:nvPr>
            <p:ph type="ftr" idx="11"/>
          </p:nvPr>
        </p:nvSpPr>
        <p:spPr/>
        <p:txBody>
          <a:bodyPr/>
          <a:lstStyle/>
          <a:p>
            <a:endParaRPr lang="en-US"/>
          </a:p>
        </p:txBody>
      </p:sp>
      <p:sp>
        <p:nvSpPr>
          <p:cNvPr id="18433" name="Rectangle 1"/>
          <p:cNvSpPr>
            <a:spLocks noGrp="1" noChangeArrowheads="1"/>
          </p:cNvSpPr>
          <p:nvPr>
            <p:ph type="title"/>
          </p:nvPr>
        </p:nvSpPr>
        <p:spPr>
          <a:xfrm>
            <a:off x="457200" y="274638"/>
            <a:ext cx="8229600" cy="1143000"/>
          </a:xfrm>
          <a:ln/>
        </p:spPr>
        <p:txBody>
          <a:bodyPr tIns="63144">
            <a:normAutofit fontScale="90000"/>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3600"/>
              <a:t>4. The arrow points to the tract carrying pressure sense from the:</a:t>
            </a:r>
          </a:p>
        </p:txBody>
      </p:sp>
      <p:pic>
        <p:nvPicPr>
          <p:cNvPr id="18434" name="Picture 2"/>
          <p:cNvPicPr>
            <a:picLocks noChangeAspect="1" noChangeArrowheads="1"/>
          </p:cNvPicPr>
          <p:nvPr/>
        </p:nvPicPr>
        <p:blipFill>
          <a:blip r:embed="rId3"/>
          <a:srcRect/>
          <a:stretch>
            <a:fillRect/>
          </a:stretch>
        </p:blipFill>
        <p:spPr bwMode="auto">
          <a:xfrm>
            <a:off x="5594350" y="1600200"/>
            <a:ext cx="3549650" cy="3810000"/>
          </a:xfrm>
          <a:prstGeom prst="rect">
            <a:avLst/>
          </a:prstGeom>
          <a:noFill/>
          <a:ln w="9360">
            <a:noFill/>
            <a:miter lim="800000"/>
            <a:headEnd/>
            <a:tailEnd/>
          </a:ln>
          <a:effectLst/>
        </p:spPr>
      </p:pic>
      <p:sp>
        <p:nvSpPr>
          <p:cNvPr id="18435" name="Rectangle 3"/>
          <p:cNvSpPr>
            <a:spLocks noGrp="1" noChangeArrowheads="1"/>
          </p:cNvSpPr>
          <p:nvPr>
            <p:ph type="body" idx="1"/>
          </p:nvPr>
        </p:nvSpPr>
        <p:spPr>
          <a:xfrm>
            <a:off x="457200" y="1600200"/>
            <a:ext cx="4114800" cy="4525963"/>
          </a:xfrm>
          <a:ln/>
        </p:spPr>
        <p:txBody>
          <a:bodyPr/>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**Right leg</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Left leg</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Right face</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a:t>Left face</a:t>
            </a:r>
          </a:p>
          <a:p>
            <a:pPr marL="514350" indent="-512763">
              <a:spcBef>
                <a:spcPts val="638"/>
              </a:spcBef>
              <a:buSzPct val="45000"/>
              <a:tabLst>
                <a:tab pos="723900" algn="l"/>
                <a:tab pos="1447800" algn="l"/>
                <a:tab pos="2171700" algn="l"/>
                <a:tab pos="2895600" algn="l"/>
                <a:tab pos="3619500" algn="l"/>
              </a:tabLst>
            </a:pPr>
            <a:endParaRPr lang="en-US" sz="1400"/>
          </a:p>
        </p:txBody>
      </p:sp>
      <p:sp>
        <p:nvSpPr>
          <p:cNvPr id="18436" name="AutoShape 4"/>
          <p:cNvSpPr>
            <a:spLocks noChangeArrowheads="1"/>
          </p:cNvSpPr>
          <p:nvPr/>
        </p:nvSpPr>
        <p:spPr bwMode="auto">
          <a:xfrm>
            <a:off x="7543800" y="3505200"/>
            <a:ext cx="304800" cy="381000"/>
          </a:xfrm>
          <a:prstGeom prst="upArrow">
            <a:avLst>
              <a:gd name="adj1" fmla="val 50000"/>
              <a:gd name="adj2" fmla="val 31250"/>
            </a:avLst>
          </a:prstGeom>
          <a:solidFill>
            <a:srgbClr val="FFFF00"/>
          </a:solidFill>
          <a:ln w="25560">
            <a:solidFill>
              <a:srgbClr val="3A5F8B"/>
            </a:solidFill>
            <a:round/>
            <a:headEnd/>
            <a:tailEnd/>
          </a:ln>
          <a:effectLst/>
        </p:spPr>
        <p:txBody>
          <a:bodyPr wrap="none" anchor="ctr">
            <a:prstTxWarp prst="textNoShape">
              <a:avLst/>
            </a:prstTxWarp>
          </a:bodyPr>
          <a:lstStyle/>
          <a:p>
            <a:endParaRPr lang="en-US"/>
          </a:p>
        </p:txBody>
      </p:sp>
      <p:sp>
        <p:nvSpPr>
          <p:cNvPr id="18437" name="Rectangle 5"/>
          <p:cNvSpPr>
            <a:spLocks noChangeArrowheads="1"/>
          </p:cNvSpPr>
          <p:nvPr/>
        </p:nvSpPr>
        <p:spPr bwMode="auto">
          <a:xfrm>
            <a:off x="8534400" y="4724400"/>
            <a:ext cx="334963" cy="522288"/>
          </a:xfrm>
          <a:prstGeom prst="rect">
            <a:avLst/>
          </a:prstGeom>
          <a:noFill/>
          <a:ln w="9525">
            <a:solidFill>
              <a:srgbClr val="000000"/>
            </a:solidFill>
            <a:round/>
            <a:headEnd/>
            <a:tailEnd/>
          </a:ln>
          <a:effectLst/>
        </p:spPr>
        <p:txBody>
          <a:bodyPr lIns="90000" tIns="59112" rIns="90000" bIns="45000">
            <a:prstTxWarp prst="textNoShape">
              <a:avLst/>
            </a:prstTxWarp>
          </a:bodyPr>
          <a:lstStyle/>
          <a:p>
            <a:pPr hangingPunct="1"/>
            <a:r>
              <a:rPr lang="en-US" sz="2800">
                <a:solidFill>
                  <a:srgbClr val="000000"/>
                </a:solidFill>
                <a:latin typeface="Calibri" pitchFamily="-111" charset="0"/>
                <a:ea typeface="Arial" pitchFamily="-111" charset="0"/>
                <a:cs typeface="Arial" pitchFamily="-111" charset="0"/>
              </a:rPr>
              <a:t>L</a:t>
            </a:r>
          </a:p>
        </p:txBody>
      </p:sp>
      <p:sp>
        <p:nvSpPr>
          <p:cNvPr id="18438" name="Rectangle 6"/>
          <p:cNvSpPr>
            <a:spLocks noChangeArrowheads="1"/>
          </p:cNvSpPr>
          <p:nvPr/>
        </p:nvSpPr>
        <p:spPr bwMode="auto">
          <a:xfrm>
            <a:off x="5410200" y="4800600"/>
            <a:ext cx="379413" cy="522288"/>
          </a:xfrm>
          <a:prstGeom prst="rect">
            <a:avLst/>
          </a:prstGeom>
          <a:noFill/>
          <a:ln w="9525">
            <a:solidFill>
              <a:srgbClr val="000000"/>
            </a:solidFill>
            <a:round/>
            <a:headEnd/>
            <a:tailEnd/>
          </a:ln>
          <a:effectLst/>
        </p:spPr>
        <p:txBody>
          <a:bodyPr lIns="90000" tIns="59112" rIns="90000" bIns="45000">
            <a:prstTxWarp prst="textNoShape">
              <a:avLst/>
            </a:prstTxWarp>
          </a:bodyPr>
          <a:lstStyle/>
          <a:p>
            <a:pPr hangingPunct="1"/>
            <a:r>
              <a:rPr lang="en-US" sz="2800">
                <a:solidFill>
                  <a:srgbClr val="000000"/>
                </a:solidFill>
                <a:latin typeface="Calibri" pitchFamily="-111" charset="0"/>
                <a:ea typeface="Arial" pitchFamily="-111" charset="0"/>
                <a:cs typeface="Arial" pitchFamily="-111" charset="0"/>
              </a:rPr>
              <a:t>R</a:t>
            </a:r>
          </a:p>
        </p:txBody>
      </p:sp>
      <p:sp>
        <p:nvSpPr>
          <p:cNvPr id="18439" name="Line 7"/>
          <p:cNvSpPr>
            <a:spLocks noChangeShapeType="1"/>
          </p:cNvSpPr>
          <p:nvPr/>
        </p:nvSpPr>
        <p:spPr bwMode="auto">
          <a:xfrm flipH="1" flipV="1">
            <a:off x="2513013" y="2513013"/>
            <a:ext cx="3889375" cy="1146175"/>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8440" name="Line 8"/>
          <p:cNvSpPr>
            <a:spLocks noChangeShapeType="1"/>
          </p:cNvSpPr>
          <p:nvPr/>
        </p:nvSpPr>
        <p:spPr bwMode="auto">
          <a:xfrm flipH="1">
            <a:off x="2741613" y="3200400"/>
            <a:ext cx="3660775" cy="6858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idx="10"/>
          </p:nvPr>
        </p:nvSpPr>
        <p:spPr/>
        <p:txBody>
          <a:bodyPr/>
          <a:lstStyle/>
          <a:p>
            <a:r>
              <a:rPr lang="en-US"/>
              <a:t>3/27/10</a:t>
            </a:r>
          </a:p>
        </p:txBody>
      </p:sp>
      <p:sp>
        <p:nvSpPr>
          <p:cNvPr id="12" name="Footer Placeholder 4"/>
          <p:cNvSpPr>
            <a:spLocks noGrp="1"/>
          </p:cNvSpPr>
          <p:nvPr>
            <p:ph type="ftr" idx="11"/>
          </p:nvPr>
        </p:nvSpPr>
        <p:spPr/>
        <p:txBody>
          <a:bodyPr/>
          <a:lstStyle/>
          <a:p>
            <a:endParaRPr lang="en-US"/>
          </a:p>
        </p:txBody>
      </p:sp>
      <p:sp>
        <p:nvSpPr>
          <p:cNvPr id="19457" name="Rectangle 1"/>
          <p:cNvSpPr>
            <a:spLocks noGrp="1" noChangeArrowheads="1"/>
          </p:cNvSpPr>
          <p:nvPr>
            <p:ph type="title"/>
          </p:nvPr>
        </p:nvSpPr>
        <p:spPr>
          <a:xfrm>
            <a:off x="457200" y="274638"/>
            <a:ext cx="8229600" cy="1143000"/>
          </a:xfrm>
          <a:ln/>
        </p:spPr>
        <p:txBody>
          <a:bodyPr tIns="67176"/>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400"/>
              <a:t>5. The area circled in red is the:</a:t>
            </a:r>
          </a:p>
        </p:txBody>
      </p:sp>
      <p:pic>
        <p:nvPicPr>
          <p:cNvPr id="19458" name="Picture 2"/>
          <p:cNvPicPr>
            <a:picLocks noChangeAspect="1" noChangeArrowheads="1"/>
          </p:cNvPicPr>
          <p:nvPr/>
        </p:nvPicPr>
        <p:blipFill>
          <a:blip r:embed="rId3"/>
          <a:srcRect/>
          <a:stretch>
            <a:fillRect/>
          </a:stretch>
        </p:blipFill>
        <p:spPr bwMode="auto">
          <a:xfrm>
            <a:off x="4338638" y="1198563"/>
            <a:ext cx="4805362" cy="4210050"/>
          </a:xfrm>
          <a:prstGeom prst="rect">
            <a:avLst/>
          </a:prstGeom>
          <a:noFill/>
          <a:ln w="9360">
            <a:noFill/>
            <a:miter lim="800000"/>
            <a:headEnd/>
            <a:tailEnd/>
          </a:ln>
          <a:effectLst/>
        </p:spPr>
      </p:pic>
      <p:sp>
        <p:nvSpPr>
          <p:cNvPr id="19459" name="Freeform 3"/>
          <p:cNvSpPr>
            <a:spLocks noChangeArrowheads="1"/>
          </p:cNvSpPr>
          <p:nvPr/>
        </p:nvSpPr>
        <p:spPr bwMode="auto">
          <a:xfrm>
            <a:off x="5410200" y="1295400"/>
            <a:ext cx="1524000" cy="1616075"/>
          </a:xfrm>
          <a:custGeom>
            <a:avLst/>
            <a:gdLst/>
            <a:ahLst/>
            <a:cxnLst/>
            <a:rect l="0" t="0" r="0" b="0"/>
            <a:pathLst/>
          </a:custGeom>
          <a:noFill/>
          <a:ln w="19080">
            <a:solidFill>
              <a:srgbClr val="FF0000"/>
            </a:solidFill>
            <a:round/>
            <a:headEnd/>
            <a:tailEnd/>
          </a:ln>
          <a:effectLst/>
        </p:spPr>
        <p:txBody>
          <a:bodyPr wrap="none" anchor="ctr">
            <a:prstTxWarp prst="textNoShape">
              <a:avLst/>
            </a:prstTxWarp>
          </a:bodyPr>
          <a:lstStyle/>
          <a:p>
            <a:endParaRPr lang="en-US"/>
          </a:p>
        </p:txBody>
      </p:sp>
      <p:sp>
        <p:nvSpPr>
          <p:cNvPr id="19460" name="Rectangle 4"/>
          <p:cNvSpPr>
            <a:spLocks noGrp="1" noChangeArrowheads="1"/>
          </p:cNvSpPr>
          <p:nvPr>
            <p:ph type="body" idx="1"/>
          </p:nvPr>
        </p:nvSpPr>
        <p:spPr>
          <a:xfrm>
            <a:off x="0" y="1524000"/>
            <a:ext cx="4114800" cy="4525963"/>
          </a:xfrm>
          <a:ln/>
        </p:spPr>
        <p:txBody>
          <a:bodyPr tIns="57096"/>
          <a:lstStyle/>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400"/>
              <a:t>Precentral gyrus</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400"/>
              <a:t>Primary somatosensory cortex</a:t>
            </a:r>
          </a:p>
          <a:p>
            <a:pPr marL="514350" indent="-512763">
              <a:spcBef>
                <a:spcPts val="638"/>
              </a:spcBef>
              <a:buSzPct val="45000"/>
              <a:buFont typeface="Times New Roman" pitchFamily="-111" charset="0"/>
              <a:buAutoNum type="arabicPeriod"/>
              <a:tabLst>
                <a:tab pos="723900" algn="l"/>
                <a:tab pos="1447800" algn="l"/>
                <a:tab pos="2171700" algn="l"/>
                <a:tab pos="2895600" algn="l"/>
                <a:tab pos="3619500" algn="l"/>
              </a:tabLst>
            </a:pPr>
            <a:r>
              <a:rPr lang="en-US" sz="2400"/>
              <a:t>Somatosensory association cortex</a:t>
            </a:r>
          </a:p>
        </p:txBody>
      </p:sp>
      <p:sp>
        <p:nvSpPr>
          <p:cNvPr id="19461" name="Line 5"/>
          <p:cNvSpPr>
            <a:spLocks noChangeShapeType="1"/>
          </p:cNvSpPr>
          <p:nvPr/>
        </p:nvSpPr>
        <p:spPr bwMode="auto">
          <a:xfrm flipH="1">
            <a:off x="2970213" y="1600200"/>
            <a:ext cx="3432175" cy="2286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9462" name="Line 6"/>
          <p:cNvSpPr>
            <a:spLocks noChangeShapeType="1"/>
          </p:cNvSpPr>
          <p:nvPr/>
        </p:nvSpPr>
        <p:spPr bwMode="auto">
          <a:xfrm flipH="1">
            <a:off x="3884613" y="1828800"/>
            <a:ext cx="2289175" cy="4572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9463" name="Line 7"/>
          <p:cNvSpPr>
            <a:spLocks noChangeShapeType="1"/>
          </p:cNvSpPr>
          <p:nvPr/>
        </p:nvSpPr>
        <p:spPr bwMode="auto">
          <a:xfrm flipH="1">
            <a:off x="2970213" y="1828800"/>
            <a:ext cx="2517775" cy="13716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9464" name="Line 8"/>
          <p:cNvSpPr>
            <a:spLocks noChangeShapeType="1"/>
          </p:cNvSpPr>
          <p:nvPr/>
        </p:nvSpPr>
        <p:spPr bwMode="auto">
          <a:xfrm flipH="1">
            <a:off x="3884613" y="1828800"/>
            <a:ext cx="1146175" cy="9144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
        <p:nvSpPr>
          <p:cNvPr id="19465" name="Line 9"/>
          <p:cNvSpPr>
            <a:spLocks noChangeShapeType="1"/>
          </p:cNvSpPr>
          <p:nvPr/>
        </p:nvSpPr>
        <p:spPr bwMode="auto">
          <a:xfrm flipH="1">
            <a:off x="3884613" y="2286000"/>
            <a:ext cx="1374775" cy="457200"/>
          </a:xfrm>
          <a:prstGeom prst="line">
            <a:avLst/>
          </a:prstGeom>
          <a:noFill/>
          <a:ln w="9525">
            <a:solidFill>
              <a:srgbClr val="000000"/>
            </a:solidFill>
            <a:round/>
            <a:headEnd type="triangle" w="med" len="med"/>
            <a:tailEn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idx="10"/>
          </p:nvPr>
        </p:nvSpPr>
        <p:spPr/>
        <p:txBody>
          <a:bodyPr/>
          <a:lstStyle/>
          <a:p>
            <a:r>
              <a:rPr lang="en-US"/>
              <a:t>3/27/10</a:t>
            </a:r>
          </a:p>
        </p:txBody>
      </p:sp>
      <p:sp>
        <p:nvSpPr>
          <p:cNvPr id="4097" name="Rectangle 1"/>
          <p:cNvSpPr>
            <a:spLocks noGrp="1" noChangeArrowheads="1"/>
          </p:cNvSpPr>
          <p:nvPr>
            <p:ph type="title" idx="4294967295"/>
          </p:nvPr>
        </p:nvSpPr>
        <p:spPr>
          <a:xfrm>
            <a:off x="685800" y="2130425"/>
            <a:ext cx="7772400" cy="1470025"/>
          </a:xfrm>
          <a:ln/>
        </p:spPr>
        <p:txBody>
          <a:bodyPr lIns="90000" tIns="45000"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Quiz 5a</a:t>
            </a:r>
          </a:p>
        </p:txBody>
      </p:sp>
      <p:sp>
        <p:nvSpPr>
          <p:cNvPr id="4098" name="Rectangle 2"/>
          <p:cNvSpPr>
            <a:spLocks noChangeArrowheads="1"/>
          </p:cNvSpPr>
          <p:nvPr/>
        </p:nvSpPr>
        <p:spPr bwMode="auto">
          <a:xfrm>
            <a:off x="1371600" y="3886200"/>
            <a:ext cx="6400800" cy="1752600"/>
          </a:xfrm>
          <a:prstGeom prst="rect">
            <a:avLst/>
          </a:prstGeom>
          <a:noFill/>
          <a:ln w="9525">
            <a:noFill/>
            <a:round/>
            <a:headEnd/>
            <a:tailEnd/>
          </a:ln>
          <a:effectLst/>
        </p:spPr>
        <p:txBody>
          <a:bodyPr wrap="none" anchor="ct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idx="10"/>
          </p:nvPr>
        </p:nvSpPr>
        <p:spPr/>
        <p:txBody>
          <a:bodyPr/>
          <a:lstStyle/>
          <a:p>
            <a:r>
              <a:rPr lang="en-US"/>
              <a:t>3/27/10</a:t>
            </a:r>
          </a:p>
        </p:txBody>
      </p:sp>
      <p:sp>
        <p:nvSpPr>
          <p:cNvPr id="5121" name="Rectangle 1"/>
          <p:cNvSpPr>
            <a:spLocks noGrp="1" noChangeArrowheads="1"/>
          </p:cNvSpPr>
          <p:nvPr>
            <p:ph type="title"/>
          </p:nvPr>
        </p:nvSpPr>
        <p:spPr>
          <a:xfrm>
            <a:off x="457200" y="241300"/>
            <a:ext cx="8229600" cy="120967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t>1. Which sensory modality travels through the Anterolateral (Spinothalamic) tract</a:t>
            </a:r>
          </a:p>
        </p:txBody>
      </p:sp>
      <p:sp>
        <p:nvSpPr>
          <p:cNvPr id="5122" name="Rectangle 2"/>
          <p:cNvSpPr>
            <a:spLocks noGrp="1" noChangeArrowheads="1"/>
          </p:cNvSpPr>
          <p:nvPr>
            <p:ph type="body" idx="1"/>
          </p:nvPr>
        </p:nvSpPr>
        <p:spPr>
          <a:xfrm>
            <a:off x="457200" y="1600200"/>
            <a:ext cx="4114800" cy="29718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**Pain</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Pressure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Two point touch</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Vibratory sense.</a:t>
            </a:r>
          </a:p>
        </p:txBody>
      </p:sp>
      <p:sp>
        <p:nvSpPr>
          <p:cNvPr id="5123" name="Text Box 3"/>
          <p:cNvSpPr txBox="1">
            <a:spLocks noChangeArrowheads="1"/>
          </p:cNvSpPr>
          <p:nvPr/>
        </p:nvSpPr>
        <p:spPr bwMode="auto">
          <a:xfrm>
            <a:off x="457200" y="4800600"/>
            <a:ext cx="3886200" cy="7683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FF0000"/>
                </a:solidFill>
                <a:ea typeface="MS Gothic" charset="0"/>
                <a:cs typeface="MS Gothic" charset="0"/>
              </a:rPr>
              <a:t>Pain AND TEMP</a:t>
            </a:r>
            <a:r>
              <a:rPr lang="en-US" sz="1200">
                <a:solidFill>
                  <a:srgbClr val="FF0000"/>
                </a:solidFill>
                <a:ea typeface="MS Gothic" charset="0"/>
                <a:cs typeface="MS Gothic" charset="0"/>
              </a:rPr>
              <a:t> (body) = Spinothalamic tract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Pressure</a:t>
            </a:r>
            <a:r>
              <a:rPr lang="en-US" sz="1200">
                <a:solidFill>
                  <a:srgbClr val="000000"/>
                </a:solidFill>
                <a:ea typeface="MS Gothic" charset="0"/>
                <a:cs typeface="MS Gothic" charset="0"/>
              </a:rPr>
              <a:t> = PWC/ML</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Two point</a:t>
            </a:r>
            <a:r>
              <a:rPr lang="en-US" sz="1200">
                <a:solidFill>
                  <a:srgbClr val="000000"/>
                </a:solidFill>
                <a:ea typeface="MS Gothic" charset="0"/>
                <a:cs typeface="MS Gothic" charset="0"/>
              </a:rPr>
              <a:t> =  PWC/ML</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Vibratory</a:t>
            </a:r>
            <a:r>
              <a:rPr lang="en-US" sz="1200">
                <a:solidFill>
                  <a:srgbClr val="000000"/>
                </a:solidFill>
                <a:ea typeface="MS Gothic" charset="0"/>
                <a:cs typeface="MS Gothic" charset="0"/>
              </a:rPr>
              <a:t> = PWC/ML</a:t>
            </a:r>
          </a:p>
        </p:txBody>
      </p:sp>
      <p:pic>
        <p:nvPicPr>
          <p:cNvPr id="5124" name="Picture 4"/>
          <p:cNvPicPr>
            <a:picLocks noChangeAspect="1" noChangeArrowheads="1"/>
          </p:cNvPicPr>
          <p:nvPr/>
        </p:nvPicPr>
        <p:blipFill>
          <a:blip r:embed="rId3"/>
          <a:srcRect/>
          <a:stretch>
            <a:fillRect/>
          </a:stretch>
        </p:blipFill>
        <p:spPr bwMode="auto">
          <a:xfrm>
            <a:off x="4538663" y="1690688"/>
            <a:ext cx="4605337" cy="5167312"/>
          </a:xfrm>
          <a:prstGeom prst="rect">
            <a:avLst/>
          </a:prstGeom>
          <a:noFill/>
          <a:ln w="9525">
            <a:noFill/>
            <a:round/>
            <a:headEnd/>
            <a:tailEnd/>
          </a:ln>
          <a:effectLst/>
        </p:spPr>
      </p:pic>
      <p:sp>
        <p:nvSpPr>
          <p:cNvPr id="5125" name="Line 5"/>
          <p:cNvSpPr>
            <a:spLocks noChangeShapeType="1"/>
          </p:cNvSpPr>
          <p:nvPr/>
        </p:nvSpPr>
        <p:spPr bwMode="auto">
          <a:xfrm>
            <a:off x="6858000" y="2286000"/>
            <a:ext cx="1588" cy="4572000"/>
          </a:xfrm>
          <a:prstGeom prst="line">
            <a:avLst/>
          </a:prstGeom>
          <a:noFill/>
          <a:ln w="38160">
            <a:solidFill>
              <a:srgbClr val="000000"/>
            </a:solidFill>
            <a:miter lim="800000"/>
            <a:headEnd/>
            <a:tailEnd/>
          </a:ln>
          <a:effectLst/>
        </p:spPr>
        <p:txBody>
          <a:bodyPr>
            <a:prstTxWarp prst="textNoShape">
              <a:avLst/>
            </a:prstTxWarp>
          </a:bodyPr>
          <a:lstStyle/>
          <a:p>
            <a:endParaRPr lang="en-US"/>
          </a:p>
        </p:txBody>
      </p:sp>
      <p:sp>
        <p:nvSpPr>
          <p:cNvPr id="5126" name="Oval 6"/>
          <p:cNvSpPr>
            <a:spLocks noChangeArrowheads="1"/>
          </p:cNvSpPr>
          <p:nvPr/>
        </p:nvSpPr>
        <p:spPr bwMode="auto">
          <a:xfrm>
            <a:off x="7086600" y="5715000"/>
            <a:ext cx="1143000" cy="457200"/>
          </a:xfrm>
          <a:prstGeom prst="ellipse">
            <a:avLst/>
          </a:prstGeom>
          <a:noFill/>
          <a:ln w="9360">
            <a:solidFill>
              <a:srgbClr val="000000"/>
            </a:solidFill>
            <a:round/>
            <a:headEnd/>
            <a:tailEnd/>
          </a:ln>
          <a:effectLst/>
        </p:spPr>
        <p:txBody>
          <a:bodyPr wrap="none" anchor="ctr">
            <a:prstTxWarp prst="textNoShape">
              <a:avLst/>
            </a:prstTxWarp>
          </a:bodyPr>
          <a:lstStyle/>
          <a:p>
            <a:endParaRPr lang="en-US"/>
          </a:p>
        </p:txBody>
      </p:sp>
      <p:sp>
        <p:nvSpPr>
          <p:cNvPr id="5127" name="Line 7"/>
          <p:cNvSpPr>
            <a:spLocks noChangeShapeType="1"/>
          </p:cNvSpPr>
          <p:nvPr/>
        </p:nvSpPr>
        <p:spPr bwMode="auto">
          <a:xfrm>
            <a:off x="2286000" y="2057400"/>
            <a:ext cx="5029200" cy="3886200"/>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
        <p:nvSpPr>
          <p:cNvPr id="5128" name="Oval 8"/>
          <p:cNvSpPr>
            <a:spLocks noChangeArrowheads="1"/>
          </p:cNvSpPr>
          <p:nvPr/>
        </p:nvSpPr>
        <p:spPr bwMode="auto">
          <a:xfrm>
            <a:off x="4343400" y="6629400"/>
            <a:ext cx="1143000" cy="228600"/>
          </a:xfrm>
          <a:prstGeom prst="ellipse">
            <a:avLst/>
          </a:prstGeom>
          <a:noFill/>
          <a:ln w="9525">
            <a:solidFill>
              <a:srgbClr val="000000"/>
            </a:solidFill>
            <a:round/>
            <a:headEnd/>
            <a:tailEnd/>
          </a:ln>
          <a:effectLst/>
        </p:spPr>
        <p:txBody>
          <a:bodyPr wrap="none" anchor="ctr">
            <a:prstTxWarp prst="textNoShape">
              <a:avLst/>
            </a:prstTxWarp>
          </a:bodyPr>
          <a:lstStyle/>
          <a:p>
            <a:endParaRPr lang="en-US"/>
          </a:p>
        </p:txBody>
      </p:sp>
      <p:sp>
        <p:nvSpPr>
          <p:cNvPr id="5129" name="Line 9"/>
          <p:cNvSpPr>
            <a:spLocks noChangeShapeType="1"/>
          </p:cNvSpPr>
          <p:nvPr/>
        </p:nvSpPr>
        <p:spPr bwMode="auto">
          <a:xfrm>
            <a:off x="2286000" y="2286000"/>
            <a:ext cx="2514600" cy="4343400"/>
          </a:xfrm>
          <a:prstGeom prst="line">
            <a:avLst/>
          </a:prstGeom>
          <a:noFill/>
          <a:ln w="36720">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idx="10"/>
          </p:nvPr>
        </p:nvSpPr>
        <p:spPr/>
        <p:txBody>
          <a:bodyPr/>
          <a:lstStyle/>
          <a:p>
            <a:r>
              <a:rPr lang="en-US"/>
              <a:t>3/27/10</a:t>
            </a:r>
          </a:p>
        </p:txBody>
      </p:sp>
      <p:sp>
        <p:nvSpPr>
          <p:cNvPr id="6145" name="Rectangle 1"/>
          <p:cNvSpPr>
            <a:spLocks noGrp="1" noChangeArrowheads="1"/>
          </p:cNvSpPr>
          <p:nvPr>
            <p:ph type="title"/>
          </p:nvPr>
        </p:nvSpPr>
        <p:spPr>
          <a:xfrm>
            <a:off x="457200" y="274638"/>
            <a:ext cx="8229600" cy="1143000"/>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a:t>2. Which sensory modality travels through the posterior white column/medial lemniscus pathway?</a:t>
            </a:r>
          </a:p>
        </p:txBody>
      </p:sp>
      <p:sp>
        <p:nvSpPr>
          <p:cNvPr id="6146" name="Rectangle 2"/>
          <p:cNvSpPr>
            <a:spLocks noGrp="1" noChangeArrowheads="1"/>
          </p:cNvSpPr>
          <p:nvPr>
            <p:ph type="body" idx="1"/>
          </p:nvPr>
        </p:nvSpPr>
        <p:spPr>
          <a:xfrm>
            <a:off x="457200" y="1600200"/>
            <a:ext cx="4114800" cy="29718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Hot</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Cold</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Pain</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**Two point touch</a:t>
            </a:r>
          </a:p>
        </p:txBody>
      </p:sp>
      <p:sp>
        <p:nvSpPr>
          <p:cNvPr id="6147" name="Text Box 3"/>
          <p:cNvSpPr txBox="1">
            <a:spLocks noChangeArrowheads="1"/>
          </p:cNvSpPr>
          <p:nvPr/>
        </p:nvSpPr>
        <p:spPr bwMode="auto">
          <a:xfrm>
            <a:off x="457200" y="4800600"/>
            <a:ext cx="3200400" cy="7683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Hot</a:t>
            </a:r>
            <a:r>
              <a:rPr lang="en-US" sz="1200">
                <a:solidFill>
                  <a:srgbClr val="000000"/>
                </a:solidFill>
                <a:ea typeface="MS Gothic" charset="0"/>
                <a:cs typeface="MS Gothic" charset="0"/>
              </a:rPr>
              <a:t> = ALS pathway</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Cold</a:t>
            </a:r>
            <a:r>
              <a:rPr lang="en-US" sz="1200">
                <a:solidFill>
                  <a:srgbClr val="000000"/>
                </a:solidFill>
                <a:ea typeface="MS Gothic" charset="0"/>
                <a:cs typeface="MS Gothic" charset="0"/>
              </a:rPr>
              <a:t> = ALS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Pain</a:t>
            </a:r>
            <a:r>
              <a:rPr lang="en-US" sz="1200">
                <a:solidFill>
                  <a:srgbClr val="000000"/>
                </a:solidFill>
                <a:ea typeface="MS Gothic" charset="0"/>
                <a:cs typeface="MS Gothic" charset="0"/>
              </a:rPr>
              <a:t> = ALS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FF0000"/>
                </a:solidFill>
                <a:ea typeface="MS Gothic" charset="0"/>
                <a:cs typeface="MS Gothic" charset="0"/>
              </a:rPr>
              <a:t>Two-point touch</a:t>
            </a:r>
            <a:r>
              <a:rPr lang="en-US" sz="1200">
                <a:solidFill>
                  <a:srgbClr val="FF0000"/>
                </a:solidFill>
                <a:ea typeface="MS Gothic" charset="0"/>
                <a:cs typeface="MS Gothic" charset="0"/>
              </a:rPr>
              <a:t> (from the body) = PWC/ML</a:t>
            </a:r>
          </a:p>
        </p:txBody>
      </p:sp>
      <p:pic>
        <p:nvPicPr>
          <p:cNvPr id="6148" name="Picture 4"/>
          <p:cNvPicPr>
            <a:picLocks noChangeAspect="1" noChangeArrowheads="1"/>
          </p:cNvPicPr>
          <p:nvPr/>
        </p:nvPicPr>
        <p:blipFill>
          <a:blip r:embed="rId3"/>
          <a:srcRect/>
          <a:stretch>
            <a:fillRect/>
          </a:stretch>
        </p:blipFill>
        <p:spPr bwMode="auto">
          <a:xfrm>
            <a:off x="4114800" y="1371600"/>
            <a:ext cx="5029200" cy="5395913"/>
          </a:xfrm>
          <a:prstGeom prst="rect">
            <a:avLst/>
          </a:prstGeom>
          <a:noFill/>
          <a:ln w="9525">
            <a:noFill/>
            <a:round/>
            <a:headEnd/>
            <a:tailEnd/>
          </a:ln>
          <a:effectLst/>
        </p:spPr>
      </p:pic>
      <p:sp>
        <p:nvSpPr>
          <p:cNvPr id="6149" name="Oval 5"/>
          <p:cNvSpPr>
            <a:spLocks noChangeArrowheads="1"/>
          </p:cNvSpPr>
          <p:nvPr/>
        </p:nvSpPr>
        <p:spPr bwMode="auto">
          <a:xfrm>
            <a:off x="6858000" y="3200400"/>
            <a:ext cx="914400" cy="1600200"/>
          </a:xfrm>
          <a:prstGeom prst="ellipse">
            <a:avLst/>
          </a:prstGeom>
          <a:noFill/>
          <a:ln w="9360">
            <a:solidFill>
              <a:srgbClr val="000000"/>
            </a:solidFill>
            <a:round/>
            <a:headEnd/>
            <a:tailEnd/>
          </a:ln>
          <a:effectLst/>
        </p:spPr>
        <p:txBody>
          <a:bodyPr wrap="none" anchor="ctr">
            <a:prstTxWarp prst="textNoShape">
              <a:avLst/>
            </a:prstTxWarp>
          </a:bodyPr>
          <a:lstStyle/>
          <a:p>
            <a:endParaRPr lang="en-US"/>
          </a:p>
        </p:txBody>
      </p:sp>
      <p:sp>
        <p:nvSpPr>
          <p:cNvPr id="6150" name="Line 6"/>
          <p:cNvSpPr>
            <a:spLocks noChangeShapeType="1"/>
          </p:cNvSpPr>
          <p:nvPr/>
        </p:nvSpPr>
        <p:spPr bwMode="auto">
          <a:xfrm flipV="1">
            <a:off x="3886200" y="3879850"/>
            <a:ext cx="3429000" cy="469900"/>
          </a:xfrm>
          <a:prstGeom prst="line">
            <a:avLst/>
          </a:prstGeom>
          <a:noFill/>
          <a:ln w="27360">
            <a:solidFill>
              <a:srgbClr val="FF0000"/>
            </a:solidFill>
            <a:round/>
            <a:headEnd/>
            <a:tailEnd type="triangle" w="med" len="med"/>
          </a:ln>
          <a:effectLst/>
        </p:spPr>
        <p:txBody>
          <a:bodyPr>
            <a:prstTxWarp prst="textNoShape">
              <a:avLst/>
            </a:prstTxWarp>
          </a:bodyPr>
          <a:lstStyle/>
          <a:p>
            <a:endParaRPr lang="en-US"/>
          </a:p>
        </p:txBody>
      </p:sp>
      <p:sp>
        <p:nvSpPr>
          <p:cNvPr id="6151" name="Line 7"/>
          <p:cNvSpPr>
            <a:spLocks noChangeShapeType="1"/>
          </p:cNvSpPr>
          <p:nvPr/>
        </p:nvSpPr>
        <p:spPr bwMode="auto">
          <a:xfrm>
            <a:off x="3657600" y="4343400"/>
            <a:ext cx="685800" cy="1600200"/>
          </a:xfrm>
          <a:prstGeom prst="line">
            <a:avLst/>
          </a:prstGeom>
          <a:noFill/>
          <a:ln w="27360">
            <a:solidFill>
              <a:srgbClr val="FF0000"/>
            </a:solidFill>
            <a:round/>
            <a:headEnd/>
            <a:tailEnd type="triangle" w="med" len="med"/>
          </a:ln>
          <a:effectLst/>
        </p:spPr>
        <p:txBody>
          <a:bodyPr>
            <a:prstTxWarp prst="textNoShape">
              <a:avLst/>
            </a:prstTxWarp>
          </a:bodyPr>
          <a:lstStyle/>
          <a:p>
            <a:endParaRPr lang="en-US"/>
          </a:p>
        </p:txBody>
      </p:sp>
      <p:sp>
        <p:nvSpPr>
          <p:cNvPr id="6152" name="Oval 8"/>
          <p:cNvSpPr>
            <a:spLocks noChangeArrowheads="1"/>
          </p:cNvSpPr>
          <p:nvPr/>
        </p:nvSpPr>
        <p:spPr bwMode="auto">
          <a:xfrm>
            <a:off x="3886200" y="5943600"/>
            <a:ext cx="1371600" cy="457200"/>
          </a:xfrm>
          <a:prstGeom prst="ellipse">
            <a:avLst/>
          </a:prstGeom>
          <a:noFill/>
          <a:ln w="9525">
            <a:solidFill>
              <a:srgbClr val="000000"/>
            </a:solidFill>
            <a:round/>
            <a:headEnd/>
            <a:tailEnd/>
          </a:ln>
          <a:effectLst/>
        </p:spPr>
        <p:txBody>
          <a:bodyPr wrap="none" anchor="ct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idx="10"/>
          </p:nvPr>
        </p:nvSpPr>
        <p:spPr/>
        <p:txBody>
          <a:bodyPr/>
          <a:lstStyle/>
          <a:p>
            <a:r>
              <a:rPr lang="en-US"/>
              <a:t>3/27/10</a:t>
            </a:r>
          </a:p>
        </p:txBody>
      </p:sp>
      <p:sp>
        <p:nvSpPr>
          <p:cNvPr id="7169"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3. Third order sensory neurons are located in the:</a:t>
            </a:r>
          </a:p>
        </p:txBody>
      </p:sp>
      <p:sp>
        <p:nvSpPr>
          <p:cNvPr id="7170" name="Rectangle 2"/>
          <p:cNvSpPr>
            <a:spLocks noGrp="1" noChangeArrowheads="1"/>
          </p:cNvSpPr>
          <p:nvPr>
            <p:ph type="body" idx="1"/>
          </p:nvPr>
        </p:nvSpPr>
        <p:spPr>
          <a:xfrm>
            <a:off x="457200" y="1600200"/>
            <a:ext cx="4114800" cy="286385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Spinal cord</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Brainstem</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**Thalamus</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Cerebral cortex</a:t>
            </a:r>
          </a:p>
        </p:txBody>
      </p:sp>
      <p:sp>
        <p:nvSpPr>
          <p:cNvPr id="7171" name="Text Box 3"/>
          <p:cNvSpPr txBox="1">
            <a:spLocks noChangeArrowheads="1"/>
          </p:cNvSpPr>
          <p:nvPr/>
        </p:nvSpPr>
        <p:spPr bwMode="auto">
          <a:xfrm>
            <a:off x="457200" y="4800600"/>
            <a:ext cx="4343400" cy="938213"/>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Spinal cord</a:t>
            </a:r>
            <a:r>
              <a:rPr lang="en-US" sz="1200">
                <a:solidFill>
                  <a:srgbClr val="000000"/>
                </a:solidFill>
                <a:ea typeface="MS Gothic" charset="0"/>
                <a:cs typeface="MS Gothic" charset="0"/>
              </a:rPr>
              <a:t> = 1</a:t>
            </a:r>
            <a:r>
              <a:rPr lang="en-US" sz="1200">
                <a:solidFill>
                  <a:srgbClr val="000000"/>
                </a:solidFill>
                <a:ea typeface="Arial" pitchFamily="-111" charset="0"/>
                <a:cs typeface="Arial" pitchFamily="-111" charset="0"/>
              </a:rPr>
              <a:t>º order (technically in the dorsal root ganglia</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Arial" pitchFamily="-111" charset="0"/>
                <a:cs typeface="Arial" pitchFamily="-111" charset="0"/>
              </a:rPr>
              <a:t>Brainstem</a:t>
            </a:r>
            <a:r>
              <a:rPr lang="en-US" sz="1200">
                <a:solidFill>
                  <a:srgbClr val="000000"/>
                </a:solidFill>
                <a:ea typeface="Arial" pitchFamily="-111" charset="0"/>
                <a:cs typeface="Arial" pitchFamily="-111" charset="0"/>
              </a:rPr>
              <a:t> = 2º order</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FF0000"/>
                </a:solidFill>
                <a:ea typeface="Arial" pitchFamily="-111" charset="0"/>
                <a:cs typeface="Arial" pitchFamily="-111" charset="0"/>
              </a:rPr>
              <a:t>Thalamus</a:t>
            </a:r>
            <a:r>
              <a:rPr lang="en-US" sz="1200">
                <a:solidFill>
                  <a:srgbClr val="FF0000"/>
                </a:solidFill>
                <a:ea typeface="Arial" pitchFamily="-111" charset="0"/>
                <a:cs typeface="Arial" pitchFamily="-111" charset="0"/>
              </a:rPr>
              <a:t> = 3º order</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Arial" pitchFamily="-111" charset="0"/>
                <a:cs typeface="Arial" pitchFamily="-111" charset="0"/>
              </a:rPr>
              <a:t>Cerebral cortex</a:t>
            </a:r>
            <a:r>
              <a:rPr lang="en-US" sz="1200">
                <a:solidFill>
                  <a:srgbClr val="000000"/>
                </a:solidFill>
                <a:ea typeface="Arial" pitchFamily="-111" charset="0"/>
                <a:cs typeface="Arial" pitchFamily="-111" charset="0"/>
              </a:rPr>
              <a:t> = Termination of the 3º in the primary 					somatosensory cortex</a:t>
            </a:r>
          </a:p>
        </p:txBody>
      </p:sp>
      <p:pic>
        <p:nvPicPr>
          <p:cNvPr id="7172" name="Picture 4"/>
          <p:cNvPicPr>
            <a:picLocks noChangeAspect="1" noChangeArrowheads="1"/>
          </p:cNvPicPr>
          <p:nvPr/>
        </p:nvPicPr>
        <p:blipFill>
          <a:blip r:embed="rId3"/>
          <a:srcRect/>
          <a:stretch>
            <a:fillRect/>
          </a:stretch>
        </p:blipFill>
        <p:spPr bwMode="auto">
          <a:xfrm>
            <a:off x="4572000" y="1600200"/>
            <a:ext cx="4572000" cy="5257800"/>
          </a:xfrm>
          <a:prstGeom prst="rect">
            <a:avLst/>
          </a:prstGeom>
          <a:noFill/>
          <a:ln w="9525">
            <a:noFill/>
            <a:round/>
            <a:headEnd/>
            <a:tailEnd/>
          </a:ln>
          <a:effectLst/>
        </p:spPr>
      </p:pic>
      <p:sp>
        <p:nvSpPr>
          <p:cNvPr id="7173" name="Line 5"/>
          <p:cNvSpPr>
            <a:spLocks noChangeShapeType="1"/>
          </p:cNvSpPr>
          <p:nvPr/>
        </p:nvSpPr>
        <p:spPr bwMode="auto">
          <a:xfrm flipV="1">
            <a:off x="2971800" y="2736850"/>
            <a:ext cx="2743200" cy="698500"/>
          </a:xfrm>
          <a:prstGeom prst="line">
            <a:avLst/>
          </a:prstGeom>
          <a:noFill/>
          <a:ln w="27360">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idx="10"/>
          </p:nvPr>
        </p:nvSpPr>
        <p:spPr/>
        <p:txBody>
          <a:bodyPr/>
          <a:lstStyle/>
          <a:p>
            <a:r>
              <a:rPr lang="en-US"/>
              <a:t>3/27/10</a:t>
            </a:r>
          </a:p>
        </p:txBody>
      </p:sp>
      <p:sp>
        <p:nvSpPr>
          <p:cNvPr id="8193"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4. Pain fibers from the teeth will synapse in the:</a:t>
            </a:r>
          </a:p>
        </p:txBody>
      </p:sp>
      <p:sp>
        <p:nvSpPr>
          <p:cNvPr id="8194" name="Rectangle 2"/>
          <p:cNvSpPr>
            <a:spLocks noGrp="1" noChangeArrowheads="1"/>
          </p:cNvSpPr>
          <p:nvPr>
            <p:ph type="body" idx="1"/>
          </p:nvPr>
        </p:nvSpPr>
        <p:spPr>
          <a:xfrm>
            <a:off x="228600" y="1371600"/>
            <a:ext cx="4343400" cy="38862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Trigeminal ganglion</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**Spinal nucleus of 5</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Mains sensory nucleus of 5.</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Mesencephalic nucleus of 5.</a:t>
            </a:r>
          </a:p>
        </p:txBody>
      </p:sp>
      <p:sp>
        <p:nvSpPr>
          <p:cNvPr id="8195" name="Text Box 3"/>
          <p:cNvSpPr txBox="1">
            <a:spLocks noChangeArrowheads="1"/>
          </p:cNvSpPr>
          <p:nvPr/>
        </p:nvSpPr>
        <p:spPr bwMode="auto">
          <a:xfrm>
            <a:off x="228600" y="5599113"/>
            <a:ext cx="3886200" cy="768350"/>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Trigeminal ganglion</a:t>
            </a:r>
            <a:r>
              <a:rPr lang="en-US" sz="1200">
                <a:solidFill>
                  <a:srgbClr val="000000"/>
                </a:solidFill>
                <a:ea typeface="MS Gothic" charset="0"/>
                <a:cs typeface="MS Gothic" charset="0"/>
              </a:rPr>
              <a:t> = nope, pain fibers pass through it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FF0000"/>
                </a:solidFill>
                <a:ea typeface="MS Gothic" charset="0"/>
                <a:cs typeface="MS Gothic" charset="0"/>
              </a:rPr>
              <a:t>Spinal nucleus of V</a:t>
            </a:r>
            <a:r>
              <a:rPr lang="en-US" sz="1200">
                <a:solidFill>
                  <a:srgbClr val="FF0000"/>
                </a:solidFill>
                <a:ea typeface="MS Gothic" charset="0"/>
                <a:cs typeface="MS Gothic" charset="0"/>
              </a:rPr>
              <a:t> = 2</a:t>
            </a:r>
            <a:r>
              <a:rPr lang="en-US" sz="1200">
                <a:solidFill>
                  <a:srgbClr val="FF0000"/>
                </a:solidFill>
                <a:ea typeface="Arial" pitchFamily="-111" charset="0"/>
                <a:cs typeface="Arial" pitchFamily="-111" charset="0"/>
              </a:rPr>
              <a:t>º</a:t>
            </a:r>
            <a:r>
              <a:rPr lang="en-US" sz="1200">
                <a:solidFill>
                  <a:srgbClr val="FF0000"/>
                </a:solidFill>
                <a:ea typeface="MS Gothic" charset="0"/>
                <a:cs typeface="MS Gothic" charset="0"/>
              </a:rPr>
              <a:t> pain synapse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Main sensory nuc. of V</a:t>
            </a:r>
            <a:r>
              <a:rPr lang="en-US" sz="1200">
                <a:solidFill>
                  <a:srgbClr val="000000"/>
                </a:solidFill>
                <a:ea typeface="MS Gothic" charset="0"/>
                <a:cs typeface="MS Gothic" charset="0"/>
              </a:rPr>
              <a:t> = 2</a:t>
            </a:r>
            <a:r>
              <a:rPr lang="en-US" sz="1200">
                <a:solidFill>
                  <a:srgbClr val="000000"/>
                </a:solidFill>
                <a:ea typeface="Arial" pitchFamily="-111" charset="0"/>
                <a:cs typeface="Arial" pitchFamily="-111" charset="0"/>
              </a:rPr>
              <a:t>º TOUCH synapse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u="sng">
                <a:solidFill>
                  <a:srgbClr val="000000"/>
                </a:solidFill>
                <a:ea typeface="MS Gothic" charset="0"/>
                <a:cs typeface="MS Gothic" charset="0"/>
              </a:rPr>
              <a:t>Mesencephalic nuc of V</a:t>
            </a:r>
            <a:r>
              <a:rPr lang="en-US" sz="1200">
                <a:solidFill>
                  <a:srgbClr val="000000"/>
                </a:solidFill>
                <a:ea typeface="MS Gothic" charset="0"/>
                <a:cs typeface="MS Gothic" charset="0"/>
              </a:rPr>
              <a:t> = only for proprioception of V</a:t>
            </a:r>
          </a:p>
        </p:txBody>
      </p:sp>
      <p:pic>
        <p:nvPicPr>
          <p:cNvPr id="8196" name="Picture 4"/>
          <p:cNvPicPr>
            <a:picLocks noChangeAspect="1" noChangeArrowheads="1"/>
          </p:cNvPicPr>
          <p:nvPr/>
        </p:nvPicPr>
        <p:blipFill>
          <a:blip r:embed="rId3"/>
          <a:srcRect/>
          <a:stretch>
            <a:fillRect/>
          </a:stretch>
        </p:blipFill>
        <p:spPr bwMode="auto">
          <a:xfrm>
            <a:off x="4343400" y="1428750"/>
            <a:ext cx="4800600" cy="5429250"/>
          </a:xfrm>
          <a:prstGeom prst="rect">
            <a:avLst/>
          </a:prstGeom>
          <a:noFill/>
          <a:ln w="9525">
            <a:noFill/>
            <a:round/>
            <a:headEnd/>
            <a:tailEnd/>
          </a:ln>
          <a:effectLst/>
        </p:spPr>
      </p:pic>
      <p:sp>
        <p:nvSpPr>
          <p:cNvPr id="8197" name="Oval 5"/>
          <p:cNvSpPr>
            <a:spLocks noChangeArrowheads="1"/>
          </p:cNvSpPr>
          <p:nvPr/>
        </p:nvSpPr>
        <p:spPr bwMode="auto">
          <a:xfrm>
            <a:off x="6400800" y="5486400"/>
            <a:ext cx="2057400" cy="228600"/>
          </a:xfrm>
          <a:prstGeom prst="ellipse">
            <a:avLst/>
          </a:prstGeom>
          <a:noFill/>
          <a:ln w="9360">
            <a:solidFill>
              <a:srgbClr val="000000"/>
            </a:solidFill>
            <a:round/>
            <a:headEnd/>
            <a:tailEnd/>
          </a:ln>
          <a:effectLst/>
        </p:spPr>
        <p:txBody>
          <a:bodyPr wrap="none" anchor="ctr">
            <a:prstTxWarp prst="textNoShape">
              <a:avLst/>
            </a:prstTxWarp>
          </a:bodyPr>
          <a:lstStyle/>
          <a:p>
            <a:endParaRPr lang="en-US"/>
          </a:p>
        </p:txBody>
      </p:sp>
      <p:sp>
        <p:nvSpPr>
          <p:cNvPr id="8198" name="Line 6"/>
          <p:cNvSpPr>
            <a:spLocks noChangeShapeType="1"/>
          </p:cNvSpPr>
          <p:nvPr/>
        </p:nvSpPr>
        <p:spPr bwMode="auto">
          <a:xfrm>
            <a:off x="3886200" y="2743200"/>
            <a:ext cx="2971800" cy="2971800"/>
          </a:xfrm>
          <a:prstGeom prst="line">
            <a:avLst/>
          </a:prstGeom>
          <a:noFill/>
          <a:ln w="27360">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idx="10"/>
          </p:nvPr>
        </p:nvSpPr>
        <p:spPr/>
        <p:txBody>
          <a:bodyPr/>
          <a:lstStyle/>
          <a:p>
            <a:r>
              <a:rPr lang="en-US"/>
              <a:t>3/27/10</a:t>
            </a:r>
          </a:p>
        </p:txBody>
      </p:sp>
      <p:sp>
        <p:nvSpPr>
          <p:cNvPr id="9217" name="Rectangle 1"/>
          <p:cNvSpPr>
            <a:spLocks noGrp="1" noChangeArrowheads="1"/>
          </p:cNvSpPr>
          <p:nvPr>
            <p:ph type="title"/>
          </p:nvPr>
        </p:nvSpPr>
        <p:spPr>
          <a:xfrm>
            <a:off x="0" y="274638"/>
            <a:ext cx="8686800" cy="1143000"/>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t>5. The region marked by the star would be most involved in sensory information from the:</a:t>
            </a:r>
          </a:p>
        </p:txBody>
      </p:sp>
      <p:pic>
        <p:nvPicPr>
          <p:cNvPr id="9218" name="Picture 2"/>
          <p:cNvPicPr>
            <a:picLocks noChangeAspect="1" noChangeArrowheads="1"/>
          </p:cNvPicPr>
          <p:nvPr/>
        </p:nvPicPr>
        <p:blipFill>
          <a:blip r:embed="rId3"/>
          <a:srcRect/>
          <a:stretch>
            <a:fillRect/>
          </a:stretch>
        </p:blipFill>
        <p:spPr bwMode="auto">
          <a:xfrm>
            <a:off x="2514600" y="1371600"/>
            <a:ext cx="3657600" cy="3048000"/>
          </a:xfrm>
          <a:prstGeom prst="rect">
            <a:avLst/>
          </a:prstGeom>
          <a:noFill/>
          <a:ln w="9525">
            <a:noFill/>
            <a:round/>
            <a:headEnd/>
            <a:tailEnd/>
          </a:ln>
          <a:effectLst/>
        </p:spPr>
      </p:pic>
      <p:sp>
        <p:nvSpPr>
          <p:cNvPr id="9219" name="AutoShape 3"/>
          <p:cNvSpPr>
            <a:spLocks noChangeArrowheads="1"/>
          </p:cNvSpPr>
          <p:nvPr/>
        </p:nvSpPr>
        <p:spPr bwMode="auto">
          <a:xfrm>
            <a:off x="3886200" y="2286000"/>
            <a:ext cx="457200" cy="381000"/>
          </a:xfrm>
          <a:prstGeom prst="star5">
            <a:avLst/>
          </a:prstGeom>
          <a:solidFill>
            <a:srgbClr val="4F81BD"/>
          </a:solidFill>
          <a:ln w="25560">
            <a:solidFill>
              <a:srgbClr val="3A5F8B"/>
            </a:solidFill>
            <a:round/>
            <a:headEnd/>
            <a:tailEnd/>
          </a:ln>
          <a:effectLst/>
        </p:spPr>
        <p:txBody>
          <a:bodyPr wrap="none" anchor="ctr">
            <a:prstTxWarp prst="textNoShape">
              <a:avLst/>
            </a:prstTxWarp>
          </a:bodyPr>
          <a:lstStyle/>
          <a:p>
            <a:endParaRPr lang="en-US"/>
          </a:p>
        </p:txBody>
      </p:sp>
      <p:sp>
        <p:nvSpPr>
          <p:cNvPr id="9220" name="Rectangle 4"/>
          <p:cNvSpPr>
            <a:spLocks noGrp="1" noChangeArrowheads="1"/>
          </p:cNvSpPr>
          <p:nvPr>
            <p:ph type="body" idx="1"/>
          </p:nvPr>
        </p:nvSpPr>
        <p:spPr>
          <a:xfrm>
            <a:off x="457200" y="1600200"/>
            <a:ext cx="2286000" cy="2971800"/>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Legs</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Waist</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**Head</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Knee</a:t>
            </a:r>
          </a:p>
        </p:txBody>
      </p:sp>
      <p:pic>
        <p:nvPicPr>
          <p:cNvPr id="9221" name="Picture 5"/>
          <p:cNvPicPr>
            <a:picLocks noChangeAspect="1" noChangeArrowheads="1"/>
          </p:cNvPicPr>
          <p:nvPr/>
        </p:nvPicPr>
        <p:blipFill>
          <a:blip r:embed="rId4"/>
          <a:srcRect/>
          <a:stretch>
            <a:fillRect/>
          </a:stretch>
        </p:blipFill>
        <p:spPr bwMode="auto">
          <a:xfrm>
            <a:off x="6162675" y="1828800"/>
            <a:ext cx="2981325" cy="3048000"/>
          </a:xfrm>
          <a:prstGeom prst="rect">
            <a:avLst/>
          </a:prstGeom>
          <a:noFill/>
          <a:ln w="9525">
            <a:noFill/>
            <a:round/>
            <a:headEnd/>
            <a:tailEnd/>
          </a:ln>
          <a:effectLst/>
        </p:spPr>
      </p:pic>
      <p:pic>
        <p:nvPicPr>
          <p:cNvPr id="9222" name="Picture 6"/>
          <p:cNvPicPr>
            <a:picLocks noChangeAspect="1" noChangeArrowheads="1"/>
          </p:cNvPicPr>
          <p:nvPr/>
        </p:nvPicPr>
        <p:blipFill>
          <a:blip r:embed="rId5"/>
          <a:srcRect/>
          <a:stretch>
            <a:fillRect/>
          </a:stretch>
        </p:blipFill>
        <p:spPr bwMode="auto">
          <a:xfrm>
            <a:off x="5943600" y="4800600"/>
            <a:ext cx="2971800" cy="1919288"/>
          </a:xfrm>
          <a:prstGeom prst="rect">
            <a:avLst/>
          </a:prstGeom>
          <a:noFill/>
          <a:ln w="9525">
            <a:noFill/>
            <a:round/>
            <a:headEnd/>
            <a:tailEnd/>
          </a:ln>
          <a:effectLst/>
        </p:spPr>
      </p:pic>
      <p:sp>
        <p:nvSpPr>
          <p:cNvPr id="9223" name="Oval 7"/>
          <p:cNvSpPr>
            <a:spLocks noChangeArrowheads="1"/>
          </p:cNvSpPr>
          <p:nvPr/>
        </p:nvSpPr>
        <p:spPr bwMode="auto">
          <a:xfrm>
            <a:off x="3657600" y="2286000"/>
            <a:ext cx="685800" cy="457200"/>
          </a:xfrm>
          <a:prstGeom prst="ellipse">
            <a:avLst/>
          </a:prstGeom>
          <a:noFill/>
          <a:ln w="9360">
            <a:solidFill>
              <a:srgbClr val="000000"/>
            </a:solidFill>
            <a:round/>
            <a:headEnd/>
            <a:tailEnd/>
          </a:ln>
          <a:effectLst/>
        </p:spPr>
        <p:txBody>
          <a:bodyPr wrap="none" anchor="ctr">
            <a:prstTxWarp prst="textNoShape">
              <a:avLst/>
            </a:prstTxWarp>
          </a:bodyPr>
          <a:lstStyle/>
          <a:p>
            <a:endParaRPr lang="en-US"/>
          </a:p>
        </p:txBody>
      </p:sp>
      <p:sp>
        <p:nvSpPr>
          <p:cNvPr id="9224" name="Line 8"/>
          <p:cNvSpPr>
            <a:spLocks noChangeShapeType="1"/>
          </p:cNvSpPr>
          <p:nvPr/>
        </p:nvSpPr>
        <p:spPr bwMode="auto">
          <a:xfrm flipV="1">
            <a:off x="1828800" y="1595438"/>
            <a:ext cx="2514600" cy="238125"/>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9225" name="Line 9"/>
          <p:cNvSpPr>
            <a:spLocks noChangeShapeType="1"/>
          </p:cNvSpPr>
          <p:nvPr/>
        </p:nvSpPr>
        <p:spPr bwMode="auto">
          <a:xfrm flipV="1">
            <a:off x="2057400" y="1824038"/>
            <a:ext cx="2286000" cy="923925"/>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9226" name="Line 10"/>
          <p:cNvSpPr>
            <a:spLocks noChangeShapeType="1"/>
          </p:cNvSpPr>
          <p:nvPr/>
        </p:nvSpPr>
        <p:spPr bwMode="auto">
          <a:xfrm flipV="1">
            <a:off x="2057400" y="1595438"/>
            <a:ext cx="2286000" cy="2524125"/>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9227" name="Line 11"/>
          <p:cNvSpPr>
            <a:spLocks noChangeShapeType="1"/>
          </p:cNvSpPr>
          <p:nvPr/>
        </p:nvSpPr>
        <p:spPr bwMode="auto">
          <a:xfrm flipV="1">
            <a:off x="2286000" y="2511425"/>
            <a:ext cx="1828800" cy="692150"/>
          </a:xfrm>
          <a:prstGeom prst="line">
            <a:avLst/>
          </a:prstGeom>
          <a:noFill/>
          <a:ln w="18360">
            <a:solidFill>
              <a:srgbClr val="FF0000"/>
            </a:solidFill>
            <a:round/>
            <a:headEnd/>
            <a:tailEnd type="triangle" w="med" len="med"/>
          </a:ln>
          <a:effectLst/>
        </p:spPr>
        <p:txBody>
          <a:bodyPr>
            <a:prstTxWarp prst="textNoShape">
              <a:avLst/>
            </a:prstTxWarp>
          </a:bodyPr>
          <a:lstStyle/>
          <a:p>
            <a:endParaRPr lang="en-US"/>
          </a:p>
        </p:txBody>
      </p:sp>
      <p:sp>
        <p:nvSpPr>
          <p:cNvPr id="9228" name="Line 12"/>
          <p:cNvSpPr>
            <a:spLocks noChangeShapeType="1"/>
          </p:cNvSpPr>
          <p:nvPr/>
        </p:nvSpPr>
        <p:spPr bwMode="auto">
          <a:xfrm flipV="1">
            <a:off x="2514600" y="3197225"/>
            <a:ext cx="4114800" cy="234950"/>
          </a:xfrm>
          <a:prstGeom prst="line">
            <a:avLst/>
          </a:prstGeom>
          <a:noFill/>
          <a:ln w="18360">
            <a:solidFill>
              <a:srgbClr val="FF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idx="10"/>
          </p:nvPr>
        </p:nvSpPr>
        <p:spPr/>
        <p:txBody>
          <a:bodyPr/>
          <a:lstStyle/>
          <a:p>
            <a:r>
              <a:rPr lang="en-US"/>
              <a:t>3/27/10</a:t>
            </a:r>
          </a:p>
        </p:txBody>
      </p:sp>
      <p:sp>
        <p:nvSpPr>
          <p:cNvPr id="10241" name="Rectangle 1"/>
          <p:cNvSpPr>
            <a:spLocks noGrp="1" noChangeArrowheads="1"/>
          </p:cNvSpPr>
          <p:nvPr>
            <p:ph type="title"/>
          </p:nvPr>
        </p:nvSpPr>
        <p:spPr>
          <a:xfrm>
            <a:off x="457200" y="241300"/>
            <a:ext cx="8229600" cy="120967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t>6. Where in the auditory pathway does a unilateral lesion produce total deafness?</a:t>
            </a:r>
          </a:p>
        </p:txBody>
      </p:sp>
      <p:sp>
        <p:nvSpPr>
          <p:cNvPr id="10242" name="Rectangle 2"/>
          <p:cNvSpPr>
            <a:spLocks noGrp="1" noChangeArrowheads="1"/>
          </p:cNvSpPr>
          <p:nvPr>
            <p:ph type="body" idx="1"/>
          </p:nvPr>
        </p:nvSpPr>
        <p:spPr>
          <a:xfrm>
            <a:off x="457200" y="1600200"/>
            <a:ext cx="4114800" cy="3360738"/>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**Cochlear nerve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Inferior colliculus</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Medial geniculate</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Transverse temporal gyri.</a:t>
            </a:r>
          </a:p>
        </p:txBody>
      </p:sp>
      <p:sp>
        <p:nvSpPr>
          <p:cNvPr id="10243" name="Text Box 3"/>
          <p:cNvSpPr txBox="1">
            <a:spLocks noChangeArrowheads="1"/>
          </p:cNvSpPr>
          <p:nvPr/>
        </p:nvSpPr>
        <p:spPr bwMode="auto">
          <a:xfrm>
            <a:off x="457200" y="4924425"/>
            <a:ext cx="3200400" cy="1476375"/>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FF0000"/>
                </a:solidFill>
                <a:ea typeface="MS Gothic" charset="0"/>
                <a:cs typeface="MS Gothic" charset="0"/>
              </a:rPr>
              <a:t>**Once sounds reach the cochlear nuclei: impulses cross back and forth so unilateral lesions after this point don't affect hearing too much. If the cochlear nerve is lesioned: no sound can reach the cochlear nuclei and the result is total deafness in that ear.</a:t>
            </a:r>
          </a:p>
        </p:txBody>
      </p:sp>
      <p:pic>
        <p:nvPicPr>
          <p:cNvPr id="10244" name="Picture 4"/>
          <p:cNvPicPr>
            <a:picLocks noChangeAspect="1" noChangeArrowheads="1"/>
          </p:cNvPicPr>
          <p:nvPr/>
        </p:nvPicPr>
        <p:blipFill>
          <a:blip r:embed="rId3"/>
          <a:srcRect/>
          <a:stretch>
            <a:fillRect/>
          </a:stretch>
        </p:blipFill>
        <p:spPr bwMode="auto">
          <a:xfrm>
            <a:off x="4572000" y="1600200"/>
            <a:ext cx="3727450" cy="5102225"/>
          </a:xfrm>
          <a:prstGeom prst="rect">
            <a:avLst/>
          </a:prstGeom>
          <a:noFill/>
          <a:ln w="9525">
            <a:noFill/>
            <a:round/>
            <a:headEnd/>
            <a:tailEnd/>
          </a:ln>
          <a:effectLst/>
        </p:spPr>
      </p:pic>
      <p:sp>
        <p:nvSpPr>
          <p:cNvPr id="10245" name="Line 5"/>
          <p:cNvSpPr>
            <a:spLocks noChangeShapeType="1"/>
          </p:cNvSpPr>
          <p:nvPr/>
        </p:nvSpPr>
        <p:spPr bwMode="auto">
          <a:xfrm>
            <a:off x="4114800" y="2057400"/>
            <a:ext cx="2743200" cy="4343400"/>
          </a:xfrm>
          <a:prstGeom prst="line">
            <a:avLst/>
          </a:prstGeom>
          <a:noFill/>
          <a:ln w="18360">
            <a:solidFill>
              <a:srgbClr val="FF0000"/>
            </a:solidFill>
            <a:round/>
            <a:headEnd/>
            <a:tailEnd type="triangle" w="med" len="med"/>
          </a:ln>
          <a:effectLst/>
        </p:spPr>
        <p:txBody>
          <a:bodyPr>
            <a:prstTxWarp prst="textNoShape">
              <a:avLst/>
            </a:prstTxWarp>
          </a:bodyPr>
          <a:lstStyle/>
          <a:p>
            <a:endParaRPr lang="en-US"/>
          </a:p>
        </p:txBody>
      </p:sp>
      <p:sp>
        <p:nvSpPr>
          <p:cNvPr id="10246" name="Line 6"/>
          <p:cNvSpPr>
            <a:spLocks noChangeShapeType="1"/>
          </p:cNvSpPr>
          <p:nvPr/>
        </p:nvSpPr>
        <p:spPr bwMode="auto">
          <a:xfrm>
            <a:off x="3886200" y="2743200"/>
            <a:ext cx="2286000" cy="457200"/>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0247" name="Line 7"/>
          <p:cNvSpPr>
            <a:spLocks noChangeShapeType="1"/>
          </p:cNvSpPr>
          <p:nvPr/>
        </p:nvSpPr>
        <p:spPr bwMode="auto">
          <a:xfrm flipV="1">
            <a:off x="4114800" y="2284413"/>
            <a:ext cx="2743200" cy="1146175"/>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10248" name="Line 8"/>
          <p:cNvSpPr>
            <a:spLocks noChangeShapeType="1"/>
          </p:cNvSpPr>
          <p:nvPr/>
        </p:nvSpPr>
        <p:spPr bwMode="auto">
          <a:xfrm flipV="1">
            <a:off x="4572000" y="1827213"/>
            <a:ext cx="3429000" cy="2517775"/>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idx="10"/>
          </p:nvPr>
        </p:nvSpPr>
        <p:spPr/>
        <p:txBody>
          <a:bodyPr/>
          <a:lstStyle/>
          <a:p>
            <a:r>
              <a:rPr lang="en-US"/>
              <a:t>3/27/10</a:t>
            </a:r>
          </a:p>
        </p:txBody>
      </p:sp>
      <p:sp>
        <p:nvSpPr>
          <p:cNvPr id="11265" name="Rectangle 1"/>
          <p:cNvSpPr>
            <a:spLocks noGrp="1" noChangeArrowheads="1"/>
          </p:cNvSpPr>
          <p:nvPr>
            <p:ph type="title"/>
          </p:nvPr>
        </p:nvSpPr>
        <p:spPr>
          <a:xfrm>
            <a:off x="457200" y="117475"/>
            <a:ext cx="8229600" cy="1457325"/>
          </a:xfrm>
          <a:ln/>
        </p:spPr>
        <p:txBody>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a:t>7. Equilibrium depends of input from all of the following except:</a:t>
            </a:r>
          </a:p>
        </p:txBody>
      </p:sp>
      <p:sp>
        <p:nvSpPr>
          <p:cNvPr id="11266" name="Rectangle 2"/>
          <p:cNvSpPr>
            <a:spLocks noGrp="1" noChangeArrowheads="1"/>
          </p:cNvSpPr>
          <p:nvPr>
            <p:ph type="body" idx="1"/>
          </p:nvPr>
        </p:nvSpPr>
        <p:spPr>
          <a:xfrm>
            <a:off x="457200" y="1600200"/>
            <a:ext cx="4114800" cy="4525963"/>
          </a:xfrm>
          <a:ln/>
        </p:spPr>
        <p:txBody>
          <a:bodyPr/>
          <a:lstStyle/>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Somatosensory system</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Visual system</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t>Vestibular system</a:t>
            </a:r>
          </a:p>
          <a:p>
            <a:pPr marL="508000" indent="-508000">
              <a:spcBef>
                <a:spcPts val="638"/>
              </a:spcBef>
              <a:buSzPct val="45000"/>
              <a:buFont typeface="Times New Roman" pitchFamily="-111" charset="0"/>
              <a:buAutoNum type="arabicPeriod"/>
              <a:tabLst>
                <a:tab pos="508000" algn="l"/>
                <a:tab pos="620713" algn="l"/>
                <a:tab pos="1077913" algn="l"/>
                <a:tab pos="1535113" algn="l"/>
                <a:tab pos="1992313" algn="l"/>
                <a:tab pos="2449513" algn="l"/>
                <a:tab pos="2906713" algn="l"/>
                <a:tab pos="3363913" algn="l"/>
                <a:tab pos="3821113" algn="l"/>
                <a:tab pos="4278313" algn="l"/>
                <a:tab pos="4735513" algn="l"/>
                <a:tab pos="5192713" algn="l"/>
                <a:tab pos="5649913" algn="l"/>
                <a:tab pos="6107113" algn="l"/>
                <a:tab pos="6564313" algn="l"/>
                <a:tab pos="7021513" algn="l"/>
                <a:tab pos="7478713" algn="l"/>
                <a:tab pos="7935913" algn="l"/>
                <a:tab pos="8393113" algn="l"/>
                <a:tab pos="8850313" algn="l"/>
                <a:tab pos="9307513" algn="l"/>
              </a:tabLst>
            </a:pPr>
            <a:r>
              <a:rPr lang="en-US">
                <a:solidFill>
                  <a:srgbClr val="FF0000"/>
                </a:solidFill>
              </a:rPr>
              <a:t>**Auditory system</a:t>
            </a:r>
          </a:p>
        </p:txBody>
      </p:sp>
      <p:sp>
        <p:nvSpPr>
          <p:cNvPr id="11267" name="Text Box 3"/>
          <p:cNvSpPr txBox="1">
            <a:spLocks noChangeArrowheads="1"/>
          </p:cNvSpPr>
          <p:nvPr/>
        </p:nvSpPr>
        <p:spPr bwMode="auto">
          <a:xfrm>
            <a:off x="4800600" y="3359150"/>
            <a:ext cx="3657600" cy="3255963"/>
          </a:xfrm>
          <a:prstGeom prst="rect">
            <a:avLst/>
          </a:prstGeom>
          <a:noFill/>
          <a:ln w="9525">
            <a:noFill/>
            <a:round/>
            <a:headEnd/>
            <a:tailEnd/>
          </a:ln>
          <a:effectLst/>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FF0000"/>
                </a:solidFill>
                <a:ea typeface="MS Gothic" charset="0"/>
                <a:cs typeface="MS Gothic" charset="0"/>
              </a:rPr>
              <a:t>**Aside from this generally making sense, an excerpt from the Neuroscience book reads: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FF0000"/>
                </a:solidFill>
                <a:ea typeface="MS Gothic" charset="0"/>
                <a:cs typeface="MS Gothic" charset="0"/>
              </a:rPr>
              <a:t>	“Equilibrium depends on input from three sources: visual, proprioceptive (somatosensory), and vestibular.”</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FF0000"/>
                </a:solidFill>
                <a:ea typeface="MS Gothic" charset="0"/>
                <a:cs typeface="MS Gothic" charset="0"/>
              </a:rPr>
              <a:t>	-Pg. 167</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FF0000"/>
              </a:solidFill>
              <a:ea typeface="MS Gothic" charset="0"/>
              <a:cs typeface="MS Gothic"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FF0000"/>
                </a:solidFill>
                <a:ea typeface="MS Gothic" charset="0"/>
                <a:cs typeface="MS Gothic" charset="0"/>
              </a:rPr>
              <a:t>And interestingly enough: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FF0000"/>
                </a:solidFill>
                <a:ea typeface="MS Gothic" charset="0"/>
                <a:cs typeface="MS Gothic" charset="0"/>
              </a:rPr>
              <a:t>	“Equilibrium can be maintained by any two of these inputs, but not by only one.”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FF0000"/>
              </a:solidFill>
              <a:ea typeface="MS Gothic" charset="0"/>
              <a:cs typeface="MS Gothic"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POWERPOINTVERSION" val="12.0"/>
  <p:tag name="PPVERSION" val="12.0"/>
  <p:tag name="DELIMITERS" val="3.1"/>
  <p:tag name="SHOWBARVISIBLE" val="True"/>
  <p:tag name="EXPANDSHOWBAR" val="True"/>
  <p:tag name="USESECONDARYMONITOR" val="True"/>
  <p:tag name="BULLETTYPE" val="3"/>
  <p:tag name="ANSWERNOWSTYLE" val="-1"/>
  <p:tag name="ANSWERNOWTEXT" val="Answer Now"/>
  <p:tag name="COUNTDOWNSTYLE" val="-1"/>
  <p:tag name="RESPCOUNTERSTYLE" val="-1"/>
  <p:tag name="RESPCOUNTERFORMAT" val="0"/>
  <p:tag name="RESPTABLESTYLE" val="-1"/>
  <p:tag name="COUNTDOWNSECONDS" val="10"/>
  <p:tag name="INPUTSOURCE" val="1"/>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RACEENDPOINTS" val="100"/>
  <p:tag name="RACERSMAXDISPLAYED" val="5"/>
  <p:tag name="RACEANIMATIONSPEED" val="3"/>
  <p:tag name="SKIPREMAININGRACESLIDES" val="True"/>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2830136"/>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True"/>
  <p:tag name="GRIDOPACITY" val="90"/>
  <p:tag name="GRIDROTATIONINTERVAL" val="2"/>
  <p:tag name="AUTOSIZEGRID" val="True"/>
  <p:tag name="GRIDSIZE" val="{Width=800, Height=600}"/>
  <p:tag name="GRIDPOSITION" val="1"/>
  <p:tag name="POLLINGCYCLE" val="2"/>
  <p:tag name="CHARTCOLORS" val="0"/>
  <p:tag name="CHARTLABELS" val="1"/>
  <p:tag name="RESETCHARTS" val="True"/>
  <p:tag name="INCLUDENONRESPONDERS" val="False"/>
  <p:tag name="MULTIRESPDIVISOR" val="1"/>
  <p:tag name="PARTLISTDEFAULT" val="1"/>
  <p:tag name="INCLUDEPPT" val="True"/>
  <p:tag name="ALLOWUSERFEEDBACK" val="True"/>
  <p:tag name="CORRECTPOINTVALUE" val="100"/>
  <p:tag name="INCORRECTPOINTVALUE" val="0"/>
  <p:tag name="REALTIMEBACKUP" val="False"/>
  <p:tag name="REALTIMEBACKUPPATH" val="(None)"/>
  <p:tag name="ZEROBASED" val="False"/>
  <p:tag name="AUTOADJUSTPARTRANGE" val="True"/>
  <p:tag name="CHARTSCALE" val="True"/>
  <p:tag name="ADVANCEDSETTINGSVIEW" val="False"/>
  <p:tag name="FIBDISPLAYRESULTS" val="True"/>
  <p:tag name="FIBNUMRESULTS" val="5"/>
  <p:tag name="FIBINCLUDEOTHER" val="True"/>
  <p:tag name="FIBDISPLAYKEYWORDS" val="True"/>
  <p:tag name="PRRESPONSE1" val="10"/>
  <p:tag name="PRRESPONSE2" val="9"/>
  <p:tag name="PRRESPONSE3" val="8"/>
  <p:tag name="PRRESPONSE4" val="7"/>
  <p:tag name="PRRESPONSE5" val="6"/>
  <p:tag name="PRRESPONSE6" val="5"/>
  <p:tag name="PRRESPONSE7" val="4"/>
  <p:tag name="PRRESPONSE8" val="3"/>
  <p:tag name="PRRESPONSE9" val="2"/>
  <p:tag name="PRRESPONSE10" val="1"/>
  <p:tag name="SHOWFLASHWARNING" val="True"/>
</p:tagLst>
</file>

<file path=ppt/tags/tag1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4"/>
  <p:tag name="FONTSIZE" val="32"/>
  <p:tag name="BULLETTYPE" val="ppBulletArabicPeriod"/>
  <p:tag name="ANSWERTEXT" val="Medulla&#10;Pons&#10;Midbrain&#10;Diencephalon"/>
</p:tagLst>
</file>

<file path=ppt/tags/tag100.xml><?xml version="1.0" encoding="utf-8"?>
<p:tagLst xmlns:a="http://schemas.openxmlformats.org/drawingml/2006/main" xmlns:r="http://schemas.openxmlformats.org/officeDocument/2006/relationships" xmlns:p="http://schemas.openxmlformats.org/presentationml/2006/main">
  <p:tag name="SLIDEGUID" val="EA5DEE7160E240F7BFD5BFD8BFDC0576"/>
  <p:tag name="SLIDEID" val="EA5DEE7160E240F7BFD5BFD8BFDC057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olfactory bipolar neurons synapse:"/>
  <p:tag name="ANSWERSALIAS" val="In the gustatory nucleus.|smicln|With mitral cells.|smicln|In the olfactory cortex.|smicln|In the olfactory tract."/>
  <p:tag name="CORRECTPOINTVALUE" val="10"/>
  <p:tag name="COUNTDOWNSECONDS" val="60"/>
  <p:tag name="VALUES" val="Incorrect|smicln|Correct|smicln|Incorrect|smicln|Incorrect"/>
</p:tagLst>
</file>

<file path=ppt/tags/tag10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3"/>
  <p:tag name="FONTSIZE" val="32"/>
  <p:tag name="BULLETTYPE" val="ppBulletArabicPeriod"/>
  <p:tag name="ANSWERTEXT" val="In the gustatory nucleus.&#10;With mitral cells.&#10;In the olfactory cortex.&#10;In the olfactory tract."/>
</p:tagLst>
</file>

<file path=ppt/tags/tag102.xml><?xml version="1.0" encoding="utf-8"?>
<p:tagLst xmlns:a="http://schemas.openxmlformats.org/drawingml/2006/main" xmlns:r="http://schemas.openxmlformats.org/officeDocument/2006/relationships" xmlns:p="http://schemas.openxmlformats.org/presentationml/2006/main">
  <p:tag name="SLIDEGUID" val="75366C5E2BC64F1F9CF49F0068BD6D01"/>
  <p:tag name="SLIDEID" val="75366C5E2BC64F1F9CF49F0068BD6D01"/>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As you are tasting a glass of wine you know the taste bud cells synapse:"/>
  <p:tag name="ANSWERSALIAS" val="On neurons from cranial nerves 7, 9 and 10.|smicln|In ganglia associated with cranial nerves 7, 9, and 10.|smicln|The gustatory nucleus."/>
  <p:tag name="CORRECTPOINTVALUE" val="10"/>
  <p:tag name="COUNTDOWNSECONDS" val="60"/>
  <p:tag name="VALUES" val="Correct|smicln|Incorrect|smicln|Incorrect"/>
</p:tagLst>
</file>

<file path=ppt/tags/tag103.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122"/>
  <p:tag name="FONTSIZE" val="32"/>
  <p:tag name="BULLETTYPE" val="ppBulletArabicPeriod"/>
  <p:tag name="ANSWERTEXT" val="On neurons from cranial nerves 7, 9 and 10.&#10;In ganglia associated with cranial nerves 7, 9, and 10.&#10;The gustatory nucleus."/>
</p:tagLst>
</file>

<file path=ppt/tags/tag104.xml><?xml version="1.0" encoding="utf-8"?>
<p:tagLst xmlns:a="http://schemas.openxmlformats.org/drawingml/2006/main" xmlns:r="http://schemas.openxmlformats.org/officeDocument/2006/relationships" xmlns:p="http://schemas.openxmlformats.org/presentationml/2006/main">
  <p:tag name="SLIDEGUID" val="95EDD2E6CA284264B0CB29CA7CF1F489"/>
  <p:tag name="SLIDEID" val="95EDD2E6CA284264B0CB29CA7CF1F489"/>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5. The cells at the tip of the pointer synapse in the:"/>
  <p:tag name="ANSWERSALIAS" val="Cochlear nuclei|smicln|Vestibular nuclei|smicln|Geniculate ganglion."/>
  <p:tag name="COUNTDOWNSECONDS" val="60"/>
  <p:tag name="VALUES" val="Correct|smicln|Incorrect|smicln|Incorrect"/>
</p:tagLst>
</file>

<file path=ppt/tags/tag105.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54"/>
  <p:tag name="FONTSIZE" val="32"/>
  <p:tag name="BULLETTYPE" val="ppBulletArabicPeriod"/>
  <p:tag name="ANSWERTEXT" val="Cochlear nuclei&#10;Vestibular nuclei&#10;Geniculate ganglion."/>
</p:tagLst>
</file>

<file path=ppt/tags/tag106.xml><?xml version="1.0" encoding="utf-8"?>
<p:tagLst xmlns:a="http://schemas.openxmlformats.org/drawingml/2006/main" xmlns:r="http://schemas.openxmlformats.org/officeDocument/2006/relationships" xmlns:p="http://schemas.openxmlformats.org/presentationml/2006/main">
  <p:tag name="SLIDEGUID" val="2182D81739904D77A42BDBFC629844AF"/>
  <p:tag name="SLIDEID" val="2182D81739904D77A42BDBFC629844AF"/>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visual pathways:"/>
  <p:tag name="ANSWERSALIAS" val="Extend from the front to the back of the head.|smicln|Are entirely infratentorial.|smicln|Are entirely crossed."/>
  <p:tag name="CORRECTPOINTVALUE" val="10"/>
  <p:tag name="COUNTDOWNSECONDS" val="60"/>
  <p:tag name="VALUES" val="Correct|smicln|Incorrect|smicln|Incorrect"/>
</p:tagLst>
</file>

<file path=ppt/tags/tag107.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97"/>
  <p:tag name="FONTSIZE" val="32"/>
  <p:tag name="BULLETTYPE" val="ppBulletArabicPeriod"/>
  <p:tag name="ANSWERTEXT" val="Extend from the front to the back of the head.&#10;Are entirely infratentorial.&#10;Are entirely crossed."/>
</p:tagLst>
</file>

<file path=ppt/tags/tag108.xml><?xml version="1.0" encoding="utf-8"?>
<p:tagLst xmlns:a="http://schemas.openxmlformats.org/drawingml/2006/main" xmlns:r="http://schemas.openxmlformats.org/officeDocument/2006/relationships" xmlns:p="http://schemas.openxmlformats.org/presentationml/2006/main">
  <p:tag name="SLIDEGUID" val="ED99CE2F526244EE8D34A9B77303AD64"/>
  <p:tag name="SLIDEID" val="ED99CE2F526244EE8D34A9B77303AD64"/>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7. Visual pathways cross in the:"/>
  <p:tag name="ANSWERSALIAS" val="Optic nerve.|smicln|Optic chiasm.|smicln|Optic radiations.|smicln|Lateral geniculate nucleus."/>
  <p:tag name="CORRECTPOINTVALUE" val="10"/>
  <p:tag name="COUNTDOWNSECONDS" val="60"/>
  <p:tag name="VALUES" val="Incorrect|smicln|Correct|smicln|Incorrect|smicln|Incorrect"/>
</p:tagLst>
</file>

<file path=ppt/tags/tag10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2"/>
  <p:tag name="FONTSIZE" val="32"/>
  <p:tag name="BULLETTYPE" val="ppBulletArabicPeriod"/>
  <p:tag name="ANSWERTEXT" val="Optic nerve.&#10;Optic chiasm.&#10;Optic radiations.&#10;Lateral geniculate nucleus."/>
</p:tagLst>
</file>

<file path=ppt/tags/tag11.xml><?xml version="1.0" encoding="utf-8"?>
<p:tagLst xmlns:a="http://schemas.openxmlformats.org/drawingml/2006/main" xmlns:r="http://schemas.openxmlformats.org/officeDocument/2006/relationships" xmlns:p="http://schemas.openxmlformats.org/presentationml/2006/main">
  <p:tag name="SLIDEGUID" val="74133C0B31F84C4E9EE68229533F27CB"/>
  <p:tag name="SLIDEID" val="74133C0B31F84C4E9EE68229533F27CB"/>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The fourth ventricle lies above the:"/>
  <p:tag name="ANSWERSALIAS" val="Spinal cord and medulla.|smicln|Medulla and pons.|smicln|Pons and midbrain.|smicln|Diencephalon."/>
  <p:tag name="COUNTDOWNSECONDS" val="60"/>
  <p:tag name="VALUES" val="Incorrect|smicln|Correct|smicln|Incorrect|smicln|Incorrect"/>
</p:tagLst>
</file>

<file path=ppt/tags/tag110.xml><?xml version="1.0" encoding="utf-8"?>
<p:tagLst xmlns:a="http://schemas.openxmlformats.org/drawingml/2006/main" xmlns:r="http://schemas.openxmlformats.org/officeDocument/2006/relationships" xmlns:p="http://schemas.openxmlformats.org/presentationml/2006/main">
  <p:tag name="SLIDEGUID" val="7019375717B24AFDAA8E4CD5B10861CA"/>
  <p:tag name="SLIDEID" val="7019375717B24AFDAA8E4CD5B10861CA"/>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8. What vitamin may be involved in night blindness?"/>
  <p:tag name="ANSWERSALIAS" val="Vitamin A.|smicln|Vitamin B|smicln|Vitamin C|smicln|Vitamin D."/>
  <p:tag name="CORRECTPOINTVALUE" val="10"/>
  <p:tag name="COUNTDOWNSECONDS" val="60"/>
  <p:tag name="VALUES" val="Correct|smicln|Incorrect|smicln|Incorrect|smicln|Incorrect"/>
</p:tagLst>
</file>

<file path=ppt/tags/tag11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41"/>
  <p:tag name="FONTSIZE" val="32"/>
  <p:tag name="BULLETTYPE" val="ppBulletArabicPeriod"/>
  <p:tag name="ANSWERTEXT" val="Vitamin A.&#10;Vitamin B&#10;Vitamin C&#10;Vitamin D."/>
</p:tagLst>
</file>

<file path=ppt/tags/tag112.xml><?xml version="1.0" encoding="utf-8"?>
<p:tagLst xmlns:a="http://schemas.openxmlformats.org/drawingml/2006/main" xmlns:r="http://schemas.openxmlformats.org/officeDocument/2006/relationships" xmlns:p="http://schemas.openxmlformats.org/presentationml/2006/main">
  <p:tag name="SLIDEGUID" val="F00D899EAD9E495FA3A2F273C90D42CA"/>
  <p:tag name="SLIDEID" val="F00D899EAD9E495FA3A2F273C90D42CA"/>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9. Which cranial nerve nucleus is involved in moving the eyes laterally."/>
  <p:tag name="ANSWERSALIAS" val="Occulomotor.|smicln|Trochlear.|smicln|Abducens."/>
  <p:tag name="CORRECTPOINTVALUE" val="10"/>
  <p:tag name="COUNTDOWNSECONDS" val="60"/>
  <p:tag name="VALUES" val="Incorrect|smicln|Incorrect|smicln|Correct"/>
</p:tagLst>
</file>

<file path=ppt/tags/tag113.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33"/>
  <p:tag name="FONTSIZE" val="32"/>
  <p:tag name="BULLETTYPE" val="ppBulletArabicPeriod"/>
  <p:tag name="ANSWERTEXT" val="Occulomotor.&#10;Trochlear.&#10;Abducens."/>
</p:tagLst>
</file>

<file path=ppt/tags/tag114.xml><?xml version="1.0" encoding="utf-8"?>
<p:tagLst xmlns:a="http://schemas.openxmlformats.org/drawingml/2006/main" xmlns:r="http://schemas.openxmlformats.org/officeDocument/2006/relationships" xmlns:p="http://schemas.openxmlformats.org/presentationml/2006/main">
  <p:tag name="SLIDEGUID" val="8A4C9F1CE26942E0934F3173D6CC241F"/>
  <p:tag name="SLIDEID" val="8A4C9F1CE26942E0934F3173D6CC241F"/>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ich cranial nerve is located in the pons?"/>
  <p:tag name="ANSWERSALIAS" val="Occulomotor.|smicln|Trochlear|smicln|Abducens"/>
  <p:tag name="CORRECTPOINTVALUE" val="10"/>
  <p:tag name="COUNTDOWNSECONDS" val="60"/>
  <p:tag name="VALUES" val="Incorrect|smicln|Incorrect|smicln|Correct"/>
</p:tagLst>
</file>

<file path=ppt/tags/tag115.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31"/>
  <p:tag name="FONTSIZE" val="32"/>
  <p:tag name="BULLETTYPE" val="ppBulletArabicPeriod"/>
  <p:tag name="ANSWERTEXT" val="Occulomotor.&#10;Trochlear&#10;Abducens"/>
</p:tagLst>
</file>

<file path=ppt/tags/tag116.xml><?xml version="1.0" encoding="utf-8"?>
<p:tagLst xmlns:a="http://schemas.openxmlformats.org/drawingml/2006/main" xmlns:r="http://schemas.openxmlformats.org/officeDocument/2006/relationships" xmlns:p="http://schemas.openxmlformats.org/presentationml/2006/main">
  <p:tag name="SLIDEGUID" val="9EAB0E6A015D45BCB213F8D08D3B4A90"/>
  <p:tag name="SLIDEID" val="9EAB0E6A015D45BCB213F8D08D3B4A90"/>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Identify the layer of rods and cones."/>
  <p:tag name="ANSWERSALIAS" val="A|smicln|B|smicln|C|smicln|D."/>
  <p:tag name="CORRECTPOINTVALUE" val="20"/>
  <p:tag name="COUNTDOWNSECONDS" val="60"/>
  <p:tag name="VALUES" val="Incorrect|smicln|Correct|smicln|Incorrect|smicln|Incorrect"/>
</p:tagLst>
</file>

<file path=ppt/tags/tag11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8"/>
  <p:tag name="FONTSIZE" val="32"/>
  <p:tag name="BULLETTYPE" val="ppBulletArabicPeriod"/>
  <p:tag name="ANSWERTEXT" val="A&#10;B&#10;C&#10;D."/>
</p:tagLst>
</file>

<file path=ppt/tags/tag118.xml><?xml version="1.0" encoding="utf-8"?>
<p:tagLst xmlns:a="http://schemas.openxmlformats.org/drawingml/2006/main" xmlns:r="http://schemas.openxmlformats.org/officeDocument/2006/relationships" xmlns:p="http://schemas.openxmlformats.org/presentationml/2006/main">
  <p:tag name="SLIDEGUID" val="EC9FC60994F54FD59BA2D280D66797D1"/>
  <p:tag name="SLIDEID" val="EC9FC60994F54FD59BA2D280D66797D1"/>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arrow points to:"/>
  <p:tag name="ANSWERSALIAS" val="Abducens nucleus|smicln|Facial nucleus|smicln|Trigeminal nucleus|smicln|Spinal nucleus of 5"/>
  <p:tag name="COUNTDOWNSECONDS" val="60"/>
  <p:tag name="CORRECTPOINTVALUE" val="20"/>
  <p:tag name="VALUES" val="Correct|smicln|Incorrect|smicln|Incorrect|smicln|Incorrect"/>
</p:tagLst>
</file>

<file path=ppt/tags/tag11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0"/>
  <p:tag name="FONTSIZE" val="32"/>
  <p:tag name="BULLETTYPE" val="ppBulletArabicPeriod"/>
  <p:tag name="ANSWERTEXT" val="Abducens nucleus&#10;Facial nucleus&#10;Trigeminal nucleus&#10;Spinal nucleus of 5"/>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5"/>
  <p:tag name="FONTSIZE" val="32"/>
  <p:tag name="BULLETTYPE" val="ppBulletArabicPeriod"/>
  <p:tag name="ANSWERTEXT" val="Spinal cord and medulla.&#10;Medulla and pons.&#10;Pons and midbrain.&#10;Diencephalon."/>
</p:tagLst>
</file>

<file path=ppt/tags/tag120.xml><?xml version="1.0" encoding="utf-8"?>
<p:tagLst xmlns:a="http://schemas.openxmlformats.org/drawingml/2006/main" xmlns:r="http://schemas.openxmlformats.org/officeDocument/2006/relationships" xmlns:p="http://schemas.openxmlformats.org/presentationml/2006/main">
  <p:tag name="SLIDEGUID" val="EBD7FAA0D65949B79C2F5502D30FEE66"/>
  <p:tag name="SLIDEID" val="EBD7FAA0D65949B79C2F5502D30FEE6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Identify the lateral geniulate."/>
  <p:tag name="ANSWERSALIAS" val="A|smicln|B|smicln|C|smicln|D"/>
  <p:tag name="CORRECTPOINTVALUE" val="20"/>
  <p:tag name="COUNTDOWNSECONDS" val="60"/>
  <p:tag name="VALUES" val="Incorrect|smicln|Incorrect|smicln|Incorrect|smicln|Correct"/>
</p:tagLst>
</file>

<file path=ppt/tags/tag121.xml><?xml version="1.0" encoding="utf-8"?>
<p:tagLst xmlns:a="http://schemas.openxmlformats.org/drawingml/2006/main" xmlns:r="http://schemas.openxmlformats.org/officeDocument/2006/relationships" xmlns:p="http://schemas.openxmlformats.org/presentationml/2006/main">
  <p:tag name="OLDNUMANSWERS" val="4"/>
  <p:tag name="ANSWERBULLETS" val="3"/>
  <p:tag name="TEXTLENGTH" val="7"/>
  <p:tag name="FONTSIZE" val="32"/>
  <p:tag name="BULLETTYPE" val="ppBulletArabicPeriod"/>
  <p:tag name="ANSWERTEXT" val="A&#10;B&#10;C&#10;D"/>
</p:tagLst>
</file>

<file path=ppt/tags/tag122.xml><?xml version="1.0" encoding="utf-8"?>
<p:tagLst xmlns:a="http://schemas.openxmlformats.org/drawingml/2006/main" xmlns:r="http://schemas.openxmlformats.org/officeDocument/2006/relationships" xmlns:p="http://schemas.openxmlformats.org/presentationml/2006/main">
  <p:tag name="SLIDEGUID" val="5FF0EA7F91E64DCA9D87B98506D6ED97"/>
  <p:tag name="SLIDEID" val="5FF0EA7F91E64DCA9D87B98506D6ED97"/>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Identify the superior colliculus&gt;"/>
  <p:tag name="ANSWERSALIAS" val="A.|smicln|B.|smicln|C.|smicln|D."/>
  <p:tag name="CORRECTPOINTVALUE" val="20"/>
  <p:tag name="COUNTDOWNSECONDS" val="60"/>
  <p:tag name="VALUES" val="Incorrect|smicln|Correct|smicln|Incorrect|smicln|Incorrect"/>
</p:tagLst>
</file>

<file path=ppt/tags/tag12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1"/>
  <p:tag name="FONTSIZE" val="32"/>
  <p:tag name="BULLETTYPE" val="ppBulletArabicPeriod"/>
  <p:tag name="ANSWERTEXT" val="A.&#10;B.&#10;C.&#10;D."/>
</p:tagLst>
</file>

<file path=ppt/tags/tag124.xml><?xml version="1.0" encoding="utf-8"?>
<p:tagLst xmlns:a="http://schemas.openxmlformats.org/drawingml/2006/main" xmlns:r="http://schemas.openxmlformats.org/officeDocument/2006/relationships" xmlns:p="http://schemas.openxmlformats.org/presentationml/2006/main">
  <p:tag name="SLIDEGUID" val="C4D782A6621F4B6D86399349A6CD7F4D"/>
  <p:tag name="SLIDEID" val="C4D782A6621F4B6D86399349A6CD7F4D"/>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20"/>
  <p:tag name="QUESTIONALIAS" val="5. The arrow points to the. "/>
  <p:tag name="ANSWERSALIAS" val="Optic nerve|smicln|Optic tract|smicln|Optic radiations."/>
  <p:tag name="COUNTDOWNSECONDS" val="60"/>
  <p:tag name="VALUES" val="Incorrect|smicln|Correct|smicln|Incorrect"/>
</p:tagLst>
</file>

<file path=ppt/tags/tag125.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41"/>
  <p:tag name="FONTSIZE" val="32"/>
  <p:tag name="BULLETTYPE" val="ppBulletArabicPeriod"/>
  <p:tag name="ANSWERTEXT" val="Optic nerve&#10;Optic tract&#10;Optic radiations."/>
</p:tagLst>
</file>

<file path=ppt/tags/tag126.xml><?xml version="1.0" encoding="utf-8"?>
<p:tagLst xmlns:a="http://schemas.openxmlformats.org/drawingml/2006/main" xmlns:r="http://schemas.openxmlformats.org/officeDocument/2006/relationships" xmlns:p="http://schemas.openxmlformats.org/presentationml/2006/main">
  <p:tag name="DELIMITERS" val="3.1"/>
</p:tagLst>
</file>

<file path=ppt/tags/tag127.xml><?xml version="1.0" encoding="utf-8"?>
<p:tagLst xmlns:a="http://schemas.openxmlformats.org/drawingml/2006/main" xmlns:r="http://schemas.openxmlformats.org/officeDocument/2006/relationships" xmlns:p="http://schemas.openxmlformats.org/presentationml/2006/main">
  <p:tag name="SLIDEGUID" val="A726B4A34CF54BBE83EF1C71A4C42D46"/>
  <p:tag name="SLIDEID" val="A726B4A34CF54BBE83EF1C71A4C42D4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Synapses in the visual pathway can occur in all of the following EXCEPT:"/>
  <p:tag name="ANSWERSALIAS" val="Lateral geniculate.|smicln|Retina|smicln|Optic radiations.|smicln|Primary visual cortex."/>
  <p:tag name="COUNTDOWNSECONDS" val="60"/>
  <p:tag name="VALUES" val="Incorrect|smicln|Incorrect|smicln|Correct|smicln|Incorrect"/>
</p:tagLst>
</file>

<file path=ppt/tags/tag12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7"/>
  <p:tag name="FONTSIZE" val="32"/>
  <p:tag name="BULLETTYPE" val="ppBulletArabicPeriod"/>
  <p:tag name="ANSWERTEXT" val="Lateral geniculate.&#10;Retina&#10;Optic radiations.&#10;Primary visual cortex."/>
</p:tagLst>
</file>

<file path=ppt/tags/tag129.xml><?xml version="1.0" encoding="utf-8"?>
<p:tagLst xmlns:a="http://schemas.openxmlformats.org/drawingml/2006/main" xmlns:r="http://schemas.openxmlformats.org/officeDocument/2006/relationships" xmlns:p="http://schemas.openxmlformats.org/presentationml/2006/main">
  <p:tag name="SLIDEGUID" val="89912D9789704DD5B18D645353DD123C"/>
  <p:tag name="SLIDEID" val="89912D9789704DD5B18D645353DD123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The arrow points to the:"/>
  <p:tag name="ANSWERSALIAS" val="Optic nerve.|smicln|Optic tract|smicln|Olfactory tract.|smicln|Optic radiations"/>
  <p:tag name="COUNTDOWNSECONDS" val="60"/>
  <p:tag name="VALUES" val="Incorrect|smicln|Correct|smicln|Incorrect|smicln|Incorrect"/>
</p:tagLst>
</file>

<file path=ppt/tags/tag13.xml><?xml version="1.0" encoding="utf-8"?>
<p:tagLst xmlns:a="http://schemas.openxmlformats.org/drawingml/2006/main" xmlns:r="http://schemas.openxmlformats.org/officeDocument/2006/relationships" xmlns:p="http://schemas.openxmlformats.org/presentationml/2006/main">
  <p:tag name="SLIDEGUID" val="FD7495F35AF04D069F6E43A529594888"/>
  <p:tag name="SLIDEID" val="FD7495F35AF04D069F6E43A529594888"/>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At which specific brainstem level is the trigeminal nerve?"/>
  <p:tag name="ANSWERSALIAS" val="Medulla|smicln|Pons|smicln|Midbrain|smicln|Diencephalon"/>
  <p:tag name="CORRECTPOINTVALUE" val="10"/>
  <p:tag name="COUNTDOWNSECONDS" val="60"/>
  <p:tag name="VALUES" val="Incorrect|smicln|Correct|smicln|Incorrect|smicln|Incorrect"/>
</p:tagLst>
</file>

<file path=ppt/tags/tag13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8"/>
  <p:tag name="FONTSIZE" val="32"/>
  <p:tag name="BULLETTYPE" val="ppBulletArabicPeriod"/>
  <p:tag name="ANSWERTEXT" val="Optic nerve.&#10;Optic tract&#10;Olfactory tract.&#10;Optic radiations"/>
</p:tagLst>
</file>

<file path=ppt/tags/tag131.xml><?xml version="1.0" encoding="utf-8"?>
<p:tagLst xmlns:a="http://schemas.openxmlformats.org/drawingml/2006/main" xmlns:r="http://schemas.openxmlformats.org/officeDocument/2006/relationships" xmlns:p="http://schemas.openxmlformats.org/presentationml/2006/main">
  <p:tag name="SLIDEGUID" val="22FA0FAA63144379B4EB5E4EE6A0D8CC"/>
  <p:tag name="SLIDEID" val="22FA0FAA63144379B4EB5E4EE6A0D8C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purple arrow indicates the:"/>
  <p:tag name="ANSWERSALIAS" val="What pathway.|smicln|The area for object identification.|smicln|The where pathway.|smicln|Primary visual cortex."/>
  <p:tag name="COUNTDOWNSECONDS" val="60"/>
  <p:tag name="CORRECTPOINTVALUE" val="10"/>
  <p:tag name="VALUES" val="Incorrect|smicln|Incorrect|smicln|Correct|smicln|Incorrect"/>
</p:tagLst>
</file>

<file path=ppt/tags/tag13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1"/>
  <p:tag name="FONTSIZE" val="32"/>
  <p:tag name="BULLETTYPE" val="ppBulletArabicPeriod"/>
  <p:tag name="ANSWERTEXT" val="What pathway.&#10;The area for object identification.&#10;The where pathway.&#10;Primary visual cortex."/>
</p:tagLst>
</file>

<file path=ppt/tags/tag133.xml><?xml version="1.0" encoding="utf-8"?>
<p:tagLst xmlns:a="http://schemas.openxmlformats.org/drawingml/2006/main" xmlns:r="http://schemas.openxmlformats.org/officeDocument/2006/relationships" xmlns:p="http://schemas.openxmlformats.org/presentationml/2006/main">
  <p:tag name="SLIDEGUID" val="3B55C1842E394EE788CA232B89EEF7FC"/>
  <p:tag name="SLIDEID" val="3B55C1842E394EE788CA232B89EEF7F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Parasympathetic preganglionic fibers to the ciliary ganglion travel with cranial nerve:"/>
  <p:tag name="ANSWERSALIAS" val="Three|smicln|Four|smicln|Five|smicln|Six"/>
  <p:tag name="COUNTDOWNSECONDS" val="60"/>
  <p:tag name="CORRECTPOINTVALUE" val="10"/>
  <p:tag name="VALUES" val="Correct|smicln|Incorrect|smicln|Incorrect|smicln|Incorrect"/>
</p:tagLst>
</file>

<file path=ppt/tags/tag13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9"/>
  <p:tag name="FONTSIZE" val="32"/>
  <p:tag name="BULLETTYPE" val="ppBulletArabicPeriod"/>
  <p:tag name="ANSWERTEXT" val="Three&#10;Four&#10;Five&#10;Six"/>
</p:tagLst>
</file>

<file path=ppt/tags/tag135.xml><?xml version="1.0" encoding="utf-8"?>
<p:tagLst xmlns:a="http://schemas.openxmlformats.org/drawingml/2006/main" xmlns:r="http://schemas.openxmlformats.org/officeDocument/2006/relationships" xmlns:p="http://schemas.openxmlformats.org/presentationml/2006/main">
  <p:tag name="SLIDEGUID" val="30E502FE0CC7424189C2073A887E0BA9"/>
  <p:tag name="SLIDEID" val="30E502FE0CC7424189C2073A887E0BA9"/>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arrow points to the:"/>
  <p:tag name="ANSWERSALIAS" val="Oculomotor nucleus.|smicln|Trochlear nucleus.|smicln|Abducens nucleus.|smicln|PPRF"/>
  <p:tag name="COUNTDOWNSECONDS" val="60"/>
  <p:tag name="CORRECTPOINTVALUE" val="10"/>
  <p:tag name="VALUES" val="Incorrect|smicln|Correct|smicln|Incorrect|smicln|Incorrect"/>
</p:tagLst>
</file>

<file path=ppt/tags/tag13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1"/>
  <p:tag name="FONTSIZE" val="32"/>
  <p:tag name="BULLETTYPE" val="ppBulletArabicPeriod"/>
  <p:tag name="ANSWERTEXT" val="Oculomotor nucleus.&#10;Trochlear nucleus.&#10;Abducens nucleus.&#10;PPRF"/>
</p:tagLst>
</file>

<file path=ppt/tags/tag137.xml><?xml version="1.0" encoding="utf-8"?>
<p:tagLst xmlns:a="http://schemas.openxmlformats.org/drawingml/2006/main" xmlns:r="http://schemas.openxmlformats.org/officeDocument/2006/relationships" xmlns:p="http://schemas.openxmlformats.org/presentationml/2006/main">
  <p:tag name="SLIDEGUID" val="F1D56DC0752848C19A1AAEE412884CA2"/>
  <p:tag name="SLIDEID" val="F1D56DC0752848C19A1AAEE412884CA2"/>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Commissural fibers connect:"/>
  <p:tag name="ANSWERSALIAS" val="Gyrus to gyrus.|smicln|Cells within a gyrus.|smicln|Homologous areas between the two cerebral hemispheres.|smicln|The cortex to subcortical nuclei."/>
  <p:tag name="CORRECTPOINTVALUE" val="10"/>
  <p:tag name="COUNTDOWNSECONDS" val="60"/>
  <p:tag name="VALUES" val="Incorrect|smicln|Incorrect|smicln|Correct|smicln|Incorrect"/>
</p:tagLst>
</file>

<file path=ppt/tags/tag13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26"/>
  <p:tag name="FONTSIZE" val="32"/>
  <p:tag name="BULLETTYPE" val="ppBulletArabicPeriod"/>
  <p:tag name="ANSWERTEXT" val="Gyrus to gyrus.&#10;Cells within a gyrus.&#10;Homologous areas between the two cerebral hemispheres.&#10;The cortex to subcortical nuclei."/>
</p:tagLst>
</file>

<file path=ppt/tags/tag139.xml><?xml version="1.0" encoding="utf-8"?>
<p:tagLst xmlns:a="http://schemas.openxmlformats.org/drawingml/2006/main" xmlns:r="http://schemas.openxmlformats.org/officeDocument/2006/relationships" xmlns:p="http://schemas.openxmlformats.org/presentationml/2006/main">
  <p:tag name="SLIDEGUID" val="EBE393E08E0E473FB57BEAEAA6EE9EE0"/>
  <p:tag name="SLIDEID" val="EBE393E08E0E473FB57BEAEAA6EE9EE0"/>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7. The inability to produce purposeful movements even though there is no paralysis is:"/>
  <p:tag name="ANSWERSALIAS" val="Apraxia.|smicln|Aphasia.|smicln|Agnosia."/>
  <p:tag name="COUNTDOWNSECONDS" val="60"/>
  <p:tag name="VALUES" val="Correct|smicln|Incorrect|smicln|Incorrect"/>
</p:tagLst>
</file>

<file path=ppt/tags/tag1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4"/>
  <p:tag name="FONTSIZE" val="32"/>
  <p:tag name="BULLETTYPE" val="ppBulletArabicPeriod"/>
  <p:tag name="ANSWERTEXT" val="Medulla&#10;Pons&#10;Midbrain&#10;Diencephalon"/>
</p:tagLst>
</file>

<file path=ppt/tags/tag140.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26"/>
  <p:tag name="FONTSIZE" val="32"/>
  <p:tag name="BULLETTYPE" val="ppBulletArabicPeriod"/>
  <p:tag name="ANSWERTEXT" val="Apraxia.&#10;Aphasia.&#10;Agnosia."/>
</p:tagLst>
</file>

<file path=ppt/tags/tag141.xml><?xml version="1.0" encoding="utf-8"?>
<p:tagLst xmlns:a="http://schemas.openxmlformats.org/drawingml/2006/main" xmlns:r="http://schemas.openxmlformats.org/officeDocument/2006/relationships" xmlns:p="http://schemas.openxmlformats.org/presentationml/2006/main">
  <p:tag name="SLIDEGUID" val="8D6DADB2C1DA4EC48BBE217BD0BCC782"/>
  <p:tag name="SLIDEID" val="8D6DADB2C1DA4EC48BBE217BD0BCC782"/>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8. The inability to communiate would be:"/>
  <p:tag name="ANSWERSALIAS" val="Apraxia|smicln|Aphasia.|smicln|Agnosia"/>
  <p:tag name="COUNTDOWNSECONDS" val="60"/>
  <p:tag name="CORRECTPOINTVALUE" val="10"/>
  <p:tag name="VALUES" val="Incorrect|smicln|Correct|smicln|Incorrect"/>
</p:tagLst>
</file>

<file path=ppt/tags/tag142.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24"/>
  <p:tag name="FONTSIZE" val="32"/>
  <p:tag name="BULLETTYPE" val="ppBulletArabicPeriod"/>
  <p:tag name="ANSWERTEXT" val="Apraxia&#10;Aphasia.&#10;Agnosia"/>
</p:tagLst>
</file>

<file path=ppt/tags/tag143.xml><?xml version="1.0" encoding="utf-8"?>
<p:tagLst xmlns:a="http://schemas.openxmlformats.org/drawingml/2006/main" xmlns:r="http://schemas.openxmlformats.org/officeDocument/2006/relationships" xmlns:p="http://schemas.openxmlformats.org/presentationml/2006/main">
  <p:tag name="SLIDEGUID" val="36ACAA443F5B47B4A2C3B7F93CAA15AC"/>
  <p:tag name="SLIDEID" val="36ACAA443F5B47B4A2C3B7F93CAA15A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9. The inability to recognize sensory stimuli is:"/>
  <p:tag name="ANSWERSALIAS" val="Apraxia|smicln|Aphasia|smicln|Agnosia"/>
  <p:tag name="COUNTDOWNSECONDS" val="60"/>
  <p:tag name="CORRECTPOINTVALUE" val="10"/>
  <p:tag name="VALUES" val="Incorrect|smicln|Incorrect|smicln|Correct"/>
</p:tagLst>
</file>

<file path=ppt/tags/tag144.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23"/>
  <p:tag name="FONTSIZE" val="32"/>
  <p:tag name="BULLETTYPE" val="ppBulletArabicPeriod"/>
  <p:tag name="ANSWERTEXT" val="Apraxia&#10;Aphasia&#10;Agnosia"/>
</p:tagLst>
</file>

<file path=ppt/tags/tag145.xml><?xml version="1.0" encoding="utf-8"?>
<p:tagLst xmlns:a="http://schemas.openxmlformats.org/drawingml/2006/main" xmlns:r="http://schemas.openxmlformats.org/officeDocument/2006/relationships" xmlns:p="http://schemas.openxmlformats.org/presentationml/2006/main">
  <p:tag name="SLIDEGUID" val="16151F755A6247EE8CCCD80D29B74AD2"/>
  <p:tag name="SLIDEID" val="16151F755A6247EE8CCCD80D29B74AD2"/>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How many cell layers are there in the neocortex?"/>
  <p:tag name="ANSWERSALIAS" val="3|smicln|4|smicln|5|smicln|6"/>
  <p:tag name="VALUES" val="Incorrect|smicln|Incorrect|smicln|Incorrect|smicln|Correct"/>
  <p:tag name="COUNTDOWNSECONDS" val="60"/>
</p:tagLst>
</file>

<file path=ppt/tags/tag14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3&#10;4&#10;5&#10;6"/>
</p:tagLst>
</file>

<file path=ppt/tags/tag147.xml><?xml version="1.0" encoding="utf-8"?>
<p:tagLst xmlns:a="http://schemas.openxmlformats.org/drawingml/2006/main" xmlns:r="http://schemas.openxmlformats.org/officeDocument/2006/relationships" xmlns:p="http://schemas.openxmlformats.org/presentationml/2006/main">
  <p:tag name="DELIMITERS" val="3.1"/>
</p:tagLst>
</file>

<file path=ppt/tags/tag148.xml><?xml version="1.0" encoding="utf-8"?>
<p:tagLst xmlns:a="http://schemas.openxmlformats.org/drawingml/2006/main" xmlns:r="http://schemas.openxmlformats.org/officeDocument/2006/relationships" xmlns:p="http://schemas.openxmlformats.org/presentationml/2006/main">
  <p:tag name="SLIDEGUID" val="C3F39D87846144C0810B293A7A494AEF"/>
  <p:tag name="SLIDEID" val="C3F39D87846144C0810B293A7A494AEF"/>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area in blue is:"/>
  <p:tag name="ANSWERSALIAS" val="Broca’s area|smicln|Wernicke’s area|smicln|Somatosensory cortex|smicln|Primary Auditory cortex"/>
  <p:tag name="COUNTDOWNSECONDS" val="60"/>
  <p:tag name="CORRECTPOINTVALUE" val="20"/>
  <p:tag name="VALUES" val="Incorrect|smicln|Correct|smicln|Incorrect|smicln|Incorrect"/>
</p:tagLst>
</file>

<file path=ppt/tags/tag14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3"/>
  <p:tag name="FONTSIZE" val="32"/>
  <p:tag name="BULLETTYPE" val="ppBulletArabicPeriod"/>
  <p:tag name="ANSWERTEXT" val="Broca’s area&#10;Wernicke’s area&#10;Somatosensory cortex&#10;Primary Auditory cortex"/>
</p:tagLst>
</file>

<file path=ppt/tags/tag15.xml><?xml version="1.0" encoding="utf-8"?>
<p:tagLst xmlns:a="http://schemas.openxmlformats.org/drawingml/2006/main" xmlns:r="http://schemas.openxmlformats.org/officeDocument/2006/relationships" xmlns:p="http://schemas.openxmlformats.org/presentationml/2006/main">
  <p:tag name="SLIDEGUID" val="4CAFC462BA6144BCB355C19748A79697"/>
  <p:tag name="SLIDEID" val="4CAFC462BA6144BCB355C19748A79697"/>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cerebral crus, substantia nigra and the adjacent tegmentum are located in the:"/>
  <p:tag name="ANSWERSALIAS" val="Tectum|smicln|Cerebellar peduncles|smicln|Pons|smicln|Cerebral peduncles."/>
  <p:tag name="CORRECTPOINTVALUE" val="10"/>
  <p:tag name="COUNTDOWNSECONDS" val="60"/>
  <p:tag name="VALUES" val="Incorrect|smicln|Incorrect|smicln|Incorrect|smicln|Correct"/>
</p:tagLst>
</file>

<file path=ppt/tags/tag150.xml><?xml version="1.0" encoding="utf-8"?>
<p:tagLst xmlns:a="http://schemas.openxmlformats.org/drawingml/2006/main" xmlns:r="http://schemas.openxmlformats.org/officeDocument/2006/relationships" xmlns:p="http://schemas.openxmlformats.org/presentationml/2006/main">
  <p:tag name="SLIDEGUID" val="F9301F8E7F7D4ED4B4757EFE3C0855F7"/>
  <p:tag name="SLIDEID" val="F9301F8E7F7D4ED4B4757EFE3C0855F7"/>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2. The area important for detection of motion and location."/>
  <p:tag name="ANSWERSALIAS" val="1|smicln|2|smicln|3|smicln|4"/>
  <p:tag name="COUNTDOWNSECONDS" val="60"/>
  <p:tag name="CORRECTPOINTVALUE" val="20"/>
  <p:tag name="VALUES" val="Correct|smicln|Incorrect|smicln|Incorrect|smicln|Incorrect"/>
</p:tagLst>
</file>

<file path=ppt/tags/tag15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1&#10;2&#10;3&#10;4"/>
</p:tagLst>
</file>

<file path=ppt/tags/tag15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1&#10;2&#10;3&#10;4"/>
</p:tagLst>
</file>

<file path=ppt/tags/tag153.xml><?xml version="1.0" encoding="utf-8"?>
<p:tagLst xmlns:a="http://schemas.openxmlformats.org/drawingml/2006/main" xmlns:r="http://schemas.openxmlformats.org/officeDocument/2006/relationships" xmlns:p="http://schemas.openxmlformats.org/presentationml/2006/main">
  <p:tag name="SLIDEGUID" val="21EFC19E15A44A36998706856917F9EF"/>
  <p:tag name="SLIDEID" val="21EFC19E15A44A36998706856917F9EF"/>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arrow points to the:"/>
  <p:tag name="ANSWERSALIAS" val="Cingulate gyrus.|smicln|Cuneate gyrus.|smicln|Lateral  frontal gyrus.|smicln|Orbitofrontal cortex"/>
  <p:tag name="CORRECTPOINTVALUE" val="20"/>
  <p:tag name="COUNTDOWNSECONDS" val="60"/>
  <p:tag name="VALUES" val="Correct|smicln|Incorrect|smicln|Incorrect|smicln|Incorrect"/>
</p:tagLst>
</file>

<file path=ppt/tags/tag15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6"/>
  <p:tag name="FONTSIZE" val="32"/>
  <p:tag name="BULLETTYPE" val="ppBulletArabicPeriod"/>
  <p:tag name="ANSWERTEXT" val="Cingulate gyrus.&#10;Cuneate gyrus.&#10;Lateral  frontal gyrus.&#10;Orbitofrontal cortex"/>
</p:tagLst>
</file>

<file path=ppt/tags/tag155.xml><?xml version="1.0" encoding="utf-8"?>
<p:tagLst xmlns:a="http://schemas.openxmlformats.org/drawingml/2006/main" xmlns:r="http://schemas.openxmlformats.org/officeDocument/2006/relationships" xmlns:p="http://schemas.openxmlformats.org/presentationml/2006/main">
  <p:tag name="SLIDEGUID" val="21EFC19E15A44A36998706856917F9EF"/>
  <p:tag name="SLIDEID" val="21EFC19E15A44A36998706856917F9EF"/>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arrow points to the:"/>
  <p:tag name="ANSWERSALIAS" val="Cingulate gyrus.|smicln|Cuneate gyrus.|smicln|Lateral  frontal gyrus.|smicln|Orbitofrontal cortex"/>
  <p:tag name="CORRECTPOINTVALUE" val="20"/>
  <p:tag name="COUNTDOWNSECONDS" val="60"/>
  <p:tag name="VALUES" val="Correct|smicln|Incorrect|smicln|Incorrect|smicln|Incorrect"/>
</p:tagLst>
</file>

<file path=ppt/tags/tag15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6"/>
  <p:tag name="FONTSIZE" val="32"/>
  <p:tag name="BULLETTYPE" val="ppBulletArabicPeriod"/>
  <p:tag name="ANSWERTEXT" val="Cingulate gyrus.&#10;Cuneate gyrus.&#10;Lateral  frontal gyrus.&#10;Orbitofrontal cortex"/>
</p:tagLst>
</file>

<file path=ppt/tags/tag157.xml><?xml version="1.0" encoding="utf-8"?>
<p:tagLst xmlns:a="http://schemas.openxmlformats.org/drawingml/2006/main" xmlns:r="http://schemas.openxmlformats.org/officeDocument/2006/relationships" xmlns:p="http://schemas.openxmlformats.org/presentationml/2006/main">
  <p:tag name="SLIDEGUID" val="E4BFB73178D04C46B375E44D98DF6969"/>
  <p:tag name="SLIDEID" val="E4BFB73178D04C46B375E44D98DF6969"/>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area in red is the"/>
  <p:tag name="ANSWERSALIAS" val="Motor cortex|smicln|Premotor cortex|smicln|Supplementary motor cortex"/>
  <p:tag name="CORRECTPOINTVALUE" val="20"/>
  <p:tag name="COUNTDOWNSECONDS" val="60"/>
  <p:tag name="VALUES" val="Incorrect|smicln|Correct|smicln|Incorrect"/>
</p:tagLst>
</file>

<file path=ppt/tags/tag158.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55"/>
  <p:tag name="FONTSIZE" val="32"/>
  <p:tag name="BULLETTYPE" val="ppBulletArabicPeriod"/>
  <p:tag name="ANSWERTEXT" val="Motor cortex&#10;Premotor cortex&#10;Supplementary motor cortex"/>
</p:tagLst>
</file>

<file path=ppt/tags/tag159.xml><?xml version="1.0" encoding="utf-8"?>
<p:tagLst xmlns:a="http://schemas.openxmlformats.org/drawingml/2006/main" xmlns:r="http://schemas.openxmlformats.org/officeDocument/2006/relationships" xmlns:p="http://schemas.openxmlformats.org/presentationml/2006/main">
  <p:tag name="SLIDEGUID" val="E4BFB73178D04C46B375E44D98DF6969"/>
  <p:tag name="SLIDEID" val="E4BFB73178D04C46B375E44D98DF6969"/>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area in red is the"/>
  <p:tag name="ANSWERSALIAS" val="Motor cortex|smicln|Premotor cortex|smicln|Supplementary motor cortex"/>
  <p:tag name="CORRECTPOINTVALUE" val="20"/>
  <p:tag name="COUNTDOWNSECONDS" val="60"/>
  <p:tag name="VALUES" val="Incorrect|smicln|Correct|smicln|Incorrect"/>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2"/>
  <p:tag name="FONTSIZE" val="32"/>
  <p:tag name="BULLETTYPE" val="ppBulletArabicPeriod"/>
  <p:tag name="ANSWERTEXT" val="Tectum&#10;Cerebellar peduncles&#10;Pons&#10;Cerebral peduncles."/>
</p:tagLst>
</file>

<file path=ppt/tags/tag160.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55"/>
  <p:tag name="FONTSIZE" val="32"/>
  <p:tag name="BULLETTYPE" val="ppBulletArabicPeriod"/>
  <p:tag name="ANSWERTEXT" val="Motor cortex&#10;Premotor cortex&#10;Supplementary motor cortex"/>
</p:tagLst>
</file>

<file path=ppt/tags/tag161.xml><?xml version="1.0" encoding="utf-8"?>
<p:tagLst xmlns:a="http://schemas.openxmlformats.org/drawingml/2006/main" xmlns:r="http://schemas.openxmlformats.org/officeDocument/2006/relationships" xmlns:p="http://schemas.openxmlformats.org/presentationml/2006/main">
  <p:tag name="SLIDEGUID" val="907976B42D7546D3AEE8A7608DD9B54B"/>
  <p:tag name="SLIDEID" val="907976B42D7546D3AEE8A7608DD9B54B"/>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UNTDOWNSECONDS" val="60"/>
  <p:tag name="QUESTIONALIAS" val="The area outlined in red is the:"/>
  <p:tag name="ANSWERSALIAS" val="Orbital frontal cortex.|smicln|Lateral prefrontal cortex.|smicln|Visual cortex.|smicln|Inferior temporal cortex."/>
  <p:tag name="CORRECTPOINTVALUE" val="20"/>
  <p:tag name="VALUES" val="Correct|smicln|Incorrect|smicln|Incorrect|smicln|Incorrect"/>
</p:tagLst>
</file>

<file path=ppt/tags/tag16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1"/>
  <p:tag name="FONTSIZE" val="28"/>
  <p:tag name="BULLETTYPE" val="ppBulletArabicPeriod"/>
  <p:tag name="ANSWERTEXT" val="Orbital frontal cortex.&#10;Lateral prefrontal cortex.&#10;Visual cortex.&#10;Inferior temporal cortex."/>
</p:tagLst>
</file>

<file path=ppt/tags/tag163.xml><?xml version="1.0" encoding="utf-8"?>
<p:tagLst xmlns:a="http://schemas.openxmlformats.org/drawingml/2006/main" xmlns:r="http://schemas.openxmlformats.org/officeDocument/2006/relationships" xmlns:p="http://schemas.openxmlformats.org/presentationml/2006/main">
  <p:tag name="SLIDEGUID" val="907976B42D7546D3AEE8A7608DD9B54B"/>
  <p:tag name="SLIDEID" val="907976B42D7546D3AEE8A7608DD9B54B"/>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UNTDOWNSECONDS" val="60"/>
  <p:tag name="QUESTIONALIAS" val="The area outlined in red is the:"/>
  <p:tag name="ANSWERSALIAS" val="Orbital frontal cortex.|smicln|Lateral prefrontal cortex.|smicln|Visual cortex.|smicln|Inferior temporal cortex."/>
  <p:tag name="CORRECTPOINTVALUE" val="20"/>
  <p:tag name="VALUES" val="Correct|smicln|Incorrect|smicln|Incorrect|smicln|Incorrect"/>
</p:tagLst>
</file>

<file path=ppt/tags/tag16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1"/>
  <p:tag name="FONTSIZE" val="28"/>
  <p:tag name="BULLETTYPE" val="ppBulletArabicPeriod"/>
  <p:tag name="ANSWERTEXT" val="Orbital frontal cortex.&#10;Lateral prefrontal cortex.&#10;Visual cortex.&#10;Inferior temporal cortex."/>
</p:tagLst>
</file>

<file path=ppt/tags/tag165.xml><?xml version="1.0" encoding="utf-8"?>
<p:tagLst xmlns:a="http://schemas.openxmlformats.org/drawingml/2006/main" xmlns:r="http://schemas.openxmlformats.org/officeDocument/2006/relationships" xmlns:p="http://schemas.openxmlformats.org/presentationml/2006/main">
  <p:tag name="DELIMITERS" val="3.1"/>
</p:tagLst>
</file>

<file path=ppt/tags/tag166.xml><?xml version="1.0" encoding="utf-8"?>
<p:tagLst xmlns:a="http://schemas.openxmlformats.org/drawingml/2006/main" xmlns:r="http://schemas.openxmlformats.org/officeDocument/2006/relationships" xmlns:p="http://schemas.openxmlformats.org/presentationml/2006/main">
  <p:tag name="SLIDEGUID" val="EAB88A8DE9644EF4BF8080B806D32FE4"/>
  <p:tag name="SLIDEID" val="EAB88A8DE9644EF4BF8080B806D32FE4"/>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The part of the brain that is most involved in behavioral choice is the:"/>
  <p:tag name="ANSWERSALIAS" val="Frontal lobe|smicln|Parietal lobe|smicln|Temporal lobe|smicln|Occipital lobe"/>
  <p:tag name="COUNTDOWNSECONDS" val="60"/>
  <p:tag name="VALUES" val="Correct|smicln|Incorrect|smicln|Incorrect|smicln|Incorrect"/>
</p:tagLst>
</file>

<file path=ppt/tags/tag16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6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69.xml><?xml version="1.0" encoding="utf-8"?>
<p:tagLst xmlns:a="http://schemas.openxmlformats.org/drawingml/2006/main" xmlns:r="http://schemas.openxmlformats.org/officeDocument/2006/relationships" xmlns:p="http://schemas.openxmlformats.org/presentationml/2006/main">
  <p:tag name="SLIDEGUID" val="CBB748096FBC457698B17CA060DDC40D"/>
  <p:tag name="SLIDEID" val="CBB748096FBC457698B17CA060DDC40D"/>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Projections from the thalamus synapse on which layer of the cortex?"/>
  <p:tag name="ANSWERSALIAS" val="3|smicln|4|smicln|5|smicln|6"/>
  <p:tag name="COUNTDOWNSECONDS" val="60"/>
  <p:tag name="CORRECTPOINTVALUE" val="10"/>
  <p:tag name="VALUES" val="Incorrect|smicln|Correct|smicln|Incorrect|smicln|Incorrect"/>
</p:tagLst>
</file>

<file path=ppt/tags/tag17.xml><?xml version="1.0" encoding="utf-8"?>
<p:tagLst xmlns:a="http://schemas.openxmlformats.org/drawingml/2006/main" xmlns:r="http://schemas.openxmlformats.org/officeDocument/2006/relationships" xmlns:p="http://schemas.openxmlformats.org/presentationml/2006/main">
  <p:tag name="SLIDEGUID" val="33E3F3AE732C440BB42AB3F9E8758E1B"/>
  <p:tag name="SLIDEID" val="33E3F3AE732C440BB42AB3F9E8758E1B"/>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The most posterior lobe of the cerebral hemisphere is the:"/>
  <p:tag name="ANSWERSALIAS" val="Parietal|smicln|Occipital|smicln|Temporal"/>
  <p:tag name="COUNTDOWNSECONDS" val="60"/>
  <p:tag name="VALUES" val="Incorrect|smicln|Correct|smicln|Incorrect"/>
</p:tagLst>
</file>

<file path=ppt/tags/tag17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3&#10;4&#10;5&#10;6"/>
</p:tagLst>
</file>

<file path=ppt/tags/tag17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72.xml><?xml version="1.0" encoding="utf-8"?>
<p:tagLst xmlns:a="http://schemas.openxmlformats.org/drawingml/2006/main" xmlns:r="http://schemas.openxmlformats.org/officeDocument/2006/relationships" xmlns:p="http://schemas.openxmlformats.org/presentationml/2006/main">
  <p:tag name="SLIDEGUID" val="A2D1A0472B38465AA381321032A15B3C"/>
  <p:tag name="SLIDEID" val="A2D1A0472B38465AA381321032A15B3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en intermediary processing is shallow:"/>
  <p:tag name="ANSWERSALIAS" val="The stimulus and response are not linked.|smicln|The stimulus leads to preprogrammed behaviors.|smicln|Context is always taken into account.|smicln|Behavior is guided by context."/>
  <p:tag name="COUNTDOWNSECONDS" val="60"/>
  <p:tag name="CORRECTPOINTVALUE" val="10"/>
  <p:tag name="VALUES" val="Incorrect|smicln|Correct|smicln|Incorrect|smicln|Incorrect"/>
</p:tagLst>
</file>

<file path=ppt/tags/tag17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57"/>
  <p:tag name="FONTSIZE" val="32"/>
  <p:tag name="BULLETTYPE" val="ppBulletArabicPeriod"/>
  <p:tag name="ANSWERTEXT" val="The stimulus and response are not linked.&#10;The stimulus leads to preprogrammed behaviors.&#10;Context is always taken into account.&#10;Behavior is guided by context."/>
</p:tagLst>
</file>

<file path=ppt/tags/tag17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75.xml><?xml version="1.0" encoding="utf-8"?>
<p:tagLst xmlns:a="http://schemas.openxmlformats.org/drawingml/2006/main" xmlns:r="http://schemas.openxmlformats.org/officeDocument/2006/relationships" xmlns:p="http://schemas.openxmlformats.org/presentationml/2006/main">
  <p:tag name="SLIDEGUID" val="F2CC86EA3C9C4E6CA7E51F385FF81B86"/>
  <p:tag name="SLIDEID" val="F2CC86EA3C9C4E6CA7E51F385FF81B8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face and object recognition network is largely associated with the:"/>
  <p:tag name="ANSWERSALIAS" val="Frontal lobe|smicln|Parietal lobe.|smicln|Occipital lobe.|smicln|Temporal lobe."/>
  <p:tag name="CORRECTPOINTVALUE" val="10"/>
  <p:tag name="COUNTDOWNSECONDS" val="60"/>
  <p:tag name="VALUES" val="Incorrect|smicln|Incorrect|smicln|Incorrect|smicln|Correct"/>
</p:tagLst>
</file>

<file path=ppt/tags/tag17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8"/>
  <p:tag name="FONTSIZE" val="32"/>
  <p:tag name="BULLETTYPE" val="ppBulletArabicPeriod"/>
  <p:tag name="ANSWERTEXT" val="Frontal lobe&#10;Parietal lobe.&#10;Occipital lobe.&#10;Temporal lobe."/>
</p:tagLst>
</file>

<file path=ppt/tags/tag17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78.xml><?xml version="1.0" encoding="utf-8"?>
<p:tagLst xmlns:a="http://schemas.openxmlformats.org/drawingml/2006/main" xmlns:r="http://schemas.openxmlformats.org/officeDocument/2006/relationships" xmlns:p="http://schemas.openxmlformats.org/presentationml/2006/main">
  <p:tag name="SLIDEGUID" val="7EE2F0C9B7104AF49EC53C5FDFB7586C"/>
  <p:tag name="SLIDEID" val="7EE2F0C9B7104AF49EC53C5FDFB7586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5. For language:"/>
  <p:tag name="ANSWERSALIAS" val="Wernicke’s area is the motor area.|smicln|Broca’s area is the sensory area.|smicln|The left hemisphere is dominant.|smicln|The right hemisphere is dominant."/>
  <p:tag name="COUNTDOWNSECONDS" val="60"/>
  <p:tag name="CORRECTPOINTVALUE" val="10"/>
  <p:tag name="VALUES" val="Incorrect|smicln|Incorrect|smicln|Correct|smicln|Incorrect"/>
</p:tagLst>
</file>

<file path=ppt/tags/tag17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35"/>
  <p:tag name="FONTSIZE" val="32"/>
  <p:tag name="BULLETTYPE" val="ppBulletArabicPeriod"/>
  <p:tag name="ANSWERTEXT" val="Wernicke’s area is the motor area.&#10;Broca’s area is the sensory area.&#10;The left hemisphere is dominant.&#10;The right hemisphere is dominant."/>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27"/>
  <p:tag name="FONTSIZE" val="32"/>
  <p:tag name="BULLETTYPE" val="ppBulletArabicPeriod"/>
  <p:tag name="ANSWERTEXT" val="Parietal&#10;Occipital&#10;Temporal"/>
</p:tagLst>
</file>

<file path=ppt/tags/tag18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81.xml><?xml version="1.0" encoding="utf-8"?>
<p:tagLst xmlns:a="http://schemas.openxmlformats.org/drawingml/2006/main" xmlns:r="http://schemas.openxmlformats.org/officeDocument/2006/relationships" xmlns:p="http://schemas.openxmlformats.org/presentationml/2006/main">
  <p:tag name="SLIDEGUID" val="62C4F1549EE0446FB1EFB023FFEE8DE2"/>
  <p:tag name="SLIDEID" val="62C4F1549EE0446FB1EFB023FFEE8DE2"/>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A key role in memory and learning is played by the:"/>
  <p:tag name="ANSWERSALIAS" val="Hippocampus.|smicln|Amygdala|smicln|Cingulate gyrus.|smicln|Nucleus accumbens"/>
  <p:tag name="CORRECTPOINTVALUE" val="10"/>
  <p:tag name="COUNTDOWNSECONDS" val="60"/>
  <p:tag name="VALUES" val="Correct|smicln|Incorrect|smicln|Incorrect|smicln|Incorrect"/>
</p:tagLst>
</file>

<file path=ppt/tags/tag18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8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6"/>
  <p:tag name="FONTSIZE" val="32"/>
  <p:tag name="BULLETTYPE" val="ppBulletArabicPeriod"/>
  <p:tag name="ANSWERTEXT" val="Hippocampus.&#10;Amygdala&#10;Cingulate gyrus.&#10;Nucleus accumbens"/>
</p:tagLst>
</file>

<file path=ppt/tags/tag184.xml><?xml version="1.0" encoding="utf-8"?>
<p:tagLst xmlns:a="http://schemas.openxmlformats.org/drawingml/2006/main" xmlns:r="http://schemas.openxmlformats.org/officeDocument/2006/relationships" xmlns:p="http://schemas.openxmlformats.org/presentationml/2006/main">
  <p:tag name="SLIDEGUID" val="AE3B45216CEF4081802E2FCC9CD7207A"/>
  <p:tag name="SLIDEID" val="AE3B45216CEF4081802E2FCC9CD7207A"/>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7. Which nucleus is most involved in behavior and emotions?"/>
  <p:tag name="ANSWERSALIAS" val="Hippocampus|smicln|Amygdala|smicln|Nucleus accumbens|smicln|Cingulate gyrus"/>
  <p:tag name="COUNTDOWNSECONDS" val="60"/>
  <p:tag name="CORRECTPOINTVALUE" val="10"/>
  <p:tag name="VALUES" val="Incorrect|smicln|Correct|smicln|Incorrect|smicln|Incorrect"/>
</p:tagLst>
</file>

<file path=ppt/tags/tag18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4"/>
  <p:tag name="FONTSIZE" val="32"/>
  <p:tag name="BULLETTYPE" val="ppBulletArabicPeriod"/>
  <p:tag name="ANSWERTEXT" val="Hippocampus&#10;Amygdala&#10;Nucleus accumbens&#10;Cingulate gyrus"/>
</p:tagLst>
</file>

<file path=ppt/tags/tag18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4"/>
  <p:tag name="FONTSIZE" val="32"/>
  <p:tag name="BULLETTYPE" val="ppBulletArabicPeriod"/>
  <p:tag name="ANSWERTEXT" val="Hippocampus&#10;Amygdala&#10;Nucleus accumbens&#10;Cingulate gyrus"/>
</p:tagLst>
</file>

<file path=ppt/tags/tag187.xml><?xml version="1.0" encoding="utf-8"?>
<p:tagLst xmlns:a="http://schemas.openxmlformats.org/drawingml/2006/main" xmlns:r="http://schemas.openxmlformats.org/officeDocument/2006/relationships" xmlns:p="http://schemas.openxmlformats.org/presentationml/2006/main">
  <p:tag name="SLIDEGUID" val="DA209121729242C9AECCE102EA402B78"/>
  <p:tag name="SLIDEID" val="DA209121729242C9AECCE102EA402B78"/>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8. Alzheimer’s disease and other dementias are often associated with a loss of neurons in the:"/>
  <p:tag name="ANSWERSALIAS" val="Hippocampus|smicln|Amygdala|smicln|Cingulate gyrus|smicln|Nucleus accumbens"/>
  <p:tag name="COUNTDOWNSECONDS" val="60"/>
  <p:tag name="CORRECTPOINTVALUE" val="10"/>
  <p:tag name="VALUES" val="Correct|smicln|Incorrect|smicln|Incorrect|smicln|Incorrect"/>
</p:tagLst>
</file>

<file path=ppt/tags/tag18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4"/>
  <p:tag name="FONTSIZE" val="32"/>
  <p:tag name="BULLETTYPE" val="ppBulletArabicPeriod"/>
  <p:tag name="ANSWERTEXT" val="Hippocampus&#10;Amygdala&#10;Cingulate gyrus&#10;Nucleus accumbens"/>
</p:tagLst>
</file>

<file path=ppt/tags/tag189.xml><?xml version="1.0" encoding="utf-8"?>
<p:tagLst xmlns:a="http://schemas.openxmlformats.org/drawingml/2006/main" xmlns:r="http://schemas.openxmlformats.org/officeDocument/2006/relationships" xmlns:p="http://schemas.openxmlformats.org/presentationml/2006/main">
  <p:tag name="SLIDEGUID" val="A9CACC828EB94A45B810D238119A9358"/>
  <p:tag name="SLIDEID" val="A9CACC828EB94A45B810D238119A9358"/>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9. Anterograde amnesia is the"/>
  <p:tag name="ANSWERSALIAS" val="Loss of memory about places visited as a child.|smicln|Loss of memory about childhood events.|smicln|Loss of memory about anything that happened after the first episode of amnesia.|smicln|Loss of memory about anything that happened before the first episode of amnesia."/>
  <p:tag name="COUNTDOWNSECONDS" val="60"/>
  <p:tag name="CORRECTPOINTVALUE" val="10"/>
  <p:tag name="VALUES" val="Incorrect|smicln|Incorrect|smicln|Correct|smicln|Incorrect"/>
</p:tagLst>
</file>

<file path=ppt/tags/tag19.xml><?xml version="1.0" encoding="utf-8"?>
<p:tagLst xmlns:a="http://schemas.openxmlformats.org/drawingml/2006/main" xmlns:r="http://schemas.openxmlformats.org/officeDocument/2006/relationships" xmlns:p="http://schemas.openxmlformats.org/presentationml/2006/main">
  <p:tag name="SLIDEGUID" val="B35CE7024F9746B78BFEC25D25122676"/>
  <p:tag name="SLIDEID" val="B35CE7024F9746B78BFEC25D2512267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The lateral fissure separates the:"/>
  <p:tag name="ANSWERSALIAS" val="Temporal and frontal lobes.|smicln|Temporal and occipital lobes.|smicln|Parietal and occipital lobes|smicln|Parietal and frontal lobes."/>
  <p:tag name="COUNTDOWNSECONDS" val="60"/>
  <p:tag name="VALUES" val="Correct|smicln|Incorrect|smicln|Incorrect|smicln|Incorrect"/>
</p:tagLst>
</file>

<file path=ppt/tags/tag19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47"/>
  <p:tag name="FONTSIZE" val="24"/>
  <p:tag name="BULLETTYPE" val="ppBulletArabicPeriod"/>
  <p:tag name="ANSWERTEXT" val="Loss of memory about places visited as a child.&#10;Loss of memory about childhood events.&#10;Loss of memory about anything that happened after the first episode of amnesia.&#10;Loss of memory about anything that happened before the first episode of amnesia."/>
</p:tagLst>
</file>

<file path=ppt/tags/tag191.xml><?xml version="1.0" encoding="utf-8"?>
<p:tagLst xmlns:a="http://schemas.openxmlformats.org/drawingml/2006/main" xmlns:r="http://schemas.openxmlformats.org/officeDocument/2006/relationships" xmlns:p="http://schemas.openxmlformats.org/presentationml/2006/main">
  <p:tag name="SLIDEGUID" val="A96A026121A54AB58DF6AC73BB6656F7"/>
  <p:tag name="SLIDEID" val="A96A026121A54AB58DF6AC73BB6656F7"/>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10. The accumbens nucleus is associated with: "/>
  <p:tag name="ANSWERSALIAS" val="Fear|smicln|Anxiety|smicln|Pleasure|smicln|Pain"/>
  <p:tag name="COUNTDOWNSECONDS" val="60"/>
  <p:tag name="CORRECTPOINTVALUE" val="10"/>
  <p:tag name="VALUES" val="Incorrect|smicln|Incorrect|smicln|Correct|smicln|Incorrect"/>
</p:tagLst>
</file>

<file path=ppt/tags/tag19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6"/>
  <p:tag name="FONTSIZE" val="32"/>
  <p:tag name="BULLETTYPE" val="ppBulletArabicPeriod"/>
  <p:tag name="ANSWERTEXT" val="Fear&#10;Anxiety&#10;Pleasure&#10;Pain"/>
</p:tagLst>
</file>

<file path=ppt/tags/tag19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5"/>
  <p:tag name="FONTSIZE" val="32"/>
  <p:tag name="BULLETTYPE" val="ppBulletArabicPeriod"/>
  <p:tag name="ANSWERTEXT" val="Frontal lobe&#10;Parietal lobe&#10;Temporal lobe&#10;Occipital lobe"/>
</p:tagLst>
</file>

<file path=ppt/tags/tag19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3"/>
  <p:tag name="FONTSIZE" val="32"/>
  <p:tag name="BULLETTYPE" val="ppBulletArabicPeriod"/>
  <p:tag name="ANSWERTEXT" val="Broca’s area&#10;Wernicke’s area&#10;Somatosensory cortex&#10;Primary Auditory cortex"/>
</p:tagLst>
</file>

<file path=ppt/tags/tag19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1&#10;2&#10;3&#10;4"/>
</p:tagLst>
</file>

<file path=ppt/tags/tag19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6"/>
  <p:tag name="FONTSIZE" val="32"/>
  <p:tag name="BULLETTYPE" val="ppBulletArabicPeriod"/>
  <p:tag name="ANSWERTEXT" val="Cingulate gyrus.&#10;Cuneate gyrus.&#10;Lateral  frontal gyrus.&#10;Orbitofrontal cortex"/>
</p:tagLst>
</file>

<file path=ppt/tags/tag197.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55"/>
  <p:tag name="FONTSIZE" val="32"/>
  <p:tag name="BULLETTYPE" val="ppBulletArabicPeriod"/>
  <p:tag name="ANSWERTEXT" val="Motor cortex&#10;Premotor cortex&#10;Supplementary motor cortex"/>
</p:tagLst>
</file>

<file path=ppt/tags/tag19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1"/>
  <p:tag name="FONTSIZE" val="28"/>
  <p:tag name="BULLETTYPE" val="ppBulletArabicPeriod"/>
  <p:tag name="ANSWERTEXT" val="Orbital frontal cortex.&#10;Lateral prefrontal cortex.&#10;Visual cortex.&#10;Inferior temporal cortex."/>
</p:tagLst>
</file>

<file path=ppt/tags/tag19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14"/>
  <p:tag name="FONTSIZE" val="32"/>
  <p:tag name="BULLETTYPE" val="ppBulletArabicPeriod"/>
  <p:tag name="ANSWERTEXT" val="Temporal and frontal lobes.&#10;Temporal and occipital lobes.&#10;Parietal and occipital lobes&#10;Parietal and frontal lobes."/>
</p:tagLst>
</file>

<file path=ppt/tags/tag200.xml><?xml version="1.0" encoding="utf-8"?>
<p:tagLst xmlns:a="http://schemas.openxmlformats.org/drawingml/2006/main" xmlns:r="http://schemas.openxmlformats.org/officeDocument/2006/relationships" xmlns:p="http://schemas.openxmlformats.org/presentationml/2006/main">
  <p:tag name="SLIDEGUID" val="6C0FC27F6FD641CEB084873D4D4A909D"/>
  <p:tag name="SLIDEID" val="6C0FC27F6FD641CEB084873D4D4A909D"/>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Acidophils produce:"/>
  <p:tag name="ANSWERSALIAS" val="Prolactin|smicln|TSH|smicln|LH|smicln|ACTH"/>
  <p:tag name="COUNTDOWNSECONDS" val="60"/>
  <p:tag name="CORRECTPOINTVALUE" val="10"/>
  <p:tag name="VALUES" val="Correct|smicln|Incorrect|smicln|Incorrect|smicln|Incorrect"/>
</p:tagLst>
</file>

<file path=ppt/tags/tag201.xml><?xml version="1.0" encoding="utf-8"?>
<p:tagLst xmlns:a="http://schemas.openxmlformats.org/drawingml/2006/main" xmlns:r="http://schemas.openxmlformats.org/officeDocument/2006/relationships" xmlns:p="http://schemas.openxmlformats.org/presentationml/2006/main">
  <p:tag name="CHARTTYPE" val="0"/>
</p:tagLst>
</file>

<file path=ppt/tags/tag20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1"/>
  <p:tag name="FONTSIZE" val="32"/>
  <p:tag name="BULLETTYPE" val="ppBulletArabicPeriod"/>
  <p:tag name="ANSWERTEXT" val="Prolactin&#10;TSH&#10;LH&#10;ACTH"/>
</p:tagLst>
</file>

<file path=ppt/tags/tag203.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04.xml><?xml version="1.0" encoding="utf-8"?>
<p:tagLst xmlns:a="http://schemas.openxmlformats.org/drawingml/2006/main" xmlns:r="http://schemas.openxmlformats.org/officeDocument/2006/relationships" xmlns:p="http://schemas.openxmlformats.org/presentationml/2006/main">
  <p:tag name="SLIDEGUID" val="3855293AA106473F8300D4D9A44B4770"/>
  <p:tag name="SLIDEID" val="3855293AA106473F8300D4D9A44B4770"/>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secretory products of basophils act on the:"/>
  <p:tag name="ANSWERSALIAS" val="Mammary gland|smicln|Kidney|smicln|Thyroid|smicln|Uterus"/>
  <p:tag name="COUNTDOWNSECONDS" val="60"/>
  <p:tag name="CORRECTPOINTVALUE" val="10"/>
  <p:tag name="VALUES" val="Incorrect|smicln|Incorrect|smicln|Correct|smicln|Incorrect"/>
</p:tagLst>
</file>

<file path=ppt/tags/tag205.xml><?xml version="1.0" encoding="utf-8"?>
<p:tagLst xmlns:a="http://schemas.openxmlformats.org/drawingml/2006/main" xmlns:r="http://schemas.openxmlformats.org/officeDocument/2006/relationships" xmlns:p="http://schemas.openxmlformats.org/presentationml/2006/main">
  <p:tag name="CHARTTYPE" val="0"/>
</p:tagLst>
</file>

<file path=ppt/tags/tag20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5"/>
  <p:tag name="FONTSIZE" val="32"/>
  <p:tag name="BULLETTYPE" val="ppBulletArabicPeriod"/>
  <p:tag name="ANSWERTEXT" val="Mammary gland&#10;Kidney&#10;Thyroid&#10;Uterus"/>
</p:tagLst>
</file>

<file path=ppt/tags/tag207.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08.xml><?xml version="1.0" encoding="utf-8"?>
<p:tagLst xmlns:a="http://schemas.openxmlformats.org/drawingml/2006/main" xmlns:r="http://schemas.openxmlformats.org/officeDocument/2006/relationships" xmlns:p="http://schemas.openxmlformats.org/presentationml/2006/main">
  <p:tag name="SLIDEGUID" val="9E79734E7155413CA3D765FAD1D09928"/>
  <p:tag name="SLIDEID" val="9E79734E7155413CA3D765FAD1D09928"/>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Secretory products that act on the mammary gland arise from cells in the:"/>
  <p:tag name="ANSWERSALIAS" val="Hypothalamus only|smicln|Pars nervosa only|smicln|Pars distalis only|smicln|Hypothalamus and pars nervosa|smicln|Hypothalamus and Pars distalis "/>
  <p:tag name="COUNTDOWNSECONDS" val="60"/>
  <p:tag name="CORRECTPOINTVALUE" val="10"/>
  <p:tag name="VALUES" val="Incorrect|smicln|Incorrect|smicln|Incorrect|smicln|Incorrect|smicln|Correct"/>
</p:tagLst>
</file>

<file path=ppt/tags/tag209.xml><?xml version="1.0" encoding="utf-8"?>
<p:tagLst xmlns:a="http://schemas.openxmlformats.org/drawingml/2006/main" xmlns:r="http://schemas.openxmlformats.org/officeDocument/2006/relationships" xmlns:p="http://schemas.openxmlformats.org/presentationml/2006/main">
  <p:tag name="CHARTTYPE" val="0"/>
</p:tagLst>
</file>

<file path=ppt/tags/tag21.xml><?xml version="1.0" encoding="utf-8"?>
<p:tagLst xmlns:a="http://schemas.openxmlformats.org/drawingml/2006/main" xmlns:r="http://schemas.openxmlformats.org/officeDocument/2006/relationships" xmlns:p="http://schemas.openxmlformats.org/presentationml/2006/main">
  <p:tag name="SLIDEGUID" val="82143BDCFD1D46BABFC9E52C1D1E1764"/>
  <p:tag name="SLIDEID" val="82143BDCFD1D46BABFC9E52C1D1E1764"/>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ich region of the cortex is most involved in behavior and movement?"/>
  <p:tag name="ANSWERSALIAS" val="A|smicln|B|smicln|C|smicln|D"/>
  <p:tag name="CORRECTPOINTVALUE" val="10"/>
  <p:tag name="COUNTDOWNSECONDS" val="60"/>
  <p:tag name="VALUES" val="Correct|smicln|Incorrect|smicln|Incorrect|smicln|Incorrect"/>
</p:tagLst>
</file>

<file path=ppt/tags/tag210.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116"/>
  <p:tag name="FONTSIZE" val="32"/>
  <p:tag name="BULLETTYPE" val="ppBulletArabicPeriod"/>
  <p:tag name="ANSWERTEXT" val="Hypothalamus only&#10;Pars nervosa only&#10;Pars distalis only&#10;Hypothalamus and pars nervosa&#10;Hypothalamus and Pars distalis "/>
</p:tagLst>
</file>

<file path=ppt/tags/tag211.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12.xml><?xml version="1.0" encoding="utf-8"?>
<p:tagLst xmlns:a="http://schemas.openxmlformats.org/drawingml/2006/main" xmlns:r="http://schemas.openxmlformats.org/officeDocument/2006/relationships" xmlns:p="http://schemas.openxmlformats.org/presentationml/2006/main">
  <p:tag name="SLIDEGUID" val="7F8863EBAE0741C99DDB3CFB7414781F"/>
  <p:tag name="SLIDEID" val="7F8863EBAE0741C99DDB3CFB7414781F"/>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Heat loss is regulated in the:"/>
  <p:tag name="ANSWERSALIAS" val="Anterior hypothalamus.|smicln|Intermediate hypothalamus|smicln|Posterior hypothalamus."/>
  <p:tag name="COUNTDOWNSECONDS" val="60"/>
  <p:tag name="CORRECTPOINTVALUE" val="10"/>
  <p:tag name="VALUES" val="Correct|smicln|Incorrect|smicln|Incorrect"/>
</p:tagLst>
</file>

<file path=ppt/tags/tag213.xml><?xml version="1.0" encoding="utf-8"?>
<p:tagLst xmlns:a="http://schemas.openxmlformats.org/drawingml/2006/main" xmlns:r="http://schemas.openxmlformats.org/officeDocument/2006/relationships" xmlns:p="http://schemas.openxmlformats.org/presentationml/2006/main">
  <p:tag name="CHARTTYPE" val="0"/>
</p:tagLst>
</file>

<file path=ppt/tags/tag214.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72"/>
  <p:tag name="FONTSIZE" val="32"/>
  <p:tag name="BULLETTYPE" val="ppBulletArabicPeriod"/>
  <p:tag name="ANSWERTEXT" val="Anterior hypothalamus.&#10;Intermediate hypothalamus&#10;Posterior hypothalamus."/>
</p:tagLst>
</file>

<file path=ppt/tags/tag215.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16.xml><?xml version="1.0" encoding="utf-8"?>
<p:tagLst xmlns:a="http://schemas.openxmlformats.org/drawingml/2006/main" xmlns:r="http://schemas.openxmlformats.org/officeDocument/2006/relationships" xmlns:p="http://schemas.openxmlformats.org/presentationml/2006/main">
  <p:tag name="SLIDEGUID" val="0D086B384C214A77BD128A5AF9BBD1BD"/>
  <p:tag name="SLIDEID" val="0D086B384C214A77BD128A5AF9BBD1BD"/>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5. In the hypothalamus satiety is regulated by the:"/>
  <p:tag name="ANSWERSALIAS" val="Lateral intermediate portion |smicln|Medial intermediate portion|smicln|Lateral anterior portion|smicln|Medial anterior portion"/>
  <p:tag name="CORRECTPOINTVALUE" val="10"/>
  <p:tag name="COUNTDOWNSECONDS" val="60"/>
  <p:tag name="VALUES" val="Incorrect|smicln|Correct|smicln|Incorrect|smicln|Incorrect"/>
</p:tagLst>
</file>

<file path=ppt/tags/tag217.xml><?xml version="1.0" encoding="utf-8"?>
<p:tagLst xmlns:a="http://schemas.openxmlformats.org/drawingml/2006/main" xmlns:r="http://schemas.openxmlformats.org/officeDocument/2006/relationships" xmlns:p="http://schemas.openxmlformats.org/presentationml/2006/main">
  <p:tag name="CHARTTYPE" val="0"/>
</p:tagLst>
</file>

<file path=ppt/tags/tag218.xml><?xml version="1.0" encoding="utf-8"?>
<p:tagLst xmlns:a="http://schemas.openxmlformats.org/drawingml/2006/main" xmlns:r="http://schemas.openxmlformats.org/officeDocument/2006/relationships" xmlns:p="http://schemas.openxmlformats.org/presentationml/2006/main">
  <p:tag name="OLDNUMANSWERS" val="4"/>
  <p:tag name="ANSWERBULLETS" val="3"/>
  <p:tag name="TEXTLENGTH" val="106"/>
  <p:tag name="FONTSIZE" val="32"/>
  <p:tag name="BULLETTYPE" val="ppBulletArabicPeriod"/>
  <p:tag name="ANSWERTEXT" val="Lateral intermediate portion &#10;Medial intermediate portion&#10;Lateral anterior portion&#10;Medial anterior portion"/>
</p:tagLst>
</file>

<file path=ppt/tags/tag219.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A&#10;B&#10;C&#10;D"/>
</p:tagLst>
</file>

<file path=ppt/tags/tag220.xml><?xml version="1.0" encoding="utf-8"?>
<p:tagLst xmlns:a="http://schemas.openxmlformats.org/drawingml/2006/main" xmlns:r="http://schemas.openxmlformats.org/officeDocument/2006/relationships" xmlns:p="http://schemas.openxmlformats.org/presentationml/2006/main">
  <p:tag name="SLIDEGUID" val="9D49D8EF04434530944DF465F20741EB"/>
  <p:tag name="SLIDEID" val="9D49D8EF04434530944DF465F20741EB"/>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cranial nerve that innervates the pupillary constrictor is"/>
  <p:tag name="ANSWERSALIAS" val="Occulomotor|smicln|Trochlear|smicln|Abducens|smicln|Vagus"/>
  <p:tag name="CORRECTPOINTVALUE" val="10"/>
  <p:tag name="VALUES" val="Correct|smicln|Incorrect|smicln|Incorrect|smicln|Incorrect"/>
</p:tagLst>
</file>

<file path=ppt/tags/tag221.xml><?xml version="1.0" encoding="utf-8"?>
<p:tagLst xmlns:a="http://schemas.openxmlformats.org/drawingml/2006/main" xmlns:r="http://schemas.openxmlformats.org/officeDocument/2006/relationships" xmlns:p="http://schemas.openxmlformats.org/presentationml/2006/main">
  <p:tag name="CHARTTYPE" val="0"/>
</p:tagLst>
</file>

<file path=ppt/tags/tag22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6"/>
  <p:tag name="FONTSIZE" val="32"/>
  <p:tag name="BULLETTYPE" val="ppBulletArabicPeriod"/>
  <p:tag name="ANSWERTEXT" val="Occulomotor&#10;Trochlear&#10;Abducens&#10;Vagus"/>
</p:tagLst>
</file>

<file path=ppt/tags/tag223.xml><?xml version="1.0" encoding="utf-8"?>
<p:tagLst xmlns:a="http://schemas.openxmlformats.org/drawingml/2006/main" xmlns:r="http://schemas.openxmlformats.org/officeDocument/2006/relationships" xmlns:p="http://schemas.openxmlformats.org/presentationml/2006/main">
  <p:tag name="SLIDEGUID" val="7BF0B5CAC2F24D79A29247B6F3D19E15"/>
  <p:tag name="SLIDEID" val="7BF0B5CAC2F24D79A29247B6F3D19E15"/>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cranial nerve that causes the parotid gland to secrete is the:"/>
  <p:tag name="ANSWERSALIAS" val="Oculomotor|smicln|Facial|smicln|Glopharyngeal|smicln|Vagus"/>
  <p:tag name="COUNTDOWNSECONDS" val="60"/>
  <p:tag name="CORRECTPOINTVALUE" val="10"/>
  <p:tag name="VALUES" val="Incorrect|smicln|Incorrect|smicln|Correct|smicln|Incorrect"/>
</p:tagLst>
</file>

<file path=ppt/tags/tag224.xml><?xml version="1.0" encoding="utf-8"?>
<p:tagLst xmlns:a="http://schemas.openxmlformats.org/drawingml/2006/main" xmlns:r="http://schemas.openxmlformats.org/officeDocument/2006/relationships" xmlns:p="http://schemas.openxmlformats.org/presentationml/2006/main">
  <p:tag name="CHARTTYPE" val="0"/>
</p:tagLst>
</file>

<file path=ppt/tags/tag22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7"/>
  <p:tag name="FONTSIZE" val="32"/>
  <p:tag name="BULLETTYPE" val="ppBulletArabicPeriod"/>
  <p:tag name="ANSWERTEXT" val="Oculomotor&#10;Facial&#10;Glopharyngeal&#10;Vagus"/>
</p:tagLst>
</file>

<file path=ppt/tags/tag226.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27.xml><?xml version="1.0" encoding="utf-8"?>
<p:tagLst xmlns:a="http://schemas.openxmlformats.org/drawingml/2006/main" xmlns:r="http://schemas.openxmlformats.org/officeDocument/2006/relationships" xmlns:p="http://schemas.openxmlformats.org/presentationml/2006/main">
  <p:tag name="SLIDEGUID" val="D8CCE5F710B045A6BACE94193184E0D4"/>
  <p:tag name="SLIDEID" val="D8CCE5F710B045A6BACE94193184E0D4"/>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cranial nerve that innervates the lacrimal gland is the:"/>
  <p:tag name="ANSWERSALIAS" val="Occulomotor|smicln|Facial|smicln|Glossopharyngeal|smicln|Vagus"/>
  <p:tag name="VALUES" val="Incorrect|smicln|Correct|smicln|Incorrect|smicln|Incorrect"/>
  <p:tag name="CORRECTPOINTVALUE" val="10"/>
  <p:tag name="COUNTDOWNSECONDS" val="60"/>
</p:tagLst>
</file>

<file path=ppt/tags/tag228.xml><?xml version="1.0" encoding="utf-8"?>
<p:tagLst xmlns:a="http://schemas.openxmlformats.org/drawingml/2006/main" xmlns:r="http://schemas.openxmlformats.org/officeDocument/2006/relationships" xmlns:p="http://schemas.openxmlformats.org/presentationml/2006/main">
  <p:tag name="CHARTTYPE" val="0"/>
</p:tagLst>
</file>

<file path=ppt/tags/tag22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41"/>
  <p:tag name="FONTSIZE" val="32"/>
  <p:tag name="BULLETTYPE" val="ppBulletArabicPeriod"/>
  <p:tag name="ANSWERTEXT" val="Occulomotor&#10;Facial&#10;Glossopharyngeal&#10;Vagus"/>
</p:tagLst>
</file>

<file path=ppt/tags/tag23.xml><?xml version="1.0" encoding="utf-8"?>
<p:tagLst xmlns:a="http://schemas.openxmlformats.org/drawingml/2006/main" xmlns:r="http://schemas.openxmlformats.org/officeDocument/2006/relationships" xmlns:p="http://schemas.openxmlformats.org/presentationml/2006/main">
  <p:tag name="SLIDEGUID" val="3950897CE187466097423C0C0A2C3E92"/>
  <p:tag name="SLIDEID" val="3950897CE187466097423C0C0A2C3E92"/>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20"/>
  <p:tag name="QUESTIONALIAS" val="1. Where would you find the lateral motor nuclei?"/>
  <p:tag name="ANSWERSALIAS" val="C1 – 5|smicln|C5 – T1|smicln|T1 – T5|smicln|T8 – L1"/>
  <p:tag name="COUNTDOWNSECONDS" val="120"/>
  <p:tag name="VALUES" val="Incorrect|smicln|Correct|smicln|Incorrect|smicln|Incorrect"/>
</p:tagLst>
</file>

<file path=ppt/tags/tag230.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31.xml><?xml version="1.0" encoding="utf-8"?>
<p:tagLst xmlns:a="http://schemas.openxmlformats.org/drawingml/2006/main" xmlns:r="http://schemas.openxmlformats.org/officeDocument/2006/relationships" xmlns:p="http://schemas.openxmlformats.org/presentationml/2006/main">
  <p:tag name="SLIDEGUID" val="A94F0B2F7CF54005876216668DDF81D3"/>
  <p:tag name="SLIDEID" val="A94F0B2F7CF54005876216668DDF81D3"/>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sympathetic preganglionic nerve fibers arise from the:"/>
  <p:tag name="ANSWERSALIAS" val="Upper cervical spinal cord.|smicln|Upper thoracic spinal cord|smicln|Lower lumbar spinal cord.|smicln|Lower sacral spinal cord."/>
  <p:tag name="VALUES" val="Incorrect|smicln|Correct|smicln|Incorrect|smicln|Incorrect"/>
  <p:tag name="CORRECTPOINTVALUE" val="10"/>
</p:tagLst>
</file>

<file path=ppt/tags/tag232.xml><?xml version="1.0" encoding="utf-8"?>
<p:tagLst xmlns:a="http://schemas.openxmlformats.org/drawingml/2006/main" xmlns:r="http://schemas.openxmlformats.org/officeDocument/2006/relationships" xmlns:p="http://schemas.openxmlformats.org/presentationml/2006/main">
  <p:tag name="CHARTTYPE" val="0"/>
</p:tagLst>
</file>

<file path=ppt/tags/tag23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06"/>
  <p:tag name="FONTSIZE" val="32"/>
  <p:tag name="BULLETTYPE" val="ppBulletArabicPeriod"/>
  <p:tag name="ANSWERTEXT" val="Upper cervical spinal cord.&#10;Upper thoracic spinal cord&#10;Lower lumbar spinal cord.&#10;Lower sacral spinal cord."/>
</p:tagLst>
</file>

<file path=ppt/tags/tag234.xml><?xml version="1.0" encoding="utf-8"?>
<p:tagLst xmlns:a="http://schemas.openxmlformats.org/drawingml/2006/main" xmlns:r="http://schemas.openxmlformats.org/officeDocument/2006/relationships" xmlns:p="http://schemas.openxmlformats.org/presentationml/2006/main">
  <p:tag name="SLIDEGUID" val="0AB83099F3F84E7EBC590AD92AF46F0D"/>
  <p:tag name="SLIDEID" val="0AB83099F3F84E7EBC590AD92AF46F0D"/>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10. Parasympathetic preganglionic neurons arise from the:"/>
  <p:tag name="ANSWERSALIAS" val="Cervical spinal cord.|smicln|Thoracic spinal cord.|smicln|Lumbar spinal cord.|smicln|Sacral spinal cord."/>
  <p:tag name="COUNTDOWNSECONDS" val="60"/>
  <p:tag name="CORRECTPOINTVALUE" val="10"/>
  <p:tag name="VALUES" val="Incorrect|smicln|Incorrect|smicln|Incorrect|smicln|Correct"/>
</p:tagLst>
</file>

<file path=ppt/tags/tag235.xml><?xml version="1.0" encoding="utf-8"?>
<p:tagLst xmlns:a="http://schemas.openxmlformats.org/drawingml/2006/main" xmlns:r="http://schemas.openxmlformats.org/officeDocument/2006/relationships" xmlns:p="http://schemas.openxmlformats.org/presentationml/2006/main">
  <p:tag name="CHARTTYPE" val="0"/>
</p:tagLst>
</file>

<file path=ppt/tags/tag23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83"/>
  <p:tag name="FONTSIZE" val="32"/>
  <p:tag name="BULLETTYPE" val="ppBulletArabicPeriod"/>
  <p:tag name="ANSWERTEXT" val="Cervical spinal cord.&#10;Thoracic spinal cord.&#10;Lumbar spinal cord.&#10;Sacral spinal cord."/>
</p:tagLst>
</file>

<file path=ppt/tags/tag237.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38.xml><?xml version="1.0" encoding="utf-8"?>
<p:tagLst xmlns:a="http://schemas.openxmlformats.org/drawingml/2006/main" xmlns:r="http://schemas.openxmlformats.org/officeDocument/2006/relationships" xmlns:p="http://schemas.openxmlformats.org/presentationml/2006/main">
  <p:tag name="DELIMITERS" val="3.1"/>
</p:tagLst>
</file>

<file path=ppt/tags/tag239.xml><?xml version="1.0" encoding="utf-8"?>
<p:tagLst xmlns:a="http://schemas.openxmlformats.org/drawingml/2006/main" xmlns:r="http://schemas.openxmlformats.org/officeDocument/2006/relationships" xmlns:p="http://schemas.openxmlformats.org/presentationml/2006/main">
  <p:tag name="SLIDEGUID" val="279AFFB9BEC54BFD91525333F584AB33"/>
  <p:tag name="SLIDEID" val="279AFFB9BEC54BFD91525333F584AB33"/>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at cranial nerve nucleus would not be found in the medulla?"/>
  <p:tag name="ANSWERSALIAS" val="Dorsal motor nucleus|smicln|Nuc. Ambiguous|smicln|Facial nucleus|smicln|Spinal nucleus of 5"/>
  <p:tag name="CORRECTPOINTVALUE" val="20"/>
  <p:tag name="VALUES" val="Incorrect|smicln|Incorrect|smicln|Correct|smicln|Incorrect"/>
  <p:tag name="COUNTDOWNSECONDS" val="60"/>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0"/>
  <p:tag name="FONTSIZE" val="32"/>
  <p:tag name="BULLETTYPE" val="ppBulletArabicPeriod"/>
  <p:tag name="ANSWERTEXT" val="C1 – 5&#10;C5 – T1&#10;T1 – T5&#10;T8 – L1"/>
</p:tagLst>
</file>

<file path=ppt/tags/tag24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0"/>
  <p:tag name="FONTSIZE" val="32"/>
  <p:tag name="BULLETTYPE" val="ppBulletArabicPeriod"/>
  <p:tag name="ANSWERTEXT" val="Dorsal motor nucleus&#10;Nuc. Ambiguous&#10;Facial nucleus&#10;Spinal nucleus of 5"/>
</p:tagLst>
</file>

<file path=ppt/tags/tag241.xml><?xml version="1.0" encoding="utf-8"?>
<p:tagLst xmlns:a="http://schemas.openxmlformats.org/drawingml/2006/main" xmlns:r="http://schemas.openxmlformats.org/officeDocument/2006/relationships" xmlns:p="http://schemas.openxmlformats.org/presentationml/2006/main">
  <p:tag name="SLIDEGUID" val="C816AC3AEE654B6A88AFBFAA4045B2BE"/>
  <p:tag name="SLIDEID" val="C816AC3AEE654B6A88AFBFAA4045B2BE"/>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2. What nucleus is found in the midbrain?"/>
  <p:tag name="ANSWERSALIAS" val="Edinger-Westphal.|smicln|Abducens|smicln|Mains sensory nucleus of 5|smicln|Globus pallidus"/>
  <p:tag name="CORRECTPOINTVALUE" val="20"/>
  <p:tag name="VALUES" val="Correct|smicln|Incorrect|smicln|Incorrect|smicln|Incorrect"/>
</p:tagLst>
</file>

<file path=ppt/tags/tag24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9"/>
  <p:tag name="FONTSIZE" val="32"/>
  <p:tag name="BULLETTYPE" val="ppBulletArabicPeriod"/>
  <p:tag name="ANSWERTEXT" val="Edinger-Westphal.&#10;Abducens&#10;Mains sensory nucleus of 5&#10;Globus pallidus"/>
</p:tagLst>
</file>

<file path=ppt/tags/tag243.xml><?xml version="1.0" encoding="utf-8"?>
<p:tagLst xmlns:a="http://schemas.openxmlformats.org/drawingml/2006/main" xmlns:r="http://schemas.openxmlformats.org/officeDocument/2006/relationships" xmlns:p="http://schemas.openxmlformats.org/presentationml/2006/main">
  <p:tag name="SLIDEGUID" val="662AFBD8790A47F1AE73F03238451AB6"/>
  <p:tag name="SLIDEID" val="662AFBD8790A47F1AE73F03238451AB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3.Which nucleus does not span the medulla and pons?"/>
  <p:tag name="ANSWERSALIAS" val="Spinal nucleus of 5|smicln|Main sensory nucleus of 5|smicln|Facial motor nucleus|smicln|Vestibular nuclei"/>
  <p:tag name="CORRECTPOINTVALUE" val="20"/>
  <p:tag name="VALUES" val="Incorrect|smicln|Incorrect|smicln|Correct|smicln|Incorrect"/>
  <p:tag name="COUNTDOWNSECONDS" val="60"/>
</p:tagLst>
</file>

<file path=ppt/tags/tag24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84"/>
  <p:tag name="FONTSIZE" val="32"/>
  <p:tag name="BULLETTYPE" val="ppBulletArabicPeriod"/>
  <p:tag name="ANSWERTEXT" val="Spinal nucleus of 5&#10;Main sensory nucleus of 5&#10;Facial motor nucleus&#10;Vestibular nuclei"/>
</p:tagLst>
</file>

<file path=ppt/tags/tag245.xml><?xml version="1.0" encoding="utf-8"?>
<p:tagLst xmlns:a="http://schemas.openxmlformats.org/drawingml/2006/main" xmlns:r="http://schemas.openxmlformats.org/officeDocument/2006/relationships" xmlns:p="http://schemas.openxmlformats.org/presentationml/2006/main">
  <p:tag name="SLIDEGUID" val="A941AD33C9614520870D9170D671BC69"/>
  <p:tag name="SLIDEID" val="A941AD33C9614520870D9170D671BC69"/>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4. Identify the nucleus."/>
  <p:tag name="ANSWERSALIAS" val="Dorsal Motor nucleus.|smicln|Nuc. Ambiguous|smicln|Olive|smicln|Spinal nucleus of 5"/>
  <p:tag name="CORRECTPOINTVALUE" val="20"/>
  <p:tag name="COUNTDOWNSECONDS" val="60"/>
  <p:tag name="VALUES" val="Incorrect|smicln|Correct|smicln|Incorrect|smicln|Incorrect"/>
</p:tagLst>
</file>

<file path=ppt/tags/tag24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2"/>
  <p:tag name="FONTSIZE" val="32"/>
  <p:tag name="BULLETTYPE" val="ppBulletArabicPeriod"/>
  <p:tag name="ANSWERTEXT" val="Dorsal Motor nucleus.&#10;Nuc. Ambiguous&#10;Olive&#10;Spinal nucleus of 5"/>
</p:tagLst>
</file>

<file path=ppt/tags/tag247.xml><?xml version="1.0" encoding="utf-8"?>
<p:tagLst xmlns:a="http://schemas.openxmlformats.org/drawingml/2006/main" xmlns:r="http://schemas.openxmlformats.org/officeDocument/2006/relationships" xmlns:p="http://schemas.openxmlformats.org/presentationml/2006/main">
  <p:tag name="SLIDEGUID" val="31286FA0DA384ECBAD579118B9477394"/>
  <p:tag name="SLIDEID" val="31286FA0DA384ECBAD579118B9477394"/>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Identify the nucleus."/>
  <p:tag name="ANSWERSALIAS" val="Facial.|smicln|Motor nucleus of 5|smicln|Sensory nucleus of 5|smicln|Abducens"/>
  <p:tag name="COUNTDOWNSECONDS" val="60"/>
  <p:tag name="CORRECTPOINTVALUE" val="20"/>
  <p:tag name="VALUES" val="Incorrect|smicln|Incorrect|smicln|Incorrect|smicln|Correct"/>
</p:tagLst>
</file>

<file path=ppt/tags/tag24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6"/>
  <p:tag name="FONTSIZE" val="32"/>
  <p:tag name="BULLETTYPE" val="ppBulletArabicPeriod"/>
  <p:tag name="ANSWERTEXT" val="Facial.&#10;Motor nucleus of 5&#10;Sensory nucleus of 5&#10;Abducens"/>
</p:tagLst>
</file>

<file path=ppt/tags/tag249.xml><?xml version="1.0" encoding="utf-8"?>
<p:tagLst xmlns:a="http://schemas.openxmlformats.org/drawingml/2006/main" xmlns:r="http://schemas.openxmlformats.org/officeDocument/2006/relationships" xmlns:p="http://schemas.openxmlformats.org/presentationml/2006/main">
  <p:tag name="SLIDEGUID" val="279AFFB9BEC54BFD91525333F584AB33"/>
  <p:tag name="SLIDEID" val="279AFFB9BEC54BFD91525333F584AB33"/>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at cranial nerve nucleus would not be found in the medulla?"/>
  <p:tag name="ANSWERSALIAS" val="Dorsal motor nucleus|smicln|Nuc. Ambiguous|smicln|Facial nucleus|smicln|Spinal nucleus of 5"/>
  <p:tag name="CORRECTPOINTVALUE" val="20"/>
  <p:tag name="VALUES" val="Incorrect|smicln|Incorrect|smicln|Correct|smicln|Incorrect"/>
  <p:tag name="COUNTDOWNSECONDS" val="60"/>
</p:tagLst>
</file>

<file path=ppt/tags/tag25.xml><?xml version="1.0" encoding="utf-8"?>
<p:tagLst xmlns:a="http://schemas.openxmlformats.org/drawingml/2006/main" xmlns:r="http://schemas.openxmlformats.org/officeDocument/2006/relationships" xmlns:p="http://schemas.openxmlformats.org/presentationml/2006/main">
  <p:tag name="SLIDEGUID" val="716EC85608B94CD39268B31DEF302250"/>
  <p:tag name="SLIDEID" val="716EC85608B94CD39268B31DEF302250"/>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2. The structure at the tip of the arrow is the:"/>
  <p:tag name="ANSWERSALIAS" val="Tegmentum of the pons.|smicln|Tegmentum of the midbrain|smicln|Tectum|smicln|Diencephalon"/>
  <p:tag name="CORRECTPOINTVALUE" val="20"/>
  <p:tag name="COUNTDOWNSECONDS" val="120"/>
  <p:tag name="VALUES" val="Incorrect|smicln|Incorrect|smicln|Correct|smicln|Incorrect"/>
</p:tagLst>
</file>

<file path=ppt/tags/tag25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0"/>
  <p:tag name="FONTSIZE" val="32"/>
  <p:tag name="BULLETTYPE" val="ppBulletArabicPeriod"/>
  <p:tag name="ANSWERTEXT" val="Dorsal motor nucleus&#10;Nuc. Ambiguous&#10;Facial nucleus&#10;Spinal nucleus of 5"/>
</p:tagLst>
</file>

<file path=ppt/tags/tag251.xml><?xml version="1.0" encoding="utf-8"?>
<p:tagLst xmlns:a="http://schemas.openxmlformats.org/drawingml/2006/main" xmlns:r="http://schemas.openxmlformats.org/officeDocument/2006/relationships" xmlns:p="http://schemas.openxmlformats.org/presentationml/2006/main">
  <p:tag name="SLIDEGUID" val="C816AC3AEE654B6A88AFBFAA4045B2BE"/>
  <p:tag name="SLIDEID" val="C816AC3AEE654B6A88AFBFAA4045B2BE"/>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2. What nucleus is found in the midbrain?"/>
  <p:tag name="ANSWERSALIAS" val="Edinger-Westphal.|smicln|Abducens|smicln|Mains sensory nucleus of 5|smicln|Globus pallidus"/>
  <p:tag name="CORRECTPOINTVALUE" val="20"/>
  <p:tag name="VALUES" val="Correct|smicln|Incorrect|smicln|Incorrect|smicln|Incorrect"/>
</p:tagLst>
</file>

<file path=ppt/tags/tag25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9"/>
  <p:tag name="FONTSIZE" val="32"/>
  <p:tag name="BULLETTYPE" val="ppBulletArabicPeriod"/>
  <p:tag name="ANSWERTEXT" val="Edinger-Westphal.&#10;Abducens&#10;Mains sensory nucleus of 5&#10;Globus pallidus"/>
</p:tagLst>
</file>

<file path=ppt/tags/tag253.xml><?xml version="1.0" encoding="utf-8"?>
<p:tagLst xmlns:a="http://schemas.openxmlformats.org/drawingml/2006/main" xmlns:r="http://schemas.openxmlformats.org/officeDocument/2006/relationships" xmlns:p="http://schemas.openxmlformats.org/presentationml/2006/main">
  <p:tag name="SLIDEGUID" val="662AFBD8790A47F1AE73F03238451AB6"/>
  <p:tag name="SLIDEID" val="662AFBD8790A47F1AE73F03238451AB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3.Which nucleus does not span the medulla and pons?"/>
  <p:tag name="ANSWERSALIAS" val="Spinal nucleus of 5|smicln|Main sensory nucleus of 5|smicln|Facial motor nucleus|smicln|Vestibular nuclei"/>
  <p:tag name="CORRECTPOINTVALUE" val="20"/>
  <p:tag name="VALUES" val="Incorrect|smicln|Incorrect|smicln|Correct|smicln|Incorrect"/>
  <p:tag name="COUNTDOWNSECONDS" val="60"/>
</p:tagLst>
</file>

<file path=ppt/tags/tag25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84"/>
  <p:tag name="FONTSIZE" val="32"/>
  <p:tag name="BULLETTYPE" val="ppBulletArabicPeriod"/>
  <p:tag name="ANSWERTEXT" val="Spinal nucleus of 5&#10;Main sensory nucleus of 5&#10;Facial motor nucleus&#10;Vestibular nuclei"/>
</p:tagLst>
</file>

<file path=ppt/tags/tag255.xml><?xml version="1.0" encoding="utf-8"?>
<p:tagLst xmlns:a="http://schemas.openxmlformats.org/drawingml/2006/main" xmlns:r="http://schemas.openxmlformats.org/officeDocument/2006/relationships" xmlns:p="http://schemas.openxmlformats.org/presentationml/2006/main">
  <p:tag name="SLIDEGUID" val="A941AD33C9614520870D9170D671BC69"/>
  <p:tag name="SLIDEID" val="A941AD33C9614520870D9170D671BC69"/>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4. Identify the nucleus."/>
  <p:tag name="ANSWERSALIAS" val="Dorsal Motor nucleus.|smicln|Nuc. Ambiguous|smicln|Olive|smicln|Spinal nucleus of 5"/>
  <p:tag name="CORRECTPOINTVALUE" val="20"/>
  <p:tag name="COUNTDOWNSECONDS" val="60"/>
  <p:tag name="VALUES" val="Incorrect|smicln|Correct|smicln|Incorrect|smicln|Incorrect"/>
</p:tagLst>
</file>

<file path=ppt/tags/tag25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2"/>
  <p:tag name="FONTSIZE" val="32"/>
  <p:tag name="BULLETTYPE" val="ppBulletArabicPeriod"/>
  <p:tag name="ANSWERTEXT" val="Dorsal Motor nucleus.&#10;Nuc. Ambiguous&#10;Olive&#10;Spinal nucleus of 5"/>
</p:tagLst>
</file>

<file path=ppt/tags/tag257.xml><?xml version="1.0" encoding="utf-8"?>
<p:tagLst xmlns:a="http://schemas.openxmlformats.org/drawingml/2006/main" xmlns:r="http://schemas.openxmlformats.org/officeDocument/2006/relationships" xmlns:p="http://schemas.openxmlformats.org/presentationml/2006/main">
  <p:tag name="SLIDEGUID" val="31286FA0DA384ECBAD579118B9477394"/>
  <p:tag name="SLIDEID" val="31286FA0DA384ECBAD579118B9477394"/>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Identify the nucleus."/>
  <p:tag name="ANSWERSALIAS" val="Facial.|smicln|Motor nucleus of 5|smicln|Sensory nucleus of 5|smicln|Abducens"/>
  <p:tag name="COUNTDOWNSECONDS" val="60"/>
  <p:tag name="CORRECTPOINTVALUE" val="20"/>
  <p:tag name="VALUES" val="Incorrect|smicln|Incorrect|smicln|Incorrect|smicln|Correct"/>
</p:tagLst>
</file>

<file path=ppt/tags/tag25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6"/>
  <p:tag name="FONTSIZE" val="32"/>
  <p:tag name="BULLETTYPE" val="ppBulletArabicPeriod"/>
  <p:tag name="ANSWERTEXT" val="Facial.&#10;Motor nucleus of 5&#10;Sensory nucleus of 5&#10;Abducens"/>
</p:tagLst>
</file>

<file path=ppt/tags/tag259.xml><?xml version="1.0" encoding="utf-8"?>
<p:tagLst xmlns:a="http://schemas.openxmlformats.org/drawingml/2006/main" xmlns:r="http://schemas.openxmlformats.org/officeDocument/2006/relationships" xmlns:p="http://schemas.openxmlformats.org/presentationml/2006/main">
  <p:tag name="SLIDEGUID" val="2D232DDCD1A743B284ADFFB7D0B5ED6C"/>
  <p:tag name="SLIDEID" val="2D232DDCD1A743B284ADFFB7D0B5ED6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1. Information about what modality lies in this region?"/>
  <p:tag name="ANSWERSALIAS" val="Pain from  the leg.|smicln|Temperature from the face.|smicln|Pressure from the buttocks.|smicln|Vibrations from the lips."/>
  <p:tag name="CORRECTPOINTVALUE" val="20"/>
  <p:tag name="COUNTDOWNSECONDS" val="60"/>
  <p:tag name="VALUES" val="Incorrect|smicln|Incorrect|smicln|Correct|smicln|Incorrect"/>
</p:tagLst>
</file>

<file path=ppt/tags/tag2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8"/>
  <p:tag name="FONTSIZE" val="32"/>
  <p:tag name="BULLETTYPE" val="ppBulletArabicPeriod"/>
  <p:tag name="ANSWERTEXT" val="Tegmentum of the pons.&#10;Tegmentum of the midbrain&#10;Tectum&#10;Diencephalon"/>
</p:tagLst>
</file>

<file path=ppt/tags/tag260.xml><?xml version="1.0" encoding="utf-8"?>
<p:tagLst xmlns:a="http://schemas.openxmlformats.org/drawingml/2006/main" xmlns:r="http://schemas.openxmlformats.org/officeDocument/2006/relationships" xmlns:p="http://schemas.openxmlformats.org/presentationml/2006/main">
  <p:tag name="CHARTTYPE" val="0"/>
</p:tagLst>
</file>

<file path=ppt/tags/tag26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00"/>
  <p:tag name="FONTSIZE" val="24"/>
  <p:tag name="BULLETTYPE" val="ppBulletArabicPeriod"/>
  <p:tag name="ANSWERTEXT" val="Pain from  the leg.&#10;Temperature from the face.&#10;Pressure from the buttocks.&#10;Vibrations from the lips."/>
</p:tagLst>
</file>

<file path=ppt/tags/tag262.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63.xml><?xml version="1.0" encoding="utf-8"?>
<p:tagLst xmlns:a="http://schemas.openxmlformats.org/drawingml/2006/main" xmlns:r="http://schemas.openxmlformats.org/officeDocument/2006/relationships" xmlns:p="http://schemas.openxmlformats.org/presentationml/2006/main">
  <p:tag name="SLIDEGUID" val="C5DED4008A5D4F9F8E5EFE051A5CDE67"/>
  <p:tag name="SLIDEID" val="C5DED4008A5D4F9F8E5EFE051A5CDE67"/>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2. Identify the tract located at the tip of the pointer. "/>
  <p:tag name="ANSWERSALIAS" val="Reticulospinal.|smicln|Corticobulbar.|smicln|Vestibulospinal.|smicln|Spinal tract of 5."/>
  <p:tag name="CORRECTPOINTVALUE" val="20"/>
  <p:tag name="COUNTDOWNSECONDS" val="60"/>
  <p:tag name="VALUES" val="Incorrect|smicln|Correct|smicln|Incorrect|smicln|Incorrect"/>
</p:tagLst>
</file>

<file path=ppt/tags/tag264.xml><?xml version="1.0" encoding="utf-8"?>
<p:tagLst xmlns:a="http://schemas.openxmlformats.org/drawingml/2006/main" xmlns:r="http://schemas.openxmlformats.org/officeDocument/2006/relationships" xmlns:p="http://schemas.openxmlformats.org/presentationml/2006/main">
  <p:tag name="CHARTTYPE" val="0"/>
</p:tagLst>
</file>

<file path=ppt/tags/tag26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6"/>
  <p:tag name="FONTSIZE" val="32"/>
  <p:tag name="BULLETTYPE" val="ppBulletArabicPeriod"/>
  <p:tag name="ANSWERTEXT" val="Reticulospinal.&#10;Corticobulbar.&#10;Vestibulospinal.&#10;Spinal tract of 5."/>
</p:tagLst>
</file>

<file path=ppt/tags/tag266.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67.xml><?xml version="1.0" encoding="utf-8"?>
<p:tagLst xmlns:a="http://schemas.openxmlformats.org/drawingml/2006/main" xmlns:r="http://schemas.openxmlformats.org/officeDocument/2006/relationships" xmlns:p="http://schemas.openxmlformats.org/presentationml/2006/main">
  <p:tag name="SLIDEGUID" val="AED20A3203C84450BE6FA9DF828929B3"/>
  <p:tag name="SLIDEID" val="AED20A3203C84450BE6FA9DF828929B3"/>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3. Identify the cranial nerve at the tip of the pointer."/>
  <p:tag name="ANSWERSALIAS" val="5th|smicln|6th|smicln|7th|smicln|9th"/>
  <p:tag name="CORRECTPOINTVALUE" val="20"/>
  <p:tag name="COUNTDOWNSECONDS" val="60"/>
  <p:tag name="VALUES" val="Correct|smicln|Incorrect|smicln|Incorrect|smicln|Incorrect"/>
</p:tagLst>
</file>

<file path=ppt/tags/tag268.xml><?xml version="1.0" encoding="utf-8"?>
<p:tagLst xmlns:a="http://schemas.openxmlformats.org/drawingml/2006/main" xmlns:r="http://schemas.openxmlformats.org/officeDocument/2006/relationships" xmlns:p="http://schemas.openxmlformats.org/presentationml/2006/main">
  <p:tag name="CHARTTYPE" val="0"/>
</p:tagLst>
</file>

<file path=ppt/tags/tag26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5"/>
  <p:tag name="FONTSIZE" val="32"/>
  <p:tag name="BULLETTYPE" val="ppBulletArabicPeriod"/>
  <p:tag name="ANSWERTEXT" val="5th&#10;6th&#10;7th&#10;9th"/>
</p:tagLst>
</file>

<file path=ppt/tags/tag27.xml><?xml version="1.0" encoding="utf-8"?>
<p:tagLst xmlns:a="http://schemas.openxmlformats.org/drawingml/2006/main" xmlns:r="http://schemas.openxmlformats.org/officeDocument/2006/relationships" xmlns:p="http://schemas.openxmlformats.org/presentationml/2006/main">
  <p:tag name="SLIDEGUID" val="E9A3C32AAE3E4883824E7B6214A0654B"/>
  <p:tag name="SLIDEID" val="E9A3C32AAE3E4883824E7B6214A0654B"/>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3. The cerebrospinal fluid-filled cavity found in the middle of the diencepahalon is the"/>
  <p:tag name="ANSWERSALIAS" val="3rd ventricle|smicln|4th ventricle|smicln|Cerebral aqueduct|smicln|Lateral ventricle"/>
  <p:tag name="CORRECTPOINTVALUE" val="20"/>
  <p:tag name="COUNTDOWNSECONDS" val="120"/>
  <p:tag name="VALUES" val="Correct|smicln|Incorrect|smicln|Incorrect|smicln|Incorrect"/>
</p:tagLst>
</file>

<file path=ppt/tags/tag270.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71.xml><?xml version="1.0" encoding="utf-8"?>
<p:tagLst xmlns:a="http://schemas.openxmlformats.org/drawingml/2006/main" xmlns:r="http://schemas.openxmlformats.org/officeDocument/2006/relationships" xmlns:p="http://schemas.openxmlformats.org/presentationml/2006/main">
  <p:tag name="SLIDEGUID" val="3DE4D57770AC4D619B985F4DF7179AE8"/>
  <p:tag name="SLIDEID" val="3DE4D57770AC4D619B985F4DF7179AE8"/>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4. What modality is associated with the structure at the tip of the pointer."/>
  <p:tag name="ANSWERSALIAS" val="Vision|smicln|Balance|smicln|Hearing|smicln|Pain"/>
  <p:tag name="CORRECTPOINTVALUE" val="20"/>
  <p:tag name="COUNTDOWNSECONDS" val="60"/>
  <p:tag name="VALUES" val="Incorrect|smicln|Incorrect|smicln|Correct|smicln|Incorrect"/>
</p:tagLst>
</file>

<file path=ppt/tags/tag272.xml><?xml version="1.0" encoding="utf-8"?>
<p:tagLst xmlns:a="http://schemas.openxmlformats.org/drawingml/2006/main" xmlns:r="http://schemas.openxmlformats.org/officeDocument/2006/relationships" xmlns:p="http://schemas.openxmlformats.org/presentationml/2006/main">
  <p:tag name="CHARTTYPE" val="0"/>
</p:tagLst>
</file>

<file path=ppt/tags/tag27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7"/>
  <p:tag name="FONTSIZE" val="32"/>
  <p:tag name="BULLETTYPE" val="ppBulletArabicPeriod"/>
  <p:tag name="ANSWERTEXT" val="Vision&#10;Balance&#10;Hearing&#10;Pain"/>
</p:tagLst>
</file>

<file path=ppt/tags/tag274.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75.xml><?xml version="1.0" encoding="utf-8"?>
<p:tagLst xmlns:a="http://schemas.openxmlformats.org/drawingml/2006/main" xmlns:r="http://schemas.openxmlformats.org/officeDocument/2006/relationships" xmlns:p="http://schemas.openxmlformats.org/presentationml/2006/main">
  <p:tag name="SLIDEGUID" val="A5B0236FB64E43CD8433D7DF75DC60E3"/>
  <p:tag name="SLIDEID" val="A5B0236FB64E43CD8433D7DF75DC60E3"/>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5. Which pathway would NOT be found in the region at the tip of the pointer:"/>
  <p:tag name="ANSWERSALIAS" val="Corticospinal tract.|smicln|Reticulospinal tract.|smicln|Medial lemniscus/PWC.|smicln|ALS"/>
  <p:tag name="CORRECTPOINTVALUE" val="20"/>
  <p:tag name="COUNTDOWNSECONDS" val="60"/>
  <p:tag name="VALUES" val="Incorrect|smicln|Correct|smicln|Incorrect|smicln|Incorrect"/>
</p:tagLst>
</file>

<file path=ppt/tags/tag276.xml><?xml version="1.0" encoding="utf-8"?>
<p:tagLst xmlns:a="http://schemas.openxmlformats.org/drawingml/2006/main" xmlns:r="http://schemas.openxmlformats.org/officeDocument/2006/relationships" xmlns:p="http://schemas.openxmlformats.org/presentationml/2006/main">
  <p:tag name="CHARTTYPE" val="0"/>
</p:tagLst>
</file>

<file path=ppt/tags/tag27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8"/>
  <p:tag name="FONTSIZE" val="32"/>
  <p:tag name="BULLETTYPE" val="ppBulletArabicPeriod"/>
  <p:tag name="ANSWERTEXT" val="Corticospinal tract.&#10;Reticulospinal tract.&#10;Medial lemniscus/PWC.&#10;ALS"/>
</p:tagLst>
</file>

<file path=ppt/tags/tag278.xml><?xml version="1.0" encoding="utf-8"?>
<p:tagLst xmlns:a="http://schemas.openxmlformats.org/drawingml/2006/main" xmlns:r="http://schemas.openxmlformats.org/officeDocument/2006/relationships" xmlns:p="http://schemas.openxmlformats.org/presentationml/2006/main">
  <p:tag name="CDTYPE" val="Style_Clock"/>
  <p:tag name="STYLE" val="2"/>
</p:tagLst>
</file>

<file path=ppt/tags/tag2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3"/>
  <p:tag name="FONTSIZE" val="32"/>
  <p:tag name="BULLETTYPE" val="ppBulletArabicPeriod"/>
  <p:tag name="ANSWERTEXT" val="3rd ventricle&#10;4th ventricle&#10;Cerebral aqueduct&#10;Lateral ventricle"/>
</p:tagLst>
</file>

<file path=ppt/tags/tag29.xml><?xml version="1.0" encoding="utf-8"?>
<p:tagLst xmlns:a="http://schemas.openxmlformats.org/drawingml/2006/main" xmlns:r="http://schemas.openxmlformats.org/officeDocument/2006/relationships" xmlns:p="http://schemas.openxmlformats.org/presentationml/2006/main">
  <p:tag name="SLIDEGUID" val="1CC07FDA7449480B8FAF870F2338806D"/>
  <p:tag name="SLIDEID" val="1CC07FDA7449480B8FAF870F2338806D"/>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Identify the trigeminal nerve."/>
  <p:tag name="ANSWERSALIAS" val="A|smicln|B|smicln|C|smicln|D"/>
  <p:tag name="COUNTDOWNSECONDS" val="120"/>
  <p:tag name="VALUES" val="Correct|smicln|Incorrect|smicln|Incorrect|smicln|Incorrect"/>
  <p:tag name="CORRECTPOINTVALUE" val="20"/>
</p:tagLst>
</file>

<file path=ppt/tags/tag3.xml><?xml version="1.0" encoding="utf-8"?>
<p:tagLst xmlns:a="http://schemas.openxmlformats.org/drawingml/2006/main" xmlns:r="http://schemas.openxmlformats.org/officeDocument/2006/relationships" xmlns:p="http://schemas.openxmlformats.org/presentationml/2006/main">
  <p:tag name="SLIDEGUID" val="D35F2A900A92421BAA241F4ACAE6A926"/>
  <p:tag name="SLIDEID" val="D35F2A900A92421BAA241F4ACAE6A92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In the dorsal root ganglion the neurons are:"/>
  <p:tag name="ANSWERSALIAS" val="Pseudounipolar.|smicln|Bipolar|smicln|Multipolar."/>
  <p:tag name="COUNTDOWNSECONDS" val="60"/>
  <p:tag name="VALUES" val="Correct|smicln|Incorrect|smicln|Incorrect"/>
</p:tagLst>
</file>

<file path=ppt/tags/tag3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A&#10;B&#10;C&#10;D"/>
</p:tagLst>
</file>

<file path=ppt/tags/tag31.xml><?xml version="1.0" encoding="utf-8"?>
<p:tagLst xmlns:a="http://schemas.openxmlformats.org/drawingml/2006/main" xmlns:r="http://schemas.openxmlformats.org/officeDocument/2006/relationships" xmlns:p="http://schemas.openxmlformats.org/presentationml/2006/main">
  <p:tag name="SLIDEGUID" val="828842271F9040B59BB1D43BD737566E"/>
  <p:tag name="SLIDEID" val="828842271F9040B59BB1D43BD737566E"/>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20"/>
  <p:tag name="QUESTIONALIAS" val="5. Which nerves both arise from the medulla?"/>
  <p:tag name="ANSWERSALIAS" val="Abducens and trigeminal.|smicln|Trigeminal and Vagus.|smicln|Oculomotor and Abducens.|smicln|Vagus and Hypoglossal"/>
  <p:tag name="VALUES" val="Incorrect|smicln|Incorrect|smicln|Incorrect|smicln|Correct"/>
  <p:tag name="COUNTDOWNSECONDS" val="120"/>
</p:tagLst>
</file>

<file path=ppt/tags/tag3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3"/>
  <p:tag name="FONTSIZE" val="32"/>
  <p:tag name="BULLETTYPE" val="ppBulletArabicPeriod"/>
  <p:tag name="ANSWERTEXT" val="Abducens and trigeminal.&#10;Trigeminal and Vagus.&#10;Oculomotor and Abducens.&#10;Vagus and Hypoglossal"/>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SLIDEGUID" val="F6F22155C53A4BB4887DF35A8790BFFC"/>
  <p:tag name="SLIDEID" val="F6F22155C53A4BB4887DF35A8790BFF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A lower motor neuron and the muscles it innervates is called a:"/>
  <p:tag name="ANSWERSALIAS" val="Muscle spindle.|smicln|Neuromuscular spindle.|smicln|Motor unit.|smicln|Gamma loop."/>
  <p:tag name="COUNTDOWNSECONDS" val="60"/>
  <p:tag name="VALUES" val="Incorrect|smicln|Incorrect|smicln|Correct|smicln|Incorrect"/>
</p:tagLst>
</file>

<file path=ppt/tags/tag3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2"/>
  <p:tag name="FONTSIZE" val="32"/>
  <p:tag name="BULLETTYPE" val="ppBulletArabicPeriod"/>
  <p:tag name="ANSWERTEXT" val="Muscle spindle.&#10;Neuromuscular spindle.&#10;Motor unit.&#10;Gamma loop."/>
</p:tagLst>
</file>

<file path=ppt/tags/tag36.xml><?xml version="1.0" encoding="utf-8"?>
<p:tagLst xmlns:a="http://schemas.openxmlformats.org/drawingml/2006/main" xmlns:r="http://schemas.openxmlformats.org/officeDocument/2006/relationships" xmlns:p="http://schemas.openxmlformats.org/presentationml/2006/main">
  <p:tag name="SLIDEGUID" val="C011580CDE4144A78285D52C018F54E2"/>
  <p:tag name="SLIDEID" val="C011580CDE4144A78285D52C018F54E2"/>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ich symptom is not found in Lower Motor Neuron Syndrome?"/>
  <p:tag name="ANSWERSALIAS" val="Spastic paralysis|smicln|Hypotonia|smicln|Rapid atrophy|smicln|Decreased or absent reflexes."/>
  <p:tag name="CORRECTPOINTVALUE" val="10"/>
  <p:tag name="COUNTDOWNSECONDS" val="60"/>
  <p:tag name="VALUES" val="Correct|smicln|Incorrect|smicln|Incorrect|smicln|Incorrect"/>
</p:tagLst>
</file>

<file path=ppt/tags/tag3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1"/>
  <p:tag name="FONTSIZE" val="32"/>
  <p:tag name="BULLETTYPE" val="ppBulletArabicPeriod"/>
  <p:tag name="ANSWERTEXT" val="Spastic paralysis&#10;Hypotonia&#10;Rapid atrophy&#10;Decreased or absent reflexes."/>
</p:tagLst>
</file>

<file path=ppt/tags/tag38.xml><?xml version="1.0" encoding="utf-8"?>
<p:tagLst xmlns:a="http://schemas.openxmlformats.org/drawingml/2006/main" xmlns:r="http://schemas.openxmlformats.org/officeDocument/2006/relationships" xmlns:p="http://schemas.openxmlformats.org/presentationml/2006/main">
  <p:tag name="SLIDEGUID" val="7F3A3B0659584B74BC4ADC8CA7F89B96"/>
  <p:tag name="SLIDEID" val="7F3A3B0659584B74BC4ADC8CA7F89B9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Which of the following descending pathways is found in the lateral spinal cord?"/>
  <p:tag name="ANSWERSALIAS" val="Corticopinals.|smicln|Corticobulbars|smicln|Vestibulospinals|smicln|Medial reticulospinals."/>
  <p:tag name="COUNTDOWNSECONDS" val="60"/>
  <p:tag name="VALUES" val="Correct|smicln|Incorrect|smicln|Incorrect|smicln|Incorrect"/>
</p:tagLst>
</file>

<file path=ppt/tags/tag3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0"/>
  <p:tag name="FONTSIZE" val="32"/>
  <p:tag name="BULLETTYPE" val="ppBulletArabicPeriod"/>
  <p:tag name="ANSWERTEXT" val="Corticopinals.&#10;Corticobulbars&#10;Vestibulospinals&#10;Medial reticulospinals."/>
</p:tagLst>
</file>

<file path=ppt/tags/tag4.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35"/>
  <p:tag name="FONTSIZE" val="32"/>
  <p:tag name="BULLETTYPE" val="ppBulletArabicPeriod"/>
  <p:tag name="ANSWERTEXT" val="Pseudounipolar.&#10;Bipolar&#10;Multipolar."/>
</p:tagLst>
</file>

<file path=ppt/tags/tag40.xml><?xml version="1.0" encoding="utf-8"?>
<p:tagLst xmlns:a="http://schemas.openxmlformats.org/drawingml/2006/main" xmlns:r="http://schemas.openxmlformats.org/officeDocument/2006/relationships" xmlns:p="http://schemas.openxmlformats.org/presentationml/2006/main">
  <p:tag name="SLIDEGUID" val="8AA7011C2D934ECC8315A2C7B289DA73"/>
  <p:tag name="SLIDEID" val="8AA7011C2D934ECC8315A2C7B289DA73"/>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ich of the following is not found in Upper Motor Neuron Syndrome?"/>
  <p:tag name="ANSWERSALIAS" val="Hyperactive reflexes|smicln|Spastic paralysis|smicln|Babinski sign|smicln|Pronounced atrophy"/>
  <p:tag name="CORRECTPOINTVALUE" val="10"/>
  <p:tag name="COUNTDOWNSECONDS" val="60"/>
  <p:tag name="VALUES" val="Incorrect|smicln|Incorrect|smicln|Incorrect|smicln|Correct"/>
</p:tagLst>
</file>

<file path=ppt/tags/tag4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1"/>
  <p:tag name="FONTSIZE" val="32"/>
  <p:tag name="BULLETTYPE" val="ppBulletArabicPeriod"/>
  <p:tag name="ANSWERTEXT" val="Hyperactive reflexes&#10;Spastic paralysis&#10;Babinski sign&#10;Pronounced atrophy"/>
</p:tagLst>
</file>

<file path=ppt/tags/tag42.xml><?xml version="1.0" encoding="utf-8"?>
<p:tagLst xmlns:a="http://schemas.openxmlformats.org/drawingml/2006/main" xmlns:r="http://schemas.openxmlformats.org/officeDocument/2006/relationships" xmlns:p="http://schemas.openxmlformats.org/presentationml/2006/main">
  <p:tag name="SLIDEGUID" val="6502CC4A248F4B92AFC1591F046106B7"/>
  <p:tag name="SLIDEID" val="6502CC4A248F4B92AFC1591F046106B7"/>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Which pathway would be found in the area surrounded by the red circle?"/>
  <p:tag name="ANSWERSALIAS" val="Vestibulospinal tract|smicln|Medial reticulospinal tract|smicln|Lateral  reticulospinal tract|smicln|Corticospinal tract"/>
  <p:tag name="COUNTDOWNSECONDS" val="60"/>
  <p:tag name="CORRECTPOINTVALUE" val="10"/>
  <p:tag name="VALUES" val="Incorrect|smicln|Incorrect|smicln|Incorrect|smicln|Correct"/>
</p:tagLst>
</file>

<file path=ppt/tags/tag4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9"/>
  <p:tag name="FONTSIZE" val="32"/>
  <p:tag name="BULLETTYPE" val="ppBulletArabicPeriod"/>
  <p:tag name="ANSWERTEXT" val="Vestibulospinal tract&#10;Medial reticulospinal tract&#10;Lateral  reticulospinal tract&#10;Corticospinal tract"/>
</p:tagLst>
</file>

<file path=ppt/tags/tag44.xml><?xml version="1.0" encoding="utf-8"?>
<p:tagLst xmlns:a="http://schemas.openxmlformats.org/drawingml/2006/main" xmlns:r="http://schemas.openxmlformats.org/officeDocument/2006/relationships" xmlns:p="http://schemas.openxmlformats.org/presentationml/2006/main">
  <p:tag name="SLIDEGUID" val="1B96EA83F96D4F20B1E0651AE151491C"/>
  <p:tag name="SLIDEID" val="1B96EA83F96D4F20B1E0651AE151491C"/>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COUNTDOWNSECONDS" val="60"/>
  <p:tag name="QUESTIONALIAS" val="6. Which is not a part of the basal ganglia?"/>
  <p:tag name="ANSWERSALIAS" val="Caudate nucleus|smicln|Putamen|smicln|Globus pallidus|smicln|Red nucleus"/>
  <p:tag name="VALUES" val="Incorrect|smicln|Incorrect|smicln|Incorrect|smicln|Correct"/>
</p:tagLst>
</file>

<file path=ppt/tags/tag4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1"/>
  <p:tag name="FONTSIZE" val="32"/>
  <p:tag name="BULLETTYPE" val="ppBulletArabicPeriod"/>
  <p:tag name="ANSWERTEXT" val="Caudate nucleus&#10;Putamen&#10;Globus pallidus&#10;Red nucleus"/>
</p:tagLst>
</file>

<file path=ppt/tags/tag46.xml><?xml version="1.0" encoding="utf-8"?>
<p:tagLst xmlns:a="http://schemas.openxmlformats.org/drawingml/2006/main" xmlns:r="http://schemas.openxmlformats.org/officeDocument/2006/relationships" xmlns:p="http://schemas.openxmlformats.org/presentationml/2006/main">
  <p:tag name="SLIDEGUID" val="193C12FFCFDB46D08A7A5BB9790AC727"/>
  <p:tag name="SLIDEID" val="193C12FFCFDB46D08A7A5BB9790AC727"/>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Substantia nigra is found in the:"/>
  <p:tag name="ANSWERSALIAS" val="Cerebral cortex|smicln|Diencephalon|smicln|Midbrain|smicln|Pons"/>
  <p:tag name="COUNTDOWNSECONDS" val="60"/>
  <p:tag name="VALUES" val="Incorrect|smicln|Incorrect|smicln|Correct|smicln|Incorrect"/>
</p:tagLst>
</file>

<file path=ppt/tags/tag4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42"/>
  <p:tag name="FONTSIZE" val="32"/>
  <p:tag name="BULLETTYPE" val="ppBulletArabicPeriod"/>
  <p:tag name="ANSWERTEXT" val="Cerebral cortex&#10;Diencephalon&#10;Midbrain&#10;Pons"/>
</p:tagLst>
</file>

<file path=ppt/tags/tag48.xml><?xml version="1.0" encoding="utf-8"?>
<p:tagLst xmlns:a="http://schemas.openxmlformats.org/drawingml/2006/main" xmlns:r="http://schemas.openxmlformats.org/officeDocument/2006/relationships" xmlns:p="http://schemas.openxmlformats.org/presentationml/2006/main">
  <p:tag name="SLIDEGUID" val="6A3B47D066324D22A40F6971044844FB"/>
  <p:tag name="SLIDEID" val="6A3B47D066324D22A40F6971044844FB"/>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How many peduncles connect the cerebellum to the brainstem?"/>
  <p:tag name="ANSWERSALIAS" val="2|smicln|3|smicln|4"/>
  <p:tag name="CORRECTPOINTVALUE" val="10"/>
  <p:tag name="COUNTDOWNSECONDS" val="60"/>
  <p:tag name="VALUES" val="Incorrect|smicln|Correct|smicln|Incorrect"/>
</p:tagLst>
</file>

<file path=ppt/tags/tag49.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5"/>
  <p:tag name="FONTSIZE" val="32"/>
  <p:tag name="BULLETTYPE" val="ppBulletArabicPeriod"/>
  <p:tag name="ANSWERTEXT" val="2&#10;3&#10;4"/>
</p:tagLst>
</file>

<file path=ppt/tags/tag5.xml><?xml version="1.0" encoding="utf-8"?>
<p:tagLst xmlns:a="http://schemas.openxmlformats.org/drawingml/2006/main" xmlns:r="http://schemas.openxmlformats.org/officeDocument/2006/relationships" xmlns:p="http://schemas.openxmlformats.org/presentationml/2006/main">
  <p:tag name="SLIDEGUID" val="FD9DC5A827044E7AA323F6304F722954"/>
  <p:tag name="SLIDEID" val="FD9DC5A827044E7AA323F6304F722954"/>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The spinal cord is surrounded by meninges and the innermost membrane is the:"/>
  <p:tag name="ANSWERSALIAS" val="Dura mater|smicln|Arachnoid|smicln|Pia mater"/>
  <p:tag name="COUNTDOWNSECONDS" val="60"/>
  <p:tag name="VALUES" val="Incorrect|smicln|Incorrect|smicln|Correct"/>
</p:tagLst>
</file>

<file path=ppt/tags/tag50.xml><?xml version="1.0" encoding="utf-8"?>
<p:tagLst xmlns:a="http://schemas.openxmlformats.org/drawingml/2006/main" xmlns:r="http://schemas.openxmlformats.org/officeDocument/2006/relationships" xmlns:p="http://schemas.openxmlformats.org/presentationml/2006/main">
  <p:tag name="SLIDEGUID" val="2726F7D3F4944CD9B25CDF8B40CDB0E8"/>
  <p:tag name="SLIDEID" val="2726F7D3F4944CD9B25CDF8B40CDB0E8"/>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9. Truncal ataxia and standing on a wide base reeling from side to side indicates:"/>
  <p:tag name="ANSWERSALIAS" val="Flocculonodular lobe syndrome.|smicln|Anterior lobe syndrome|smicln|Posterior lobe syndrome."/>
  <p:tag name="COUNTDOWNSECONDS" val="60"/>
  <p:tag name="VALUES" val="Correct|smicln|Incorrect|smicln|Incorrect"/>
</p:tagLst>
</file>

<file path=ppt/tags/tag51.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78"/>
  <p:tag name="FONTSIZE" val="32"/>
  <p:tag name="BULLETTYPE" val="ppBulletArabicPeriod"/>
  <p:tag name="ANSWERTEXT" val="Flocculonodular lobe syndrome.&#10;Anterior lobe syndrome&#10;Posterior lobe syndrome."/>
</p:tagLst>
</file>

<file path=ppt/tags/tag52.xml><?xml version="1.0" encoding="utf-8"?>
<p:tagLst xmlns:a="http://schemas.openxmlformats.org/drawingml/2006/main" xmlns:r="http://schemas.openxmlformats.org/officeDocument/2006/relationships" xmlns:p="http://schemas.openxmlformats.org/presentationml/2006/main">
  <p:tag name="SLIDEGUID" val="25148E333F954FE585015A091C742145"/>
  <p:tag name="SLIDEID" val="25148E333F954FE585015A091C742145"/>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10 An intention tremor would indicate:"/>
  <p:tag name="ANSWERSALIAS" val="Basal Ganglia disease|smicln|Posterior lobe syndrome|smicln|Anterior lobe syndrome|smicln|Flocculonodular lobe syndrome"/>
  <p:tag name="CORRECTPOINTVALUE" val="10"/>
  <p:tag name="COUNTDOWNSECONDS" val="60"/>
  <p:tag name="VALUES" val="Incorrect|smicln|Correct|smicln|Incorrect|smicln|Incorrect"/>
</p:tagLst>
</file>

<file path=ppt/tags/tag5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8"/>
  <p:tag name="FONTSIZE" val="32"/>
  <p:tag name="BULLETTYPE" val="ppBulletArabicPeriod"/>
  <p:tag name="ANSWERTEXT" val="Basal Ganglia disease&#10;Posterior lobe syndrome&#10;Anterior lobe syndrome&#10;Flocculonodular lobe syndrome"/>
</p:tagLst>
</file>

<file path=ppt/tags/tag54.xml><?xml version="1.0" encoding="utf-8"?>
<p:tagLst xmlns:a="http://schemas.openxmlformats.org/drawingml/2006/main" xmlns:r="http://schemas.openxmlformats.org/officeDocument/2006/relationships" xmlns:p="http://schemas.openxmlformats.org/presentationml/2006/main">
  <p:tag name="SLIDEGUID" val="63D3F39A4BE74FA088C74D3ED5EAE923"/>
  <p:tag name="SLIDEID" val="63D3F39A4BE74FA088C74D3ED5EAE923"/>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posterior spinocerebellar tract would be found at:"/>
  <p:tag name="ANSWERSALIAS" val="A|smicln|B|smicln|C|smicln|D"/>
  <p:tag name="CORRECTPOINTVALUE" val="20"/>
  <p:tag name="COUNTDOWNSECONDS" val="120"/>
  <p:tag name="VALUES" val="Incorrect|smicln|Incorrect|smicln|Incorrect|smicln|Correct"/>
</p:tagLst>
</file>

<file path=ppt/tags/tag5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A&#10;B&#10;C&#10;D"/>
</p:tagLst>
</file>

<file path=ppt/tags/tag56.xml><?xml version="1.0" encoding="utf-8"?>
<p:tagLst xmlns:a="http://schemas.openxmlformats.org/drawingml/2006/main" xmlns:r="http://schemas.openxmlformats.org/officeDocument/2006/relationships" xmlns:p="http://schemas.openxmlformats.org/presentationml/2006/main">
  <p:tag name="SLIDEGUID" val="9A51B5AAE3674325ACFCB4AC496D1A8E"/>
  <p:tag name="SLIDEID" val="9A51B5AAE3674325ACFCB4AC496D1A8E"/>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dentate nucleus is "/>
  <p:tag name="ANSWERSALIAS" val="A|smicln|B|smicln|C|smicln|D"/>
  <p:tag name="COUNTDOWNSECONDS" val="120"/>
  <p:tag name="CORRECTPOINTVALUE" val="20"/>
  <p:tag name="VALUES" val="Incorrect|smicln|Correct|smicln|Incorrect|smicln|Incorrect"/>
</p:tagLst>
</file>

<file path=ppt/tags/tag5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A&#10;B&#10;C&#10;D"/>
</p:tagLst>
</file>

<file path=ppt/tags/tag58.xml><?xml version="1.0" encoding="utf-8"?>
<p:tagLst xmlns:a="http://schemas.openxmlformats.org/drawingml/2006/main" xmlns:r="http://schemas.openxmlformats.org/officeDocument/2006/relationships" xmlns:p="http://schemas.openxmlformats.org/presentationml/2006/main">
  <p:tag name="SLIDEGUID" val="8B2D4DB07BAA44F88DF1DDC96A532491"/>
  <p:tag name="SLIDEID" val="8B2D4DB07BAA44F88DF1DDC96A532491"/>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Substantia nigra is located at"/>
  <p:tag name="ANSWERSALIAS" val="A|smicln|B|smicln|C|smicln|D"/>
  <p:tag name="COUNTDOWNSECONDS" val="120"/>
  <p:tag name="CORRECTPOINTVALUE" val="20"/>
  <p:tag name="VALUES" val="Incorrect|smicln|Incorrect|smicln|Correct|smicln|Incorrect"/>
</p:tagLst>
</file>

<file path=ppt/tags/tag5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A&#10;B&#10;C&#10;D"/>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30"/>
  <p:tag name="FONTSIZE" val="32"/>
  <p:tag name="BULLETTYPE" val="ppBulletArabicPeriod"/>
  <p:tag name="ANSWERTEXT" val="Dura mater&#10;Arachnoid&#10;Pia mater"/>
</p:tagLst>
</file>

<file path=ppt/tags/tag60.xml><?xml version="1.0" encoding="utf-8"?>
<p:tagLst xmlns:a="http://schemas.openxmlformats.org/drawingml/2006/main" xmlns:r="http://schemas.openxmlformats.org/officeDocument/2006/relationships" xmlns:p="http://schemas.openxmlformats.org/presentationml/2006/main">
  <p:tag name="SLIDEGUID" val="676551B8A70F4DF1A96122B15E342B00"/>
  <p:tag name="SLIDEID" val="676551B8A70F4DF1A96122B15E342B00"/>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caudate nucleus is found at:"/>
  <p:tag name="ANSWERSALIAS" val="A|smicln|B|smicln|C|smicln|D"/>
  <p:tag name="COUNTDOWNSECONDS" val="120"/>
  <p:tag name="CORRECTPOINTVALUE" val="20"/>
  <p:tag name="VALUES" val="Correct|smicln|Incorrect|smicln|Incorrect|smicln|Incorrect"/>
</p:tagLst>
</file>

<file path=ppt/tags/tag6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
  <p:tag name="FONTSIZE" val="32"/>
  <p:tag name="BULLETTYPE" val="ppBulletArabicPeriod"/>
  <p:tag name="ANSWERTEXT" val="A&#10;B&#10;C&#10;D"/>
</p:tagLst>
</file>

<file path=ppt/tags/tag62.xml><?xml version="1.0" encoding="utf-8"?>
<p:tagLst xmlns:a="http://schemas.openxmlformats.org/drawingml/2006/main" xmlns:r="http://schemas.openxmlformats.org/officeDocument/2006/relationships" xmlns:p="http://schemas.openxmlformats.org/presentationml/2006/main">
  <p:tag name="SLIDEGUID" val="BC7D3A841CEC4892A97538A6FBD7F720"/>
  <p:tag name="SLIDEID" val="BC7D3A841CEC4892A97538A6FBD7F720"/>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5. The yellow asterick lies over the:"/>
  <p:tag name="ANSWERSALIAS" val="Inferior cerebellar peduncle.|smicln|Middle cerebellar peduncle|smicln|Inferior cerebellar peduncle"/>
  <p:tag name="COUNTDOWNSECONDS" val="120"/>
  <p:tag name="VALUES" val="Incorrect|smicln|Correct|smicln|Incorrect"/>
  <p:tag name="CORRECTPOINTVALUE" val="20"/>
</p:tagLst>
</file>

<file path=ppt/tags/tag63.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85"/>
  <p:tag name="FONTSIZE" val="32"/>
  <p:tag name="BULLETTYPE" val="ppBulletArabicPeriod"/>
  <p:tag name="ANSWERTEXT" val="Inferior cerebellar peduncle.&#10;Middle cerebellar peduncle&#10;Inferior cerebellar peduncle"/>
</p:tagLst>
</file>

<file path=ppt/tags/tag64.xml><?xml version="1.0" encoding="utf-8"?>
<p:tagLst xmlns:a="http://schemas.openxmlformats.org/drawingml/2006/main" xmlns:r="http://schemas.openxmlformats.org/officeDocument/2006/relationships" xmlns:p="http://schemas.openxmlformats.org/presentationml/2006/main">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VALUES" val="Correct|smicln|Incorrect|smicln|Incorrect|smicln|Incorrect"/>
  <p:tag name="COUNTDOWNSECONDS" val="60"/>
  <p:tag name="CORRECTPOINTVALUE" val="10"/>
  <p:tag name="ANSWERSALIAS" val="Medial geniculate|smicln|Lateral geniculate|smicln|Ventral posterior nucleus.|smicln|Ventral lateral nucleus."/>
  <p:tag name="QUESTIONALIAS" val="The main auditory nucleus in the thalamus that receives auditory input is the: "/>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03519296D14F48BB9AB8FE62D444BD0F"/>
  <p:tag name="SLIDEGUID" val="03519296D14F48BB9AB8FE62D444BD0F"/>
</p:tagLst>
</file>

<file path=ppt/tags/tag66.xml><?xml version="1.0" encoding="utf-8"?>
<p:tagLst xmlns:a="http://schemas.openxmlformats.org/drawingml/2006/main" xmlns:r="http://schemas.openxmlformats.org/officeDocument/2006/relationships" xmlns:p="http://schemas.openxmlformats.org/presentationml/2006/main">
  <p:tag name="ANSWERTEXT" val="Medial geniculate&#10;Lateral geniculate&#10;Ventral posterior nucleus.&#10;Ventral lateral nucleus."/>
  <p:tag name="BULLETTYPE" val="ppBulletArabicPeriod"/>
  <p:tag name="FONTSIZE" val="32"/>
  <p:tag name="TEXTLENGTH" val="88"/>
  <p:tag name="OLDNUMANSWERS" val="4"/>
  <p:tag name="ANSWERBULLETS" val="3"/>
</p:tagLst>
</file>

<file path=ppt/tags/tag67.xml><?xml version="1.0" encoding="utf-8"?>
<p:tagLst xmlns:a="http://schemas.openxmlformats.org/drawingml/2006/main" xmlns:r="http://schemas.openxmlformats.org/officeDocument/2006/relationships" xmlns:p="http://schemas.openxmlformats.org/presentationml/2006/main">
  <p:tag name="VALUES" val="Incorrect|smicln|Incorrect|smicln|Incorrect|smicln|Correct"/>
  <p:tag name="ANSWERSALIAS" val="Vagus|smicln|Glossopharyngeal|smicln|Trigemminal|smicln|Vestibulocochlear."/>
  <p:tag name="QUESTIONALIAS" val="2. A lesion in what nerve would cause a patient to feel a sense of vertigo, falling to one side, nausea, and abnormal, rhythmic eye movements (nystagmus)."/>
  <p:tag name="COUNTDOWNSECONDS" val="60"/>
  <p:tag name="CORRECTPOINTVALUE" val="10"/>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8D20001BE68B48ECB35131B0FF04755A"/>
  <p:tag name="SLIDEGUID" val="8D20001BE68B48ECB35131B0FF04755A"/>
</p:tagLst>
</file>

<file path=ppt/tags/tag68.xml><?xml version="1.0" encoding="utf-8"?>
<p:tagLst xmlns:a="http://schemas.openxmlformats.org/drawingml/2006/main" xmlns:r="http://schemas.openxmlformats.org/officeDocument/2006/relationships" xmlns:p="http://schemas.openxmlformats.org/presentationml/2006/main">
  <p:tag name="ANSWERTEXT" val="Vagus&#10;Glossopharyngeal&#10;Trigemminal&#10;Vestibulocochlear."/>
  <p:tag name="BULLETTYPE" val="ppBulletArabicPeriod"/>
  <p:tag name="FONTSIZE" val="32"/>
  <p:tag name="TEXTLENGTH" val="53"/>
  <p:tag name="OLDNUMANSWERS" val="4"/>
  <p:tag name="ANSWERBULLETS" val="3"/>
</p:tagLst>
</file>

<file path=ppt/tags/tag69.xml><?xml version="1.0" encoding="utf-8"?>
<p:tagLst xmlns:a="http://schemas.openxmlformats.org/drawingml/2006/main" xmlns:r="http://schemas.openxmlformats.org/officeDocument/2006/relationships" xmlns:p="http://schemas.openxmlformats.org/presentationml/2006/main">
  <p:tag name="SLIDEGUID" val="EA5DEE7160E240F7BFD5BFD8BFDC0576"/>
  <p:tag name="SLIDEID" val="EA5DEE7160E240F7BFD5BFD8BFDC057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olfactory bipolar neurons synapse:"/>
  <p:tag name="ANSWERSALIAS" val="In the gustatory nucleus.|smicln|With mitral cells.|smicln|In the olfactory cortex.|smicln|In the olfactory tract."/>
  <p:tag name="CORRECTPOINTVALUE" val="10"/>
  <p:tag name="COUNTDOWNSECONDS" val="60"/>
  <p:tag name="VALUES" val="Incorrect|smicln|Correct|smicln|Incorrect|smicln|Incorrect"/>
</p:tagLst>
</file>

<file path=ppt/tags/tag7.xml><?xml version="1.0" encoding="utf-8"?>
<p:tagLst xmlns:a="http://schemas.openxmlformats.org/drawingml/2006/main" xmlns:r="http://schemas.openxmlformats.org/officeDocument/2006/relationships" xmlns:p="http://schemas.openxmlformats.org/presentationml/2006/main">
  <p:tag name="SLIDEGUID" val="37792B10160940F29296B51D9D25B31A"/>
  <p:tag name="SLIDEID" val="37792B10160940F29296B51D9D25B31A"/>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The C8 spinal nerve emerges between which of the following vertebrae?"/>
  <p:tag name="ANSWERSALIAS" val="C7 and C8|smicln|C8 and T1|smicln|C7 and T1|smicln|T1 and T2"/>
  <p:tag name="COUNTDOWNSECONDS" val="60"/>
  <p:tag name="VALUES" val="Incorrect|smicln|Correct|smicln|Incorrect|smicln|Incorrect"/>
</p:tagLst>
</file>

<file path=ppt/tags/tag7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3"/>
  <p:tag name="FONTSIZE" val="32"/>
  <p:tag name="BULLETTYPE" val="ppBulletArabicPeriod"/>
  <p:tag name="ANSWERTEXT" val="In the gustatory nucleus.&#10;With mitral cells.&#10;In the olfactory cortex.&#10;In the olfactory tract."/>
</p:tagLst>
</file>

<file path=ppt/tags/tag71.xml><?xml version="1.0" encoding="utf-8"?>
<p:tagLst xmlns:a="http://schemas.openxmlformats.org/drawingml/2006/main" xmlns:r="http://schemas.openxmlformats.org/officeDocument/2006/relationships" xmlns:p="http://schemas.openxmlformats.org/presentationml/2006/main">
  <p:tag name="SLIDEGUID" val="75366C5E2BC64F1F9CF49F0068BD6D01"/>
  <p:tag name="SLIDEID" val="75366C5E2BC64F1F9CF49F0068BD6D01"/>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As you are tasting a glass of wine you know the taste bud cells synapse:"/>
  <p:tag name="ANSWERSALIAS" val="On neurons from cranial nerves 7, 9 and 10.|smicln|In ganglia associated with cranial nerves 7, 9, and 10.|smicln|The gustatory nucleus."/>
  <p:tag name="CORRECTPOINTVALUE" val="10"/>
  <p:tag name="COUNTDOWNSECONDS" val="60"/>
  <p:tag name="VALUES" val="Correct|smicln|Incorrect|smicln|Incorrect"/>
</p:tagLst>
</file>

<file path=ppt/tags/tag72.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122"/>
  <p:tag name="FONTSIZE" val="32"/>
  <p:tag name="BULLETTYPE" val="ppBulletArabicPeriod"/>
  <p:tag name="ANSWERTEXT" val="On neurons from cranial nerves 7, 9 and 10.&#10;In ganglia associated with cranial nerves 7, 9, and 10.&#10;The gustatory nucleus."/>
</p:tagLst>
</file>

<file path=ppt/tags/tag73.xml><?xml version="1.0" encoding="utf-8"?>
<p:tagLst xmlns:a="http://schemas.openxmlformats.org/drawingml/2006/main" xmlns:r="http://schemas.openxmlformats.org/officeDocument/2006/relationships" xmlns:p="http://schemas.openxmlformats.org/presentationml/2006/main">
  <p:tag name="SLIDEGUID" val="95EDD2E6CA284264B0CB29CA7CF1F489"/>
  <p:tag name="SLIDEID" val="95EDD2E6CA284264B0CB29CA7CF1F489"/>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QUESTIONALIAS" val="5. The cells at the tip of the pointer synapse in the:"/>
  <p:tag name="ANSWERSALIAS" val="Cochlear nuclei|smicln|Vestibular nuclei|smicln|Geniculate ganglion."/>
  <p:tag name="COUNTDOWNSECONDS" val="60"/>
  <p:tag name="VALUES" val="Correct|smicln|Incorrect|smicln|Incorrect"/>
</p:tagLst>
</file>

<file path=ppt/tags/tag74.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54"/>
  <p:tag name="FONTSIZE" val="32"/>
  <p:tag name="BULLETTYPE" val="ppBulletArabicPeriod"/>
  <p:tag name="ANSWERTEXT" val="Cochlear nuclei&#10;Vestibular nuclei&#10;Geniculate ganglion."/>
</p:tagLst>
</file>

<file path=ppt/tags/tag75.xml><?xml version="1.0" encoding="utf-8"?>
<p:tagLst xmlns:a="http://schemas.openxmlformats.org/drawingml/2006/main" xmlns:r="http://schemas.openxmlformats.org/officeDocument/2006/relationships" xmlns:p="http://schemas.openxmlformats.org/presentationml/2006/main">
  <p:tag name="VALUES" val="Correct|smicln|Incorrect|smicln|Incorrect"/>
  <p:tag name="COUNTDOWNSECONDS" val="60"/>
  <p:tag name="CORRECTPOINTVALUE" val="10"/>
  <p:tag name="ANSWERSALIAS" val="Extend from the front to the back of the head.|smicln|Are entirely infratentorial.|smicln|Are entirely crossed."/>
  <p:tag name="QUESTIONALIAS" val="The visual pathways:"/>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2182D81739904D77A42BDBFC629844AF"/>
  <p:tag name="SLIDEGUID" val="2182D81739904D77A42BDBFC629844AF"/>
</p:tagLst>
</file>

<file path=ppt/tags/tag76.xml><?xml version="1.0" encoding="utf-8"?>
<p:tagLst xmlns:a="http://schemas.openxmlformats.org/drawingml/2006/main" xmlns:r="http://schemas.openxmlformats.org/officeDocument/2006/relationships" xmlns:p="http://schemas.openxmlformats.org/presentationml/2006/main">
  <p:tag name="ANSWERTEXT" val="Extend from the front to the back of the head.&#10;Are entirely infratentorial.&#10;Are entirely crossed."/>
  <p:tag name="BULLETTYPE" val="ppBulletArabicPeriod"/>
  <p:tag name="FONTSIZE" val="32"/>
  <p:tag name="TEXTLENGTH" val="97"/>
  <p:tag name="OLDNUMANSWERS" val="3"/>
  <p:tag name="ANSWERBULLETS" val="3"/>
</p:tagLst>
</file>

<file path=ppt/tags/tag77.xml><?xml version="1.0" encoding="utf-8"?>
<p:tagLst xmlns:a="http://schemas.openxmlformats.org/drawingml/2006/main" xmlns:r="http://schemas.openxmlformats.org/officeDocument/2006/relationships" xmlns:p="http://schemas.openxmlformats.org/presentationml/2006/main">
  <p:tag name="VALUES" val="Incorrect|smicln|Correct|smicln|Incorrect|smicln|Incorrect"/>
  <p:tag name="COUNTDOWNSECONDS" val="60"/>
  <p:tag name="CORRECTPOINTVALUE" val="10"/>
  <p:tag name="ANSWERSALIAS" val="Optic nerve.|smicln|Optic chiasm.|smicln|Optic radiations.|smicln|Lateral geniculate nucleus."/>
  <p:tag name="QUESTIONALIAS" val="7. Visual pathways cross in the:"/>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ED99CE2F526244EE8D34A9B77303AD64"/>
  <p:tag name="SLIDEGUID" val="ED99CE2F526244EE8D34A9B77303AD64"/>
</p:tagLst>
</file>

<file path=ppt/tags/tag78.xml><?xml version="1.0" encoding="utf-8"?>
<p:tagLst xmlns:a="http://schemas.openxmlformats.org/drawingml/2006/main" xmlns:r="http://schemas.openxmlformats.org/officeDocument/2006/relationships" xmlns:p="http://schemas.openxmlformats.org/presentationml/2006/main">
  <p:tag name="ANSWERTEXT" val="Optic nerve.&#10;Optic chiasm.&#10;Optic radiations.&#10;Lateral geniculate nucleus."/>
  <p:tag name="BULLETTYPE" val="ppBulletArabicPeriod"/>
  <p:tag name="FONTSIZE" val="32"/>
  <p:tag name="TEXTLENGTH" val="72"/>
  <p:tag name="OLDNUMANSWERS" val="4"/>
  <p:tag name="ANSWERBULLETS" val="3"/>
</p:tagLst>
</file>

<file path=ppt/tags/tag79.xml><?xml version="1.0" encoding="utf-8"?>
<p:tagLst xmlns:a="http://schemas.openxmlformats.org/drawingml/2006/main" xmlns:r="http://schemas.openxmlformats.org/officeDocument/2006/relationships" xmlns:p="http://schemas.openxmlformats.org/presentationml/2006/main">
  <p:tag name="VALUES" val="Correct|smicln|Incorrect|smicln|Incorrect|smicln|Incorrect"/>
  <p:tag name="COUNTDOWNSECONDS" val="60"/>
  <p:tag name="CORRECTPOINTVALUE" val="10"/>
  <p:tag name="ANSWERSALIAS" val="Vitamin A.|smicln|Vitamin B|smicln|Vitamin C|smicln|Vitamin D."/>
  <p:tag name="QUESTIONALIAS" val="8. What vitamin may be involved in night blindness?"/>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7019375717B24AFDAA8E4CD5B10861CA"/>
  <p:tag name="SLIDEGUID" val="7019375717B24AFDAA8E4CD5B10861CA"/>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9"/>
  <p:tag name="FONTSIZE" val="32"/>
  <p:tag name="BULLETTYPE" val="ppBulletArabicPeriod"/>
  <p:tag name="ANSWERTEXT" val="C7 and C8&#10;C8 and T1&#10;C7 and T1&#10;T1 and T2"/>
</p:tagLst>
</file>

<file path=ppt/tags/tag80.xml><?xml version="1.0" encoding="utf-8"?>
<p:tagLst xmlns:a="http://schemas.openxmlformats.org/drawingml/2006/main" xmlns:r="http://schemas.openxmlformats.org/officeDocument/2006/relationships" xmlns:p="http://schemas.openxmlformats.org/presentationml/2006/main">
  <p:tag name="ANSWERTEXT" val="Vitamin A.&#10;Vitamin B&#10;Vitamin C&#10;Vitamin D."/>
  <p:tag name="BULLETTYPE" val="ppBulletArabicPeriod"/>
  <p:tag name="FONTSIZE" val="32"/>
  <p:tag name="TEXTLENGTH" val="41"/>
  <p:tag name="OLDNUMANSWERS" val="4"/>
  <p:tag name="ANSWERBULLETS" val="3"/>
</p:tagLst>
</file>

<file path=ppt/tags/tag81.xml><?xml version="1.0" encoding="utf-8"?>
<p:tagLst xmlns:a="http://schemas.openxmlformats.org/drawingml/2006/main" xmlns:r="http://schemas.openxmlformats.org/officeDocument/2006/relationships" xmlns:p="http://schemas.openxmlformats.org/presentationml/2006/main">
  <p:tag name="VALUES" val="Incorrect|smicln|Incorrect|smicln|Correct"/>
  <p:tag name="COUNTDOWNSECONDS" val="60"/>
  <p:tag name="CORRECTPOINTVALUE" val="10"/>
  <p:tag name="ANSWERSALIAS" val="Occulomotor.|smicln|Trochlear.|smicln|Abducens."/>
  <p:tag name="QUESTIONALIAS" val="9. Which cranial nerve nucleus is involved in moving the eyes laterally."/>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F00D899EAD9E495FA3A2F273C90D42CA"/>
  <p:tag name="SLIDEGUID" val="F00D899EAD9E495FA3A2F273C90D42CA"/>
</p:tagLst>
</file>

<file path=ppt/tags/tag82.xml><?xml version="1.0" encoding="utf-8"?>
<p:tagLst xmlns:a="http://schemas.openxmlformats.org/drawingml/2006/main" xmlns:r="http://schemas.openxmlformats.org/officeDocument/2006/relationships" xmlns:p="http://schemas.openxmlformats.org/presentationml/2006/main">
  <p:tag name="ANSWERTEXT" val="Occulomotor.&#10;Trochlear.&#10;Abducens."/>
  <p:tag name="BULLETTYPE" val="ppBulletArabicPeriod"/>
  <p:tag name="FONTSIZE" val="32"/>
  <p:tag name="TEXTLENGTH" val="33"/>
  <p:tag name="OLDNUMANSWERS" val="3"/>
  <p:tag name="ANSWERBULLETS" val="3"/>
</p:tagLst>
</file>

<file path=ppt/tags/tag83.xml><?xml version="1.0" encoding="utf-8"?>
<p:tagLst xmlns:a="http://schemas.openxmlformats.org/drawingml/2006/main" xmlns:r="http://schemas.openxmlformats.org/officeDocument/2006/relationships" xmlns:p="http://schemas.openxmlformats.org/presentationml/2006/main">
  <p:tag name="VALUES" val="Incorrect|smicln|Incorrect|smicln|Correct"/>
  <p:tag name="COUNTDOWNSECONDS" val="60"/>
  <p:tag name="CORRECTPOINTVALUE" val="10"/>
  <p:tag name="ANSWERSALIAS" val="Occulomotor.|smicln|Trochlear|smicln|Abducens"/>
  <p:tag name="QUESTIONALIAS" val="Which cranial nerve is located in the pons?"/>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8A4C9F1CE26942E0934F3173D6CC241F"/>
  <p:tag name="SLIDEGUID" val="8A4C9F1CE26942E0934F3173D6CC241F"/>
</p:tagLst>
</file>

<file path=ppt/tags/tag84.xml><?xml version="1.0" encoding="utf-8"?>
<p:tagLst xmlns:a="http://schemas.openxmlformats.org/drawingml/2006/main" xmlns:r="http://schemas.openxmlformats.org/officeDocument/2006/relationships" xmlns:p="http://schemas.openxmlformats.org/presentationml/2006/main">
  <p:tag name="ANSWERTEXT" val="Occulomotor.&#10;Trochlear&#10;Abducens"/>
  <p:tag name="BULLETTYPE" val="ppBulletArabicPeriod"/>
  <p:tag name="FONTSIZE" val="32"/>
  <p:tag name="TEXTLENGTH" val="31"/>
  <p:tag name="OLDNUMANSWERS" val="3"/>
  <p:tag name="ANSWERBULLETS" val="3"/>
</p:tagLst>
</file>

<file path=ppt/tags/tag85.xml><?xml version="1.0" encoding="utf-8"?>
<p:tagLst xmlns:a="http://schemas.openxmlformats.org/drawingml/2006/main" xmlns:r="http://schemas.openxmlformats.org/officeDocument/2006/relationships" xmlns:p="http://schemas.openxmlformats.org/presentationml/2006/main">
  <p:tag name="VALUES" val="Incorrect|smicln|Correct|smicln|Incorrect|smicln|Incorrect"/>
  <p:tag name="COUNTDOWNSECONDS" val="60"/>
  <p:tag name="CORRECTPOINTVALUE" val="20"/>
  <p:tag name="ANSWERSALIAS" val="A|smicln|B|smicln|C|smicln|D."/>
  <p:tag name="QUESTIONALIAS" val="Identify the layer of rods and cones."/>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9EAB0E6A015D45BCB213F8D08D3B4A90"/>
  <p:tag name="SLIDEGUID" val="9EAB0E6A015D45BCB213F8D08D3B4A90"/>
</p:tagLst>
</file>

<file path=ppt/tags/tag86.xml><?xml version="1.0" encoding="utf-8"?>
<p:tagLst xmlns:a="http://schemas.openxmlformats.org/drawingml/2006/main" xmlns:r="http://schemas.openxmlformats.org/officeDocument/2006/relationships" xmlns:p="http://schemas.openxmlformats.org/presentationml/2006/main">
  <p:tag name="ANSWERTEXT" val="A&#10;B&#10;C&#10;D."/>
  <p:tag name="BULLETTYPE" val="ppBulletArabicPeriod"/>
  <p:tag name="FONTSIZE" val="32"/>
  <p:tag name="TEXTLENGTH" val="8"/>
  <p:tag name="OLDNUMANSWERS" val="4"/>
  <p:tag name="ANSWERBULLETS" val="3"/>
</p:tagLst>
</file>

<file path=ppt/tags/tag87.xml><?xml version="1.0" encoding="utf-8"?>
<p:tagLst xmlns:a="http://schemas.openxmlformats.org/drawingml/2006/main" xmlns:r="http://schemas.openxmlformats.org/officeDocument/2006/relationships" xmlns:p="http://schemas.openxmlformats.org/presentationml/2006/main">
  <p:tag name="VALUES" val="Correct|smicln|Incorrect|smicln|Incorrect|smicln|Incorrect"/>
  <p:tag name="CORRECTPOINTVALUE" val="20"/>
  <p:tag name="COUNTDOWNSECONDS" val="60"/>
  <p:tag name="ANSWERSALIAS" val="Abducens nucleus|smicln|Facial nucleus|smicln|Trigeminal nucleus|smicln|Spinal nucleus of 5"/>
  <p:tag name="QUESTIONALIAS" val="The arrow points to:"/>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EC9FC60994F54FD59BA2D280D66797D1"/>
  <p:tag name="SLIDEGUID" val="EC9FC60994F54FD59BA2D280D66797D1"/>
</p:tagLst>
</file>

<file path=ppt/tags/tag88.xml><?xml version="1.0" encoding="utf-8"?>
<p:tagLst xmlns:a="http://schemas.openxmlformats.org/drawingml/2006/main" xmlns:r="http://schemas.openxmlformats.org/officeDocument/2006/relationships" xmlns:p="http://schemas.openxmlformats.org/presentationml/2006/main">
  <p:tag name="ANSWERTEXT" val="Abducens nucleus&#10;Facial nucleus&#10;Trigeminal nucleus&#10;Spinal nucleus of 5"/>
  <p:tag name="BULLETTYPE" val="ppBulletArabicPeriod"/>
  <p:tag name="FONTSIZE" val="32"/>
  <p:tag name="TEXTLENGTH" val="70"/>
  <p:tag name="OLDNUMANSWERS" val="4"/>
  <p:tag name="ANSWERBULLETS" val="3"/>
</p:tagLst>
</file>

<file path=ppt/tags/tag89.xml><?xml version="1.0" encoding="utf-8"?>
<p:tagLst xmlns:a="http://schemas.openxmlformats.org/drawingml/2006/main" xmlns:r="http://schemas.openxmlformats.org/officeDocument/2006/relationships" xmlns:p="http://schemas.openxmlformats.org/presentationml/2006/main">
  <p:tag name="VALUES" val="Incorrect|smicln|Incorrect|smicln|Incorrect|smicln|Correct"/>
  <p:tag name="COUNTDOWNSECONDS" val="60"/>
  <p:tag name="CORRECTPOINTVALUE" val="20"/>
  <p:tag name="ANSWERSALIAS" val="A|smicln|B|smicln|C|smicln|D"/>
  <p:tag name="QUESTIONALIAS" val="Identify the lateral geniulate."/>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EBD7FAA0D65949B79C2F5502D30FEE66"/>
  <p:tag name="SLIDEGUID" val="EBD7FAA0D65949B79C2F5502D30FEE66"/>
</p:tagLst>
</file>

<file path=ppt/tags/tag9.xml><?xml version="1.0" encoding="utf-8"?>
<p:tagLst xmlns:a="http://schemas.openxmlformats.org/drawingml/2006/main" xmlns:r="http://schemas.openxmlformats.org/officeDocument/2006/relationships" xmlns:p="http://schemas.openxmlformats.org/presentationml/2006/main">
  <p:tag name="SLIDEGUID" val="39D6A0A2D89B4A10A5E68ED986D41166"/>
  <p:tag name="SLIDEID" val="39D6A0A2D89B4A10A5E68ED986D41166"/>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region at the tip of the arrow is the:"/>
  <p:tag name="ANSWERSALIAS" val="Medulla|smicln|Pons|smicln|Midbrain|smicln|Diencephalon"/>
  <p:tag name="CORRECTPOINTVALUE" val="10"/>
  <p:tag name="COUNTDOWNSECONDS" val="60"/>
  <p:tag name="VALUES" val="Incorrect|smicln|Correct|smicln|Incorrect|smicln|Incorrect"/>
</p:tagLst>
</file>

<file path=ppt/tags/tag90.xml><?xml version="1.0" encoding="utf-8"?>
<p:tagLst xmlns:a="http://schemas.openxmlformats.org/drawingml/2006/main" xmlns:r="http://schemas.openxmlformats.org/officeDocument/2006/relationships" xmlns:p="http://schemas.openxmlformats.org/presentationml/2006/main">
  <p:tag name="ANSWERTEXT" val="A&#10;B&#10;C&#10;D"/>
  <p:tag name="BULLETTYPE" val="ppBulletArabicPeriod"/>
  <p:tag name="FONTSIZE" val="32"/>
  <p:tag name="TEXTLENGTH" val="7"/>
  <p:tag name="ANSWERBULLETS" val="3"/>
  <p:tag name="OLDNUMANSWERS" val="4"/>
</p:tagLst>
</file>

<file path=ppt/tags/tag91.xml><?xml version="1.0" encoding="utf-8"?>
<p:tagLst xmlns:a="http://schemas.openxmlformats.org/drawingml/2006/main" xmlns:r="http://schemas.openxmlformats.org/officeDocument/2006/relationships" xmlns:p="http://schemas.openxmlformats.org/presentationml/2006/main">
  <p:tag name="VALUES" val="Incorrect|smicln|Correct|smicln|Incorrect|smicln|Incorrect"/>
  <p:tag name="COUNTDOWNSECONDS" val="60"/>
  <p:tag name="CORRECTPOINTVALUE" val="20"/>
  <p:tag name="ANSWERSALIAS" val="A.|smicln|B.|smicln|C.|smicln|D."/>
  <p:tag name="QUESTIONALIAS" val="Identify the superior colliculus&gt;"/>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5FF0EA7F91E64DCA9D87B98506D6ED97"/>
  <p:tag name="SLIDEGUID" val="5FF0EA7F91E64DCA9D87B98506D6ED97"/>
</p:tagLst>
</file>

<file path=ppt/tags/tag92.xml><?xml version="1.0" encoding="utf-8"?>
<p:tagLst xmlns:a="http://schemas.openxmlformats.org/drawingml/2006/main" xmlns:r="http://schemas.openxmlformats.org/officeDocument/2006/relationships" xmlns:p="http://schemas.openxmlformats.org/presentationml/2006/main">
  <p:tag name="ANSWERTEXT" val="A.&#10;B.&#10;C.&#10;D."/>
  <p:tag name="BULLETTYPE" val="ppBulletArabicPeriod"/>
  <p:tag name="FONTSIZE" val="32"/>
  <p:tag name="TEXTLENGTH" val="11"/>
  <p:tag name="OLDNUMANSWERS" val="4"/>
  <p:tag name="ANSWERBULLETS" val="3"/>
</p:tagLst>
</file>

<file path=ppt/tags/tag93.xml><?xml version="1.0" encoding="utf-8"?>
<p:tagLst xmlns:a="http://schemas.openxmlformats.org/drawingml/2006/main" xmlns:r="http://schemas.openxmlformats.org/officeDocument/2006/relationships" xmlns:p="http://schemas.openxmlformats.org/presentationml/2006/main">
  <p:tag name="VALUES" val="Incorrect|smicln|Correct|smicln|Incorrect"/>
  <p:tag name="COUNTDOWNSECONDS" val="60"/>
  <p:tag name="ANSWERSALIAS" val="Optic nerve|smicln|Optic tract|smicln|Optic radiations."/>
  <p:tag name="QUESTIONALIAS" val="5. The arrow points to the. "/>
  <p:tag name="CORRECTPOINTVALUE" val="20"/>
  <p:tag name="VALUEFORMAT" val="0%"/>
  <p:tag name="DELIMITERS" val="3.1"/>
  <p:tag name="AUTOADVANCE" val="False"/>
  <p:tag name="ZEROBASED" val="False"/>
  <p:tag name="INCORRECTPOINTVALUE" val="0"/>
  <p:tag name="SPEEDSCORING" val="False"/>
  <p:tag name="TEAMASSIGN" val="False"/>
  <p:tag name="DEMOGRAPHIC" val="False"/>
  <p:tag name="SLIDETYPE" val="Q"/>
  <p:tag name="SLIDEORDER" val="1"/>
  <p:tag name="SLIDEID" val="C4D782A6621F4B6D86399349A6CD7F4D"/>
  <p:tag name="SLIDEGUID" val="C4D782A6621F4B6D86399349A6CD7F4D"/>
</p:tagLst>
</file>

<file path=ppt/tags/tag94.xml><?xml version="1.0" encoding="utf-8"?>
<p:tagLst xmlns:a="http://schemas.openxmlformats.org/drawingml/2006/main" xmlns:r="http://schemas.openxmlformats.org/officeDocument/2006/relationships" xmlns:p="http://schemas.openxmlformats.org/presentationml/2006/main">
  <p:tag name="ANSWERTEXT" val="Optic nerve&#10;Optic tract&#10;Optic radiations."/>
  <p:tag name="BULLETTYPE" val="ppBulletArabicPeriod"/>
  <p:tag name="FONTSIZE" val="32"/>
  <p:tag name="TEXTLENGTH" val="41"/>
  <p:tag name="OLDNUMANSWERS" val="3"/>
  <p:tag name="ANSWERBULLETS" val="3"/>
</p:tagLst>
</file>

<file path=ppt/tags/tag95.xml><?xml version="1.0" encoding="utf-8"?>
<p:tagLst xmlns:a="http://schemas.openxmlformats.org/drawingml/2006/main" xmlns:r="http://schemas.openxmlformats.org/officeDocument/2006/relationships" xmlns:p="http://schemas.openxmlformats.org/presentationml/2006/main">
  <p:tag name="DELIMITERS" val="3.1"/>
</p:tagLst>
</file>

<file path=ppt/tags/tag96.xml><?xml version="1.0" encoding="utf-8"?>
<p:tagLst xmlns:a="http://schemas.openxmlformats.org/drawingml/2006/main" xmlns:r="http://schemas.openxmlformats.org/officeDocument/2006/relationships" xmlns:p="http://schemas.openxmlformats.org/presentationml/2006/main">
  <p:tag name="SLIDEGUID" val="03519296D14F48BB9AB8FE62D444BD0F"/>
  <p:tag name="SLIDEID" val="03519296D14F48BB9AB8FE62D444BD0F"/>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QUESTIONALIAS" val="The main auditory nucleus in the thalamus that receives auditory input is the: "/>
  <p:tag name="ANSWERSALIAS" val="Medial geniculate|smicln|Lateral geniculate|smicln|Ventral posterior nucleus.|smicln|Ventral lateral nucleus."/>
  <p:tag name="CORRECTPOINTVALUE" val="10"/>
  <p:tag name="COUNTDOWNSECONDS" val="60"/>
  <p:tag name="VALUES" val="Correct|smicln|Incorrect|smicln|Incorrect|smicln|Incorrect"/>
</p:tagLst>
</file>

<file path=ppt/tags/tag9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88"/>
  <p:tag name="FONTSIZE" val="32"/>
  <p:tag name="BULLETTYPE" val="ppBulletArabicPeriod"/>
  <p:tag name="ANSWERTEXT" val="Medial geniculate&#10;Lateral geniculate&#10;Ventral posterior nucleus.&#10;Ventral lateral nucleus."/>
</p:tagLst>
</file>

<file path=ppt/tags/tag98.xml><?xml version="1.0" encoding="utf-8"?>
<p:tagLst xmlns:a="http://schemas.openxmlformats.org/drawingml/2006/main" xmlns:r="http://schemas.openxmlformats.org/officeDocument/2006/relationships" xmlns:p="http://schemas.openxmlformats.org/presentationml/2006/main">
  <p:tag name="SLIDEGUID" val="8D20001BE68B48ECB35131B0FF04755A"/>
  <p:tag name="SLIDEID" val="8D20001BE68B48ECB35131B0FF04755A"/>
  <p:tag name="SLIDEORDER" val="1"/>
  <p:tag name="SLIDETYPE" val="Q"/>
  <p:tag name="DEMOGRAPHIC" val="False"/>
  <p:tag name="TEAMASSIGN" val="False"/>
  <p:tag name="SPEEDSCORING" val="False"/>
  <p:tag name="INCORRECTPOINTVALUE" val="0"/>
  <p:tag name="ZEROBASED" val="False"/>
  <p:tag name="AUTOADVANCE" val="False"/>
  <p:tag name="DELIMITERS" val="3.1"/>
  <p:tag name="VALUEFORMAT" val="0%"/>
  <p:tag name="CORRECTPOINTVALUE" val="10"/>
  <p:tag name="COUNTDOWNSECONDS" val="60"/>
  <p:tag name="QUESTIONALIAS" val="2. A lesion in what nerve would cause a patient to feel a sense of vertigo, falling to one side, nausea, and abnormal, rhythmic eye movements (nystagmus)."/>
  <p:tag name="ANSWERSALIAS" val="Vagus|smicln|Glossopharyngeal|smicln|Trigemminal|smicln|Vestibulocochlear."/>
  <p:tag name="VALUES" val="Incorrect|smicln|Incorrect|smicln|Incorrect|smicln|Correct"/>
</p:tagLst>
</file>

<file path=ppt/tags/tag9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53"/>
  <p:tag name="FONTSIZE" val="32"/>
  <p:tag name="BULLETTYPE" val="ppBulletArabicPeriod"/>
  <p:tag name="ANSWERTEXT" val="Vagus&#10;Glossopharyngeal&#10;Trigemminal&#10;Vestibulocochlea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335</TotalTime>
  <Words>14298</Words>
  <Application>Microsoft Office PowerPoint</Application>
  <PresentationFormat>On-screen Show (4:3)</PresentationFormat>
  <Paragraphs>1897</Paragraphs>
  <Slides>246</Slides>
  <Notes>88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246</vt:i4>
      </vt:variant>
    </vt:vector>
  </HeadingPairs>
  <TitlesOfParts>
    <vt:vector size="250" baseType="lpstr">
      <vt:lpstr>Office Theme</vt:lpstr>
      <vt:lpstr>Bitmap Image</vt:lpstr>
      <vt:lpstr>Slide</vt:lpstr>
      <vt:lpstr>Chart</vt:lpstr>
      <vt:lpstr>Neuroanatomy Study Guide 2010 Class of 2013 </vt:lpstr>
      <vt:lpstr>The Tuman Neuro Atlas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#1</vt:lpstr>
      <vt:lpstr>1. In the dorsal root ganglion, the neurons are:</vt:lpstr>
      <vt:lpstr>2. The spinal cord is surrounded by meninges and the innermost membrane is the:</vt:lpstr>
      <vt:lpstr>3. The C8 spinal nerve emerges between which of the following vertebrae?</vt:lpstr>
      <vt:lpstr>4. The region at the tip of the arrow is the:</vt:lpstr>
      <vt:lpstr>5. The fourth ventricle lies above the:</vt:lpstr>
      <vt:lpstr>6. At which specific brainstem level is the trigeminal nerve?</vt:lpstr>
      <vt:lpstr>7. The cerebral crus, substantia nigra and the adjacent tegmentum are located in the:</vt:lpstr>
      <vt:lpstr>8. The most posterior lobe of the cerebral hemisphere is the:</vt:lpstr>
      <vt:lpstr>9. The lateral fissure separates the:</vt:lpstr>
      <vt:lpstr>10. Which region of the cortex is most involved in behavior and movement?</vt:lpstr>
      <vt:lpstr>1. Where would you find lateral motor nuclei?</vt:lpstr>
      <vt:lpstr>2. The structure at the tip of the arrow is the:</vt:lpstr>
      <vt:lpstr>3. The cerebrospinal fluid-filled cavity found in the middle of the diencepahalon is the</vt:lpstr>
      <vt:lpstr>4. Identify the trigeminal nerve.</vt:lpstr>
      <vt:lpstr>5. Which nerves both arise from the medulla?</vt:lpstr>
      <vt:lpstr>Quiz #2a</vt:lpstr>
      <vt:lpstr>1. The structure at the tip of the arrow is the:</vt:lpstr>
      <vt:lpstr>2. Identify the abucens nerve.</vt:lpstr>
      <vt:lpstr>PowerPoint Presentation</vt:lpstr>
      <vt:lpstr>3. Which nerve arises from the midbrain?</vt:lpstr>
      <vt:lpstr>4. The arrow points to:</vt:lpstr>
      <vt:lpstr>5. The red star lies over the:</vt:lpstr>
      <vt:lpstr>6. With a loss of lower motor neurons a patient would have:</vt:lpstr>
      <vt:lpstr>7. In the diagram the arrow points to the region where the lower motor neurons would innervate the:</vt:lpstr>
      <vt:lpstr>8. The CONTRACTION of muscle when it’s tendon is stretched is the:</vt:lpstr>
      <vt:lpstr>9. The neurons that originate in the cortex and descend to the spinal cord are part of the</vt:lpstr>
      <vt:lpstr>10. Which would give you pronounced atrophy if lesioned?</vt:lpstr>
      <vt:lpstr>1. Where is the 12th nucleus?</vt:lpstr>
      <vt:lpstr>2. The seventh cranial nerve nucleus is:</vt:lpstr>
      <vt:lpstr>3. What tracts are found in the red box? </vt:lpstr>
      <vt:lpstr>4. The area in yellow would not contain the </vt:lpstr>
      <vt:lpstr>Which of these is located in the upper thoracic region?</vt:lpstr>
      <vt:lpstr>Quiz 3a Brought to you by Chris Hill</vt:lpstr>
      <vt:lpstr>1. A lower motor neuron and the muscles it innervates is called a:</vt:lpstr>
      <vt:lpstr>Motor Unit</vt:lpstr>
      <vt:lpstr>Skeletal Muscle</vt:lpstr>
      <vt:lpstr>The gamma loop</vt:lpstr>
      <vt:lpstr>2. Which symptom is not found in Lower Motor Neuron Syndrome?</vt:lpstr>
      <vt:lpstr>UMN lesions</vt:lpstr>
      <vt:lpstr>3. Which of the following descending pathways is found in the lateral spinal cord?</vt:lpstr>
      <vt:lpstr>Motor Control Pathways</vt:lpstr>
      <vt:lpstr>4. Which of the following is not found in Upper Motor Neuron Syndrome?</vt:lpstr>
      <vt:lpstr>UMN lesions</vt:lpstr>
      <vt:lpstr>5. Which pathway would be found in the area surrounded by the red circle?</vt:lpstr>
      <vt:lpstr>PowerPoint Presentation</vt:lpstr>
      <vt:lpstr>6. Which is not a part of the basal ganglia?</vt:lpstr>
      <vt:lpstr>PowerPoint Presentation</vt:lpstr>
      <vt:lpstr>7. Substantia nigra is found in the:</vt:lpstr>
      <vt:lpstr>PowerPoint Presentation</vt:lpstr>
      <vt:lpstr>8. How many peduncles connect the cerebellum to the brainstem?</vt:lpstr>
      <vt:lpstr>9. Truncal ataxia and standing on a wide base reeling from side to side indicates:</vt:lpstr>
      <vt:lpstr>10.  An intention tremor would indicate:</vt:lpstr>
      <vt:lpstr>1. The posterior spinocerebellar tract would be found at:</vt:lpstr>
      <vt:lpstr>PowerPoint Presentation</vt:lpstr>
      <vt:lpstr>2. The dentate nucleus is </vt:lpstr>
      <vt:lpstr>3. Substantia nigra is located at</vt:lpstr>
      <vt:lpstr>4. The caudate nucleus is found at:</vt:lpstr>
      <vt:lpstr>5. The yellow asterick lies over the:</vt:lpstr>
      <vt:lpstr>PowerPoint Presentation</vt:lpstr>
      <vt:lpstr>PowerPoint Presentation</vt:lpstr>
      <vt:lpstr>Quiz #4a</vt:lpstr>
      <vt:lpstr>1. Which is not a part of the basal ganglia?</vt:lpstr>
      <vt:lpstr>2. Which is not a deep nucleus of the cerebellum?</vt:lpstr>
      <vt:lpstr>3. Identify the part of the cerebellum at the tip of the pointer.</vt:lpstr>
      <vt:lpstr>4. Most axons enter the cerebellum through the:</vt:lpstr>
      <vt:lpstr>5. Which is an input nucleus of the basal ganglia?</vt:lpstr>
      <vt:lpstr>6. The somatosensory pathways consists of three neurons.  The second neuron is found in the</vt:lpstr>
      <vt:lpstr>7. Which of the following modalities ascends the spinal cord in the posterior funiculus?</vt:lpstr>
      <vt:lpstr>8. Where is the pain pathway for the right little toe located?</vt:lpstr>
      <vt:lpstr>9. The ability to distinguish stimulation by one or two points applied to the skin is called:</vt:lpstr>
      <vt:lpstr>10. Which of the mechanoreceptors is most sensitive and senses vibration?</vt:lpstr>
      <vt:lpstr>1. The sensory neurons for proprioception from the big toe ascend in the spinal cord in the:</vt:lpstr>
      <vt:lpstr>2. The structure at the pointer is the:</vt:lpstr>
      <vt:lpstr>3. The arrow points to:</vt:lpstr>
      <vt:lpstr>4. The arrow points to the tract carrying pressure sense from the:</vt:lpstr>
      <vt:lpstr>5. The area circled in red is the:</vt:lpstr>
      <vt:lpstr>Quiz 5a</vt:lpstr>
      <vt:lpstr>1. Which sensory modality travels through the Anterolateral (Spinothalamic) tract</vt:lpstr>
      <vt:lpstr>2. Which sensory modality travels through the posterior white column/medial lemniscus pathway?</vt:lpstr>
      <vt:lpstr>3. Third order sensory neurons are located in the:</vt:lpstr>
      <vt:lpstr>4. Pain fibers from the teeth will synapse in the:</vt:lpstr>
      <vt:lpstr>5. The region marked by the star would be most involved in sensory information from the:</vt:lpstr>
      <vt:lpstr>6. Where in the auditory pathway does a unilateral lesion produce total deafness?</vt:lpstr>
      <vt:lpstr>7. Equilibrium depends of input from all of the following except:</vt:lpstr>
      <vt:lpstr>8. The first order neurons for taste are in all of the following ganglia except: </vt:lpstr>
      <vt:lpstr>9. Olfactory neurons synapse in the:</vt:lpstr>
      <vt:lpstr>10. Which sensory modality does not synapse in the thalamus?</vt:lpstr>
      <vt:lpstr>1. You would find the 8th cranial nerve at the:</vt:lpstr>
      <vt:lpstr>2. Identify the structure at the arrow.</vt:lpstr>
      <vt:lpstr>3. Identify the nucleus at the tip of the pointer.</vt:lpstr>
      <vt:lpstr>4.Identify the nuclear complex at the tip of the pointer.</vt:lpstr>
      <vt:lpstr>5. Identify the structure at the tip of the pointer.</vt:lpstr>
      <vt:lpstr>Quiz #6</vt:lpstr>
      <vt:lpstr>1. The main auditory nucleus in the thalamus that receives auditory input is the: </vt:lpstr>
      <vt:lpstr>2. A lesion in what nerve would cause a patient to feel a sense of vertigo, falling to one side, nausea, and abnormal, rhythmic eye movements (nystagmus).</vt:lpstr>
      <vt:lpstr>3. The olfactory bipolar neurons synapse:</vt:lpstr>
      <vt:lpstr>4. As you are tasting a glass of wine you know the taste bud cells synapse:</vt:lpstr>
      <vt:lpstr>5. The cells at the tip of the pointer synapse in the:</vt:lpstr>
      <vt:lpstr>6. The visual pathways:</vt:lpstr>
      <vt:lpstr>7. Visual pathways cross in the:</vt:lpstr>
      <vt:lpstr>8. What vitamin may be involved in night blindness?</vt:lpstr>
      <vt:lpstr>9. Which cranial nerve nucleus is involved in moving the eyes laterally.</vt:lpstr>
      <vt:lpstr>Which cranial nerve is located in the pons?</vt:lpstr>
      <vt:lpstr>1. Identify the layer of rods and cones.</vt:lpstr>
      <vt:lpstr>2. The red circle is the:</vt:lpstr>
      <vt:lpstr>3. Identify the lateral geniculate.</vt:lpstr>
      <vt:lpstr>4. Identify the superior colliculus.</vt:lpstr>
      <vt:lpstr>5. The blue arrow points to the. </vt:lpstr>
      <vt:lpstr>Quiz #6 another version for comparison</vt:lpstr>
      <vt:lpstr>1. The main auditory nucleus in the thalamus that receives auditory input is the: </vt:lpstr>
      <vt:lpstr>2. A lesion in what nerve would cause a patient to feel a sense of vertigo, falling to one side, nausea, and abnormal, rhythmic eye movements (nystagmus).</vt:lpstr>
      <vt:lpstr>3. The olfactory bipolar neurons synapse:</vt:lpstr>
      <vt:lpstr>4. As you are tasting a glass of wine you know the taste bud cells synapse:</vt:lpstr>
      <vt:lpstr>5. The cells at the tip of the pointer synapse in the:</vt:lpstr>
      <vt:lpstr>6. The visual pathways:</vt:lpstr>
      <vt:lpstr>7. Visual pathways cross in the:</vt:lpstr>
      <vt:lpstr>8. What vitamin may be involved in night blindness?</vt:lpstr>
      <vt:lpstr>9. Which cranial nerve nucleus is involved in moving the eyes laterally.</vt:lpstr>
      <vt:lpstr>Which cranial nerve is located in the pons?</vt:lpstr>
      <vt:lpstr>1. Identify the layer of rods and cones.</vt:lpstr>
      <vt:lpstr>2. The arrow points to:</vt:lpstr>
      <vt:lpstr>3. Identify the lateral geniculate.</vt:lpstr>
      <vt:lpstr>4. Identify the superior colliculus.</vt:lpstr>
      <vt:lpstr>5. The arrow points to the. </vt:lpstr>
      <vt:lpstr>Quiz #7a</vt:lpstr>
      <vt:lpstr>1. Synapses in the visual pathway can occur in all of the following EXCEPT:</vt:lpstr>
      <vt:lpstr>2. The arrow points to the:</vt:lpstr>
      <vt:lpstr>3. The purple arrow indicates the:</vt:lpstr>
      <vt:lpstr>4. Parasympathetic preganglionic fibers to the ciliary ganglion travel with cranial nerve:</vt:lpstr>
      <vt:lpstr>5. The arrow points to the:</vt:lpstr>
      <vt:lpstr>6. Commissural fibers connect:</vt:lpstr>
      <vt:lpstr>7. The inability to produce purposeful movements even though there is no paralysis is:</vt:lpstr>
      <vt:lpstr>8. The inability to communicate would be:</vt:lpstr>
      <vt:lpstr>9. The inability to recognize sensory stimuli is:</vt:lpstr>
      <vt:lpstr>10. How many cell layers are there in the neocortex?</vt:lpstr>
      <vt:lpstr>Quiz #7b</vt:lpstr>
      <vt:lpstr>1. The area in blue is:</vt:lpstr>
      <vt:lpstr>PowerPoint Presentation</vt:lpstr>
      <vt:lpstr>2. The area important for detection of motion and location.</vt:lpstr>
      <vt:lpstr>2. The area important for detection of motion and location.</vt:lpstr>
      <vt:lpstr>3. The arrow points to the:</vt:lpstr>
      <vt:lpstr>3. The arrow points to the:</vt:lpstr>
      <vt:lpstr>4. The area in red is the</vt:lpstr>
      <vt:lpstr>4. The area in red is the</vt:lpstr>
      <vt:lpstr>5. The area outlined in red is the:</vt:lpstr>
      <vt:lpstr>5. The area outlined in red is the:</vt:lpstr>
      <vt:lpstr>Quiz 8A CORRECTED   From: Week 9 Cerebral Cortex / Limbic System Individual Quiz  </vt:lpstr>
      <vt:lpstr>1. The part of the brain that is most involved in behavioral choice is the:</vt:lpstr>
      <vt:lpstr>PowerPoint Presentation</vt:lpstr>
      <vt:lpstr>2. Projections from the thalamus synapse on which layer of the cortex?</vt:lpstr>
      <vt:lpstr>PowerPoint Presentation</vt:lpstr>
      <vt:lpstr>3. When intermediary processing is shallow:</vt:lpstr>
      <vt:lpstr>PowerPoint Presentation</vt:lpstr>
      <vt:lpstr>PowerPoint Presentation</vt:lpstr>
      <vt:lpstr>4. The face and object recognition network is largely associated with the:</vt:lpstr>
      <vt:lpstr>5. For language:</vt:lpstr>
      <vt:lpstr>PowerPoint Presentation</vt:lpstr>
      <vt:lpstr>6. A key role in memory and learning is played by the:</vt:lpstr>
      <vt:lpstr>7. Which nucleus is most involved in behavior and emotions?</vt:lpstr>
      <vt:lpstr>Amygdala and fear: functional imaging studies</vt:lpstr>
      <vt:lpstr>8. Alzheimer’s disease and other dementias are often associated with a loss of neurons in the:</vt:lpstr>
      <vt:lpstr>9. Anterograde amnesia is the</vt:lpstr>
      <vt:lpstr>PowerPoint Presentation</vt:lpstr>
      <vt:lpstr>10. The accumbens nucleus is associated with: </vt:lpstr>
      <vt:lpstr>1. You are looking at a section through the: </vt:lpstr>
      <vt:lpstr>2. Identify the structure at the tip of the pointer.</vt:lpstr>
      <vt:lpstr>3. You are looking at a section through the:</vt:lpstr>
      <vt:lpstr>4. Identify the structure at the tip of the pointer.</vt:lpstr>
      <vt:lpstr>5. Identify the structure at the tip of the pointer.</vt:lpstr>
      <vt:lpstr>Week 8 Cerebral Cortex Group Quiz</vt:lpstr>
      <vt:lpstr>1. The area in blue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#10</vt:lpstr>
      <vt:lpstr>1. Acidophils produce:</vt:lpstr>
      <vt:lpstr>2. The secretory products of basophils act on the:</vt:lpstr>
      <vt:lpstr>3. Secretory products that act on the mammary gland arise from cells in the: The correct answer is what makes both Oxytocin and Prolactin</vt:lpstr>
      <vt:lpstr>4. Heat loss is regulated in the:</vt:lpstr>
      <vt:lpstr>5. In the hypothalamus satiety is regulated by the:</vt:lpstr>
      <vt:lpstr>6. The cranial nerve that innervates the pupillary constrictor is:</vt:lpstr>
      <vt:lpstr>7. The cranial nerve that causes the parotid gland to secrete is the:</vt:lpstr>
      <vt:lpstr>8. The cranial nerve that innervates the lacrimal gland is the:</vt:lpstr>
      <vt:lpstr>9. The sympathetic preganglionic nerve fibers arise from the:</vt:lpstr>
      <vt:lpstr>10. Parasympathetic preganglionic neurons arise from the:</vt:lpstr>
      <vt:lpstr>Quiz #10</vt:lpstr>
      <vt:lpstr>1. What cranial nerve nucleus would not be found in the medulla?</vt:lpstr>
      <vt:lpstr>2. What nucleus is found in the midbrain?</vt:lpstr>
      <vt:lpstr>3.Which nucleus does not span the medulla and pons?</vt:lpstr>
      <vt:lpstr>4. Identify the nucleus.</vt:lpstr>
      <vt:lpstr>5. Identify the nucleus.</vt:lpstr>
      <vt:lpstr>Week 12, Quiz 10B Another perspective for comparison</vt:lpstr>
      <vt:lpstr>1. What cranial nerve nucleus would not be found in the medulla?</vt:lpstr>
      <vt:lpstr>PowerPoint Presentation</vt:lpstr>
      <vt:lpstr>2. What nucleus is found in the midbrain?</vt:lpstr>
      <vt:lpstr>3.Which nucleus does not span the medulla and pons?</vt:lpstr>
      <vt:lpstr>4. Identify the nucleus.</vt:lpstr>
      <vt:lpstr>5. Identify the nucleus.</vt:lpstr>
      <vt:lpstr>Quiz 11a</vt:lpstr>
      <vt:lpstr>1. Dilation of the iris is caused by:</vt:lpstr>
      <vt:lpstr>PowerPoint Presentation</vt:lpstr>
      <vt:lpstr>2. Preganglionic fibers that cause dilation of the bronchi arise from the:</vt:lpstr>
      <vt:lpstr>3. Decreased heart rate is caused by preganglionic nerve cell bodies located in the:</vt:lpstr>
      <vt:lpstr>4. The vagus nerve innervates all of these structures EXCEPT</vt:lpstr>
      <vt:lpstr>5. Postganglionic parasympathetic neurons to the parotid gland arise in the:</vt:lpstr>
      <vt:lpstr>PowerPoint Presentation</vt:lpstr>
      <vt:lpstr>6. Alterations in which basal forebrain nucleus are associated with decreased cerebral cortical cholinergic activity in Alzheimer disease?</vt:lpstr>
      <vt:lpstr>More important stuff related to #6</vt:lpstr>
      <vt:lpstr>7. The pleasure induced by psychostimulants such as amphetamine or cocaine is associated with increased activity of what neurotransmitter:</vt:lpstr>
      <vt:lpstr>Bilateral lesions at which CNS levels result in respiratory arrest</vt:lpstr>
      <vt:lpstr>PowerPoint Presentation</vt:lpstr>
      <vt:lpstr>Which part of the brain is chiefly associated with REM sleep?</vt:lpstr>
      <vt:lpstr>10. Dopaminergic neurons would most likely be found in the:</vt:lpstr>
      <vt:lpstr>1. Information about what modality lies in this region?</vt:lpstr>
      <vt:lpstr>PowerPoint Presentation</vt:lpstr>
      <vt:lpstr>2. Identify the tract located at the tip of the pointer. </vt:lpstr>
      <vt:lpstr>PowerPoint Presentation</vt:lpstr>
      <vt:lpstr>3. Identify the cranial nerve at the tip of the pointer.</vt:lpstr>
      <vt:lpstr>PowerPoint Presentation</vt:lpstr>
      <vt:lpstr>4. What modality is associated with the structure at the tip of the pointer.</vt:lpstr>
      <vt:lpstr>PowerPoint Presentation</vt:lpstr>
      <vt:lpstr>5. Which pathway would NOT be found in the region at the tip of the pointer:</vt:lpstr>
      <vt:lpstr>PowerPoint Presentation</vt:lpstr>
      <vt:lpstr>Thanks to everyone who contributed. You’re heroes.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Quiz #1</dc:title>
  <dc:creator>Marino</dc:creator>
  <cp:lastModifiedBy>Admiss</cp:lastModifiedBy>
  <cp:revision>50</cp:revision>
  <dcterms:created xsi:type="dcterms:W3CDTF">2010-04-08T21:24:18Z</dcterms:created>
  <dcterms:modified xsi:type="dcterms:W3CDTF">2012-03-15T14:29:30Z</dcterms:modified>
</cp:coreProperties>
</file>