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7" r:id="rId4"/>
    <p:sldId id="258" r:id="rId5"/>
    <p:sldId id="268" r:id="rId6"/>
    <p:sldId id="259" r:id="rId7"/>
    <p:sldId id="269" r:id="rId8"/>
    <p:sldId id="270" r:id="rId9"/>
    <p:sldId id="260" r:id="rId10"/>
    <p:sldId id="261" r:id="rId11"/>
    <p:sldId id="271" r:id="rId12"/>
    <p:sldId id="262" r:id="rId13"/>
    <p:sldId id="263" r:id="rId14"/>
    <p:sldId id="274" r:id="rId15"/>
    <p:sldId id="264" r:id="rId16"/>
    <p:sldId id="265" r:id="rId17"/>
    <p:sldId id="273" r:id="rId18"/>
    <p:sldId id="266"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Calibri" pitchFamily="34"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itchFamily="34" charset="0"/>
              </a:defRPr>
            </a:lvl1pPr>
          </a:lstStyle>
          <a:p>
            <a:pPr>
              <a:defRPr/>
            </a:pPr>
            <a:fld id="{DA85E6EE-701D-495E-8001-927CFCE12C32}" type="datetimeFigureOut">
              <a:rPr lang="en-US"/>
              <a:pPr>
                <a:defRPr/>
              </a:pPr>
              <a:t>3/15/2012</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Calibri"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itchFamily="34" charset="0"/>
              </a:defRPr>
            </a:lvl1pPr>
          </a:lstStyle>
          <a:p>
            <a:pPr>
              <a:defRPr/>
            </a:pPr>
            <a:fld id="{CB45D17A-5013-45AC-B58E-31FFE6A6CA68}" type="slidenum">
              <a:rPr lang="en-US"/>
              <a:pPr>
                <a:defRPr/>
              </a:pPr>
              <a:t>‹#›</a:t>
            </a:fld>
            <a:endParaRPr lang="en-US"/>
          </a:p>
        </p:txBody>
      </p:sp>
    </p:spTree>
    <p:extLst>
      <p:ext uri="{BB962C8B-B14F-4D97-AF65-F5344CB8AC3E}">
        <p14:creationId xmlns:p14="http://schemas.microsoft.com/office/powerpoint/2010/main" val="2149944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1EB7096-E11F-4F3D-A390-393CD2F0DA54}" type="slidenum">
              <a:rPr lang="en-US" sz="1200" b="0"/>
              <a:pPr algn="r"/>
              <a:t>3</a:t>
            </a:fld>
            <a:endParaRPr 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15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A63E6AD-0BB9-43A0-9D2E-FEDE0785A22F}" type="slidenum">
              <a:rPr lang="en-US" sz="1200" b="0"/>
              <a:pPr algn="r"/>
              <a:t>5</a:t>
            </a:fld>
            <a:endParaRPr 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45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98B0524-738D-423F-891D-A91FAD85F5EF}" type="slidenum">
              <a:rPr lang="en-US" sz="1200" b="0"/>
              <a:pPr algn="r"/>
              <a:t>7</a:t>
            </a:fld>
            <a:endParaRPr 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66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21A6BAB-E835-4D30-BD2E-2B2191187EB7}" type="slidenum">
              <a:rPr lang="en-US" sz="1200" b="0"/>
              <a:pPr algn="r"/>
              <a:t>8</a:t>
            </a:fld>
            <a:endParaRPr 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07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C9D612C-1EDD-4312-B7BD-F74EB71B8198}" type="slidenum">
              <a:rPr lang="en-US" sz="1200" b="0"/>
              <a:pPr algn="r"/>
              <a:t>11</a:t>
            </a:fld>
            <a:endParaRPr 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5A042C2-A8A4-49BB-8013-DDA5E0233F99}" type="slidenum">
              <a:rPr lang="en-US" sz="1200" b="0"/>
              <a:pPr algn="r"/>
              <a:t>14</a:t>
            </a:fld>
            <a:endParaRPr lang="en-US" sz="1200" b="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p>
        </p:txBody>
      </p:sp>
      <p:sp>
        <p:nvSpPr>
          <p:cNvPr id="389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6F7DDBA-381B-4195-9764-974FDD6FA665}" type="slidenum">
              <a:rPr lang="en-US" sz="1200" b="0"/>
              <a:pPr algn="r"/>
              <a:t>17</a:t>
            </a:fld>
            <a:endParaRPr 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FE56AB-C087-4E91-81DC-F5557AC96B3E}" type="datetimeFigureOut">
              <a:rPr lang="en-US"/>
              <a:pPr>
                <a:defRPr/>
              </a:pPr>
              <a:t>3/15/2012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0DBF27-A4C4-4A3C-9A0B-20582261129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5724E-4F52-4E41-8979-CEF4C92A4544}" type="datetimeFigureOut">
              <a:rPr lang="en-US"/>
              <a:pPr>
                <a:defRPr/>
              </a:pPr>
              <a:t>3/15/2012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6E1FD6-AC58-4550-AEE5-4684B0534A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89DE36-7BCE-4211-92A0-BA0D81CCFAF9}" type="datetimeFigureOut">
              <a:rPr lang="en-US"/>
              <a:pPr>
                <a:defRPr/>
              </a:pPr>
              <a:t>3/15/2012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A366C2-B0E9-47A2-BEE4-A77640F0101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6483A-DF69-4F45-8F70-348546ACCCBD}" type="datetimeFigureOut">
              <a:rPr lang="en-US"/>
              <a:pPr>
                <a:defRPr/>
              </a:pPr>
              <a:t>3/15/2012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7CB33E-E0E4-4AE5-AEBD-1414A5C36B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0456D3-E85B-4121-A4FA-B04AFA5ECE77}" type="datetimeFigureOut">
              <a:rPr lang="en-US"/>
              <a:pPr>
                <a:defRPr/>
              </a:pPr>
              <a:t>3/15/2012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02FD87-EA96-4305-BCF4-8D51B84B9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230BE4-7B04-49B4-9ED0-9C17C85F28C1}" type="datetimeFigureOut">
              <a:rPr lang="en-US"/>
              <a:pPr>
                <a:defRPr/>
              </a:pPr>
              <a:t>3/15/2012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DF66B3-6172-47CE-B057-C7FF249382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BA9AD5-030C-443B-8E9A-89BDCEB91495}" type="datetimeFigureOut">
              <a:rPr lang="en-US"/>
              <a:pPr>
                <a:defRPr/>
              </a:pPr>
              <a:t>3/15/2012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6E1FB5-2610-4BD2-BFB5-7FFCABADE2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43FD34-D11F-48D1-9253-50CB9A5BEE4E}" type="datetimeFigureOut">
              <a:rPr lang="en-US"/>
              <a:pPr>
                <a:defRPr/>
              </a:pPr>
              <a:t>3/15/2012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9CB1D9-2211-42FB-A9E7-A5E7DC2145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81189F-ADA8-4BDA-9F9C-940A979170FF}" type="datetimeFigureOut">
              <a:rPr lang="en-US"/>
              <a:pPr>
                <a:defRPr/>
              </a:pPr>
              <a:t>3/15/2012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512EBD-D5AF-4574-A93B-36C345F3F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83315C-99B4-406C-BB06-89AE2166EAAD}" type="datetimeFigureOut">
              <a:rPr lang="en-US"/>
              <a:pPr>
                <a:defRPr/>
              </a:pPr>
              <a:t>3/15/2012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A61E3F-F348-43D3-B985-F431729252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CAB31D-CDF5-4A1C-8639-F01C593AA5F7}" type="datetimeFigureOut">
              <a:rPr lang="en-US"/>
              <a:pPr>
                <a:defRPr/>
              </a:pPr>
              <a:t>3/15/2012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F3D42A-9249-46B9-A844-4801833E72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C64DD3-B431-4E34-90EA-DE6F3068331F}" type="datetimeFigureOut">
              <a:rPr lang="en-US"/>
              <a:pPr>
                <a:defRPr/>
              </a:pPr>
              <a:t>3/15/2012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9136C3-3BA3-4FA6-9C0E-2C95ABC08B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E2CD2B6D-37CC-43DD-9834-5BDF4568E4FE}" type="datetimeFigureOut">
              <a:rPr lang="en-US"/>
              <a:pPr>
                <a:defRPr/>
              </a:pPr>
              <a:t>3/15/2012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8AE76E77-26BE-4DF7-BFA0-2199F4E56C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7.jpeg"/><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lmon.psy.plym.ac.uk/year1/psy128ethology_experiments/model3.gi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almon.psy.plym.ac.uk/year1/psy128ethology_experiments/ethexpt.htm"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676400"/>
            <a:ext cx="7772400" cy="3222625"/>
          </a:xfrm>
        </p:spPr>
        <p:txBody>
          <a:bodyPr/>
          <a:lstStyle/>
          <a:p>
            <a:pPr eaLnBrk="1" hangingPunct="1"/>
            <a:r>
              <a:rPr lang="en-US" sz="4000" smtClean="0"/>
              <a:t>Quiz 8A</a:t>
            </a:r>
            <a:br>
              <a:rPr lang="en-US" sz="4000" smtClean="0"/>
            </a:br>
            <a:r>
              <a:rPr lang="en-US" sz="4000" smtClean="0">
                <a:solidFill>
                  <a:srgbClr val="FF0000"/>
                </a:solidFill>
              </a:rPr>
              <a:t>CORRECTED</a:t>
            </a:r>
            <a:r>
              <a:rPr lang="en-US" sz="4000" smtClean="0">
                <a:solidFill>
                  <a:srgbClr val="FF0000"/>
                </a:solidFill>
                <a:sym typeface="Wingdings" pitchFamily="2" charset="2"/>
              </a:rPr>
              <a:t> </a:t>
            </a:r>
            <a:br>
              <a:rPr lang="en-US" sz="4000" smtClean="0">
                <a:solidFill>
                  <a:srgbClr val="FF0000"/>
                </a:solidFill>
                <a:sym typeface="Wingdings" pitchFamily="2" charset="2"/>
              </a:rPr>
            </a:br>
            <a:r>
              <a:rPr lang="en-US" sz="4000" smtClean="0"/>
              <a:t/>
            </a:r>
            <a:br>
              <a:rPr lang="en-US" sz="4000" smtClean="0"/>
            </a:br>
            <a:r>
              <a:rPr lang="en-US" sz="4000" smtClean="0"/>
              <a:t>From: Week 9</a:t>
            </a:r>
            <a:br>
              <a:rPr lang="en-US" sz="4000" smtClean="0"/>
            </a:br>
            <a:r>
              <a:rPr lang="en-US" sz="4000" smtClean="0"/>
              <a:t>Cerebral Cortex / Limbic System</a:t>
            </a:r>
            <a:br>
              <a:rPr lang="en-US" sz="4000" smtClean="0"/>
            </a:br>
            <a:r>
              <a:rPr lang="en-US" sz="4000" smtClean="0"/>
              <a:t>Individual Quiz</a:t>
            </a:r>
            <a:br>
              <a:rPr lang="en-US" sz="4000" smtClean="0"/>
            </a:br>
            <a:r>
              <a:rPr lang="en-US" sz="4000" smtClean="0">
                <a:solidFill>
                  <a:srgbClr val="FF0000"/>
                </a:solidFill>
              </a:rPr>
              <a:t/>
            </a:r>
            <a:br>
              <a:rPr lang="en-US" sz="4000" smtClean="0">
                <a:solidFill>
                  <a:srgbClr val="FF0000"/>
                </a:solidFill>
              </a:rPr>
            </a:br>
            <a:endParaRPr lang="en-US" sz="4000" smtClean="0">
              <a:solidFill>
                <a:srgbClr val="FF0000"/>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PQuestion"/>
          <p:cNvSpPr>
            <a:spLocks noGrp="1"/>
          </p:cNvSpPr>
          <p:nvPr>
            <p:ph type="title"/>
          </p:nvPr>
        </p:nvSpPr>
        <p:spPr>
          <a:xfrm>
            <a:off x="304800" y="0"/>
            <a:ext cx="8229600" cy="884238"/>
          </a:xfrm>
        </p:spPr>
        <p:txBody>
          <a:bodyPr/>
          <a:lstStyle/>
          <a:p>
            <a:pPr eaLnBrk="1" hangingPunct="1"/>
            <a:r>
              <a:rPr lang="en-US" smtClean="0"/>
              <a:t>5. For language:</a:t>
            </a:r>
          </a:p>
        </p:txBody>
      </p:sp>
      <p:sp>
        <p:nvSpPr>
          <p:cNvPr id="28674" name="TPAnswers"/>
          <p:cNvSpPr>
            <a:spLocks noGrp="1"/>
          </p:cNvSpPr>
          <p:nvPr>
            <p:ph type="body" idx="1"/>
            <p:custDataLst>
              <p:tags r:id="rId2"/>
            </p:custDataLst>
          </p:nvPr>
        </p:nvSpPr>
        <p:spPr>
          <a:xfrm>
            <a:off x="228600" y="990600"/>
            <a:ext cx="5867400" cy="1905000"/>
          </a:xfrm>
        </p:spPr>
        <p:txBody>
          <a:bodyPr/>
          <a:lstStyle/>
          <a:p>
            <a:pPr marL="514350" indent="-514350" eaLnBrk="1" hangingPunct="1">
              <a:buFont typeface="Arial" charset="0"/>
              <a:buAutoNum type="arabicPeriod"/>
            </a:pPr>
            <a:r>
              <a:rPr lang="en-US" sz="2300" smtClean="0"/>
              <a:t>Wernicke’s area is the motor area.</a:t>
            </a:r>
          </a:p>
          <a:p>
            <a:pPr marL="514350" indent="-514350" eaLnBrk="1" hangingPunct="1">
              <a:buFont typeface="Arial" charset="0"/>
              <a:buAutoNum type="arabicPeriod"/>
            </a:pPr>
            <a:r>
              <a:rPr lang="en-US" sz="2300" smtClean="0"/>
              <a:t>Broca’s area is the sensory area.</a:t>
            </a:r>
          </a:p>
          <a:p>
            <a:pPr marL="514350" indent="-514350" eaLnBrk="1" hangingPunct="1">
              <a:buFont typeface="Arial" charset="0"/>
              <a:buAutoNum type="arabicPeriod"/>
            </a:pPr>
            <a:r>
              <a:rPr lang="en-US" sz="2300" b="1" smtClean="0">
                <a:solidFill>
                  <a:srgbClr val="FF0000"/>
                </a:solidFill>
              </a:rPr>
              <a:t>The left hemisphere is dominant.</a:t>
            </a:r>
          </a:p>
          <a:p>
            <a:pPr marL="514350" indent="-514350" eaLnBrk="1" hangingPunct="1">
              <a:buFont typeface="Arial" charset="0"/>
              <a:buAutoNum type="arabicPeriod"/>
            </a:pPr>
            <a:r>
              <a:rPr lang="en-US" sz="2300" smtClean="0"/>
              <a:t>The right hemisphere is dominant.</a:t>
            </a:r>
          </a:p>
        </p:txBody>
      </p:sp>
      <p:sp>
        <p:nvSpPr>
          <p:cNvPr id="28675" name="TPAnswers"/>
          <p:cNvSpPr>
            <a:spLocks/>
          </p:cNvSpPr>
          <p:nvPr>
            <p:custDataLst>
              <p:tags r:id="rId3"/>
            </p:custDataLst>
          </p:nvPr>
        </p:nvSpPr>
        <p:spPr bwMode="auto">
          <a:xfrm>
            <a:off x="381000" y="2895600"/>
            <a:ext cx="8458200" cy="3810000"/>
          </a:xfrm>
          <a:prstGeom prst="rect">
            <a:avLst/>
          </a:prstGeom>
          <a:noFill/>
          <a:ln w="9525">
            <a:solidFill>
              <a:schemeClr val="tx1"/>
            </a:solidFill>
            <a:miter lim="800000"/>
            <a:headEnd/>
            <a:tailEnd/>
          </a:ln>
        </p:spPr>
        <p:txBody>
          <a:bodyPr/>
          <a:lstStyle/>
          <a:p>
            <a:pPr marL="609600" indent="-609600">
              <a:spcBef>
                <a:spcPct val="20000"/>
              </a:spcBef>
              <a:buFont typeface="Arial" charset="0"/>
              <a:buAutoNum type="arabicPeriod"/>
            </a:pPr>
            <a:r>
              <a:rPr lang="en-US" sz="2000" b="0">
                <a:latin typeface="Calibri" pitchFamily="34" charset="0"/>
              </a:rPr>
              <a:t>Wernicke’s area is Sensory </a:t>
            </a:r>
            <a:r>
              <a:rPr lang="en-US" sz="2000" b="0" u="sng">
                <a:latin typeface="Calibri" pitchFamily="34" charset="0"/>
              </a:rPr>
              <a:t>not</a:t>
            </a:r>
            <a:r>
              <a:rPr lang="en-US" sz="2000" b="0">
                <a:latin typeface="Calibri" pitchFamily="34" charset="0"/>
              </a:rPr>
              <a:t> motor-  involved in the understanding of written and spoken language and is part of the Language Network</a:t>
            </a:r>
          </a:p>
          <a:p>
            <a:pPr marL="609600" indent="-609600">
              <a:spcBef>
                <a:spcPct val="20000"/>
              </a:spcBef>
              <a:buFont typeface="Arial" charset="0"/>
              <a:buAutoNum type="arabicPeriod"/>
            </a:pPr>
            <a:r>
              <a:rPr lang="en-US" sz="2000" b="0">
                <a:latin typeface="Calibri" pitchFamily="34" charset="0"/>
              </a:rPr>
              <a:t>Broca’s area is motor </a:t>
            </a:r>
            <a:r>
              <a:rPr lang="en-US" sz="2000" b="0" u="sng">
                <a:latin typeface="Calibri" pitchFamily="34" charset="0"/>
              </a:rPr>
              <a:t>not</a:t>
            </a:r>
            <a:r>
              <a:rPr lang="en-US" sz="2000" b="0">
                <a:latin typeface="Calibri" pitchFamily="34" charset="0"/>
              </a:rPr>
              <a:t> sensory – Part of Language Network</a:t>
            </a:r>
          </a:p>
          <a:p>
            <a:pPr marL="609600" indent="-609600">
              <a:spcBef>
                <a:spcPct val="20000"/>
              </a:spcBef>
              <a:buFont typeface="Arial" charset="0"/>
              <a:buAutoNum type="arabicPeriod"/>
            </a:pPr>
            <a:r>
              <a:rPr lang="en-US" sz="2000">
                <a:solidFill>
                  <a:srgbClr val="FF0000"/>
                </a:solidFill>
                <a:latin typeface="Calibri" pitchFamily="34" charset="0"/>
              </a:rPr>
              <a:t>Language Network is Left Hemisphere Dominant</a:t>
            </a:r>
          </a:p>
          <a:p>
            <a:pPr marL="609600" indent="-609600">
              <a:spcBef>
                <a:spcPct val="20000"/>
              </a:spcBef>
              <a:buFont typeface="Arial" charset="0"/>
              <a:buAutoNum type="arabicPeriod"/>
            </a:pPr>
            <a:r>
              <a:rPr lang="en-US" sz="2000" b="0">
                <a:latin typeface="Calibri" pitchFamily="34" charset="0"/>
              </a:rPr>
              <a:t>Wrong – Right Hemisphere is the Spatial Attention Network</a:t>
            </a:r>
          </a:p>
          <a:p>
            <a:pPr marL="609600" indent="-609600">
              <a:spcBef>
                <a:spcPct val="20000"/>
              </a:spcBef>
              <a:buFont typeface="Arial" charset="0"/>
              <a:buAutoNum type="arabicPeriod"/>
            </a:pPr>
            <a:endParaRPr lang="en-US" sz="2000" b="0">
              <a:latin typeface="Calibri" pitchFamily="34" charset="0"/>
            </a:endParaRPr>
          </a:p>
          <a:p>
            <a:pPr marL="609600" indent="-609600">
              <a:spcBef>
                <a:spcPct val="20000"/>
              </a:spcBef>
              <a:buFont typeface="Arial" charset="0"/>
              <a:buNone/>
            </a:pPr>
            <a:r>
              <a:rPr lang="en-US" sz="2000" b="0">
                <a:latin typeface="Calibri" pitchFamily="34" charset="0"/>
              </a:rPr>
              <a:t>“From Week 8 Cerebral Cortex Lecture – Slide 34”</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midsaga"/>
          <p:cNvPicPr>
            <a:picLocks noChangeAspect="1" noChangeArrowheads="1"/>
          </p:cNvPicPr>
          <p:nvPr/>
        </p:nvPicPr>
        <p:blipFill>
          <a:blip r:embed="rId3"/>
          <a:srcRect/>
          <a:stretch>
            <a:fillRect/>
          </a:stretch>
        </p:blipFill>
        <p:spPr bwMode="auto">
          <a:xfrm>
            <a:off x="4648200" y="1601788"/>
            <a:ext cx="4572000" cy="3441700"/>
          </a:xfrm>
          <a:prstGeom prst="rect">
            <a:avLst/>
          </a:prstGeom>
          <a:noFill/>
          <a:ln w="9525">
            <a:noFill/>
            <a:miter lim="800000"/>
            <a:headEnd/>
            <a:tailEnd/>
          </a:ln>
        </p:spPr>
      </p:pic>
      <p:pic>
        <p:nvPicPr>
          <p:cNvPr id="29698" name="Picture 4" descr="lata"/>
          <p:cNvPicPr>
            <a:picLocks noChangeAspect="1" noChangeArrowheads="1"/>
          </p:cNvPicPr>
          <p:nvPr/>
        </p:nvPicPr>
        <p:blipFill>
          <a:blip r:embed="rId4"/>
          <a:srcRect/>
          <a:stretch>
            <a:fillRect/>
          </a:stretch>
        </p:blipFill>
        <p:spPr bwMode="auto">
          <a:xfrm>
            <a:off x="0" y="1600200"/>
            <a:ext cx="4572000" cy="3430588"/>
          </a:xfrm>
          <a:prstGeom prst="rect">
            <a:avLst/>
          </a:prstGeom>
          <a:noFill/>
          <a:ln w="9525">
            <a:noFill/>
            <a:miter lim="800000"/>
            <a:headEnd/>
            <a:tailEnd/>
          </a:ln>
        </p:spPr>
      </p:pic>
      <p:sp>
        <p:nvSpPr>
          <p:cNvPr id="29699" name="Text Box 5"/>
          <p:cNvSpPr txBox="1">
            <a:spLocks noChangeArrowheads="1"/>
          </p:cNvSpPr>
          <p:nvPr/>
        </p:nvSpPr>
        <p:spPr bwMode="auto">
          <a:xfrm>
            <a:off x="2651125" y="3008313"/>
            <a:ext cx="400050" cy="366712"/>
          </a:xfrm>
          <a:prstGeom prst="rect">
            <a:avLst/>
          </a:prstGeom>
          <a:noFill/>
          <a:ln w="9525">
            <a:noFill/>
            <a:miter lim="800000"/>
            <a:headEnd/>
            <a:tailEnd/>
          </a:ln>
        </p:spPr>
        <p:txBody>
          <a:bodyPr wrap="none">
            <a:spAutoFit/>
          </a:bodyPr>
          <a:lstStyle/>
          <a:p>
            <a:r>
              <a:rPr lang="en-US" b="0"/>
              <a:t>W</a:t>
            </a:r>
          </a:p>
        </p:txBody>
      </p:sp>
      <p:sp>
        <p:nvSpPr>
          <p:cNvPr id="29700" name="Text Box 6"/>
          <p:cNvSpPr txBox="1">
            <a:spLocks noChangeArrowheads="1"/>
          </p:cNvSpPr>
          <p:nvPr/>
        </p:nvSpPr>
        <p:spPr bwMode="auto">
          <a:xfrm>
            <a:off x="1492250" y="2986088"/>
            <a:ext cx="336550" cy="366712"/>
          </a:xfrm>
          <a:prstGeom prst="rect">
            <a:avLst/>
          </a:prstGeom>
          <a:noFill/>
          <a:ln w="9525">
            <a:noFill/>
            <a:miter lim="800000"/>
            <a:headEnd/>
            <a:tailEnd/>
          </a:ln>
        </p:spPr>
        <p:txBody>
          <a:bodyPr wrap="none">
            <a:spAutoFit/>
          </a:bodyPr>
          <a:lstStyle/>
          <a:p>
            <a:r>
              <a:rPr lang="en-US" b="0"/>
              <a:t>B</a:t>
            </a:r>
          </a:p>
        </p:txBody>
      </p:sp>
      <p:sp>
        <p:nvSpPr>
          <p:cNvPr id="29701" name="Text Box 6"/>
          <p:cNvSpPr txBox="1">
            <a:spLocks noChangeArrowheads="1"/>
          </p:cNvSpPr>
          <p:nvPr/>
        </p:nvSpPr>
        <p:spPr bwMode="auto">
          <a:xfrm>
            <a:off x="457200" y="5334000"/>
            <a:ext cx="1914525" cy="925513"/>
          </a:xfrm>
          <a:prstGeom prst="rect">
            <a:avLst/>
          </a:prstGeom>
          <a:noFill/>
          <a:ln w="9525">
            <a:solidFill>
              <a:schemeClr val="tx1"/>
            </a:solidFill>
            <a:miter lim="800000"/>
            <a:headEnd/>
            <a:tailEnd/>
          </a:ln>
        </p:spPr>
        <p:txBody>
          <a:bodyPr wrap="none">
            <a:spAutoFit/>
          </a:bodyPr>
          <a:lstStyle/>
          <a:p>
            <a:r>
              <a:rPr lang="en-US" b="0"/>
              <a:t>B = Broca’s Area</a:t>
            </a:r>
          </a:p>
          <a:p>
            <a:endParaRPr lang="en-US" b="0"/>
          </a:p>
          <a:p>
            <a:r>
              <a:rPr lang="en-US" b="0"/>
              <a:t>(Frontal Lobe)</a:t>
            </a:r>
          </a:p>
        </p:txBody>
      </p:sp>
      <p:sp>
        <p:nvSpPr>
          <p:cNvPr id="29702" name="Text Box 6"/>
          <p:cNvSpPr txBox="1">
            <a:spLocks noChangeArrowheads="1"/>
          </p:cNvSpPr>
          <p:nvPr/>
        </p:nvSpPr>
        <p:spPr bwMode="auto">
          <a:xfrm>
            <a:off x="2590800" y="5410200"/>
            <a:ext cx="2333625" cy="925513"/>
          </a:xfrm>
          <a:prstGeom prst="rect">
            <a:avLst/>
          </a:prstGeom>
          <a:noFill/>
          <a:ln w="9525">
            <a:solidFill>
              <a:schemeClr val="tx1"/>
            </a:solidFill>
            <a:miter lim="800000"/>
            <a:headEnd/>
            <a:tailEnd/>
          </a:ln>
        </p:spPr>
        <p:txBody>
          <a:bodyPr wrap="none">
            <a:spAutoFit/>
          </a:bodyPr>
          <a:lstStyle/>
          <a:p>
            <a:r>
              <a:rPr lang="en-US" b="0"/>
              <a:t>W = Wernicke’s Area</a:t>
            </a:r>
          </a:p>
          <a:p>
            <a:endParaRPr lang="en-US" b="0"/>
          </a:p>
          <a:p>
            <a:r>
              <a:rPr lang="en-US" b="0"/>
              <a:t>(Temporal Lobe)</a:t>
            </a:r>
          </a:p>
        </p:txBody>
      </p:sp>
      <p:sp>
        <p:nvSpPr>
          <p:cNvPr id="29703" name="Text Box 6"/>
          <p:cNvSpPr txBox="1">
            <a:spLocks noChangeArrowheads="1"/>
          </p:cNvSpPr>
          <p:nvPr/>
        </p:nvSpPr>
        <p:spPr bwMode="auto">
          <a:xfrm>
            <a:off x="1295400" y="685800"/>
            <a:ext cx="5638800" cy="549275"/>
          </a:xfrm>
          <a:prstGeom prst="rect">
            <a:avLst/>
          </a:prstGeom>
          <a:noFill/>
          <a:ln w="9525">
            <a:noFill/>
            <a:miter lim="800000"/>
            <a:headEnd/>
            <a:tailEnd/>
          </a:ln>
        </p:spPr>
        <p:txBody>
          <a:bodyPr>
            <a:spAutoFit/>
          </a:bodyPr>
          <a:lstStyle/>
          <a:p>
            <a:r>
              <a:rPr lang="en-US" sz="3000" b="0">
                <a:solidFill>
                  <a:srgbClr val="FF0000"/>
                </a:solidFill>
              </a:rPr>
              <a:t>Language Network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eaLnBrk="1" fontAlgn="auto" hangingPunct="1">
              <a:spcAft>
                <a:spcPts val="0"/>
              </a:spcAft>
              <a:defRPr/>
            </a:pPr>
            <a:r>
              <a:rPr lang="en-US" dirty="0" smtClean="0"/>
              <a:t>6. A key role in memory and learning is played by the:</a:t>
            </a:r>
            <a:endParaRPr lang="en-US" dirty="0"/>
          </a:p>
        </p:txBody>
      </p:sp>
      <p:sp>
        <p:nvSpPr>
          <p:cNvPr id="31746" name="TPAnswers"/>
          <p:cNvSpPr>
            <a:spLocks/>
          </p:cNvSpPr>
          <p:nvPr>
            <p:custDataLst>
              <p:tags r:id="rId2"/>
            </p:custDataLst>
          </p:nvPr>
        </p:nvSpPr>
        <p:spPr bwMode="auto">
          <a:xfrm>
            <a:off x="457200" y="3200400"/>
            <a:ext cx="8305800" cy="3429000"/>
          </a:xfrm>
          <a:prstGeom prst="rect">
            <a:avLst/>
          </a:prstGeom>
          <a:noFill/>
          <a:ln w="9525">
            <a:solidFill>
              <a:schemeClr val="tx1"/>
            </a:solidFill>
            <a:miter lim="800000"/>
            <a:headEnd/>
            <a:tailEnd/>
          </a:ln>
        </p:spPr>
        <p:txBody>
          <a:bodyPr/>
          <a:lstStyle/>
          <a:p>
            <a:pPr marL="609600" indent="-609600">
              <a:spcBef>
                <a:spcPct val="20000"/>
              </a:spcBef>
              <a:buFont typeface="Arial" charset="0"/>
              <a:buAutoNum type="arabicPeriod"/>
            </a:pPr>
            <a:r>
              <a:rPr lang="en-US" sz="1700">
                <a:solidFill>
                  <a:srgbClr val="FF0000"/>
                </a:solidFill>
                <a:latin typeface="Calibri" pitchFamily="34" charset="0"/>
              </a:rPr>
              <a:t>Hippocampus. – Involved in explicit memories (declarative memories) having to deal with conscious of </a:t>
            </a:r>
            <a:r>
              <a:rPr lang="en-US" sz="1700" u="sng">
                <a:solidFill>
                  <a:srgbClr val="FF0000"/>
                </a:solidFill>
                <a:latin typeface="Calibri" pitchFamily="34" charset="0"/>
              </a:rPr>
              <a:t>facts, new learning, and spatial memory</a:t>
            </a:r>
            <a:r>
              <a:rPr lang="en-US" sz="1700">
                <a:solidFill>
                  <a:srgbClr val="FF0000"/>
                </a:solidFill>
                <a:latin typeface="Calibri" pitchFamily="34" charset="0"/>
              </a:rPr>
              <a:t>.  Works with entorhinal cortex.  Resides in higher order association areas of the cerebral cortex.  Plays role in long term memory.</a:t>
            </a:r>
          </a:p>
          <a:p>
            <a:pPr marL="609600" indent="-609600">
              <a:spcBef>
                <a:spcPct val="20000"/>
              </a:spcBef>
              <a:buFont typeface="Arial" charset="0"/>
              <a:buAutoNum type="arabicPeriod"/>
            </a:pPr>
            <a:r>
              <a:rPr lang="en-US" sz="1700" b="0">
                <a:latin typeface="Calibri" pitchFamily="34" charset="0"/>
              </a:rPr>
              <a:t>Amygdala – deals with emotions and behavioral expressions</a:t>
            </a:r>
          </a:p>
          <a:p>
            <a:pPr marL="609600" indent="-609600">
              <a:spcBef>
                <a:spcPct val="20000"/>
              </a:spcBef>
              <a:buFont typeface="Arial" charset="0"/>
              <a:buAutoNum type="arabicPeriod"/>
            </a:pPr>
            <a:r>
              <a:rPr lang="en-US" sz="1700" b="0">
                <a:latin typeface="Calibri" pitchFamily="34" charset="0"/>
              </a:rPr>
              <a:t>Cingulate gyrus. – Amygdala and hippocampal formation get input from Cingulate gyrus.  Its part of the limbic association cortex.  </a:t>
            </a:r>
          </a:p>
          <a:p>
            <a:pPr marL="609600" indent="-609600">
              <a:spcBef>
                <a:spcPct val="20000"/>
              </a:spcBef>
              <a:buFont typeface="Arial" charset="0"/>
              <a:buAutoNum type="arabicPeriod"/>
            </a:pPr>
            <a:r>
              <a:rPr lang="en-US" sz="1700" b="0">
                <a:latin typeface="Calibri" pitchFamily="34" charset="0"/>
              </a:rPr>
              <a:t>Nucleus accumbens – associated with reward mechanisms and pleasure (page 227 in book).  </a:t>
            </a:r>
          </a:p>
          <a:p>
            <a:pPr marL="609600" indent="-609600">
              <a:spcBef>
                <a:spcPct val="20000"/>
              </a:spcBef>
              <a:buFont typeface="Arial" charset="0"/>
              <a:buNone/>
            </a:pPr>
            <a:r>
              <a:rPr lang="en-US" sz="1700" b="0">
                <a:latin typeface="Calibri" pitchFamily="34" charset="0"/>
              </a:rPr>
              <a:t>“From Week 9 Limbic System Lecture – Slide 20 and others throughout lecture”</a:t>
            </a:r>
          </a:p>
        </p:txBody>
      </p:sp>
      <p:sp>
        <p:nvSpPr>
          <p:cNvPr id="31747" name="TPAnswers"/>
          <p:cNvSpPr>
            <a:spLocks/>
          </p:cNvSpPr>
          <p:nvPr>
            <p:custDataLst>
              <p:tags r:id="rId3"/>
            </p:custDataLst>
          </p:nvPr>
        </p:nvSpPr>
        <p:spPr bwMode="auto">
          <a:xfrm>
            <a:off x="457200" y="1600200"/>
            <a:ext cx="3048000" cy="1676400"/>
          </a:xfrm>
          <a:prstGeom prst="rect">
            <a:avLst/>
          </a:prstGeom>
          <a:noFill/>
          <a:ln w="9525">
            <a:noFill/>
            <a:miter lim="800000"/>
            <a:headEnd/>
            <a:tailEnd/>
          </a:ln>
        </p:spPr>
        <p:txBody>
          <a:bodyPr/>
          <a:lstStyle/>
          <a:p>
            <a:pPr marL="514350" indent="-514350">
              <a:spcBef>
                <a:spcPct val="20000"/>
              </a:spcBef>
              <a:buFont typeface="Arial" charset="0"/>
              <a:buAutoNum type="arabicPeriod"/>
            </a:pPr>
            <a:r>
              <a:rPr lang="en-US" sz="2000">
                <a:solidFill>
                  <a:srgbClr val="FF0000"/>
                </a:solidFill>
                <a:latin typeface="Calibri" pitchFamily="34" charset="0"/>
              </a:rPr>
              <a:t>Hippocampus.</a:t>
            </a:r>
          </a:p>
          <a:p>
            <a:pPr marL="514350" indent="-514350">
              <a:spcBef>
                <a:spcPct val="20000"/>
              </a:spcBef>
              <a:buFont typeface="Arial" charset="0"/>
              <a:buAutoNum type="arabicPeriod"/>
            </a:pPr>
            <a:r>
              <a:rPr lang="en-US" sz="2000" b="0">
                <a:latin typeface="Calibri" pitchFamily="34" charset="0"/>
              </a:rPr>
              <a:t>Amygdala</a:t>
            </a:r>
          </a:p>
          <a:p>
            <a:pPr marL="514350" indent="-514350">
              <a:spcBef>
                <a:spcPct val="20000"/>
              </a:spcBef>
              <a:buFont typeface="Arial" charset="0"/>
              <a:buAutoNum type="arabicPeriod"/>
            </a:pPr>
            <a:r>
              <a:rPr lang="en-US" sz="2000" b="0">
                <a:latin typeface="Calibri" pitchFamily="34" charset="0"/>
              </a:rPr>
              <a:t>Cingulate gyrus.</a:t>
            </a:r>
          </a:p>
          <a:p>
            <a:pPr marL="514350" indent="-514350">
              <a:spcBef>
                <a:spcPct val="20000"/>
              </a:spcBef>
              <a:buFont typeface="Arial" charset="0"/>
              <a:buAutoNum type="arabicPeriod"/>
            </a:pPr>
            <a:r>
              <a:rPr lang="en-US" sz="2000" b="0">
                <a:latin typeface="Calibri" pitchFamily="34" charset="0"/>
              </a:rPr>
              <a:t>Nucleus accumbens</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eaLnBrk="1" fontAlgn="auto" hangingPunct="1">
              <a:spcAft>
                <a:spcPts val="0"/>
              </a:spcAft>
              <a:defRPr/>
            </a:pPr>
            <a:r>
              <a:rPr lang="en-US" dirty="0" smtClean="0"/>
              <a:t>7. Which nucleus is most involved in behavior and emotions?</a:t>
            </a:r>
            <a:endParaRPr lang="en-US" dirty="0"/>
          </a:p>
        </p:txBody>
      </p:sp>
      <p:sp>
        <p:nvSpPr>
          <p:cNvPr id="32770" name="TPAnswers"/>
          <p:cNvSpPr>
            <a:spLocks noGrp="1"/>
          </p:cNvSpPr>
          <p:nvPr>
            <p:ph type="body" idx="1"/>
            <p:custDataLst>
              <p:tags r:id="rId2"/>
            </p:custDataLst>
          </p:nvPr>
        </p:nvSpPr>
        <p:spPr>
          <a:xfrm>
            <a:off x="381000" y="3200400"/>
            <a:ext cx="8153400" cy="3276600"/>
          </a:xfrm>
          <a:ln>
            <a:solidFill>
              <a:schemeClr val="tx1"/>
            </a:solidFill>
          </a:ln>
        </p:spPr>
        <p:txBody>
          <a:bodyPr/>
          <a:lstStyle/>
          <a:p>
            <a:pPr marL="514350" indent="-514350" eaLnBrk="1" hangingPunct="1">
              <a:lnSpc>
                <a:spcPct val="80000"/>
              </a:lnSpc>
              <a:buFont typeface="Arial" charset="0"/>
              <a:buAutoNum type="arabicPeriod"/>
            </a:pPr>
            <a:r>
              <a:rPr lang="en-US" sz="1900" smtClean="0"/>
              <a:t>Hippocampus</a:t>
            </a:r>
          </a:p>
          <a:p>
            <a:pPr marL="514350" indent="-514350" eaLnBrk="1" hangingPunct="1">
              <a:lnSpc>
                <a:spcPct val="80000"/>
              </a:lnSpc>
              <a:buFont typeface="Arial" charset="0"/>
              <a:buAutoNum type="arabicPeriod"/>
            </a:pPr>
            <a:r>
              <a:rPr lang="en-US" sz="1900" b="1" smtClean="0">
                <a:solidFill>
                  <a:srgbClr val="FF0000"/>
                </a:solidFill>
              </a:rPr>
              <a:t>Amygdala –  I remember that Amy is emotional</a:t>
            </a:r>
          </a:p>
          <a:p>
            <a:pPr lvl="2" eaLnBrk="1" hangingPunct="1">
              <a:lnSpc>
                <a:spcPct val="80000"/>
              </a:lnSpc>
            </a:pPr>
            <a:r>
              <a:rPr lang="en-US" sz="1700" smtClean="0">
                <a:solidFill>
                  <a:srgbClr val="FF0000"/>
                </a:solidFill>
              </a:rPr>
              <a:t>Emotional experiences</a:t>
            </a:r>
          </a:p>
          <a:p>
            <a:pPr lvl="3" eaLnBrk="1" hangingPunct="1">
              <a:lnSpc>
                <a:spcPct val="80000"/>
              </a:lnSpc>
            </a:pPr>
            <a:r>
              <a:rPr lang="en-US" sz="1700" smtClean="0">
                <a:solidFill>
                  <a:srgbClr val="FF0000"/>
                </a:solidFill>
              </a:rPr>
              <a:t>What stimuli are responded to.</a:t>
            </a:r>
          </a:p>
          <a:p>
            <a:pPr lvl="3" eaLnBrk="1" hangingPunct="1">
              <a:lnSpc>
                <a:spcPct val="80000"/>
              </a:lnSpc>
            </a:pPr>
            <a:r>
              <a:rPr lang="en-US" sz="1700" smtClean="0">
                <a:solidFill>
                  <a:srgbClr val="FF0000"/>
                </a:solidFill>
              </a:rPr>
              <a:t>How overt responses to stimuli are organized.</a:t>
            </a:r>
          </a:p>
          <a:p>
            <a:pPr lvl="3" eaLnBrk="1" hangingPunct="1">
              <a:lnSpc>
                <a:spcPct val="80000"/>
              </a:lnSpc>
            </a:pPr>
            <a:r>
              <a:rPr lang="en-US" sz="1700" smtClean="0">
                <a:solidFill>
                  <a:srgbClr val="FF0000"/>
                </a:solidFill>
              </a:rPr>
              <a:t>Internal responses of the body’s organs.</a:t>
            </a:r>
          </a:p>
          <a:p>
            <a:pPr lvl="2" eaLnBrk="1" hangingPunct="1">
              <a:lnSpc>
                <a:spcPct val="80000"/>
              </a:lnSpc>
            </a:pPr>
            <a:r>
              <a:rPr lang="en-US" sz="1700" smtClean="0">
                <a:solidFill>
                  <a:srgbClr val="FF0000"/>
                </a:solidFill>
              </a:rPr>
              <a:t>Damage</a:t>
            </a:r>
          </a:p>
          <a:p>
            <a:pPr lvl="3" eaLnBrk="1" hangingPunct="1">
              <a:lnSpc>
                <a:spcPct val="80000"/>
              </a:lnSpc>
            </a:pPr>
            <a:r>
              <a:rPr lang="en-US" sz="1700" smtClean="0">
                <a:solidFill>
                  <a:srgbClr val="FF0000"/>
                </a:solidFill>
              </a:rPr>
              <a:t>Inability to recognize facial </a:t>
            </a:r>
            <a:r>
              <a:rPr lang="en-US" sz="1700" u="sng" smtClean="0">
                <a:solidFill>
                  <a:srgbClr val="FF0000"/>
                </a:solidFill>
              </a:rPr>
              <a:t>expressions especially fear</a:t>
            </a:r>
            <a:r>
              <a:rPr lang="en-US" sz="1700" smtClean="0">
                <a:solidFill>
                  <a:srgbClr val="FF0000"/>
                </a:solidFill>
              </a:rPr>
              <a:t>.</a:t>
            </a:r>
          </a:p>
          <a:p>
            <a:pPr lvl="3" eaLnBrk="1" hangingPunct="1">
              <a:lnSpc>
                <a:spcPct val="80000"/>
              </a:lnSpc>
            </a:pPr>
            <a:r>
              <a:rPr lang="en-US" sz="1700" smtClean="0">
                <a:solidFill>
                  <a:srgbClr val="FF0000"/>
                </a:solidFill>
              </a:rPr>
              <a:t>Inability to recognize the </a:t>
            </a:r>
            <a:r>
              <a:rPr lang="en-US" sz="1700" u="sng" smtClean="0">
                <a:solidFill>
                  <a:srgbClr val="FF0000"/>
                </a:solidFill>
              </a:rPr>
              <a:t>emotional content of speech</a:t>
            </a:r>
            <a:r>
              <a:rPr lang="en-US" sz="1700" smtClean="0">
                <a:solidFill>
                  <a:srgbClr val="FF0000"/>
                </a:solidFill>
              </a:rPr>
              <a:t>.</a:t>
            </a:r>
            <a:endParaRPr lang="en-US" sz="1700" b="1" smtClean="0">
              <a:solidFill>
                <a:srgbClr val="FF0000"/>
              </a:solidFill>
            </a:endParaRPr>
          </a:p>
          <a:p>
            <a:pPr marL="514350" indent="-514350" eaLnBrk="1" hangingPunct="1">
              <a:lnSpc>
                <a:spcPct val="80000"/>
              </a:lnSpc>
              <a:buFont typeface="Arial" charset="0"/>
              <a:buAutoNum type="arabicPeriod"/>
            </a:pPr>
            <a:r>
              <a:rPr lang="en-US" sz="1900" smtClean="0"/>
              <a:t>Nucleus accumbens</a:t>
            </a:r>
          </a:p>
          <a:p>
            <a:pPr marL="514350" indent="-514350" eaLnBrk="1" hangingPunct="1">
              <a:lnSpc>
                <a:spcPct val="80000"/>
              </a:lnSpc>
              <a:buFont typeface="Arial" charset="0"/>
              <a:buAutoNum type="arabicPeriod"/>
            </a:pPr>
            <a:r>
              <a:rPr lang="en-US" sz="1900" smtClean="0"/>
              <a:t>Cingulate gyrus</a:t>
            </a:r>
          </a:p>
        </p:txBody>
      </p:sp>
      <p:sp>
        <p:nvSpPr>
          <p:cNvPr id="32771" name="TPAnswers"/>
          <p:cNvSpPr>
            <a:spLocks/>
          </p:cNvSpPr>
          <p:nvPr>
            <p:custDataLst>
              <p:tags r:id="rId3"/>
            </p:custDataLst>
          </p:nvPr>
        </p:nvSpPr>
        <p:spPr bwMode="auto">
          <a:xfrm>
            <a:off x="457200" y="1600200"/>
            <a:ext cx="3886200" cy="1524000"/>
          </a:xfrm>
          <a:prstGeom prst="rect">
            <a:avLst/>
          </a:prstGeom>
          <a:noFill/>
          <a:ln w="9525">
            <a:noFill/>
            <a:miter lim="800000"/>
            <a:headEnd/>
            <a:tailEnd/>
          </a:ln>
        </p:spPr>
        <p:txBody>
          <a:bodyPr/>
          <a:lstStyle/>
          <a:p>
            <a:pPr marL="514350" indent="-514350">
              <a:spcBef>
                <a:spcPct val="20000"/>
              </a:spcBef>
              <a:buFont typeface="Arial" charset="0"/>
              <a:buAutoNum type="arabicPeriod"/>
            </a:pPr>
            <a:r>
              <a:rPr lang="en-US" sz="2000" b="0">
                <a:latin typeface="Calibri" pitchFamily="34" charset="0"/>
              </a:rPr>
              <a:t>Hippocampus</a:t>
            </a:r>
          </a:p>
          <a:p>
            <a:pPr marL="514350" indent="-514350">
              <a:spcBef>
                <a:spcPct val="20000"/>
              </a:spcBef>
              <a:buFont typeface="Arial" charset="0"/>
              <a:buAutoNum type="arabicPeriod"/>
            </a:pPr>
            <a:r>
              <a:rPr lang="en-US" sz="2000">
                <a:solidFill>
                  <a:srgbClr val="FF0000"/>
                </a:solidFill>
                <a:latin typeface="Calibri" pitchFamily="34" charset="0"/>
              </a:rPr>
              <a:t>Amygdala</a:t>
            </a:r>
          </a:p>
          <a:p>
            <a:pPr marL="514350" indent="-514350">
              <a:spcBef>
                <a:spcPct val="20000"/>
              </a:spcBef>
              <a:buFont typeface="Arial" charset="0"/>
              <a:buAutoNum type="arabicPeriod"/>
            </a:pPr>
            <a:r>
              <a:rPr lang="en-US" sz="2000" b="0">
                <a:latin typeface="Calibri" pitchFamily="34" charset="0"/>
              </a:rPr>
              <a:t>Nucleus accumbens</a:t>
            </a:r>
          </a:p>
          <a:p>
            <a:pPr marL="514350" indent="-514350">
              <a:spcBef>
                <a:spcPct val="20000"/>
              </a:spcBef>
              <a:buFont typeface="Arial" charset="0"/>
              <a:buAutoNum type="arabicPeriod"/>
            </a:pPr>
            <a:r>
              <a:rPr lang="en-US" sz="2000" b="0">
                <a:latin typeface="Calibri" pitchFamily="34" charset="0"/>
              </a:rPr>
              <a:t>Cingulate gyrus</a:t>
            </a:r>
          </a:p>
        </p:txBody>
      </p:sp>
      <p:pic>
        <p:nvPicPr>
          <p:cNvPr id="32774" name="Picture 6" descr="amy grant home for christmas"/>
          <p:cNvPicPr>
            <a:picLocks noChangeAspect="1" noChangeArrowheads="1"/>
          </p:cNvPicPr>
          <p:nvPr/>
        </p:nvPicPr>
        <p:blipFill>
          <a:blip r:embed="rId5"/>
          <a:srcRect/>
          <a:stretch>
            <a:fillRect/>
          </a:stretch>
        </p:blipFill>
        <p:spPr bwMode="auto">
          <a:xfrm>
            <a:off x="5943600" y="1371600"/>
            <a:ext cx="2857500" cy="28575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idx="4294967295"/>
          </p:nvPr>
        </p:nvSpPr>
        <p:spPr/>
        <p:txBody>
          <a:bodyPr/>
          <a:lstStyle/>
          <a:p>
            <a:pPr eaLnBrk="1" hangingPunct="1"/>
            <a:r>
              <a:rPr lang="en-US" sz="4000" smtClean="0"/>
              <a:t>Amygdala and fear: functional imaging studies</a:t>
            </a:r>
          </a:p>
        </p:txBody>
      </p:sp>
      <p:grpSp>
        <p:nvGrpSpPr>
          <p:cNvPr id="33794" name="Group 5"/>
          <p:cNvGrpSpPr>
            <a:grpSpLocks/>
          </p:cNvGrpSpPr>
          <p:nvPr/>
        </p:nvGrpSpPr>
        <p:grpSpPr bwMode="auto">
          <a:xfrm>
            <a:off x="3276600" y="1447800"/>
            <a:ext cx="2514600" cy="1781175"/>
            <a:chOff x="1824" y="960"/>
            <a:chExt cx="1584" cy="1122"/>
          </a:xfrm>
        </p:grpSpPr>
        <p:pic>
          <p:nvPicPr>
            <p:cNvPr id="33802" name="Picture 6"/>
            <p:cNvPicPr>
              <a:picLocks noChangeAspect="1" noChangeArrowheads="1"/>
            </p:cNvPicPr>
            <p:nvPr/>
          </p:nvPicPr>
          <p:blipFill>
            <a:blip r:embed="rId3"/>
            <a:srcRect l="4091" r="57089"/>
            <a:stretch>
              <a:fillRect/>
            </a:stretch>
          </p:blipFill>
          <p:spPr bwMode="auto">
            <a:xfrm>
              <a:off x="1824" y="960"/>
              <a:ext cx="816" cy="1122"/>
            </a:xfrm>
            <a:prstGeom prst="rect">
              <a:avLst/>
            </a:prstGeom>
            <a:noFill/>
            <a:ln w="9525">
              <a:noFill/>
              <a:miter lim="800000"/>
              <a:headEnd/>
              <a:tailEnd/>
            </a:ln>
          </p:spPr>
        </p:pic>
        <p:pic>
          <p:nvPicPr>
            <p:cNvPr id="33803" name="Picture 7"/>
            <p:cNvPicPr>
              <a:picLocks noChangeAspect="1" noChangeArrowheads="1"/>
            </p:cNvPicPr>
            <p:nvPr/>
          </p:nvPicPr>
          <p:blipFill>
            <a:blip r:embed="rId3"/>
            <a:srcRect l="58896" r="2284"/>
            <a:stretch>
              <a:fillRect/>
            </a:stretch>
          </p:blipFill>
          <p:spPr bwMode="auto">
            <a:xfrm>
              <a:off x="2592" y="960"/>
              <a:ext cx="816" cy="1122"/>
            </a:xfrm>
            <a:prstGeom prst="rect">
              <a:avLst/>
            </a:prstGeom>
            <a:noFill/>
            <a:ln w="9525">
              <a:noFill/>
              <a:miter lim="800000"/>
              <a:headEnd/>
              <a:tailEnd/>
            </a:ln>
          </p:spPr>
        </p:pic>
      </p:grpSp>
      <p:pic>
        <p:nvPicPr>
          <p:cNvPr id="33795" name="Picture 8"/>
          <p:cNvPicPr>
            <a:picLocks noChangeAspect="1" noChangeArrowheads="1"/>
          </p:cNvPicPr>
          <p:nvPr/>
        </p:nvPicPr>
        <p:blipFill>
          <a:blip r:embed="rId4"/>
          <a:srcRect/>
          <a:stretch>
            <a:fillRect/>
          </a:stretch>
        </p:blipFill>
        <p:spPr bwMode="auto">
          <a:xfrm>
            <a:off x="3657600" y="3276600"/>
            <a:ext cx="1763713" cy="1651000"/>
          </a:xfrm>
          <a:prstGeom prst="rect">
            <a:avLst/>
          </a:prstGeom>
          <a:noFill/>
          <a:ln w="9525">
            <a:noFill/>
            <a:miter lim="800000"/>
            <a:headEnd/>
            <a:tailEnd/>
          </a:ln>
        </p:spPr>
      </p:pic>
      <p:pic>
        <p:nvPicPr>
          <p:cNvPr id="33796" name="Picture 9"/>
          <p:cNvPicPr>
            <a:picLocks noChangeAspect="1" noChangeArrowheads="1"/>
          </p:cNvPicPr>
          <p:nvPr/>
        </p:nvPicPr>
        <p:blipFill>
          <a:blip r:embed="rId5"/>
          <a:srcRect/>
          <a:stretch>
            <a:fillRect/>
          </a:stretch>
        </p:blipFill>
        <p:spPr bwMode="auto">
          <a:xfrm>
            <a:off x="3657600" y="5105400"/>
            <a:ext cx="1819275" cy="1552575"/>
          </a:xfrm>
          <a:prstGeom prst="rect">
            <a:avLst/>
          </a:prstGeom>
          <a:noFill/>
          <a:ln w="9525">
            <a:noFill/>
            <a:miter lim="800000"/>
            <a:headEnd/>
            <a:tailEnd/>
          </a:ln>
        </p:spPr>
      </p:pic>
      <p:sp>
        <p:nvSpPr>
          <p:cNvPr id="33797" name="Text Box 10"/>
          <p:cNvSpPr txBox="1">
            <a:spLocks noChangeArrowheads="1"/>
          </p:cNvSpPr>
          <p:nvPr/>
        </p:nvSpPr>
        <p:spPr bwMode="auto">
          <a:xfrm>
            <a:off x="2152650" y="2170113"/>
            <a:ext cx="971550" cy="366712"/>
          </a:xfrm>
          <a:prstGeom prst="rect">
            <a:avLst/>
          </a:prstGeom>
          <a:noFill/>
          <a:ln w="9525">
            <a:noFill/>
            <a:miter lim="800000"/>
            <a:headEnd/>
            <a:tailEnd/>
          </a:ln>
        </p:spPr>
        <p:txBody>
          <a:bodyPr wrap="none">
            <a:spAutoFit/>
          </a:bodyPr>
          <a:lstStyle/>
          <a:p>
            <a:r>
              <a:rPr lang="en-US"/>
              <a:t>Neutral</a:t>
            </a:r>
          </a:p>
        </p:txBody>
      </p:sp>
      <p:sp>
        <p:nvSpPr>
          <p:cNvPr id="33798" name="Text Box 11"/>
          <p:cNvSpPr txBox="1">
            <a:spLocks noChangeArrowheads="1"/>
          </p:cNvSpPr>
          <p:nvPr/>
        </p:nvSpPr>
        <p:spPr bwMode="auto">
          <a:xfrm>
            <a:off x="5943600" y="2133600"/>
            <a:ext cx="946150" cy="366713"/>
          </a:xfrm>
          <a:prstGeom prst="rect">
            <a:avLst/>
          </a:prstGeom>
          <a:noFill/>
          <a:ln w="9525">
            <a:noFill/>
            <a:miter lim="800000"/>
            <a:headEnd/>
            <a:tailEnd/>
          </a:ln>
        </p:spPr>
        <p:txBody>
          <a:bodyPr wrap="none">
            <a:spAutoFit/>
          </a:bodyPr>
          <a:lstStyle/>
          <a:p>
            <a:r>
              <a:rPr lang="en-US"/>
              <a:t>Fearful</a:t>
            </a:r>
          </a:p>
        </p:txBody>
      </p:sp>
      <p:sp>
        <p:nvSpPr>
          <p:cNvPr id="33799" name="Text Box 12"/>
          <p:cNvSpPr txBox="1">
            <a:spLocks noChangeArrowheads="1"/>
          </p:cNvSpPr>
          <p:nvPr/>
        </p:nvSpPr>
        <p:spPr bwMode="auto">
          <a:xfrm>
            <a:off x="1371600" y="5638800"/>
            <a:ext cx="2025650" cy="366713"/>
          </a:xfrm>
          <a:prstGeom prst="rect">
            <a:avLst/>
          </a:prstGeom>
          <a:noFill/>
          <a:ln w="9525">
            <a:noFill/>
            <a:miter lim="800000"/>
            <a:headEnd/>
            <a:tailEnd/>
          </a:ln>
        </p:spPr>
        <p:txBody>
          <a:bodyPr wrap="none">
            <a:spAutoFit/>
          </a:bodyPr>
          <a:lstStyle/>
          <a:p>
            <a:r>
              <a:rPr lang="en-US"/>
              <a:t>Happy or Neutral</a:t>
            </a:r>
          </a:p>
        </p:txBody>
      </p:sp>
      <p:sp>
        <p:nvSpPr>
          <p:cNvPr id="33800" name="Text Box 13"/>
          <p:cNvSpPr txBox="1">
            <a:spLocks noChangeArrowheads="1"/>
          </p:cNvSpPr>
          <p:nvPr/>
        </p:nvSpPr>
        <p:spPr bwMode="auto">
          <a:xfrm>
            <a:off x="2438400" y="3886200"/>
            <a:ext cx="946150" cy="366713"/>
          </a:xfrm>
          <a:prstGeom prst="rect">
            <a:avLst/>
          </a:prstGeom>
          <a:noFill/>
          <a:ln w="9525">
            <a:noFill/>
            <a:miter lim="800000"/>
            <a:headEnd/>
            <a:tailEnd/>
          </a:ln>
        </p:spPr>
        <p:txBody>
          <a:bodyPr wrap="none">
            <a:spAutoFit/>
          </a:bodyPr>
          <a:lstStyle/>
          <a:p>
            <a:r>
              <a:rPr lang="en-US"/>
              <a:t>Fearful</a:t>
            </a:r>
          </a:p>
        </p:txBody>
      </p:sp>
      <p:sp>
        <p:nvSpPr>
          <p:cNvPr id="33801" name="Text Box 14"/>
          <p:cNvSpPr txBox="1">
            <a:spLocks noChangeArrowheads="1"/>
          </p:cNvSpPr>
          <p:nvPr/>
        </p:nvSpPr>
        <p:spPr bwMode="auto">
          <a:xfrm>
            <a:off x="6858000" y="6096000"/>
            <a:ext cx="2203450" cy="641350"/>
          </a:xfrm>
          <a:prstGeom prst="rect">
            <a:avLst/>
          </a:prstGeom>
          <a:noFill/>
          <a:ln w="9525">
            <a:noFill/>
            <a:miter lim="800000"/>
            <a:headEnd/>
            <a:tailEnd/>
          </a:ln>
        </p:spPr>
        <p:txBody>
          <a:bodyPr wrap="none">
            <a:spAutoFit/>
          </a:bodyPr>
          <a:lstStyle/>
          <a:p>
            <a:r>
              <a:rPr lang="en-US" b="0"/>
              <a:t>Breiter et al. (1996) </a:t>
            </a:r>
          </a:p>
          <a:p>
            <a:r>
              <a:rPr lang="en-US" b="0" i="1"/>
              <a:t>Neuron</a:t>
            </a:r>
            <a:r>
              <a:rPr lang="en-US" b="0"/>
              <a:t>, </a:t>
            </a:r>
            <a:r>
              <a:rPr lang="en-US"/>
              <a:t>17</a:t>
            </a:r>
            <a:r>
              <a:rPr lang="en-US" b="0"/>
              <a:t>: 875-87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PQuestion"/>
          <p:cNvSpPr>
            <a:spLocks noGrp="1"/>
          </p:cNvSpPr>
          <p:nvPr>
            <p:ph type="title"/>
          </p:nvPr>
        </p:nvSpPr>
        <p:spPr/>
        <p:txBody>
          <a:bodyPr/>
          <a:lstStyle/>
          <a:p>
            <a:pPr eaLnBrk="1" hangingPunct="1"/>
            <a:r>
              <a:rPr lang="en-US" sz="3200" smtClean="0"/>
              <a:t>8. Alzheimer’s disease and other dementias are often associated with a loss of neurons in the:</a:t>
            </a:r>
          </a:p>
        </p:txBody>
      </p:sp>
      <p:sp>
        <p:nvSpPr>
          <p:cNvPr id="35842" name="TPAnswers"/>
          <p:cNvSpPr>
            <a:spLocks noGrp="1"/>
          </p:cNvSpPr>
          <p:nvPr>
            <p:ph type="body" idx="1"/>
            <p:custDataLst>
              <p:tags r:id="rId2"/>
            </p:custDataLst>
          </p:nvPr>
        </p:nvSpPr>
        <p:spPr>
          <a:xfrm>
            <a:off x="457200" y="1600200"/>
            <a:ext cx="8305800" cy="4953000"/>
          </a:xfrm>
          <a:ln>
            <a:solidFill>
              <a:schemeClr val="tx1"/>
            </a:solidFill>
          </a:ln>
        </p:spPr>
        <p:txBody>
          <a:bodyPr/>
          <a:lstStyle/>
          <a:p>
            <a:pPr marL="533400" indent="-533400" eaLnBrk="1" hangingPunct="1">
              <a:lnSpc>
                <a:spcPct val="90000"/>
              </a:lnSpc>
              <a:buFont typeface="Arial" charset="0"/>
              <a:buAutoNum type="arabicPeriod"/>
            </a:pPr>
            <a:r>
              <a:rPr lang="en-US" sz="2000" b="1" smtClean="0">
                <a:solidFill>
                  <a:srgbClr val="FF0000"/>
                </a:solidFill>
              </a:rPr>
              <a:t>Hippocampus – Has to do with long term memory – from the glossary in the book pg 359:</a:t>
            </a:r>
          </a:p>
          <a:p>
            <a:pPr marL="914400" lvl="1" indent="-457200" eaLnBrk="1" hangingPunct="1">
              <a:lnSpc>
                <a:spcPct val="90000"/>
              </a:lnSpc>
              <a:buFont typeface="Arial" charset="0"/>
              <a:buChar char="•"/>
            </a:pPr>
            <a:r>
              <a:rPr lang="en-US" sz="1800" b="1" smtClean="0">
                <a:solidFill>
                  <a:srgbClr val="FF0000"/>
                </a:solidFill>
              </a:rPr>
              <a:t>“This disease is associated with neuronal degeneration in the </a:t>
            </a:r>
            <a:r>
              <a:rPr lang="en-US" sz="1800" b="1" u="sng" smtClean="0">
                <a:solidFill>
                  <a:srgbClr val="FF0000"/>
                </a:solidFill>
              </a:rPr>
              <a:t>hippocampus</a:t>
            </a:r>
            <a:r>
              <a:rPr lang="en-US" sz="1800" b="1" smtClean="0">
                <a:solidFill>
                  <a:srgbClr val="FF0000"/>
                </a:solidFill>
              </a:rPr>
              <a:t> and parahippocampal gyrus and decrease cortical levels of </a:t>
            </a:r>
            <a:r>
              <a:rPr lang="en-US" sz="1800" b="1" u="sng" smtClean="0">
                <a:solidFill>
                  <a:srgbClr val="FF0000"/>
                </a:solidFill>
              </a:rPr>
              <a:t>choline acetyl</a:t>
            </a:r>
            <a:r>
              <a:rPr lang="en-US" sz="1800" b="1" smtClean="0">
                <a:solidFill>
                  <a:srgbClr val="FF0000"/>
                </a:solidFill>
              </a:rPr>
              <a:t> transferase owing to degeneration of neurons in such basal forebrain structures as the </a:t>
            </a:r>
            <a:r>
              <a:rPr lang="en-US" sz="1800" b="1" u="sng" smtClean="0">
                <a:solidFill>
                  <a:srgbClr val="FF0000"/>
                </a:solidFill>
              </a:rPr>
              <a:t>basal nucleus of Meynert</a:t>
            </a:r>
            <a:r>
              <a:rPr lang="en-US" sz="1800" b="1" smtClean="0">
                <a:solidFill>
                  <a:srgbClr val="FF0000"/>
                </a:solidFill>
              </a:rPr>
              <a:t> and the diagonal band nuclei.”</a:t>
            </a:r>
          </a:p>
          <a:p>
            <a:pPr marL="533400" indent="-533400" eaLnBrk="1" hangingPunct="1">
              <a:lnSpc>
                <a:spcPct val="90000"/>
              </a:lnSpc>
              <a:buFont typeface="Arial" charset="0"/>
              <a:buAutoNum type="arabicPeriod"/>
            </a:pPr>
            <a:r>
              <a:rPr lang="en-US" sz="2000" smtClean="0"/>
              <a:t>Amygdala – Lesions would effect emotions and behavioral responses</a:t>
            </a:r>
          </a:p>
          <a:p>
            <a:pPr marL="914400" lvl="1" indent="-457200" eaLnBrk="1" hangingPunct="1">
              <a:lnSpc>
                <a:spcPct val="90000"/>
              </a:lnSpc>
              <a:buFont typeface="Arial" charset="0"/>
              <a:buChar char="•"/>
            </a:pPr>
            <a:r>
              <a:rPr lang="en-US" sz="1800" smtClean="0"/>
              <a:t> </a:t>
            </a:r>
            <a:r>
              <a:rPr lang="en-US" sz="2000" smtClean="0"/>
              <a:t>Damage to Amygdala causes:</a:t>
            </a:r>
          </a:p>
          <a:p>
            <a:pPr marL="1295400" lvl="2" indent="-381000" eaLnBrk="1" hangingPunct="1">
              <a:lnSpc>
                <a:spcPct val="90000"/>
              </a:lnSpc>
            </a:pPr>
            <a:r>
              <a:rPr lang="en-US" sz="1800" smtClean="0"/>
              <a:t>Inability to recognize facial expressions </a:t>
            </a:r>
            <a:r>
              <a:rPr lang="en-US" sz="1800" u="sng" smtClean="0"/>
              <a:t>especially fear</a:t>
            </a:r>
            <a:r>
              <a:rPr lang="en-US" sz="1800" smtClean="0"/>
              <a:t>.</a:t>
            </a:r>
          </a:p>
          <a:p>
            <a:pPr marL="1295400" lvl="2" indent="-381000" eaLnBrk="1" hangingPunct="1">
              <a:lnSpc>
                <a:spcPct val="90000"/>
              </a:lnSpc>
            </a:pPr>
            <a:r>
              <a:rPr lang="en-US" sz="1800" smtClean="0"/>
              <a:t>Inability to recognize the </a:t>
            </a:r>
            <a:r>
              <a:rPr lang="en-US" sz="1800" u="sng" smtClean="0"/>
              <a:t>emotional content of speech</a:t>
            </a:r>
            <a:r>
              <a:rPr lang="en-US" sz="1800" smtClean="0"/>
              <a:t>.</a:t>
            </a:r>
            <a:endParaRPr lang="en-US" sz="1600" smtClean="0"/>
          </a:p>
          <a:p>
            <a:pPr marL="533400" indent="-533400" eaLnBrk="1" hangingPunct="1">
              <a:lnSpc>
                <a:spcPct val="90000"/>
              </a:lnSpc>
              <a:buFont typeface="Arial" charset="0"/>
              <a:buAutoNum type="arabicPeriod"/>
            </a:pPr>
            <a:r>
              <a:rPr lang="en-US" sz="2000" smtClean="0"/>
              <a:t>Cingulate gyrus – is an integral part of the limbic system, which is involved with emotion formation and processing, learning, and memory, and is also important for executive function and respiratory control. Damage would have major effect on learning capability</a:t>
            </a:r>
          </a:p>
          <a:p>
            <a:pPr marL="533400" indent="-533400" eaLnBrk="1" hangingPunct="1">
              <a:lnSpc>
                <a:spcPct val="90000"/>
              </a:lnSpc>
              <a:buFont typeface="Arial" charset="0"/>
              <a:buAutoNum type="arabicPeriod"/>
            </a:pPr>
            <a:r>
              <a:rPr lang="en-US" sz="2000" smtClean="0"/>
              <a:t>Nucleus accumbens – Pleasure center would be effected if lesioned</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PQuestion"/>
          <p:cNvSpPr>
            <a:spLocks noGrp="1"/>
          </p:cNvSpPr>
          <p:nvPr>
            <p:ph type="title"/>
          </p:nvPr>
        </p:nvSpPr>
        <p:spPr/>
        <p:txBody>
          <a:bodyPr/>
          <a:lstStyle/>
          <a:p>
            <a:pPr eaLnBrk="1" hangingPunct="1"/>
            <a:r>
              <a:rPr lang="en-US" smtClean="0"/>
              <a:t>9. Anterograde amnesia is the</a:t>
            </a:r>
          </a:p>
        </p:txBody>
      </p:sp>
      <p:sp>
        <p:nvSpPr>
          <p:cNvPr id="36866" name="TPAnswers"/>
          <p:cNvSpPr>
            <a:spLocks noGrp="1"/>
          </p:cNvSpPr>
          <p:nvPr>
            <p:ph type="body" idx="1"/>
            <p:custDataLst>
              <p:tags r:id="rId2"/>
            </p:custDataLst>
          </p:nvPr>
        </p:nvSpPr>
        <p:spPr>
          <a:xfrm>
            <a:off x="381000" y="1219200"/>
            <a:ext cx="8229600" cy="5334000"/>
          </a:xfrm>
          <a:ln>
            <a:solidFill>
              <a:schemeClr val="tx1"/>
            </a:solidFill>
          </a:ln>
        </p:spPr>
        <p:txBody>
          <a:bodyPr/>
          <a:lstStyle/>
          <a:p>
            <a:pPr marL="514350" indent="-514350" eaLnBrk="1" hangingPunct="1">
              <a:buFont typeface="Arial" charset="0"/>
              <a:buAutoNum type="arabicPeriod"/>
            </a:pPr>
            <a:r>
              <a:rPr lang="en-US" sz="2800" smtClean="0"/>
              <a:t>Loss of memory about places visited as a child. </a:t>
            </a:r>
          </a:p>
          <a:p>
            <a:pPr marL="514350" indent="-514350" eaLnBrk="1" hangingPunct="1">
              <a:buFont typeface="Arial" charset="0"/>
              <a:buAutoNum type="arabicPeriod"/>
            </a:pPr>
            <a:r>
              <a:rPr lang="en-US" sz="2800" smtClean="0"/>
              <a:t>Loss of memory about childhood events.</a:t>
            </a:r>
          </a:p>
          <a:p>
            <a:pPr marL="514350" indent="-514350" eaLnBrk="1" hangingPunct="1">
              <a:buFont typeface="Arial" charset="0"/>
              <a:buAutoNum type="arabicPeriod"/>
            </a:pPr>
            <a:r>
              <a:rPr lang="en-US" sz="2800" b="1" smtClean="0">
                <a:solidFill>
                  <a:srgbClr val="FF0000"/>
                </a:solidFill>
              </a:rPr>
              <a:t>Loss of memory about anything that happened after the first episode of amnesia. – </a:t>
            </a:r>
            <a:r>
              <a:rPr lang="en-US" sz="2800" smtClean="0">
                <a:solidFill>
                  <a:srgbClr val="FF0000"/>
                </a:solidFill>
              </a:rPr>
              <a:t>Anterograde Amnesia is the loss of Semantic memory.  Knowledge of facts, people, objects, and new work meaning.  </a:t>
            </a:r>
          </a:p>
          <a:p>
            <a:pPr marL="514350" indent="-514350" eaLnBrk="1" hangingPunct="1">
              <a:buFont typeface="Arial" charset="0"/>
              <a:buAutoNum type="arabicPeriod"/>
            </a:pPr>
            <a:r>
              <a:rPr lang="en-US" sz="2800" smtClean="0"/>
              <a:t>Loss of memory about anything that happened before the first episode of amnesia. – is Retrograde Amnesia</a:t>
            </a:r>
          </a:p>
          <a:p>
            <a:pPr marL="514350" indent="-514350" eaLnBrk="1" hangingPunct="1">
              <a:buFont typeface="Arial" charset="0"/>
              <a:buNone/>
            </a:pPr>
            <a:r>
              <a:rPr lang="en-US" sz="2800" smtClean="0"/>
              <a:t>“From Week 9 Limbic System Lecture – Slide 25”</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4"/>
          <p:cNvSpPr txBox="1">
            <a:spLocks noChangeArrowheads="1"/>
          </p:cNvSpPr>
          <p:nvPr/>
        </p:nvSpPr>
        <p:spPr bwMode="auto">
          <a:xfrm>
            <a:off x="717550" y="304800"/>
            <a:ext cx="2886075" cy="1474788"/>
          </a:xfrm>
          <a:prstGeom prst="rect">
            <a:avLst/>
          </a:prstGeom>
          <a:noFill/>
          <a:ln w="9525">
            <a:solidFill>
              <a:srgbClr val="E64412"/>
            </a:solidFill>
            <a:miter lim="800000"/>
            <a:headEnd/>
            <a:tailEnd/>
          </a:ln>
        </p:spPr>
        <p:txBody>
          <a:bodyPr wrap="none">
            <a:spAutoFit/>
          </a:bodyPr>
          <a:lstStyle/>
          <a:p>
            <a:r>
              <a:rPr lang="en-US" b="0" u="sng"/>
              <a:t>Limbic Association Cortex</a:t>
            </a:r>
            <a:r>
              <a:rPr lang="en-US" b="0"/>
              <a:t>:</a:t>
            </a:r>
          </a:p>
          <a:p>
            <a:r>
              <a:rPr lang="en-US" b="0"/>
              <a:t>Orbitofrontal</a:t>
            </a:r>
          </a:p>
          <a:p>
            <a:r>
              <a:rPr lang="en-US" b="0"/>
              <a:t>Cingulate</a:t>
            </a:r>
          </a:p>
          <a:p>
            <a:r>
              <a:rPr lang="en-US" b="0"/>
              <a:t>Temporal pole</a:t>
            </a:r>
          </a:p>
          <a:p>
            <a:r>
              <a:rPr lang="en-US" b="0"/>
              <a:t>Parahippocampal </a:t>
            </a:r>
          </a:p>
        </p:txBody>
      </p:sp>
      <p:sp>
        <p:nvSpPr>
          <p:cNvPr id="37890" name="Text Box 5"/>
          <p:cNvSpPr txBox="1">
            <a:spLocks noChangeArrowheads="1"/>
          </p:cNvSpPr>
          <p:nvPr/>
        </p:nvSpPr>
        <p:spPr bwMode="auto">
          <a:xfrm>
            <a:off x="4968875" y="722313"/>
            <a:ext cx="2543175" cy="650875"/>
          </a:xfrm>
          <a:prstGeom prst="rect">
            <a:avLst/>
          </a:prstGeom>
          <a:noFill/>
          <a:ln w="9525">
            <a:solidFill>
              <a:srgbClr val="E64412"/>
            </a:solidFill>
            <a:miter lim="800000"/>
            <a:headEnd/>
            <a:tailEnd/>
          </a:ln>
        </p:spPr>
        <p:txBody>
          <a:bodyPr wrap="none">
            <a:spAutoFit/>
          </a:bodyPr>
          <a:lstStyle/>
          <a:p>
            <a:r>
              <a:rPr lang="en-US" b="0"/>
              <a:t>Entorhinal</a:t>
            </a:r>
          </a:p>
          <a:p>
            <a:r>
              <a:rPr lang="en-US" b="0"/>
              <a:t>Hippocampal formation</a:t>
            </a:r>
          </a:p>
        </p:txBody>
      </p:sp>
      <p:sp>
        <p:nvSpPr>
          <p:cNvPr id="37891" name="Line 6"/>
          <p:cNvSpPr>
            <a:spLocks noChangeShapeType="1"/>
          </p:cNvSpPr>
          <p:nvPr/>
        </p:nvSpPr>
        <p:spPr bwMode="auto">
          <a:xfrm>
            <a:off x="3689350" y="1066800"/>
            <a:ext cx="1143000" cy="0"/>
          </a:xfrm>
          <a:prstGeom prst="line">
            <a:avLst/>
          </a:prstGeom>
          <a:noFill/>
          <a:ln w="57150">
            <a:solidFill>
              <a:schemeClr val="tx1"/>
            </a:solidFill>
            <a:round/>
            <a:headEnd/>
            <a:tailEnd type="triangle" w="med" len="med"/>
          </a:ln>
        </p:spPr>
        <p:txBody>
          <a:bodyPr/>
          <a:lstStyle/>
          <a:p>
            <a:endParaRPr lang="en-US"/>
          </a:p>
        </p:txBody>
      </p:sp>
      <p:sp>
        <p:nvSpPr>
          <p:cNvPr id="37892" name="WordArt 7"/>
          <p:cNvSpPr>
            <a:spLocks noChangeArrowheads="1" noChangeShapeType="1" noTextEdit="1"/>
          </p:cNvSpPr>
          <p:nvPr/>
        </p:nvSpPr>
        <p:spPr bwMode="auto">
          <a:xfrm rot="5400000">
            <a:off x="4059237" y="719138"/>
            <a:ext cx="352425" cy="6477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Arial Black"/>
              </a:rPr>
              <a:t>X</a:t>
            </a:r>
          </a:p>
        </p:txBody>
      </p:sp>
      <p:sp>
        <p:nvSpPr>
          <p:cNvPr id="37893" name="Line 8"/>
          <p:cNvSpPr>
            <a:spLocks noChangeShapeType="1"/>
          </p:cNvSpPr>
          <p:nvPr/>
        </p:nvSpPr>
        <p:spPr bwMode="auto">
          <a:xfrm>
            <a:off x="4235450" y="1295400"/>
            <a:ext cx="0" cy="838200"/>
          </a:xfrm>
          <a:prstGeom prst="line">
            <a:avLst/>
          </a:prstGeom>
          <a:noFill/>
          <a:ln w="38100">
            <a:solidFill>
              <a:schemeClr val="tx1"/>
            </a:solidFill>
            <a:round/>
            <a:headEnd/>
            <a:tailEnd type="triangle" w="med" len="med"/>
          </a:ln>
        </p:spPr>
        <p:txBody>
          <a:bodyPr/>
          <a:lstStyle/>
          <a:p>
            <a:endParaRPr lang="en-US"/>
          </a:p>
        </p:txBody>
      </p:sp>
      <p:sp>
        <p:nvSpPr>
          <p:cNvPr id="37894" name="Text Box 9"/>
          <p:cNvSpPr txBox="1">
            <a:spLocks noChangeArrowheads="1"/>
          </p:cNvSpPr>
          <p:nvPr/>
        </p:nvSpPr>
        <p:spPr bwMode="auto">
          <a:xfrm>
            <a:off x="4038600" y="2133600"/>
            <a:ext cx="3930650" cy="2670175"/>
          </a:xfrm>
          <a:prstGeom prst="rect">
            <a:avLst/>
          </a:prstGeom>
          <a:noFill/>
          <a:ln w="9525">
            <a:noFill/>
            <a:miter lim="800000"/>
            <a:headEnd/>
            <a:tailEnd/>
          </a:ln>
        </p:spPr>
        <p:txBody>
          <a:bodyPr wrap="none">
            <a:spAutoFit/>
          </a:bodyPr>
          <a:lstStyle/>
          <a:p>
            <a:r>
              <a:rPr lang="en-US" sz="2500">
                <a:solidFill>
                  <a:srgbClr val="FF0000"/>
                </a:solidFill>
              </a:rPr>
              <a:t>Anterograde amnesia</a:t>
            </a:r>
          </a:p>
          <a:p>
            <a:r>
              <a:rPr lang="en-US" b="0"/>
              <a:t>Loss of semantic memory</a:t>
            </a:r>
          </a:p>
          <a:p>
            <a:r>
              <a:rPr lang="en-US" b="0"/>
              <a:t>Knowledge of: 	facts</a:t>
            </a:r>
          </a:p>
          <a:p>
            <a:r>
              <a:rPr lang="en-US" b="0"/>
              <a:t>		people</a:t>
            </a:r>
          </a:p>
          <a:p>
            <a:r>
              <a:rPr lang="en-US" b="0"/>
              <a:t>		objects</a:t>
            </a:r>
          </a:p>
          <a:p>
            <a:r>
              <a:rPr lang="en-US" b="0"/>
              <a:t>		new word meaning</a:t>
            </a:r>
          </a:p>
          <a:p>
            <a:endParaRPr lang="en-US" b="0"/>
          </a:p>
          <a:p>
            <a:r>
              <a:rPr lang="en-US" b="0"/>
              <a:t>		</a:t>
            </a:r>
          </a:p>
          <a:p>
            <a:endParaRPr lang="en-US" b="0"/>
          </a:p>
        </p:txBody>
      </p:sp>
      <p:pic>
        <p:nvPicPr>
          <p:cNvPr id="33803" name="Picture 11" descr="gp023790"/>
          <p:cNvPicPr>
            <a:picLocks noChangeAspect="1" noChangeArrowheads="1"/>
          </p:cNvPicPr>
          <p:nvPr/>
        </p:nvPicPr>
        <p:blipFill>
          <a:blip r:embed="rId3"/>
          <a:srcRect/>
          <a:stretch>
            <a:fillRect/>
          </a:stretch>
        </p:blipFill>
        <p:spPr bwMode="auto">
          <a:xfrm>
            <a:off x="381000" y="1981200"/>
            <a:ext cx="3646488" cy="456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eaLnBrk="1" fontAlgn="auto" hangingPunct="1">
              <a:spcAft>
                <a:spcPts val="0"/>
              </a:spcAft>
              <a:defRPr/>
            </a:pPr>
            <a:r>
              <a:rPr lang="en-US" dirty="0" smtClean="0"/>
              <a:t>10. The </a:t>
            </a:r>
            <a:r>
              <a:rPr lang="en-US" dirty="0" err="1" smtClean="0"/>
              <a:t>accumbens</a:t>
            </a:r>
            <a:r>
              <a:rPr lang="en-US" dirty="0" smtClean="0"/>
              <a:t> nucleus is associated with: </a:t>
            </a:r>
            <a:endParaRPr lang="en-US" dirty="0"/>
          </a:p>
        </p:txBody>
      </p:sp>
      <p:sp>
        <p:nvSpPr>
          <p:cNvPr id="39938" name="TPAnswers"/>
          <p:cNvSpPr>
            <a:spLocks noGrp="1"/>
          </p:cNvSpPr>
          <p:nvPr>
            <p:ph type="body" idx="1"/>
            <p:custDataLst>
              <p:tags r:id="rId2"/>
            </p:custDataLst>
          </p:nvPr>
        </p:nvSpPr>
        <p:spPr>
          <a:xfrm>
            <a:off x="381000" y="1524000"/>
            <a:ext cx="4114800" cy="4525963"/>
          </a:xfrm>
        </p:spPr>
        <p:txBody>
          <a:bodyPr/>
          <a:lstStyle/>
          <a:p>
            <a:pPr marL="514350" indent="-514350" eaLnBrk="1" hangingPunct="1">
              <a:buFont typeface="Arial" charset="0"/>
              <a:buAutoNum type="arabicPeriod"/>
            </a:pPr>
            <a:r>
              <a:rPr lang="en-US" smtClean="0"/>
              <a:t>Fear</a:t>
            </a:r>
          </a:p>
          <a:p>
            <a:pPr marL="514350" indent="-514350" eaLnBrk="1" hangingPunct="1">
              <a:buFont typeface="Arial" charset="0"/>
              <a:buAutoNum type="arabicPeriod"/>
            </a:pPr>
            <a:r>
              <a:rPr lang="en-US" smtClean="0"/>
              <a:t>Anxiety</a:t>
            </a:r>
          </a:p>
          <a:p>
            <a:pPr marL="514350" indent="-514350" eaLnBrk="1" hangingPunct="1">
              <a:buFont typeface="Arial" charset="0"/>
              <a:buAutoNum type="arabicPeriod"/>
            </a:pPr>
            <a:r>
              <a:rPr lang="en-US" b="1" smtClean="0">
                <a:solidFill>
                  <a:srgbClr val="FF0000"/>
                </a:solidFill>
              </a:rPr>
              <a:t>Pleasure</a:t>
            </a:r>
          </a:p>
          <a:p>
            <a:pPr marL="514350" indent="-514350" eaLnBrk="1" hangingPunct="1">
              <a:buFont typeface="Arial" charset="0"/>
              <a:buAutoNum type="arabicPeriod"/>
            </a:pPr>
            <a:r>
              <a:rPr lang="en-US" smtClean="0"/>
              <a:t>Pain</a:t>
            </a:r>
          </a:p>
        </p:txBody>
      </p:sp>
      <p:sp>
        <p:nvSpPr>
          <p:cNvPr id="39939" name="TPAnswers"/>
          <p:cNvSpPr>
            <a:spLocks/>
          </p:cNvSpPr>
          <p:nvPr>
            <p:custDataLst>
              <p:tags r:id="rId3"/>
            </p:custDataLst>
          </p:nvPr>
        </p:nvSpPr>
        <p:spPr bwMode="auto">
          <a:xfrm>
            <a:off x="2819400" y="1524000"/>
            <a:ext cx="6019800" cy="5181600"/>
          </a:xfrm>
          <a:prstGeom prst="rect">
            <a:avLst/>
          </a:prstGeom>
          <a:noFill/>
          <a:ln w="9525">
            <a:solidFill>
              <a:schemeClr val="tx1"/>
            </a:solidFill>
            <a:miter lim="800000"/>
            <a:headEnd/>
            <a:tailEnd/>
          </a:ln>
        </p:spPr>
        <p:txBody>
          <a:bodyPr/>
          <a:lstStyle/>
          <a:p>
            <a:pPr marL="609600" indent="-609600">
              <a:spcBef>
                <a:spcPct val="20000"/>
              </a:spcBef>
              <a:buFont typeface="Arial" charset="0"/>
              <a:buAutoNum type="arabicPeriod"/>
            </a:pPr>
            <a:r>
              <a:rPr lang="en-US" sz="2300" b="0">
                <a:latin typeface="Calibri" pitchFamily="34" charset="0"/>
              </a:rPr>
              <a:t>Fear is associated with the Amygdala (Emotion) (Week 9 Lecture slide 33)</a:t>
            </a:r>
          </a:p>
          <a:p>
            <a:pPr marL="609600" indent="-609600">
              <a:spcBef>
                <a:spcPct val="20000"/>
              </a:spcBef>
              <a:buFont typeface="Arial" charset="0"/>
              <a:buAutoNum type="arabicPeriod"/>
            </a:pPr>
            <a:r>
              <a:rPr lang="en-US" sz="2300" b="0">
                <a:latin typeface="Calibri" pitchFamily="34" charset="0"/>
              </a:rPr>
              <a:t>Anxiety is associated with hippocampus and amygdala (Wikipedia)</a:t>
            </a:r>
          </a:p>
          <a:p>
            <a:pPr marL="609600" indent="-609600">
              <a:spcBef>
                <a:spcPct val="20000"/>
              </a:spcBef>
              <a:buFont typeface="Arial" charset="0"/>
              <a:buNone/>
            </a:pPr>
            <a:r>
              <a:rPr lang="en-US" sz="2300" b="0">
                <a:solidFill>
                  <a:srgbClr val="FF0000"/>
                </a:solidFill>
                <a:latin typeface="Calibri" pitchFamily="34" charset="0"/>
              </a:rPr>
              <a:t>3.  Pleasure is associated with the accumbens nucleus.  </a:t>
            </a:r>
            <a:br>
              <a:rPr lang="en-US" sz="2300" b="0">
                <a:solidFill>
                  <a:srgbClr val="FF0000"/>
                </a:solidFill>
                <a:latin typeface="Calibri" pitchFamily="34" charset="0"/>
              </a:rPr>
            </a:br>
            <a:r>
              <a:rPr lang="en-US" sz="2300" b="0">
                <a:solidFill>
                  <a:srgbClr val="FF0000"/>
                </a:solidFill>
                <a:latin typeface="Calibri" pitchFamily="34" charset="0"/>
              </a:rPr>
              <a:t>(Page 227 in book)</a:t>
            </a:r>
            <a:endParaRPr lang="en-US" sz="2300" b="0">
              <a:latin typeface="Calibri" pitchFamily="34" charset="0"/>
            </a:endParaRPr>
          </a:p>
          <a:p>
            <a:pPr marL="609600" indent="-609600">
              <a:spcBef>
                <a:spcPct val="20000"/>
              </a:spcBef>
              <a:buFont typeface="Arial" charset="0"/>
              <a:buNone/>
            </a:pPr>
            <a:r>
              <a:rPr lang="en-US" sz="2300" b="0">
                <a:latin typeface="Calibri" pitchFamily="34" charset="0"/>
              </a:rPr>
              <a:t>4. </a:t>
            </a:r>
            <a:r>
              <a:rPr lang="en-US" sz="2200" b="0">
                <a:latin typeface="Calibri" pitchFamily="34" charset="0"/>
              </a:rPr>
              <a:t>Pain – </a:t>
            </a:r>
            <a:r>
              <a:rPr lang="en-US" sz="2200" b="0" i="1">
                <a:latin typeface="Calibri" pitchFamily="34" charset="0"/>
              </a:rPr>
              <a:t>Slow pain</a:t>
            </a:r>
            <a:r>
              <a:rPr lang="en-US" sz="2200" b="0">
                <a:latin typeface="Calibri" pitchFamily="34" charset="0"/>
              </a:rPr>
              <a:t> is associated with the phylogenetically older Paleospinothalamic and spinoreticulothalamic systems </a:t>
            </a:r>
          </a:p>
          <a:p>
            <a:pPr marL="609600" indent="-609600">
              <a:spcBef>
                <a:spcPct val="20000"/>
              </a:spcBef>
              <a:buFont typeface="Arial" charset="0"/>
              <a:buNone/>
            </a:pPr>
            <a:r>
              <a:rPr lang="en-US" sz="2200" b="0">
                <a:latin typeface="Calibri" pitchFamily="34" charset="0"/>
              </a:rPr>
              <a:t>	</a:t>
            </a:r>
            <a:r>
              <a:rPr lang="en-US" sz="2200" b="0" i="1">
                <a:latin typeface="Calibri" pitchFamily="34" charset="0"/>
              </a:rPr>
              <a:t>Fast pain-</a:t>
            </a:r>
            <a:r>
              <a:rPr lang="en-US" sz="2200" b="0">
                <a:latin typeface="Calibri" pitchFamily="34" charset="0"/>
              </a:rPr>
              <a:t> Neospinothalamic pathway association - “newer pathway”</a:t>
            </a:r>
          </a:p>
          <a:p>
            <a:pPr marL="609600" indent="-609600">
              <a:spcBef>
                <a:spcPct val="20000"/>
              </a:spcBef>
              <a:buFont typeface="Arial" charset="0"/>
              <a:buNone/>
            </a:pPr>
            <a:r>
              <a:rPr lang="en-US" sz="2200" b="0">
                <a:latin typeface="Calibri" pitchFamily="34" charset="0"/>
              </a:rPr>
              <a:t>	(Pg 152 and Table 11-4 on page 153 in book)</a:t>
            </a:r>
          </a:p>
          <a:p>
            <a:pPr marL="609600" indent="-609600">
              <a:spcBef>
                <a:spcPct val="20000"/>
              </a:spcBef>
              <a:buFont typeface="Arial" charset="0"/>
              <a:buNone/>
            </a:pPr>
            <a:endParaRPr lang="en-US" sz="2200" b="0">
              <a:latin typeface="Calibri" pitchFamily="34" charset="0"/>
            </a:endParaRPr>
          </a:p>
          <a:p>
            <a:pPr marL="609600" indent="-609600">
              <a:spcBef>
                <a:spcPct val="20000"/>
              </a:spcBef>
              <a:buFont typeface="Arial" charset="0"/>
              <a:buNone/>
            </a:pPr>
            <a:endParaRPr lang="en-US" sz="2500" b="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eaLnBrk="1" fontAlgn="auto" hangingPunct="1">
              <a:spcAft>
                <a:spcPts val="0"/>
              </a:spcAft>
              <a:defRPr/>
            </a:pPr>
            <a:r>
              <a:rPr lang="en-US" dirty="0" smtClean="0"/>
              <a:t>1. The part of the brain that is most involved in behavioral choice is the:</a:t>
            </a:r>
            <a:endParaRPr lang="en-US" dirty="0"/>
          </a:p>
        </p:txBody>
      </p:sp>
      <p:sp>
        <p:nvSpPr>
          <p:cNvPr id="16386" name="TPAnswers"/>
          <p:cNvSpPr>
            <a:spLocks noGrp="1"/>
          </p:cNvSpPr>
          <p:nvPr>
            <p:ph type="body" idx="1"/>
            <p:custDataLst>
              <p:tags r:id="rId2"/>
            </p:custDataLst>
          </p:nvPr>
        </p:nvSpPr>
        <p:spPr>
          <a:xfrm>
            <a:off x="457200" y="1600200"/>
            <a:ext cx="4114800" cy="2514600"/>
          </a:xfrm>
        </p:spPr>
        <p:txBody>
          <a:bodyPr/>
          <a:lstStyle/>
          <a:p>
            <a:pPr marL="514350" indent="-514350" eaLnBrk="1" hangingPunct="1">
              <a:buFont typeface="Arial" charset="0"/>
              <a:buAutoNum type="arabicPeriod"/>
            </a:pPr>
            <a:r>
              <a:rPr lang="en-US" b="1" smtClean="0">
                <a:solidFill>
                  <a:srgbClr val="FF0000"/>
                </a:solidFill>
              </a:rPr>
              <a:t>Frontal lobe</a:t>
            </a:r>
          </a:p>
          <a:p>
            <a:pPr marL="514350" indent="-514350" eaLnBrk="1" hangingPunct="1">
              <a:buFont typeface="Arial" charset="0"/>
              <a:buAutoNum type="arabicPeriod"/>
            </a:pPr>
            <a:r>
              <a:rPr lang="en-US" smtClean="0"/>
              <a:t>Parietal lobe</a:t>
            </a:r>
          </a:p>
          <a:p>
            <a:pPr marL="514350" indent="-514350" eaLnBrk="1" hangingPunct="1">
              <a:buFont typeface="Arial" charset="0"/>
              <a:buAutoNum type="arabicPeriod"/>
            </a:pPr>
            <a:r>
              <a:rPr lang="en-US" smtClean="0"/>
              <a:t>Temporal lobe</a:t>
            </a:r>
          </a:p>
          <a:p>
            <a:pPr marL="514350" indent="-514350" eaLnBrk="1" hangingPunct="1">
              <a:buFont typeface="Arial" charset="0"/>
              <a:buAutoNum type="arabicPeriod"/>
            </a:pPr>
            <a:r>
              <a:rPr lang="en-US" smtClean="0"/>
              <a:t>Occipital lobe</a:t>
            </a:r>
          </a:p>
        </p:txBody>
      </p:sp>
      <p:sp>
        <p:nvSpPr>
          <p:cNvPr id="16387" name="TPAnswers"/>
          <p:cNvSpPr>
            <a:spLocks/>
          </p:cNvSpPr>
          <p:nvPr>
            <p:custDataLst>
              <p:tags r:id="rId3"/>
            </p:custDataLst>
          </p:nvPr>
        </p:nvSpPr>
        <p:spPr bwMode="auto">
          <a:xfrm>
            <a:off x="457200" y="4191000"/>
            <a:ext cx="8382000" cy="2514600"/>
          </a:xfrm>
          <a:prstGeom prst="rect">
            <a:avLst/>
          </a:prstGeom>
          <a:noFill/>
          <a:ln w="9525">
            <a:solidFill>
              <a:schemeClr val="tx1"/>
            </a:solidFill>
            <a:miter lim="800000"/>
            <a:headEnd/>
            <a:tailEnd/>
          </a:ln>
        </p:spPr>
        <p:txBody>
          <a:bodyPr/>
          <a:lstStyle/>
          <a:p>
            <a:pPr marL="514350" indent="-514350">
              <a:spcBef>
                <a:spcPct val="20000"/>
              </a:spcBef>
              <a:buFont typeface="Arial" charset="0"/>
              <a:buAutoNum type="arabicPeriod"/>
            </a:pPr>
            <a:r>
              <a:rPr lang="en-US" b="0">
                <a:solidFill>
                  <a:srgbClr val="FF0000"/>
                </a:solidFill>
                <a:latin typeface="Calibri" pitchFamily="34" charset="0"/>
              </a:rPr>
              <a:t>Frontal lobe – This is the part involved in Behavioral Choice and Attention Span</a:t>
            </a:r>
          </a:p>
          <a:p>
            <a:pPr marL="514350" indent="-514350">
              <a:spcBef>
                <a:spcPct val="20000"/>
              </a:spcBef>
              <a:buFont typeface="Arial" charset="0"/>
              <a:buAutoNum type="arabicPeriod"/>
            </a:pPr>
            <a:r>
              <a:rPr lang="en-US" b="0">
                <a:latin typeface="Calibri" pitchFamily="34" charset="0"/>
              </a:rPr>
              <a:t>Parietal lobe – Involved with Attention Span</a:t>
            </a:r>
          </a:p>
          <a:p>
            <a:pPr marL="514350" indent="-514350">
              <a:spcBef>
                <a:spcPct val="20000"/>
              </a:spcBef>
              <a:buFont typeface="Arial" charset="0"/>
              <a:buAutoNum type="arabicPeriod"/>
            </a:pPr>
            <a:r>
              <a:rPr lang="en-US" b="0">
                <a:latin typeface="Calibri" pitchFamily="34" charset="0"/>
              </a:rPr>
              <a:t>Temporal lobe – Involved with Comprehension Systems</a:t>
            </a:r>
          </a:p>
          <a:p>
            <a:pPr marL="514350" indent="-514350">
              <a:spcBef>
                <a:spcPct val="20000"/>
              </a:spcBef>
              <a:buFont typeface="Arial" charset="0"/>
              <a:buAutoNum type="arabicPeriod"/>
            </a:pPr>
            <a:r>
              <a:rPr lang="en-US" b="0">
                <a:latin typeface="Calibri" pitchFamily="34" charset="0"/>
              </a:rPr>
              <a:t>Occipital lobe – Also Comprehension Systems</a:t>
            </a:r>
          </a:p>
          <a:p>
            <a:pPr marL="514350" indent="-514350">
              <a:spcBef>
                <a:spcPct val="20000"/>
              </a:spcBef>
              <a:buFont typeface="Arial" charset="0"/>
              <a:buAutoNum type="arabicPeriod"/>
            </a:pPr>
            <a:endParaRPr lang="en-US" b="0">
              <a:latin typeface="Calibri" pitchFamily="34" charset="0"/>
            </a:endParaRPr>
          </a:p>
          <a:p>
            <a:pPr marL="514350" indent="-514350">
              <a:spcBef>
                <a:spcPct val="20000"/>
              </a:spcBef>
              <a:buFont typeface="Arial" charset="0"/>
              <a:buNone/>
            </a:pPr>
            <a:r>
              <a:rPr lang="en-US" b="0">
                <a:latin typeface="Calibri" pitchFamily="34" charset="0"/>
              </a:rPr>
              <a:t>“From Week 8 Cerebral Cortex Lecture– Slide 4”</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srcRect/>
          <a:stretch>
            <a:fillRect/>
          </a:stretch>
        </p:blipFill>
        <p:spPr bwMode="auto">
          <a:xfrm>
            <a:off x="1444625" y="1200150"/>
            <a:ext cx="6264275" cy="5200650"/>
          </a:xfrm>
          <a:prstGeom prst="rect">
            <a:avLst/>
          </a:prstGeom>
          <a:noFill/>
          <a:ln w="9525">
            <a:noFill/>
            <a:miter lim="800000"/>
            <a:headEnd/>
            <a:tailEnd/>
          </a:ln>
        </p:spPr>
      </p:pic>
      <p:sp>
        <p:nvSpPr>
          <p:cNvPr id="17410" name="Text Box 3"/>
          <p:cNvSpPr txBox="1">
            <a:spLocks noChangeArrowheads="1"/>
          </p:cNvSpPr>
          <p:nvPr/>
        </p:nvSpPr>
        <p:spPr bwMode="auto">
          <a:xfrm>
            <a:off x="685800" y="2320925"/>
            <a:ext cx="457200" cy="3013075"/>
          </a:xfrm>
          <a:prstGeom prst="rect">
            <a:avLst/>
          </a:prstGeom>
          <a:noFill/>
          <a:ln w="9525">
            <a:noFill/>
            <a:miter lim="800000"/>
            <a:headEnd/>
            <a:tailEnd/>
          </a:ln>
        </p:spPr>
        <p:txBody>
          <a:bodyPr>
            <a:spAutoFit/>
          </a:bodyPr>
          <a:lstStyle/>
          <a:p>
            <a:pPr eaLnBrk="0" hangingPunct="0">
              <a:spcBef>
                <a:spcPct val="50000"/>
              </a:spcBef>
            </a:pPr>
            <a:r>
              <a:rPr lang="en-US" sz="2400" b="0">
                <a:latin typeface="Times" charset="0"/>
              </a:rPr>
              <a:t>ANTERIOR</a:t>
            </a:r>
          </a:p>
        </p:txBody>
      </p:sp>
      <p:sp>
        <p:nvSpPr>
          <p:cNvPr id="17411" name="Text Box 4"/>
          <p:cNvSpPr txBox="1">
            <a:spLocks noChangeArrowheads="1"/>
          </p:cNvSpPr>
          <p:nvPr/>
        </p:nvSpPr>
        <p:spPr bwMode="auto">
          <a:xfrm>
            <a:off x="7848600" y="2133600"/>
            <a:ext cx="457200" cy="3378200"/>
          </a:xfrm>
          <a:prstGeom prst="rect">
            <a:avLst/>
          </a:prstGeom>
          <a:noFill/>
          <a:ln w="9525">
            <a:noFill/>
            <a:miter lim="800000"/>
            <a:headEnd/>
            <a:tailEnd/>
          </a:ln>
        </p:spPr>
        <p:txBody>
          <a:bodyPr>
            <a:spAutoFit/>
          </a:bodyPr>
          <a:lstStyle/>
          <a:p>
            <a:pPr eaLnBrk="0" hangingPunct="0">
              <a:spcBef>
                <a:spcPct val="50000"/>
              </a:spcBef>
            </a:pPr>
            <a:r>
              <a:rPr lang="en-US" sz="2400" b="0">
                <a:latin typeface="Times" charset="0"/>
              </a:rPr>
              <a:t>POSTERIOR</a:t>
            </a:r>
          </a:p>
        </p:txBody>
      </p:sp>
      <p:sp>
        <p:nvSpPr>
          <p:cNvPr id="6149" name="Text Box 5"/>
          <p:cNvSpPr txBox="1">
            <a:spLocks noChangeArrowheads="1"/>
          </p:cNvSpPr>
          <p:nvPr/>
        </p:nvSpPr>
        <p:spPr bwMode="auto">
          <a:xfrm>
            <a:off x="4403725" y="1736725"/>
            <a:ext cx="1214438" cy="4572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eaLnBrk="0" hangingPunct="0">
              <a:defRPr/>
            </a:pPr>
            <a:r>
              <a:rPr lang="en-US" sz="2400">
                <a:solidFill>
                  <a:schemeClr val="bg1"/>
                </a:solidFill>
                <a:latin typeface="Times" charset="0"/>
                <a:cs typeface="+mn-cs"/>
              </a:rPr>
              <a:t>Parietal</a:t>
            </a:r>
          </a:p>
        </p:txBody>
      </p:sp>
      <p:sp>
        <p:nvSpPr>
          <p:cNvPr id="6150" name="Text Box 6"/>
          <p:cNvSpPr txBox="1">
            <a:spLocks noChangeArrowheads="1"/>
          </p:cNvSpPr>
          <p:nvPr/>
        </p:nvSpPr>
        <p:spPr bwMode="auto">
          <a:xfrm>
            <a:off x="6096000" y="3124200"/>
            <a:ext cx="1366838" cy="4572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eaLnBrk="0" hangingPunct="0">
              <a:defRPr/>
            </a:pPr>
            <a:r>
              <a:rPr lang="en-US" sz="2400">
                <a:solidFill>
                  <a:schemeClr val="bg1"/>
                </a:solidFill>
                <a:latin typeface="Times" charset="0"/>
                <a:cs typeface="+mn-cs"/>
              </a:rPr>
              <a:t>Occipital</a:t>
            </a:r>
          </a:p>
        </p:txBody>
      </p:sp>
      <p:sp>
        <p:nvSpPr>
          <p:cNvPr id="6151" name="Text Box 7"/>
          <p:cNvSpPr txBox="1">
            <a:spLocks noChangeArrowheads="1"/>
          </p:cNvSpPr>
          <p:nvPr/>
        </p:nvSpPr>
        <p:spPr bwMode="auto">
          <a:xfrm>
            <a:off x="3733800" y="3733800"/>
            <a:ext cx="1470025" cy="4572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eaLnBrk="0" hangingPunct="0">
              <a:defRPr/>
            </a:pPr>
            <a:r>
              <a:rPr lang="en-US" sz="2400">
                <a:solidFill>
                  <a:schemeClr val="bg1"/>
                </a:solidFill>
                <a:latin typeface="Times" charset="0"/>
                <a:cs typeface="+mn-cs"/>
              </a:rPr>
              <a:t>Temporal</a:t>
            </a:r>
          </a:p>
        </p:txBody>
      </p:sp>
      <p:sp>
        <p:nvSpPr>
          <p:cNvPr id="6152" name="Text Box 8"/>
          <p:cNvSpPr txBox="1">
            <a:spLocks noChangeArrowheads="1"/>
          </p:cNvSpPr>
          <p:nvPr/>
        </p:nvSpPr>
        <p:spPr bwMode="auto">
          <a:xfrm>
            <a:off x="2209800" y="2362200"/>
            <a:ext cx="1165225" cy="4572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eaLnBrk="0" hangingPunct="0">
              <a:defRPr/>
            </a:pPr>
            <a:r>
              <a:rPr lang="en-US" sz="2400">
                <a:solidFill>
                  <a:schemeClr val="bg1"/>
                </a:solidFill>
                <a:latin typeface="Times" charset="0"/>
                <a:cs typeface="+mn-cs"/>
              </a:rPr>
              <a:t>Frontal</a:t>
            </a:r>
          </a:p>
        </p:txBody>
      </p:sp>
      <p:sp>
        <p:nvSpPr>
          <p:cNvPr id="17416" name="Text Box 9"/>
          <p:cNvSpPr txBox="1">
            <a:spLocks noChangeArrowheads="1"/>
          </p:cNvSpPr>
          <p:nvPr/>
        </p:nvSpPr>
        <p:spPr bwMode="auto">
          <a:xfrm>
            <a:off x="6781800" y="396875"/>
            <a:ext cx="2209800" cy="822325"/>
          </a:xfrm>
          <a:prstGeom prst="rect">
            <a:avLst/>
          </a:prstGeom>
          <a:noFill/>
          <a:ln w="9525">
            <a:noFill/>
            <a:miter lim="800000"/>
            <a:headEnd/>
            <a:tailEnd/>
          </a:ln>
        </p:spPr>
        <p:txBody>
          <a:bodyPr>
            <a:spAutoFit/>
          </a:bodyPr>
          <a:lstStyle/>
          <a:p>
            <a:pPr algn="ctr" eaLnBrk="0" hangingPunct="0">
              <a:spcBef>
                <a:spcPct val="50000"/>
              </a:spcBef>
            </a:pPr>
            <a:r>
              <a:rPr lang="en-US" sz="2400" b="0">
                <a:latin typeface="Times" charset="0"/>
              </a:rPr>
              <a:t>Comprehension Systems</a:t>
            </a:r>
          </a:p>
        </p:txBody>
      </p:sp>
      <p:sp>
        <p:nvSpPr>
          <p:cNvPr id="17417" name="Text Box 10"/>
          <p:cNvSpPr txBox="1">
            <a:spLocks noChangeArrowheads="1"/>
          </p:cNvSpPr>
          <p:nvPr/>
        </p:nvSpPr>
        <p:spPr bwMode="auto">
          <a:xfrm>
            <a:off x="304800" y="396875"/>
            <a:ext cx="2209800" cy="822325"/>
          </a:xfrm>
          <a:prstGeom prst="rect">
            <a:avLst/>
          </a:prstGeom>
          <a:noFill/>
          <a:ln w="9525">
            <a:noFill/>
            <a:miter lim="800000"/>
            <a:headEnd/>
            <a:tailEnd/>
          </a:ln>
        </p:spPr>
        <p:txBody>
          <a:bodyPr>
            <a:spAutoFit/>
          </a:bodyPr>
          <a:lstStyle/>
          <a:p>
            <a:pPr algn="ctr" eaLnBrk="0" hangingPunct="0">
              <a:spcBef>
                <a:spcPct val="50000"/>
              </a:spcBef>
            </a:pPr>
            <a:r>
              <a:rPr lang="en-US" sz="2400" b="0">
                <a:latin typeface="Times" charset="0"/>
              </a:rPr>
              <a:t>Behavioral Choice Systems</a:t>
            </a:r>
          </a:p>
        </p:txBody>
      </p:sp>
      <p:sp>
        <p:nvSpPr>
          <p:cNvPr id="17418" name="Text Box 11"/>
          <p:cNvSpPr txBox="1">
            <a:spLocks noChangeArrowheads="1"/>
          </p:cNvSpPr>
          <p:nvPr/>
        </p:nvSpPr>
        <p:spPr bwMode="auto">
          <a:xfrm>
            <a:off x="3657600" y="46038"/>
            <a:ext cx="1676400" cy="822325"/>
          </a:xfrm>
          <a:prstGeom prst="rect">
            <a:avLst/>
          </a:prstGeom>
          <a:noFill/>
          <a:ln w="9525">
            <a:noFill/>
            <a:miter lim="800000"/>
            <a:headEnd/>
            <a:tailEnd/>
          </a:ln>
        </p:spPr>
        <p:txBody>
          <a:bodyPr>
            <a:spAutoFit/>
          </a:bodyPr>
          <a:lstStyle/>
          <a:p>
            <a:pPr algn="ctr" eaLnBrk="0" hangingPunct="0">
              <a:spcBef>
                <a:spcPct val="50000"/>
              </a:spcBef>
            </a:pPr>
            <a:r>
              <a:rPr lang="en-US" sz="2400" b="0">
                <a:latin typeface="Times" charset="0"/>
              </a:rPr>
              <a:t>Attentional Systems</a:t>
            </a:r>
          </a:p>
        </p:txBody>
      </p:sp>
      <p:cxnSp>
        <p:nvCxnSpPr>
          <p:cNvPr id="6156" name="AutoShape 12"/>
          <p:cNvCxnSpPr>
            <a:cxnSpLocks noChangeShapeType="1"/>
            <a:stCxn id="17416" idx="2"/>
            <a:endCxn id="6149" idx="3"/>
          </p:cNvCxnSpPr>
          <p:nvPr/>
        </p:nvCxnSpPr>
        <p:spPr bwMode="auto">
          <a:xfrm flipH="1">
            <a:off x="5618163" y="1219200"/>
            <a:ext cx="2268537" cy="746125"/>
          </a:xfrm>
          <a:prstGeom prst="straightConnector1">
            <a:avLst/>
          </a:prstGeom>
          <a:noFill/>
          <a:ln w="25400">
            <a:solidFill>
              <a:srgbClr val="FF0000"/>
            </a:solidFill>
            <a:round/>
            <a:headEnd/>
            <a:tailEnd type="triangle" w="med" len="med"/>
          </a:ln>
          <a:effectLst>
            <a:outerShdw dist="28398" dir="1593903" algn="ctr" rotWithShape="0">
              <a:schemeClr val="tx1"/>
            </a:outerShdw>
          </a:effectLst>
        </p:spPr>
      </p:cxnSp>
      <p:cxnSp>
        <p:nvCxnSpPr>
          <p:cNvPr id="6157" name="AutoShape 13"/>
          <p:cNvCxnSpPr>
            <a:cxnSpLocks noChangeShapeType="1"/>
            <a:stCxn id="17416" idx="2"/>
            <a:endCxn id="6151" idx="3"/>
          </p:cNvCxnSpPr>
          <p:nvPr/>
        </p:nvCxnSpPr>
        <p:spPr bwMode="auto">
          <a:xfrm flipH="1">
            <a:off x="5203825" y="1219200"/>
            <a:ext cx="2682875" cy="2743200"/>
          </a:xfrm>
          <a:prstGeom prst="straightConnector1">
            <a:avLst/>
          </a:prstGeom>
          <a:noFill/>
          <a:ln w="25400">
            <a:solidFill>
              <a:srgbClr val="FF0000"/>
            </a:solidFill>
            <a:round/>
            <a:headEnd/>
            <a:tailEnd type="triangle" w="med" len="med"/>
          </a:ln>
          <a:effectLst>
            <a:outerShdw dist="28398" dir="3806097" algn="ctr" rotWithShape="0">
              <a:schemeClr val="tx1"/>
            </a:outerShdw>
          </a:effectLst>
        </p:spPr>
      </p:cxnSp>
      <p:cxnSp>
        <p:nvCxnSpPr>
          <p:cNvPr id="6158" name="AutoShape 14"/>
          <p:cNvCxnSpPr>
            <a:cxnSpLocks noChangeShapeType="1"/>
            <a:stCxn id="17416" idx="2"/>
            <a:endCxn id="6150" idx="0"/>
          </p:cNvCxnSpPr>
          <p:nvPr/>
        </p:nvCxnSpPr>
        <p:spPr bwMode="auto">
          <a:xfrm flipH="1">
            <a:off x="6780213" y="1219200"/>
            <a:ext cx="1106487" cy="1905000"/>
          </a:xfrm>
          <a:prstGeom prst="straightConnector1">
            <a:avLst/>
          </a:prstGeom>
          <a:noFill/>
          <a:ln w="25400">
            <a:solidFill>
              <a:srgbClr val="FF0000"/>
            </a:solidFill>
            <a:round/>
            <a:headEnd/>
            <a:tailEnd type="triangle" w="med" len="med"/>
          </a:ln>
          <a:effectLst>
            <a:outerShdw dist="28398" dir="3806097" algn="ctr" rotWithShape="0">
              <a:schemeClr val="tx1"/>
            </a:outerShdw>
          </a:effectLst>
        </p:spPr>
      </p:cxnSp>
      <p:cxnSp>
        <p:nvCxnSpPr>
          <p:cNvPr id="6159" name="AutoShape 15"/>
          <p:cNvCxnSpPr>
            <a:cxnSpLocks noChangeShapeType="1"/>
            <a:stCxn id="17417" idx="2"/>
            <a:endCxn id="6152" idx="0"/>
          </p:cNvCxnSpPr>
          <p:nvPr/>
        </p:nvCxnSpPr>
        <p:spPr bwMode="auto">
          <a:xfrm>
            <a:off x="1409700" y="1219200"/>
            <a:ext cx="1382713" cy="1143000"/>
          </a:xfrm>
          <a:prstGeom prst="straightConnector1">
            <a:avLst/>
          </a:prstGeom>
          <a:noFill/>
          <a:ln w="25400">
            <a:solidFill>
              <a:srgbClr val="FF0000"/>
            </a:solidFill>
            <a:round/>
            <a:headEnd/>
            <a:tailEnd type="triangle" w="med" len="med"/>
          </a:ln>
          <a:effectLst>
            <a:outerShdw dist="40161" dir="4293903" algn="ctr" rotWithShape="0">
              <a:schemeClr val="tx1"/>
            </a:outerShdw>
          </a:effectLst>
        </p:spPr>
      </p:cxnSp>
      <p:cxnSp>
        <p:nvCxnSpPr>
          <p:cNvPr id="6160" name="AutoShape 16"/>
          <p:cNvCxnSpPr>
            <a:cxnSpLocks noChangeShapeType="1"/>
            <a:stCxn id="17418" idx="2"/>
            <a:endCxn id="6152" idx="0"/>
          </p:cNvCxnSpPr>
          <p:nvPr/>
        </p:nvCxnSpPr>
        <p:spPr bwMode="auto">
          <a:xfrm flipH="1">
            <a:off x="2792413" y="868363"/>
            <a:ext cx="1703387" cy="1493837"/>
          </a:xfrm>
          <a:prstGeom prst="straightConnector1">
            <a:avLst/>
          </a:prstGeom>
          <a:noFill/>
          <a:ln w="25400">
            <a:solidFill>
              <a:srgbClr val="FF0000"/>
            </a:solidFill>
            <a:round/>
            <a:headEnd/>
            <a:tailEnd type="triangle" w="med" len="med"/>
          </a:ln>
          <a:effectLst>
            <a:outerShdw dist="28398" dir="1593903" algn="ctr" rotWithShape="0">
              <a:schemeClr val="tx1"/>
            </a:outerShdw>
          </a:effectLst>
        </p:spPr>
      </p:cxnSp>
      <p:cxnSp>
        <p:nvCxnSpPr>
          <p:cNvPr id="6161" name="AutoShape 17"/>
          <p:cNvCxnSpPr>
            <a:cxnSpLocks noChangeShapeType="1"/>
            <a:stCxn id="17418" idx="2"/>
            <a:endCxn id="6149" idx="0"/>
          </p:cNvCxnSpPr>
          <p:nvPr/>
        </p:nvCxnSpPr>
        <p:spPr bwMode="auto">
          <a:xfrm>
            <a:off x="4495800" y="868363"/>
            <a:ext cx="515938" cy="868362"/>
          </a:xfrm>
          <a:prstGeom prst="straightConnector1">
            <a:avLst/>
          </a:prstGeom>
          <a:noFill/>
          <a:ln w="25400">
            <a:solidFill>
              <a:srgbClr val="FF0000"/>
            </a:solidFill>
            <a:round/>
            <a:headEnd/>
            <a:tailEnd type="triangle" w="med" len="med"/>
          </a:ln>
          <a:effectLst>
            <a:outerShdw dist="45791" dir="2021404" algn="ctr" rotWithShape="0">
              <a:schemeClr val="tx1"/>
            </a:outerShdw>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eaLnBrk="1" fontAlgn="auto" hangingPunct="1">
              <a:spcAft>
                <a:spcPts val="0"/>
              </a:spcAft>
              <a:defRPr/>
            </a:pPr>
            <a:r>
              <a:rPr lang="en-US" dirty="0" smtClean="0"/>
              <a:t>2. Projections from the thalamus synapse on which layer of the cortex?</a:t>
            </a:r>
            <a:endParaRPr lang="en-US" dirty="0"/>
          </a:p>
        </p:txBody>
      </p:sp>
      <p:sp>
        <p:nvSpPr>
          <p:cNvPr id="19458" name="TPAnswers"/>
          <p:cNvSpPr>
            <a:spLocks noGrp="1"/>
          </p:cNvSpPr>
          <p:nvPr>
            <p:ph type="body" idx="1"/>
            <p:custDataLst>
              <p:tags r:id="rId2"/>
            </p:custDataLst>
          </p:nvPr>
        </p:nvSpPr>
        <p:spPr>
          <a:xfrm>
            <a:off x="457200" y="1600200"/>
            <a:ext cx="1219200" cy="2438400"/>
          </a:xfrm>
        </p:spPr>
        <p:txBody>
          <a:bodyPr/>
          <a:lstStyle/>
          <a:p>
            <a:pPr marL="514350" indent="-514350" eaLnBrk="1" hangingPunct="1">
              <a:buFont typeface="Arial" charset="0"/>
              <a:buAutoNum type="arabicPeriod"/>
            </a:pPr>
            <a:r>
              <a:rPr lang="en-US" smtClean="0"/>
              <a:t>3</a:t>
            </a:r>
          </a:p>
          <a:p>
            <a:pPr marL="514350" indent="-514350" eaLnBrk="1" hangingPunct="1">
              <a:buFont typeface="Arial" charset="0"/>
              <a:buAutoNum type="arabicPeriod"/>
            </a:pPr>
            <a:r>
              <a:rPr lang="en-US" b="1" smtClean="0">
                <a:solidFill>
                  <a:srgbClr val="FF0000"/>
                </a:solidFill>
              </a:rPr>
              <a:t>4</a:t>
            </a:r>
          </a:p>
          <a:p>
            <a:pPr marL="514350" indent="-514350" eaLnBrk="1" hangingPunct="1">
              <a:buFont typeface="Arial" charset="0"/>
              <a:buAutoNum type="arabicPeriod"/>
            </a:pPr>
            <a:r>
              <a:rPr lang="en-US" smtClean="0"/>
              <a:t>5</a:t>
            </a:r>
          </a:p>
          <a:p>
            <a:pPr marL="514350" indent="-514350" eaLnBrk="1" hangingPunct="1">
              <a:buFont typeface="Arial" charset="0"/>
              <a:buAutoNum type="arabicPeriod"/>
            </a:pPr>
            <a:r>
              <a:rPr lang="en-US" smtClean="0"/>
              <a:t>6</a:t>
            </a:r>
          </a:p>
        </p:txBody>
      </p:sp>
      <p:sp>
        <p:nvSpPr>
          <p:cNvPr id="19459" name="TPAnswers"/>
          <p:cNvSpPr>
            <a:spLocks/>
          </p:cNvSpPr>
          <p:nvPr>
            <p:custDataLst>
              <p:tags r:id="rId3"/>
            </p:custDataLst>
          </p:nvPr>
        </p:nvSpPr>
        <p:spPr bwMode="auto">
          <a:xfrm>
            <a:off x="1828800" y="1752600"/>
            <a:ext cx="6553200" cy="4648200"/>
          </a:xfrm>
          <a:prstGeom prst="rect">
            <a:avLst/>
          </a:prstGeom>
          <a:noFill/>
          <a:ln w="9525">
            <a:solidFill>
              <a:schemeClr val="tx1"/>
            </a:solidFill>
            <a:miter lim="800000"/>
            <a:headEnd/>
            <a:tailEnd/>
          </a:ln>
        </p:spPr>
        <p:txBody>
          <a:bodyPr/>
          <a:lstStyle/>
          <a:p>
            <a:pPr marL="514350" indent="-514350">
              <a:spcBef>
                <a:spcPct val="20000"/>
              </a:spcBef>
              <a:buFont typeface="Arial" charset="0"/>
              <a:buNone/>
            </a:pPr>
            <a:r>
              <a:rPr lang="en-US" sz="2000" b="0">
                <a:latin typeface="Calibri" pitchFamily="34" charset="0"/>
              </a:rPr>
              <a:t>The internal Granular Layer </a:t>
            </a:r>
            <a:r>
              <a:rPr lang="en-US" sz="2000">
                <a:solidFill>
                  <a:srgbClr val="FF0000"/>
                </a:solidFill>
                <a:latin typeface="Calibri" pitchFamily="34" charset="0"/>
              </a:rPr>
              <a:t>(IV)</a:t>
            </a:r>
            <a:r>
              <a:rPr lang="en-US" sz="2000" b="0">
                <a:latin typeface="Calibri" pitchFamily="34" charset="0"/>
              </a:rPr>
              <a:t> is the Chief Input Layer and receives afferent fibers from the thalamic nuclei.  The infragranular Layers (V and VI) are for output.  Layer V gives rise to fibers destined for the corpus striatum, brainstem, and spinal cord.  Layer VI projects fibers to the thalamus as well.  The supragranular layers (I, II, and III are associated and connected with other parts of the cerebral cortex.</a:t>
            </a:r>
          </a:p>
          <a:p>
            <a:pPr marL="514350" indent="-514350">
              <a:spcBef>
                <a:spcPct val="20000"/>
              </a:spcBef>
              <a:buFont typeface="Arial" charset="0"/>
              <a:buNone/>
            </a:pPr>
            <a:endParaRPr lang="en-US" sz="2000" b="0">
              <a:latin typeface="Calibri" pitchFamily="34" charset="0"/>
            </a:endParaRPr>
          </a:p>
          <a:p>
            <a:pPr marL="514350" indent="-514350">
              <a:spcBef>
                <a:spcPct val="20000"/>
              </a:spcBef>
              <a:buFont typeface="Arial" charset="0"/>
              <a:buNone/>
            </a:pPr>
            <a:r>
              <a:rPr lang="en-US" sz="2000" b="0">
                <a:latin typeface="Calibri" pitchFamily="34" charset="0"/>
              </a:rPr>
              <a:t>“From Page 203, Figure 16-2 in the book – on next slide”</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1" descr="FC2E6DB0"/>
          <p:cNvPicPr>
            <a:picLocks noChangeAspect="1" noChangeArrowheads="1"/>
          </p:cNvPicPr>
          <p:nvPr/>
        </p:nvPicPr>
        <p:blipFill>
          <a:blip r:embed="rId3"/>
          <a:srcRect/>
          <a:stretch>
            <a:fillRect/>
          </a:stretch>
        </p:blipFill>
        <p:spPr bwMode="auto">
          <a:xfrm>
            <a:off x="0" y="533400"/>
            <a:ext cx="9448800" cy="600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PQuestion"/>
          <p:cNvSpPr>
            <a:spLocks noGrp="1"/>
          </p:cNvSpPr>
          <p:nvPr>
            <p:ph type="title"/>
          </p:nvPr>
        </p:nvSpPr>
        <p:spPr/>
        <p:txBody>
          <a:bodyPr/>
          <a:lstStyle/>
          <a:p>
            <a:pPr eaLnBrk="1" hangingPunct="1"/>
            <a:r>
              <a:rPr lang="en-US" sz="3500" smtClean="0"/>
              <a:t>3. When intermediary processing is shallow:</a:t>
            </a:r>
          </a:p>
        </p:txBody>
      </p:sp>
      <p:sp>
        <p:nvSpPr>
          <p:cNvPr id="22530" name="TPAnswers"/>
          <p:cNvSpPr>
            <a:spLocks noGrp="1"/>
          </p:cNvSpPr>
          <p:nvPr>
            <p:ph type="body" idx="1"/>
            <p:custDataLst>
              <p:tags r:id="rId2"/>
            </p:custDataLst>
          </p:nvPr>
        </p:nvSpPr>
        <p:spPr>
          <a:xfrm>
            <a:off x="457200" y="1600200"/>
            <a:ext cx="3429000" cy="4525963"/>
          </a:xfrm>
        </p:spPr>
        <p:txBody>
          <a:bodyPr/>
          <a:lstStyle/>
          <a:p>
            <a:pPr marL="514350" indent="-514350" eaLnBrk="1" hangingPunct="1">
              <a:buFont typeface="Arial" charset="0"/>
              <a:buAutoNum type="arabicPeriod"/>
            </a:pPr>
            <a:r>
              <a:rPr lang="en-US" sz="2500" smtClean="0"/>
              <a:t>The stimulus and response are not linked.</a:t>
            </a:r>
          </a:p>
          <a:p>
            <a:pPr marL="514350" indent="-514350" eaLnBrk="1" hangingPunct="1">
              <a:buFont typeface="Arial" charset="0"/>
              <a:buAutoNum type="arabicPeriod"/>
            </a:pPr>
            <a:r>
              <a:rPr lang="en-US" sz="2500" b="1" smtClean="0">
                <a:solidFill>
                  <a:srgbClr val="FF0000"/>
                </a:solidFill>
              </a:rPr>
              <a:t>The stimulus leads to preprogrammed behaviors.</a:t>
            </a:r>
          </a:p>
          <a:p>
            <a:pPr marL="514350" indent="-514350" eaLnBrk="1" hangingPunct="1">
              <a:buFont typeface="Arial" charset="0"/>
              <a:buAutoNum type="arabicPeriod"/>
            </a:pPr>
            <a:r>
              <a:rPr lang="en-US" sz="2500" smtClean="0"/>
              <a:t>Context is always taken into account.</a:t>
            </a:r>
          </a:p>
          <a:p>
            <a:pPr marL="514350" indent="-514350" eaLnBrk="1" hangingPunct="1">
              <a:buFont typeface="Arial" charset="0"/>
              <a:buAutoNum type="arabicPeriod"/>
            </a:pPr>
            <a:r>
              <a:rPr lang="en-US" sz="2500" smtClean="0"/>
              <a:t>Behavior is guided by context.</a:t>
            </a:r>
          </a:p>
        </p:txBody>
      </p:sp>
      <p:sp>
        <p:nvSpPr>
          <p:cNvPr id="22531" name="TPAnswers"/>
          <p:cNvSpPr>
            <a:spLocks/>
          </p:cNvSpPr>
          <p:nvPr>
            <p:custDataLst>
              <p:tags r:id="rId3"/>
            </p:custDataLst>
          </p:nvPr>
        </p:nvSpPr>
        <p:spPr bwMode="auto">
          <a:xfrm>
            <a:off x="3733800" y="1066800"/>
            <a:ext cx="5105400" cy="5638800"/>
          </a:xfrm>
          <a:prstGeom prst="rect">
            <a:avLst/>
          </a:prstGeom>
          <a:noFill/>
          <a:ln w="9525">
            <a:solidFill>
              <a:schemeClr val="tx1"/>
            </a:solidFill>
            <a:miter lim="800000"/>
            <a:headEnd/>
            <a:tailEnd/>
          </a:ln>
        </p:spPr>
        <p:txBody>
          <a:bodyPr/>
          <a:lstStyle/>
          <a:p>
            <a:pPr marL="514350" indent="-514350">
              <a:spcBef>
                <a:spcPct val="20000"/>
              </a:spcBef>
              <a:buFont typeface="Arial" charset="0"/>
              <a:buNone/>
            </a:pPr>
            <a:r>
              <a:rPr lang="en-US" sz="1900" b="0">
                <a:solidFill>
                  <a:srgbClr val="FF0000"/>
                </a:solidFill>
                <a:latin typeface="Calibri" pitchFamily="34" charset="0"/>
              </a:rPr>
              <a:t>Intermediary processing</a:t>
            </a:r>
            <a:r>
              <a:rPr lang="en-US" sz="1900" b="0">
                <a:latin typeface="Calibri" pitchFamily="34" charset="0"/>
              </a:rPr>
              <a:t> is the synaptic relays between the stimulus and response.  A shallow intermediary response occurs in simpler brains with few synaptic connections.  Therefore the stimulus and response become linked or the response becomes automatic.  Therefore “preprogrammed behavior” makes the most sense.  The same thing happens in preclinic when you are stressed out…no matter how many times I practiced the #14 DOL MO practical, I still revert back to my first time drilling a tooth ever – which right now is my preprogrammed response.  Or that I have a very simple brain…you decide.  </a:t>
            </a:r>
            <a:r>
              <a:rPr lang="en-US" sz="1900" b="0">
                <a:latin typeface="Calibri" pitchFamily="34" charset="0"/>
                <a:sym typeface="Wingdings" pitchFamily="2" charset="2"/>
              </a:rPr>
              <a:t>   The </a:t>
            </a:r>
            <a:r>
              <a:rPr lang="en-US" sz="1900" b="0" u="sng">
                <a:latin typeface="Calibri" pitchFamily="34" charset="0"/>
                <a:sym typeface="Wingdings" pitchFamily="2" charset="2"/>
              </a:rPr>
              <a:t>examples</a:t>
            </a:r>
            <a:r>
              <a:rPr lang="en-US" sz="1900" b="0">
                <a:latin typeface="Calibri" pitchFamily="34" charset="0"/>
                <a:sym typeface="Wingdings" pitchFamily="2" charset="2"/>
              </a:rPr>
              <a:t> he gave in lecture was the hen turkey and the Stickleback (next two slides).  </a:t>
            </a:r>
          </a:p>
          <a:p>
            <a:pPr marL="514350" indent="-514350">
              <a:spcBef>
                <a:spcPct val="20000"/>
              </a:spcBef>
              <a:buFont typeface="Arial" charset="0"/>
              <a:buNone/>
            </a:pPr>
            <a:r>
              <a:rPr lang="en-US" sz="1900" b="0">
                <a:latin typeface="Calibri" pitchFamily="34" charset="0"/>
                <a:sym typeface="Wingdings" pitchFamily="2" charset="2"/>
              </a:rPr>
              <a:t>“From:  Week 8 Cerebral Cortex Lecture – Slides 16-27” </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hen"/>
          <p:cNvPicPr>
            <a:picLocks noChangeAspect="1" noChangeArrowheads="1"/>
          </p:cNvPicPr>
          <p:nvPr/>
        </p:nvPicPr>
        <p:blipFill>
          <a:blip r:embed="rId3"/>
          <a:srcRect/>
          <a:stretch>
            <a:fillRect/>
          </a:stretch>
        </p:blipFill>
        <p:spPr bwMode="auto">
          <a:xfrm>
            <a:off x="1524000" y="962025"/>
            <a:ext cx="4495800" cy="4452938"/>
          </a:xfrm>
          <a:prstGeom prst="rect">
            <a:avLst/>
          </a:prstGeom>
          <a:noFill/>
          <a:ln w="9525">
            <a:noFill/>
            <a:miter lim="800000"/>
            <a:headEnd/>
            <a:tailEnd/>
          </a:ln>
        </p:spPr>
      </p:pic>
      <p:sp>
        <p:nvSpPr>
          <p:cNvPr id="23554" name="Text Box 6"/>
          <p:cNvSpPr txBox="1">
            <a:spLocks noChangeArrowheads="1"/>
          </p:cNvSpPr>
          <p:nvPr/>
        </p:nvSpPr>
        <p:spPr bwMode="auto">
          <a:xfrm>
            <a:off x="0" y="5410200"/>
            <a:ext cx="9144000" cy="946150"/>
          </a:xfrm>
          <a:prstGeom prst="rect">
            <a:avLst/>
          </a:prstGeom>
          <a:noFill/>
          <a:ln w="9525">
            <a:noFill/>
            <a:miter lim="800000"/>
            <a:headEnd/>
            <a:tailEnd/>
          </a:ln>
        </p:spPr>
        <p:txBody>
          <a:bodyPr>
            <a:spAutoFit/>
          </a:bodyPr>
          <a:lstStyle/>
          <a:p>
            <a:r>
              <a:rPr lang="en-US" sz="2800" b="0"/>
              <a:t>Hen turkey kills all around brood except chicks with specific peeps. If hen is deaf will kill chicks too.  </a:t>
            </a:r>
          </a:p>
        </p:txBody>
      </p:sp>
      <p:sp>
        <p:nvSpPr>
          <p:cNvPr id="23555" name="Text Box 6"/>
          <p:cNvSpPr txBox="1">
            <a:spLocks noChangeArrowheads="1"/>
          </p:cNvSpPr>
          <p:nvPr/>
        </p:nvSpPr>
        <p:spPr bwMode="auto">
          <a:xfrm>
            <a:off x="1066800" y="228600"/>
            <a:ext cx="7467600" cy="519113"/>
          </a:xfrm>
          <a:prstGeom prst="rect">
            <a:avLst/>
          </a:prstGeom>
          <a:noFill/>
          <a:ln w="9525">
            <a:noFill/>
            <a:miter lim="800000"/>
            <a:headEnd/>
            <a:tailEnd/>
          </a:ln>
        </p:spPr>
        <p:txBody>
          <a:bodyPr>
            <a:spAutoFit/>
          </a:bodyPr>
          <a:lstStyle/>
          <a:p>
            <a:r>
              <a:rPr lang="en-US" sz="2800">
                <a:solidFill>
                  <a:srgbClr val="FF0000"/>
                </a:solidFill>
              </a:rPr>
              <a:t> Shallow Intermediary Processing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model3">
            <a:hlinkClick r:id="rId3"/>
          </p:cNvPr>
          <p:cNvPicPr>
            <a:picLocks noChangeAspect="1" noChangeArrowheads="1"/>
          </p:cNvPicPr>
          <p:nvPr/>
        </p:nvPicPr>
        <p:blipFill>
          <a:blip r:embed="rId4"/>
          <a:srcRect/>
          <a:stretch>
            <a:fillRect/>
          </a:stretch>
        </p:blipFill>
        <p:spPr bwMode="auto">
          <a:xfrm>
            <a:off x="0" y="1066800"/>
            <a:ext cx="9144000" cy="4371975"/>
          </a:xfrm>
          <a:prstGeom prst="rect">
            <a:avLst/>
          </a:prstGeom>
          <a:noFill/>
          <a:ln w="9525">
            <a:noFill/>
            <a:miter lim="800000"/>
            <a:headEnd/>
            <a:tailEnd/>
          </a:ln>
        </p:spPr>
      </p:pic>
      <p:sp>
        <p:nvSpPr>
          <p:cNvPr id="25602" name="Text Box 6"/>
          <p:cNvSpPr txBox="1">
            <a:spLocks noChangeArrowheads="1"/>
          </p:cNvSpPr>
          <p:nvPr/>
        </p:nvSpPr>
        <p:spPr bwMode="auto">
          <a:xfrm>
            <a:off x="381000" y="5715000"/>
            <a:ext cx="7994650" cy="915988"/>
          </a:xfrm>
          <a:prstGeom prst="rect">
            <a:avLst/>
          </a:prstGeom>
          <a:noFill/>
          <a:ln w="9525">
            <a:noFill/>
            <a:miter lim="800000"/>
            <a:headEnd/>
            <a:tailEnd/>
          </a:ln>
        </p:spPr>
        <p:txBody>
          <a:bodyPr wrap="none">
            <a:spAutoFit/>
          </a:bodyPr>
          <a:lstStyle/>
          <a:p>
            <a:r>
              <a:rPr lang="en-US" b="0"/>
              <a:t>For an interesting discussion of these behaviors go to;</a:t>
            </a:r>
          </a:p>
          <a:p>
            <a:r>
              <a:rPr lang="en-US" b="0">
                <a:hlinkClick r:id="rId5"/>
              </a:rPr>
              <a:t>http://salmon.psy.plym.ac.uk/year1/psy128ethology_experiments/ethexpt.htm</a:t>
            </a:r>
            <a:endParaRPr lang="en-US" b="0"/>
          </a:p>
          <a:p>
            <a:endParaRPr lang="en-US" b="0"/>
          </a:p>
        </p:txBody>
      </p:sp>
      <p:sp>
        <p:nvSpPr>
          <p:cNvPr id="25603" name="Text Box 6"/>
          <p:cNvSpPr txBox="1">
            <a:spLocks noChangeArrowheads="1"/>
          </p:cNvSpPr>
          <p:nvPr/>
        </p:nvSpPr>
        <p:spPr bwMode="auto">
          <a:xfrm>
            <a:off x="990600" y="381000"/>
            <a:ext cx="7467600" cy="519113"/>
          </a:xfrm>
          <a:prstGeom prst="rect">
            <a:avLst/>
          </a:prstGeom>
          <a:noFill/>
          <a:ln w="9525">
            <a:noFill/>
            <a:miter lim="800000"/>
            <a:headEnd/>
            <a:tailEnd/>
          </a:ln>
        </p:spPr>
        <p:txBody>
          <a:bodyPr>
            <a:spAutoFit/>
          </a:bodyPr>
          <a:lstStyle/>
          <a:p>
            <a:r>
              <a:rPr lang="en-US" sz="2800">
                <a:solidFill>
                  <a:srgbClr val="FF0000"/>
                </a:solidFill>
              </a:rPr>
              <a:t> Shallow Intermediary Processing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PQuestion"/>
          <p:cNvSpPr>
            <a:spLocks noGrp="1"/>
          </p:cNvSpPr>
          <p:nvPr>
            <p:ph type="title"/>
          </p:nvPr>
        </p:nvSpPr>
        <p:spPr>
          <a:xfrm>
            <a:off x="457200" y="274638"/>
            <a:ext cx="8229600" cy="944562"/>
          </a:xfrm>
        </p:spPr>
        <p:txBody>
          <a:bodyPr/>
          <a:lstStyle/>
          <a:p>
            <a:pPr eaLnBrk="1" hangingPunct="1"/>
            <a:r>
              <a:rPr lang="en-US" sz="3000" smtClean="0"/>
              <a:t>4. The face and object recognition network is largely associated with the:</a:t>
            </a:r>
          </a:p>
        </p:txBody>
      </p:sp>
      <p:sp>
        <p:nvSpPr>
          <p:cNvPr id="27650" name="TPAnswers"/>
          <p:cNvSpPr>
            <a:spLocks noGrp="1"/>
          </p:cNvSpPr>
          <p:nvPr>
            <p:ph type="body" idx="1"/>
            <p:custDataLst>
              <p:tags r:id="rId2"/>
            </p:custDataLst>
          </p:nvPr>
        </p:nvSpPr>
        <p:spPr>
          <a:xfrm>
            <a:off x="457200" y="1600200"/>
            <a:ext cx="2362200" cy="1676400"/>
          </a:xfrm>
        </p:spPr>
        <p:txBody>
          <a:bodyPr/>
          <a:lstStyle/>
          <a:p>
            <a:pPr marL="514350" indent="-514350" eaLnBrk="1" hangingPunct="1">
              <a:buFont typeface="Arial" charset="0"/>
              <a:buAutoNum type="arabicPeriod"/>
            </a:pPr>
            <a:r>
              <a:rPr lang="en-US" sz="2000" smtClean="0"/>
              <a:t>Frontal lobe</a:t>
            </a:r>
          </a:p>
          <a:p>
            <a:pPr marL="514350" indent="-514350" eaLnBrk="1" hangingPunct="1">
              <a:buFont typeface="Arial" charset="0"/>
              <a:buAutoNum type="arabicPeriod"/>
            </a:pPr>
            <a:r>
              <a:rPr lang="en-US" sz="2000" smtClean="0"/>
              <a:t>Parietal lobe.</a:t>
            </a:r>
          </a:p>
          <a:p>
            <a:pPr marL="514350" indent="-514350" eaLnBrk="1" hangingPunct="1">
              <a:buFont typeface="Arial" charset="0"/>
              <a:buAutoNum type="arabicPeriod"/>
            </a:pPr>
            <a:r>
              <a:rPr lang="en-US" sz="2000" smtClean="0"/>
              <a:t>Occipital lobe.</a:t>
            </a:r>
          </a:p>
          <a:p>
            <a:pPr marL="514350" indent="-514350" eaLnBrk="1" hangingPunct="1">
              <a:buFont typeface="Arial" charset="0"/>
              <a:buAutoNum type="arabicPeriod"/>
            </a:pPr>
            <a:r>
              <a:rPr lang="en-US" sz="2000" b="1" smtClean="0">
                <a:solidFill>
                  <a:srgbClr val="FF0000"/>
                </a:solidFill>
              </a:rPr>
              <a:t>Temporal lobe</a:t>
            </a:r>
            <a:r>
              <a:rPr lang="en-US" sz="2000" smtClean="0"/>
              <a:t>.</a:t>
            </a:r>
          </a:p>
        </p:txBody>
      </p:sp>
      <p:sp>
        <p:nvSpPr>
          <p:cNvPr id="27651" name="TPAnswers"/>
          <p:cNvSpPr>
            <a:spLocks/>
          </p:cNvSpPr>
          <p:nvPr>
            <p:custDataLst>
              <p:tags r:id="rId3"/>
            </p:custDataLst>
          </p:nvPr>
        </p:nvSpPr>
        <p:spPr bwMode="auto">
          <a:xfrm>
            <a:off x="2895600" y="1143000"/>
            <a:ext cx="5943600" cy="5715000"/>
          </a:xfrm>
          <a:prstGeom prst="rect">
            <a:avLst/>
          </a:prstGeom>
          <a:noFill/>
          <a:ln w="9525">
            <a:solidFill>
              <a:schemeClr val="tx1"/>
            </a:solidFill>
            <a:miter lim="800000"/>
            <a:headEnd/>
            <a:tailEnd/>
          </a:ln>
        </p:spPr>
        <p:txBody>
          <a:bodyPr/>
          <a:lstStyle/>
          <a:p>
            <a:pPr marL="609600" indent="-609600">
              <a:spcBef>
                <a:spcPct val="20000"/>
              </a:spcBef>
              <a:buFont typeface="Arial" charset="0"/>
              <a:buNone/>
            </a:pPr>
            <a:r>
              <a:rPr lang="en-US">
                <a:latin typeface="Cooper Black" pitchFamily="18" charset="0"/>
              </a:rPr>
              <a:t>There are five major Brain Networks:</a:t>
            </a:r>
          </a:p>
          <a:p>
            <a:pPr marL="609600" indent="-609600">
              <a:spcBef>
                <a:spcPct val="20000"/>
              </a:spcBef>
              <a:buFont typeface="Arial" charset="0"/>
              <a:buNone/>
            </a:pPr>
            <a:r>
              <a:rPr lang="en-US" sz="1600" b="0">
                <a:latin typeface="Cooper Black" pitchFamily="18" charset="0"/>
              </a:rPr>
              <a:t>The </a:t>
            </a:r>
            <a:r>
              <a:rPr lang="en-US" sz="1600" b="0" u="sng">
                <a:latin typeface="Cooper Black" pitchFamily="18" charset="0"/>
              </a:rPr>
              <a:t>Spatial attention network</a:t>
            </a:r>
            <a:r>
              <a:rPr lang="en-US" sz="1600" b="0">
                <a:latin typeface="Cooper Black" pitchFamily="18" charset="0"/>
              </a:rPr>
              <a:t> is right hemisphere dominant and mainly in the FRONTAL LOBE</a:t>
            </a:r>
          </a:p>
          <a:p>
            <a:pPr marL="609600" indent="-609600">
              <a:spcBef>
                <a:spcPct val="20000"/>
              </a:spcBef>
              <a:buFont typeface="Arial" charset="0"/>
              <a:buNone/>
            </a:pPr>
            <a:endParaRPr lang="en-US" sz="1200" b="0">
              <a:latin typeface="Cooper Black" pitchFamily="18" charset="0"/>
            </a:endParaRPr>
          </a:p>
          <a:p>
            <a:pPr marL="609600" indent="-609600">
              <a:spcBef>
                <a:spcPct val="20000"/>
              </a:spcBef>
              <a:buFont typeface="Arial" charset="0"/>
              <a:buNone/>
            </a:pPr>
            <a:r>
              <a:rPr lang="en-US" sz="1600" b="0">
                <a:latin typeface="Cooper Black" pitchFamily="18" charset="0"/>
              </a:rPr>
              <a:t>The </a:t>
            </a:r>
            <a:r>
              <a:rPr lang="en-US" sz="1600" b="0" u="sng">
                <a:latin typeface="Cooper Black" pitchFamily="18" charset="0"/>
              </a:rPr>
              <a:t>Language Network</a:t>
            </a:r>
            <a:r>
              <a:rPr lang="en-US" sz="1600" b="0">
                <a:latin typeface="Cooper Black" pitchFamily="18" charset="0"/>
              </a:rPr>
              <a:t> is left hemisphere dominant and found in the Wernicke’s area (sensory)  - TEMPORAL LOBE and the Broca’s area (motor) - FRONTAL LOBE</a:t>
            </a:r>
          </a:p>
          <a:p>
            <a:pPr marL="609600" indent="-609600">
              <a:spcBef>
                <a:spcPct val="20000"/>
              </a:spcBef>
              <a:buFont typeface="Arial" charset="0"/>
              <a:buNone/>
            </a:pPr>
            <a:endParaRPr lang="en-US" sz="1600" b="0">
              <a:latin typeface="Cooper Black" pitchFamily="18" charset="0"/>
            </a:endParaRPr>
          </a:p>
          <a:p>
            <a:pPr marL="609600" indent="-609600">
              <a:spcBef>
                <a:spcPct val="20000"/>
              </a:spcBef>
              <a:buFont typeface="Arial" charset="0"/>
              <a:buNone/>
            </a:pPr>
            <a:r>
              <a:rPr lang="en-US" sz="1600" b="0">
                <a:latin typeface="Cooper Black" pitchFamily="18" charset="0"/>
              </a:rPr>
              <a:t>The </a:t>
            </a:r>
            <a:r>
              <a:rPr lang="en-US" sz="1600" b="0" u="sng">
                <a:latin typeface="Cooper Black" pitchFamily="18" charset="0"/>
              </a:rPr>
              <a:t>Memory- emotion network</a:t>
            </a:r>
            <a:r>
              <a:rPr lang="en-US" sz="1600" b="0">
                <a:latin typeface="Cooper Black" pitchFamily="18" charset="0"/>
              </a:rPr>
              <a:t> is found in the medial TEMPORAL LOBE (hippocampus and amygdala) and FRONTAL LOBE (the prefrontal cortex)</a:t>
            </a:r>
          </a:p>
          <a:p>
            <a:pPr marL="609600" indent="-609600">
              <a:spcBef>
                <a:spcPct val="20000"/>
              </a:spcBef>
              <a:buFont typeface="Arial" charset="0"/>
              <a:buNone/>
            </a:pPr>
            <a:endParaRPr lang="en-US" sz="1600" b="0" u="sng">
              <a:latin typeface="Cooper Black" pitchFamily="18" charset="0"/>
            </a:endParaRPr>
          </a:p>
          <a:p>
            <a:pPr marL="609600" indent="-609600">
              <a:spcBef>
                <a:spcPct val="20000"/>
              </a:spcBef>
            </a:pPr>
            <a:r>
              <a:rPr lang="en-US" sz="1600" b="0">
                <a:latin typeface="Cooper Black" pitchFamily="18" charset="0"/>
              </a:rPr>
              <a:t>The </a:t>
            </a:r>
            <a:r>
              <a:rPr lang="en-US" sz="1600" b="0" u="sng">
                <a:latin typeface="Cooper Black" pitchFamily="18" charset="0"/>
              </a:rPr>
              <a:t>Executive function-comportment network</a:t>
            </a:r>
            <a:r>
              <a:rPr lang="en-US" sz="1600" b="0">
                <a:latin typeface="Cooper Black" pitchFamily="18" charset="0"/>
              </a:rPr>
              <a:t> is found in the FRONTAL LOBE and POSTERIOR PARIETAL LOBE.</a:t>
            </a:r>
          </a:p>
          <a:p>
            <a:pPr marL="609600" indent="-609600">
              <a:spcBef>
                <a:spcPct val="20000"/>
              </a:spcBef>
            </a:pPr>
            <a:endParaRPr lang="en-US" sz="1600" b="0" u="sng">
              <a:latin typeface="Cooper Black" pitchFamily="18" charset="0"/>
            </a:endParaRPr>
          </a:p>
          <a:p>
            <a:pPr marL="609600" indent="-609600">
              <a:spcBef>
                <a:spcPct val="20000"/>
              </a:spcBef>
            </a:pPr>
            <a:r>
              <a:rPr lang="en-US" sz="1600" b="0">
                <a:latin typeface="Cooper Black" pitchFamily="18" charset="0"/>
              </a:rPr>
              <a:t>The </a:t>
            </a:r>
            <a:r>
              <a:rPr lang="en-US" sz="1600" u="sng">
                <a:solidFill>
                  <a:srgbClr val="FF0000"/>
                </a:solidFill>
                <a:latin typeface="Cooper Black" pitchFamily="18" charset="0"/>
              </a:rPr>
              <a:t>Face and object recognition network</a:t>
            </a:r>
            <a:r>
              <a:rPr lang="en-US" sz="1600" b="0">
                <a:latin typeface="Cooper Black" pitchFamily="18" charset="0"/>
              </a:rPr>
              <a:t> is in the</a:t>
            </a:r>
            <a:r>
              <a:rPr lang="en-US" sz="1600" b="0">
                <a:solidFill>
                  <a:srgbClr val="FF0000"/>
                </a:solidFill>
                <a:latin typeface="Cooper Black" pitchFamily="18" charset="0"/>
              </a:rPr>
              <a:t> </a:t>
            </a:r>
            <a:r>
              <a:rPr lang="en-US" sz="1600">
                <a:solidFill>
                  <a:srgbClr val="FF0000"/>
                </a:solidFill>
                <a:latin typeface="Cooper Black" pitchFamily="18" charset="0"/>
              </a:rPr>
              <a:t>TEMPORAL LOBE</a:t>
            </a:r>
            <a:r>
              <a:rPr lang="en-US" sz="1600" b="0">
                <a:solidFill>
                  <a:srgbClr val="FF0000"/>
                </a:solidFill>
                <a:latin typeface="Cooper Black" pitchFamily="18" charset="0"/>
              </a:rPr>
              <a:t>.</a:t>
            </a:r>
          </a:p>
          <a:p>
            <a:pPr marL="609600" indent="-609600">
              <a:spcBef>
                <a:spcPct val="20000"/>
              </a:spcBef>
            </a:pPr>
            <a:endParaRPr lang="en-US" sz="1200" b="0">
              <a:latin typeface="Calibri" pitchFamily="34" charset="0"/>
            </a:endParaRPr>
          </a:p>
          <a:p>
            <a:pPr marL="609600" indent="-609600">
              <a:spcBef>
                <a:spcPct val="20000"/>
              </a:spcBef>
            </a:pPr>
            <a:r>
              <a:rPr lang="en-US" sz="1600" b="0">
                <a:latin typeface="Calibri" pitchFamily="34" charset="0"/>
              </a:rPr>
              <a:t>“From Week 8 Cerebral Cortex Lecture – Slides 29-42”</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57"/>
  <p:tag name="FONTSIZE" val="32"/>
  <p:tag name="BULLETTYPE" val="ppBulletArabicPeriod"/>
  <p:tag name="ANSWERTEXT" val="The stimulus and response are not linked.&#10;The stimulus leads to preprogrammed behaviors.&#10;Context is always taken into account.&#10;Behavior is guided by context."/>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Frontal lobe&#10;Parietal lobe&#10;Temporal lobe&#10;Occipital lobe"/>
</p:tagLst>
</file>

<file path=ppt/tags/tag12.xml><?xml version="1.0" encoding="utf-8"?>
<p:tagLst xmlns:a="http://schemas.openxmlformats.org/drawingml/2006/main" xmlns:r="http://schemas.openxmlformats.org/officeDocument/2006/relationships" xmlns:p="http://schemas.openxmlformats.org/presentationml/2006/main">
  <p:tag name="SLIDEGUID" val="F2CC86EA3C9C4E6CA7E51F385FF81B86"/>
  <p:tag name="SLIDEID" val="F2CC86EA3C9C4E6CA7E51F385FF81B86"/>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The face and object recognition network is largely associated with the:"/>
  <p:tag name="ANSWERSALIAS" val="Frontal lobe|smicln|Parietal lobe.|smicln|Occipital lobe.|smicln|Temporal lobe."/>
  <p:tag name="CORRECTPOINTVALUE" val="10"/>
  <p:tag name="COUNTDOWNSECONDS" val="60"/>
  <p:tag name="VALUES" val="Incorrect|smicln|Incorrect|smicln|Incorrect|smicln|Correct"/>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8"/>
  <p:tag name="FONTSIZE" val="32"/>
  <p:tag name="BULLETTYPE" val="ppBulletArabicPeriod"/>
  <p:tag name="ANSWERTEXT" val="Frontal lobe&#10;Parietal lobe.&#10;Occipital lobe.&#10;Temporal lobe."/>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Frontal lobe&#10;Parietal lobe&#10;Temporal lobe&#10;Occipital lobe"/>
</p:tagLst>
</file>

<file path=ppt/tags/tag15.xml><?xml version="1.0" encoding="utf-8"?>
<p:tagLst xmlns:a="http://schemas.openxmlformats.org/drawingml/2006/main" xmlns:r="http://schemas.openxmlformats.org/officeDocument/2006/relationships" xmlns:p="http://schemas.openxmlformats.org/presentationml/2006/main">
  <p:tag name="SLIDEGUID" val="7EE2F0C9B7104AF49EC53C5FDFB7586C"/>
  <p:tag name="SLIDEID" val="7EE2F0C9B7104AF49EC53C5FDFB7586C"/>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5. For language:"/>
  <p:tag name="ANSWERSALIAS" val="Wernicke’s area is the motor area.|smicln|Broca’s area is the sensory area.|smicln|The left hemisphere is dominant.|smicln|The right hemisphere is dominant."/>
  <p:tag name="COUNTDOWNSECONDS" val="60"/>
  <p:tag name="CORRECTPOINTVALUE" val="10"/>
  <p:tag name="VALUES" val="Incorrect|smicln|Incorrect|smicln|Correct|smicln|Incorrect"/>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35"/>
  <p:tag name="FONTSIZE" val="32"/>
  <p:tag name="BULLETTYPE" val="ppBulletArabicPeriod"/>
  <p:tag name="ANSWERTEXT" val="Wernicke’s area is the motor area.&#10;Broca’s area is the sensory area.&#10;The left hemisphere is dominant.&#10;The right hemisphere is dominant."/>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Frontal lobe&#10;Parietal lobe&#10;Temporal lobe&#10;Occipital lobe"/>
</p:tagLst>
</file>

<file path=ppt/tags/tag18.xml><?xml version="1.0" encoding="utf-8"?>
<p:tagLst xmlns:a="http://schemas.openxmlformats.org/drawingml/2006/main" xmlns:r="http://schemas.openxmlformats.org/officeDocument/2006/relationships" xmlns:p="http://schemas.openxmlformats.org/presentationml/2006/main">
  <p:tag name="SLIDEGUID" val="62C4F1549EE0446FB1EFB023FFEE8DE2"/>
  <p:tag name="SLIDEID" val="62C4F1549EE0446FB1EFB023FFEE8DE2"/>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A key role in memory and learning is played by the:"/>
  <p:tag name="ANSWERSALIAS" val="Hippocampus.|smicln|Amygdala|smicln|Cingulate gyrus.|smicln|Nucleus accumbens"/>
  <p:tag name="CORRECTPOINTVALUE" val="10"/>
  <p:tag name="COUNTDOWNSECONDS" val="60"/>
  <p:tag name="VALUES" val="Correct|smicln|Incorrect|smicln|Incorrect|smicln|Incorrect"/>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Frontal lobe&#10;Parietal lobe&#10;Temporal lobe&#10;Occipital lob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6"/>
  <p:tag name="FONTSIZE" val="32"/>
  <p:tag name="BULLETTYPE" val="ppBulletArabicPeriod"/>
  <p:tag name="ANSWERTEXT" val="Hippocampus.&#10;Amygdala&#10;Cingulate gyrus.&#10;Nucleus accumbens"/>
</p:tagLst>
</file>

<file path=ppt/tags/tag21.xml><?xml version="1.0" encoding="utf-8"?>
<p:tagLst xmlns:a="http://schemas.openxmlformats.org/drawingml/2006/main" xmlns:r="http://schemas.openxmlformats.org/officeDocument/2006/relationships" xmlns:p="http://schemas.openxmlformats.org/presentationml/2006/main">
  <p:tag name="SLIDEGUID" val="AE3B45216CEF4081802E2FCC9CD7207A"/>
  <p:tag name="SLIDEID" val="AE3B45216CEF4081802E2FCC9CD7207A"/>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7. Which nucleus is most involved in behavior and emotions?"/>
  <p:tag name="ANSWERSALIAS" val="Hippocampus|smicln|Amygdala|smicln|Nucleus accumbens|smicln|Cingulate gyrus"/>
  <p:tag name="COUNTDOWNSECONDS" val="60"/>
  <p:tag name="CORRECTPOINTVALUE" val="10"/>
  <p:tag name="VALUES" val="Incorrect|smicln|Correct|smicln|Incorrect|smicln|Incorrect"/>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4"/>
  <p:tag name="FONTSIZE" val="32"/>
  <p:tag name="BULLETTYPE" val="ppBulletArabicPeriod"/>
  <p:tag name="ANSWERTEXT" val="Hippocampus&#10;Amygdala&#10;Nucleus accumbens&#10;Cingulate gyrus"/>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4"/>
  <p:tag name="FONTSIZE" val="32"/>
  <p:tag name="BULLETTYPE" val="ppBulletArabicPeriod"/>
  <p:tag name="ANSWERTEXT" val="Hippocampus&#10;Amygdala&#10;Nucleus accumbens&#10;Cingulate gyrus"/>
</p:tagLst>
</file>

<file path=ppt/tags/tag24.xml><?xml version="1.0" encoding="utf-8"?>
<p:tagLst xmlns:a="http://schemas.openxmlformats.org/drawingml/2006/main" xmlns:r="http://schemas.openxmlformats.org/officeDocument/2006/relationships" xmlns:p="http://schemas.openxmlformats.org/presentationml/2006/main">
  <p:tag name="SLIDEGUID" val="DA209121729242C9AECCE102EA402B78"/>
  <p:tag name="SLIDEID" val="DA209121729242C9AECCE102EA402B78"/>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8. Alzheimer’s disease and other dementias are often associated with a loss of neurons in the:"/>
  <p:tag name="ANSWERSALIAS" val="Hippocampus|smicln|Amygdala|smicln|Cingulate gyrus|smicln|Nucleus accumbens"/>
  <p:tag name="COUNTDOWNSECONDS" val="60"/>
  <p:tag name="CORRECTPOINTVALUE" val="10"/>
  <p:tag name="VALUES" val="Correct|smicln|Incorrect|smicln|Incorrect|smicln|Incorrect"/>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4"/>
  <p:tag name="FONTSIZE" val="32"/>
  <p:tag name="BULLETTYPE" val="ppBulletArabicPeriod"/>
  <p:tag name="ANSWERTEXT" val="Hippocampus&#10;Amygdala&#10;Cingulate gyrus&#10;Nucleus accumbens"/>
</p:tagLst>
</file>

<file path=ppt/tags/tag26.xml><?xml version="1.0" encoding="utf-8"?>
<p:tagLst xmlns:a="http://schemas.openxmlformats.org/drawingml/2006/main" xmlns:r="http://schemas.openxmlformats.org/officeDocument/2006/relationships" xmlns:p="http://schemas.openxmlformats.org/presentationml/2006/main">
  <p:tag name="SLIDEGUID" val="A9CACC828EB94A45B810D238119A9358"/>
  <p:tag name="SLIDEID" val="A9CACC828EB94A45B810D238119A9358"/>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9. Anterograde amnesia is the"/>
  <p:tag name="ANSWERSALIAS" val="Loss of memory about places visited as a child.|smicln|Loss of memory about childhood events.|smicln|Loss of memory about anything that happened after the first episode of amnesia.|smicln|Loss of memory about anything that happened before the first episode of amnesia."/>
  <p:tag name="COUNTDOWNSECONDS" val="60"/>
  <p:tag name="CORRECTPOINTVALUE" val="10"/>
  <p:tag name="VALUES" val="Incorrect|smicln|Incorrect|smicln|Correct|smicln|Incorrect"/>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47"/>
  <p:tag name="FONTSIZE" val="24"/>
  <p:tag name="BULLETTYPE" val="ppBulletArabicPeriod"/>
  <p:tag name="ANSWERTEXT" val="Loss of memory about places visited as a child.&#10;Loss of memory about childhood events.&#10;Loss of memory about anything that happened after the first episode of amnesia.&#10;Loss of memory about anything that happened before the first episode of amnesia."/>
</p:tagLst>
</file>

<file path=ppt/tags/tag28.xml><?xml version="1.0" encoding="utf-8"?>
<p:tagLst xmlns:a="http://schemas.openxmlformats.org/drawingml/2006/main" xmlns:r="http://schemas.openxmlformats.org/officeDocument/2006/relationships" xmlns:p="http://schemas.openxmlformats.org/presentationml/2006/main">
  <p:tag name="SLIDEGUID" val="A96A026121A54AB58DF6AC73BB6656F7"/>
  <p:tag name="SLIDEID" val="A96A026121A54AB58DF6AC73BB6656F7"/>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10. The accumbens nucleus is associated with: "/>
  <p:tag name="ANSWERSALIAS" val="Fear|smicln|Anxiety|smicln|Pleasure|smicln|Pain"/>
  <p:tag name="COUNTDOWNSECONDS" val="60"/>
  <p:tag name="CORRECTPOINTVALUE" val="10"/>
  <p:tag name="VALUES" val="Incorrect|smicln|Incorrect|smicl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6"/>
  <p:tag name="FONTSIZE" val="32"/>
  <p:tag name="BULLETTYPE" val="ppBulletArabicPeriod"/>
  <p:tag name="ANSWERTEXT" val="Fear&#10;Anxiety&#10;Pleasure&#10;Pain"/>
</p:tagLst>
</file>

<file path=ppt/tags/tag3.xml><?xml version="1.0" encoding="utf-8"?>
<p:tagLst xmlns:a="http://schemas.openxmlformats.org/drawingml/2006/main" xmlns:r="http://schemas.openxmlformats.org/officeDocument/2006/relationships" xmlns:p="http://schemas.openxmlformats.org/presentationml/2006/main">
  <p:tag name="SLIDEGUID" val="EAB88A8DE9644EF4BF8080B806D32FE4"/>
  <p:tag name="SLIDEID" val="EAB88A8DE9644EF4BF8080B806D32FE4"/>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CORRECTPOINTVALUE" val="10"/>
  <p:tag name="QUESTIONALIAS" val="The part of the brain that is most involved in behavioral choice is the:"/>
  <p:tag name="ANSWERSALIAS" val="Frontal lobe|smicln|Parietal lobe|smicln|Temporal lobe|smicln|Occipital lobe"/>
  <p:tag name="COUNTDOWNSECONDS" val="60"/>
  <p:tag name="VALUES" val="Correct|smicln|Incorrect|smicln|Incorrect|smicln|Incorrect"/>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Frontal lobe&#10;Parietal lobe&#10;Temporal lobe&#10;Occipital lob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Frontal lobe&#10;Parietal lobe&#10;Temporal lobe&#10;Occipital lobe"/>
</p:tagLst>
</file>

<file path=ppt/tags/tag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Frontal lobe&#10;Parietal lobe&#10;Temporal lobe&#10;Occipital lobe"/>
</p:tagLst>
</file>

<file path=ppt/tags/tag6.xml><?xml version="1.0" encoding="utf-8"?>
<p:tagLst xmlns:a="http://schemas.openxmlformats.org/drawingml/2006/main" xmlns:r="http://schemas.openxmlformats.org/officeDocument/2006/relationships" xmlns:p="http://schemas.openxmlformats.org/presentationml/2006/main">
  <p:tag name="SLIDEGUID" val="CBB748096FBC457698B17CA060DDC40D"/>
  <p:tag name="SLIDEID" val="CBB748096FBC457698B17CA060DDC40D"/>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Projections from the thalamus synapse on which layer of the cortex?"/>
  <p:tag name="ANSWERSALIAS" val="3|smicln|4|smicln|5|smicln|6"/>
  <p:tag name="COUNTDOWNSECONDS" val="60"/>
  <p:tag name="CORRECTPOINTVALUE" val="10"/>
  <p:tag name="VALUES" val="Incorrect|smicln|Correct|smicln|Incorrect|smicln|Incorrect"/>
</p:tagLst>
</file>

<file path=ppt/tags/tag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7"/>
  <p:tag name="FONTSIZE" val="32"/>
  <p:tag name="BULLETTYPE" val="ppBulletArabicPeriod"/>
  <p:tag name="ANSWERTEXT" val="3&#10;4&#10;5&#10;6"/>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55"/>
  <p:tag name="FONTSIZE" val="32"/>
  <p:tag name="BULLETTYPE" val="ppBulletArabicPeriod"/>
  <p:tag name="ANSWERTEXT" val="Frontal lobe&#10;Parietal lobe&#10;Temporal lobe&#10;Occipital lobe"/>
</p:tagLst>
</file>

<file path=ppt/tags/tag9.xml><?xml version="1.0" encoding="utf-8"?>
<p:tagLst xmlns:a="http://schemas.openxmlformats.org/drawingml/2006/main" xmlns:r="http://schemas.openxmlformats.org/officeDocument/2006/relationships" xmlns:p="http://schemas.openxmlformats.org/presentationml/2006/main">
  <p:tag name="SLIDEGUID" val="A2D1A0472B38465AA381321032A15B3C"/>
  <p:tag name="SLIDEID" val="A2D1A0472B38465AA381321032A15B3C"/>
  <p:tag name="SLIDEORDER" val="1"/>
  <p:tag name="SLIDETYPE" val="Q"/>
  <p:tag name="DEMOGRAPHIC" val="False"/>
  <p:tag name="TEAMASSIGN" val="False"/>
  <p:tag name="SPEEDSCORING" val="False"/>
  <p:tag name="INCORRECTPOINTVALUE" val="0"/>
  <p:tag name="ZEROBASED" val="False"/>
  <p:tag name="AUTOADVANCE" val="False"/>
  <p:tag name="DELIMITERS" val="3.1"/>
  <p:tag name="VALUEFORMAT" val="0%"/>
  <p:tag name="QUESTIONALIAS" val="When intermediary processing is shallow:"/>
  <p:tag name="ANSWERSALIAS" val="The stimulus and response are not linked.|smicln|The stimulus leads to preprogrammed behaviors.|smicln|Context is always taken into account.|smicln|Behavior is guided by context."/>
  <p:tag name="COUNTDOWNSECONDS" val="60"/>
  <p:tag name="CORRECTPOINTVALUE" val="10"/>
  <p:tag name="VALUES" val="Incorrect|smicln|Correct|smicln|Incorrect|smicln|Incorrec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1223</Words>
  <Application>Microsoft Office PowerPoint</Application>
  <PresentationFormat>On-screen Show (4:3)</PresentationFormat>
  <Paragraphs>160</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Quiz 8A CORRECTED   From: Week 9 Cerebral Cortex / Limbic System Individual Quiz  </vt:lpstr>
      <vt:lpstr>1. The part of the brain that is most involved in behavioral choice is the:</vt:lpstr>
      <vt:lpstr>PowerPoint Presentation</vt:lpstr>
      <vt:lpstr>2. Projections from the thalamus synapse on which layer of the cortex?</vt:lpstr>
      <vt:lpstr>PowerPoint Presentation</vt:lpstr>
      <vt:lpstr>3. When intermediary processing is shallow:</vt:lpstr>
      <vt:lpstr>PowerPoint Presentation</vt:lpstr>
      <vt:lpstr>PowerPoint Presentation</vt:lpstr>
      <vt:lpstr>4. The face and object recognition network is largely associated with the:</vt:lpstr>
      <vt:lpstr>5. For language:</vt:lpstr>
      <vt:lpstr>PowerPoint Presentation</vt:lpstr>
      <vt:lpstr>6. A key role in memory and learning is played by the:</vt:lpstr>
      <vt:lpstr>7. Which nucleus is most involved in behavior and emotions?</vt:lpstr>
      <vt:lpstr>Amygdala and fear: functional imaging studies</vt:lpstr>
      <vt:lpstr>8. Alzheimer’s disease and other dementias are often associated with a loss of neurons in the:</vt:lpstr>
      <vt:lpstr>9. Anterograde amnesia is the</vt:lpstr>
      <vt:lpstr>PowerPoint Presentation</vt:lpstr>
      <vt:lpstr>10. The accumbens nucleus is associated with: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8A</dc:title>
  <dc:creator>marino</dc:creator>
  <cp:lastModifiedBy>Admiss</cp:lastModifiedBy>
  <cp:revision>30</cp:revision>
  <dcterms:created xsi:type="dcterms:W3CDTF">2010-02-24T13:04:03Z</dcterms:created>
  <dcterms:modified xsi:type="dcterms:W3CDTF">2012-03-15T14:22:19Z</dcterms:modified>
</cp:coreProperties>
</file>