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FAFE-7322-43B5-994F-8A77BCEEAADF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968B-5942-4368-AE60-DF0751451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#7a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1. 3</a:t>
            </a:r>
            <a:br>
              <a:rPr lang="en-US" dirty="0" smtClean="0"/>
            </a:br>
            <a:r>
              <a:rPr lang="en-US" dirty="0" smtClean="0"/>
              <a:t>2. (optic tract)</a:t>
            </a:r>
            <a:br>
              <a:rPr lang="en-US" dirty="0" smtClean="0"/>
            </a:br>
            <a:r>
              <a:rPr lang="en-US" dirty="0" smtClean="0"/>
              <a:t>3. (where)</a:t>
            </a:r>
            <a:br>
              <a:rPr lang="en-US" dirty="0" smtClean="0"/>
            </a:br>
            <a:r>
              <a:rPr lang="en-US" dirty="0" smtClean="0"/>
              <a:t>4. 1</a:t>
            </a:r>
            <a:br>
              <a:rPr lang="en-US" dirty="0" smtClean="0"/>
            </a:br>
            <a:r>
              <a:rPr lang="en-US" dirty="0" smtClean="0"/>
              <a:t>5. 2</a:t>
            </a:r>
            <a:br>
              <a:rPr lang="en-US" dirty="0" smtClean="0"/>
            </a:br>
            <a:r>
              <a:rPr lang="en-US" dirty="0" smtClean="0"/>
              <a:t>6. 3</a:t>
            </a:r>
            <a:br>
              <a:rPr lang="en-US" dirty="0" smtClean="0"/>
            </a:br>
            <a:r>
              <a:rPr lang="en-US" dirty="0" smtClean="0"/>
              <a:t>7. 1</a:t>
            </a:r>
            <a:br>
              <a:rPr lang="en-US" dirty="0" smtClean="0"/>
            </a:br>
            <a:r>
              <a:rPr lang="en-US" dirty="0" smtClean="0"/>
              <a:t>8. 2</a:t>
            </a:r>
            <a:br>
              <a:rPr lang="en-US" dirty="0" smtClean="0"/>
            </a:br>
            <a:r>
              <a:rPr lang="en-US" dirty="0" smtClean="0"/>
              <a:t>9. 3</a:t>
            </a:r>
            <a:br>
              <a:rPr lang="en-US" dirty="0" smtClean="0"/>
            </a:br>
            <a:r>
              <a:rPr lang="en-US" dirty="0" smtClean="0"/>
              <a:t>10. 4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The inability to recognize sensory stimuli is: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Apraxia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Aphasia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Agnosia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book:  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1200" b="0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200" b="0" i="0" u="none" strike="sng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Apraxia</a:t>
            </a:r>
            <a:r>
              <a:rPr lang="en-US" sz="1200" dirty="0" smtClean="0"/>
              <a:t>: characterized by loss of the ability to execute or carry out learned purposeful movements, despite having the desire and the physical ability to perform the movements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Aphasia: </a:t>
            </a:r>
            <a:r>
              <a:rPr lang="en-US" sz="1200" dirty="0" smtClean="0"/>
              <a:t>acquired language disorder in which there is an impairment of any language modality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Agnosia</a:t>
            </a:r>
            <a:r>
              <a:rPr lang="en-US" sz="1200" dirty="0" smtClean="0"/>
              <a:t>: loss of ability to recognize objects, persons, sounds, shapes, or smells while the specific sense is not defective nor is there any significant memory loss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Answer is: 3. </a:t>
            </a:r>
            <a:r>
              <a:rPr lang="en-US" sz="1200" dirty="0" err="1" smtClean="0"/>
              <a:t>agnosia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How many cell layers are there in the </a:t>
            </a:r>
            <a:r>
              <a:rPr lang="en-US" dirty="0" err="1" smtClean="0"/>
              <a:t>neocortex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57150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203 of the 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 count 6</a:t>
            </a:r>
            <a:r>
              <a:rPr lang="en-US" sz="1200" dirty="0" smtClean="0"/>
              <a:t> layers, how about you? 6? Ok.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input is 4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layer. Primary output is 5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6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layer. Layers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1,2,and 3 are communications between other cortical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Answer is 4. 6 layers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1" descr="FC2E6D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8249" y="1524000"/>
            <a:ext cx="64757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Synapses in the visual pathway can occur in all of the following EXCEPT: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Retina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radiations.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Primary visual cortex.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191000" y="1600200"/>
          <a:ext cx="4572000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Slide" r:id="rId6" imgW="4569620" imgH="3426290" progId="PowerPoint.Slide.12">
                  <p:embed/>
                </p:oleObj>
              </mc:Choice>
              <mc:Fallback>
                <p:oleObj name="Slide" r:id="rId6" imgW="4569620" imgH="342629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00200"/>
                        <a:ext cx="4572000" cy="34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visual pathway: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First-order neurons starts from the rods and cones to the bipolar cells </a:t>
            </a:r>
            <a:r>
              <a:rPr lang="en-US" sz="1200" noProof="0" dirty="0" smtClean="0">
                <a:sym typeface="Wingdings" pitchFamily="2" charset="2"/>
              </a:rPr>
              <a:t> synapses on retinal ganglion cells (second order neuron)  continues toward optic disc where they become </a:t>
            </a:r>
            <a:r>
              <a:rPr lang="en-US" sz="1200" noProof="0" dirty="0" err="1" smtClean="0">
                <a:sym typeface="Wingdings" pitchFamily="2" charset="2"/>
              </a:rPr>
              <a:t>myelinated</a:t>
            </a:r>
            <a:r>
              <a:rPr lang="en-US" sz="1200" noProof="0" dirty="0" smtClean="0">
                <a:sym typeface="Wingdings" pitchFamily="2" charset="2"/>
              </a:rPr>
              <a:t> and out of optic nerve, continues as optic tract and synapses on the lateral </a:t>
            </a:r>
            <a:r>
              <a:rPr lang="en-US" sz="1200" noProof="0" dirty="0" err="1" smtClean="0">
                <a:sym typeface="Wingdings" pitchFamily="2" charset="2"/>
              </a:rPr>
              <a:t>geniculate</a:t>
            </a:r>
            <a:r>
              <a:rPr lang="en-US" sz="1200" noProof="0" dirty="0" smtClean="0">
                <a:sym typeface="Wingdings" pitchFamily="2" charset="2"/>
              </a:rPr>
              <a:t> nucleus (tertiary visual path neurons)  give rise to optic radiation that eventually ends up in the primary visual cortex.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noProof="0" dirty="0" smtClean="0">
                <a:sym typeface="Wingdings" pitchFamily="2" charset="2"/>
              </a:rPr>
              <a:t>Answers is 3 Optic Radiations. Tertiary neurons after leaving lateral </a:t>
            </a:r>
            <a:r>
              <a:rPr lang="en-US" sz="1200" noProof="0" dirty="0" err="1" smtClean="0">
                <a:sym typeface="Wingdings" pitchFamily="2" charset="2"/>
              </a:rPr>
              <a:t>geniculate</a:t>
            </a:r>
            <a:r>
              <a:rPr lang="en-US" sz="1200" noProof="0" dirty="0" smtClean="0">
                <a:sym typeface="Wingdings" pitchFamily="2" charset="2"/>
              </a:rPr>
              <a:t> nucleus goes straight to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2. The arrow points to the:</a:t>
            </a:r>
            <a:endParaRPr lang="en-US" dirty="0"/>
          </a:p>
        </p:txBody>
      </p:sp>
      <p:pic>
        <p:nvPicPr>
          <p:cNvPr id="5" name="Picture 25" descr="Visual paths dis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1115592"/>
            <a:ext cx="4343400" cy="5742408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6019800" y="320040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nerve.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tract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tract.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radiations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4419600"/>
            <a:ext cx="4343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Visual system goes from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Optic nerve </a:t>
            </a:r>
            <a:r>
              <a:rPr lang="en-US" sz="1200" dirty="0" smtClean="0">
                <a:sym typeface="Wingdings" pitchFamily="2" charset="2"/>
              </a:rPr>
              <a:t> optic chiasm  optic tract  lateral </a:t>
            </a:r>
            <a:r>
              <a:rPr lang="en-US" sz="1200" dirty="0" err="1" smtClean="0">
                <a:sym typeface="Wingdings" pitchFamily="2" charset="2"/>
              </a:rPr>
              <a:t>geniculate</a:t>
            </a:r>
            <a:r>
              <a:rPr lang="en-US" sz="1200" dirty="0" smtClean="0">
                <a:sym typeface="Wingdings" pitchFamily="2" charset="2"/>
              </a:rPr>
              <a:t> nucleus  optic radiations  visual cortex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The arrow points to the optic tract which is before lateral </a:t>
            </a:r>
            <a:r>
              <a:rPr lang="en-US" sz="1200" dirty="0" err="1" smtClean="0">
                <a:sym typeface="Wingdings" pitchFamily="2" charset="2"/>
              </a:rPr>
              <a:t>geniculate</a:t>
            </a:r>
            <a:r>
              <a:rPr lang="en-US" sz="1200" dirty="0" smtClean="0">
                <a:sym typeface="Wingdings" pitchFamily="2" charset="2"/>
              </a:rPr>
              <a:t> nucleus and after the optic chiasm.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Answer is 2. Optic tract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3. The purple arrow indicates the:</a:t>
            </a:r>
            <a:endParaRPr lang="en-US" dirty="0"/>
          </a:p>
        </p:txBody>
      </p:sp>
      <p:pic>
        <p:nvPicPr>
          <p:cNvPr id="5" name="Picture 5" descr="Vis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2135" y="1600200"/>
            <a:ext cx="512186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1676400"/>
            <a:ext cx="1981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4876800"/>
            <a:ext cx="22098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What pathway.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area for object identification.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wher</a:t>
            </a:r>
            <a:r>
              <a:rPr lang="en-US" dirty="0"/>
              <a:t>e</a:t>
            </a:r>
            <a:r>
              <a:rPr lang="en-US" dirty="0" smtClean="0"/>
              <a:t> pathway.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Primary visual cortex.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953000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purple pathway goes to the parietal lobe which give you the “where” pathway.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The green pathway goes to the temporal lobe which gives you the “what” pathway.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answer is 3. The where pathway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Parasympathetic </a:t>
            </a:r>
            <a:r>
              <a:rPr lang="en-US" sz="3600" dirty="0" err="1" smtClean="0"/>
              <a:t>preganglionic</a:t>
            </a:r>
            <a:r>
              <a:rPr lang="en-US" sz="3600" dirty="0" smtClean="0"/>
              <a:t> fibers to the </a:t>
            </a:r>
            <a:r>
              <a:rPr lang="en-US" sz="3600" dirty="0" err="1" smtClean="0"/>
              <a:t>ciliary</a:t>
            </a:r>
            <a:r>
              <a:rPr lang="en-US" sz="3600" dirty="0" smtClean="0"/>
              <a:t> ganglion travel with cranial nerve: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Three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Four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Six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parasympathetic fibers arises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cranial sacral network which all have long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preganglion</a:t>
            </a:r>
            <a:r>
              <a:rPr lang="en-US" sz="1200" dirty="0" err="1" smtClean="0"/>
              <a:t>ic</a:t>
            </a:r>
            <a:r>
              <a:rPr lang="en-US" sz="1200" dirty="0" smtClean="0"/>
              <a:t> fibers until synapsing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or near the organ itself.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noProof="0" dirty="0" smtClean="0"/>
              <a:t>From the chart, </a:t>
            </a:r>
            <a:r>
              <a:rPr lang="en-US" sz="1200" noProof="0" dirty="0" err="1" smtClean="0"/>
              <a:t>occulomotor</a:t>
            </a:r>
            <a:r>
              <a:rPr lang="en-US" sz="1200" noProof="0" dirty="0" smtClean="0"/>
              <a:t> Nerve innervates the </a:t>
            </a:r>
            <a:r>
              <a:rPr lang="en-US" sz="1200" noProof="0" dirty="0" err="1" smtClean="0"/>
              <a:t>ciliary</a:t>
            </a:r>
            <a:r>
              <a:rPr lang="en-US" sz="1200" noProof="0" dirty="0" smtClean="0"/>
              <a:t> ganglion.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answer is 1. Three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76400"/>
            <a:ext cx="6781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5. The arrow points to the:</a:t>
            </a:r>
            <a:endParaRPr lang="en-US" dirty="0"/>
          </a:p>
        </p:txBody>
      </p:sp>
      <p:pic>
        <p:nvPicPr>
          <p:cNvPr id="5" name="Picture 59" descr="mid1a"/>
          <p:cNvPicPr>
            <a:picLocks noChangeAspect="1" noChangeArrowheads="1"/>
          </p:cNvPicPr>
          <p:nvPr/>
        </p:nvPicPr>
        <p:blipFill>
          <a:blip r:embed="rId4" cstate="print"/>
          <a:srcRect l="1428" t="586" r="2975" b="4013"/>
          <a:stretch>
            <a:fillRect/>
          </a:stretch>
        </p:blipFill>
        <p:spPr bwMode="auto">
          <a:xfrm>
            <a:off x="4044950" y="1447800"/>
            <a:ext cx="50990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6400800" y="2362200"/>
            <a:ext cx="2286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600200"/>
            <a:ext cx="45720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Oculomotor</a:t>
            </a:r>
            <a:r>
              <a:rPr lang="en-US" dirty="0" smtClean="0"/>
              <a:t> nucleus.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Trochlear</a:t>
            </a:r>
            <a:r>
              <a:rPr lang="en-US" dirty="0" smtClean="0"/>
              <a:t> nucleus.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Abducens</a:t>
            </a:r>
            <a:r>
              <a:rPr lang="en-US" dirty="0" smtClean="0"/>
              <a:t> nucleus.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PPRF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section is at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midbrain. Look up the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Neuroatlas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organized by Ryan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Tuman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It is very clear.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aseline="0" dirty="0" smtClean="0"/>
              <a:t>The</a:t>
            </a:r>
            <a:r>
              <a:rPr lang="en-US" sz="1200" dirty="0" smtClean="0"/>
              <a:t> arrow is pointing at the </a:t>
            </a:r>
            <a:r>
              <a:rPr lang="en-US" sz="1200" dirty="0" err="1" smtClean="0"/>
              <a:t>trochlear</a:t>
            </a:r>
            <a:r>
              <a:rPr lang="en-US" sz="1200" dirty="0" smtClean="0"/>
              <a:t> nucleus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2.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Trochlear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nucleus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6. Commissural fibers connect: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600200"/>
            <a:ext cx="45720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Gyrus</a:t>
            </a:r>
            <a:r>
              <a:rPr lang="en-US" dirty="0" smtClean="0"/>
              <a:t> to </a:t>
            </a:r>
            <a:r>
              <a:rPr lang="en-US" dirty="0" err="1" smtClean="0"/>
              <a:t>gyrus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Cells within a </a:t>
            </a:r>
            <a:r>
              <a:rPr lang="en-US" dirty="0" err="1" smtClean="0"/>
              <a:t>gyrus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Homologous areas between the two cerebral hemispheres.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cortex to </a:t>
            </a:r>
            <a:r>
              <a:rPr lang="en-US" dirty="0" err="1" smtClean="0"/>
              <a:t>subcortical</a:t>
            </a:r>
            <a:r>
              <a:rPr lang="en-US" dirty="0" smtClean="0"/>
              <a:t> nuclei.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24200" y="5334000"/>
            <a:ext cx="601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Commissural means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connecting two sides of the hemispheres.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err="1" smtClean="0"/>
              <a:t>Gyrus</a:t>
            </a:r>
            <a:r>
              <a:rPr lang="en-US" sz="1200" dirty="0" smtClean="0"/>
              <a:t> to </a:t>
            </a:r>
            <a:r>
              <a:rPr lang="en-US" sz="1200" dirty="0" err="1" smtClean="0"/>
              <a:t>Gyrus</a:t>
            </a:r>
            <a:r>
              <a:rPr lang="en-US" sz="1200" dirty="0" smtClean="0"/>
              <a:t> is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loop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within a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gyrus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dendrites?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Cortex</a:t>
            </a:r>
            <a:r>
              <a:rPr lang="en-US" sz="1200" dirty="0" smtClean="0"/>
              <a:t> to </a:t>
            </a:r>
            <a:r>
              <a:rPr lang="en-US" sz="1200" dirty="0" err="1" smtClean="0"/>
              <a:t>subcortical</a:t>
            </a:r>
            <a:r>
              <a:rPr lang="en-US" sz="1200" dirty="0" smtClean="0"/>
              <a:t> nuclei is via cortical columns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The answer is 3. </a:t>
            </a:r>
            <a:r>
              <a:rPr lang="en-US" sz="1200" dirty="0" err="1" smtClean="0"/>
              <a:t>Homologus</a:t>
            </a:r>
            <a:r>
              <a:rPr lang="en-US" sz="1200" dirty="0" smtClean="0"/>
              <a:t> areas between the two cerebral hemispheres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7. The inability to produce purposeful movements even though there is no paralysis is: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Apraxia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Aphasia.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Agnosia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book:  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1200" b="0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200" b="0" i="0" u="none" strike="sng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Apraxia</a:t>
            </a:r>
            <a:r>
              <a:rPr lang="en-US" sz="1200" dirty="0" smtClean="0"/>
              <a:t>: characterized by loss of the ability to execute or carry out learned purposeful movements, despite having the desire and the physical ability to perform the movements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Aphasia: </a:t>
            </a:r>
            <a:r>
              <a:rPr lang="en-US" sz="1200" dirty="0" smtClean="0"/>
              <a:t>acquired language disorder in which there is an impairment of any language modality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Agnosia</a:t>
            </a:r>
            <a:r>
              <a:rPr lang="en-US" sz="1200" dirty="0" smtClean="0"/>
              <a:t>: loss of ability to recognize objects, persons, sounds, shapes, or smells while the specific sense is not defective nor is there any significant memory loss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Answer is: 1. </a:t>
            </a:r>
            <a:r>
              <a:rPr lang="en-US" sz="1200" dirty="0" err="1" smtClean="0"/>
              <a:t>apraxia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8. The inability to communicate would be: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Apraxia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Aphasia.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Agnosia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book:  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1200" b="0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r>
              <a:rPr kumimoji="0" lang="en-US" sz="1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200" b="0" i="0" u="none" strike="sng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Apraxia</a:t>
            </a:r>
            <a:r>
              <a:rPr lang="en-US" sz="1200" dirty="0" smtClean="0"/>
              <a:t>: characterized by loss of the ability to execute or carry out learned purposeful movements, despite having the desire and the physical ability to perform the movements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Aphasia: </a:t>
            </a:r>
            <a:r>
              <a:rPr lang="en-US" sz="1200" dirty="0" smtClean="0"/>
              <a:t>acquired language disorder in which there is an impairment of any language modality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/>
              <a:t>Agnosia</a:t>
            </a:r>
            <a:r>
              <a:rPr lang="en-US" sz="1200" dirty="0" smtClean="0"/>
              <a:t>: loss of ability to recognize objects, persons, sounds, shapes, or smells while the specific sense is not defective nor is there any significant memory loss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smtClean="0"/>
              <a:t>Answer is: 2. aphasia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9"/>
  <p:tag name="FONTSIZE" val="32"/>
  <p:tag name="BULLETTYPE" val="ppBulletArabicPeriod"/>
  <p:tag name="ANSWERTEXT" val="Three&#10;Four&#10;Five&#10;Si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0E502FE0CC7424189C2073A887E0BA9"/>
  <p:tag name="SLIDEID" val="30E502FE0CC7424189C2073A887E0BA9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arrow points to the:"/>
  <p:tag name="ANSWERSALIAS" val="Oculomotor nucleus.|smicln|Trochlear nucleus.|smicln|Abducens nucleus.|smicln|PPRF"/>
  <p:tag name="COUNTDOWNSECONDS" val="60"/>
  <p:tag name="CORRECTPOINTVALUE" val="10"/>
  <p:tag name="VALUES" val="Incorrect|smicln|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1"/>
  <p:tag name="FONTSIZE" val="32"/>
  <p:tag name="BULLETTYPE" val="ppBulletArabicPeriod"/>
  <p:tag name="ANSWERTEXT" val="Oculomotor nucleus.&#10;Trochlear nucleus.&#10;Abducens nucleus.&#10;PPR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1D56DC0752848C19A1AAEE412884CA2"/>
  <p:tag name="SLIDEID" val="F1D56DC0752848C19A1AAEE412884CA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Commissural fibers connect:"/>
  <p:tag name="ANSWERSALIAS" val="Gyrus to gyrus.|smicln|Cells within a gyrus.|smicln|Homologous areas between the two cerebral hemispheres.|smicln|The cortex to subcortical nuclei."/>
  <p:tag name="CORRECTPOINTVALUE" val="10"/>
  <p:tag name="COUNTDOWNSECONDS" val="60"/>
  <p:tag name="VALUES" val="Incorrect|smicln|Incorrect|smicln|Correct|smicln|In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6"/>
  <p:tag name="FONTSIZE" val="32"/>
  <p:tag name="BULLETTYPE" val="ppBulletArabicPeriod"/>
  <p:tag name="ANSWERTEXT" val="Gyrus to gyrus.&#10;Cells within a gyrus.&#10;Homologous areas between the two cerebral hemispheres.&#10;The cortex to subcortical nuclei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E393E08E0E473FB57BEAEAA6EE9EE0"/>
  <p:tag name="SLIDEID" val="EBE393E08E0E473FB57BEAEAA6EE9EE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7. The inability to produce purposeful movements even though there is no paralysis is:"/>
  <p:tag name="ANSWERSALIAS" val="Apraxia.|smicln|Aphasia.|smicln|Agnosia."/>
  <p:tag name="COUNTDOWNSECONDS" val="60"/>
  <p:tag name="VALUES" val="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6"/>
  <p:tag name="FONTSIZE" val="32"/>
  <p:tag name="BULLETTYPE" val="ppBulletArabicPeriod"/>
  <p:tag name="ANSWERTEXT" val="Apraxia.&#10;Aphasia.&#10;Agnosia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D6DADB2C1DA4EC48BBE217BD0BCC782"/>
  <p:tag name="SLIDEID" val="8D6DADB2C1DA4EC48BBE217BD0BCC78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8. The inability to communiate would be:"/>
  <p:tag name="ANSWERSALIAS" val="Apraxia|smicln|Aphasia.|smicln|Agnosia"/>
  <p:tag name="COUNTDOWNSECONDS" val="60"/>
  <p:tag name="CORRECTPOINTVALUE" val="10"/>
  <p:tag name="VALUES" val="Incorrect|smicln|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4"/>
  <p:tag name="FONTSIZE" val="32"/>
  <p:tag name="BULLETTYPE" val="ppBulletArabicPeriod"/>
  <p:tag name="ANSWERTEXT" val="Apraxia&#10;Aphasia.&#10;Agnos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6ACAA443F5B47B4A2C3B7F93CAA15AC"/>
  <p:tag name="SLIDEID" val="36ACAA443F5B47B4A2C3B7F93CAA15A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9. The inability to recognize sensory stimuli is:"/>
  <p:tag name="ANSWERSALIAS" val="Apraxia|smicln|Aphasia|smicln|Agnosia"/>
  <p:tag name="COUNTDOWNSECONDS" val="60"/>
  <p:tag name="CORRECTPOINTVALUE" val="10"/>
  <p:tag name="VALUES" val="Incorrect|smicln|Incorrect|smicln|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3"/>
  <p:tag name="FONTSIZE" val="32"/>
  <p:tag name="BULLETTYPE" val="ppBulletArabicPeriod"/>
  <p:tag name="ANSWERTEXT" val="Apraxia&#10;Aphasia&#10;Agnos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6151F755A6247EE8CCCD80D29B74AD2"/>
  <p:tag name="SLIDEID" val="16151F755A6247EE8CCCD80D29B74AD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How many cell layers are there in the neocortex?"/>
  <p:tag name="ANSWERSALIAS" val="3|smicln|4|smicln|5|smicln|6"/>
  <p:tag name="VALUES" val="Incorrect|smicln|Incorrect|smicln|Incorrect|smicln|Correct"/>
  <p:tag name="COUNTDOWNSECONDS" val="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3&#10;4&#10;5&#10;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726B4A34CF54BBE83EF1C71A4C42D46"/>
  <p:tag name="SLIDEID" val="A726B4A34CF54BBE83EF1C71A4C42D46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Synapses in the visual pathway can occur in all of the following EXCEPT:"/>
  <p:tag name="ANSWERSALIAS" val="Lateral geniculate.|smicln|Retina|smicln|Optic radiations.|smicln|Primary visual cortex."/>
  <p:tag name="COUNTDOWNSECONDS" val="60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32"/>
  <p:tag name="BULLETTYPE" val="ppBulletArabicPeriod"/>
  <p:tag name="ANSWERTEXT" val="Lateral geniculate.&#10;Retina&#10;Optic radiations.&#10;Primary visual cortex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9912D9789704DD5B18D645353DD123C"/>
  <p:tag name="SLIDEID" val="89912D9789704DD5B18D645353DD123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The arrow points to the:"/>
  <p:tag name="ANSWERSALIAS" val="Optic nerve.|smicln|Optic tract|smicln|Olfactory tract.|smicln|Optic radiations"/>
  <p:tag name="COUNTDOWNSECONDS" val="60"/>
  <p:tag name="VALUES" val="Incorrect|smicln|Correct|smicln|In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32"/>
  <p:tag name="BULLETTYPE" val="ppBulletArabicPeriod"/>
  <p:tag name="ANSWERTEXT" val="Optic nerve.&#10;Optic tract&#10;Olfactory tract.&#10;Optic radia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2FA0FAA63144379B4EB5E4EE6A0D8CC"/>
  <p:tag name="SLIDEID" val="22FA0FAA63144379B4EB5E4EE6A0D8C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purple arrow indicates the:"/>
  <p:tag name="ANSWERSALIAS" val="What pathway.|smicln|The area for object identification.|smicln|The where pathway.|smicln|Primary visual cortex."/>
  <p:tag name="COUNTDOWNSECONDS" val="60"/>
  <p:tag name="CORRECTPOINTVALUE" val="10"/>
  <p:tag name="VALUES" val="Incorrect|smicln|Incorrect|smicln|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1"/>
  <p:tag name="FONTSIZE" val="32"/>
  <p:tag name="BULLETTYPE" val="ppBulletArabicPeriod"/>
  <p:tag name="ANSWERTEXT" val="What pathway.&#10;The area for object identification.&#10;The where pathway.&#10;Primary visual cortex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B55C1842E394EE788CA232B89EEF7FC"/>
  <p:tag name="SLIDEID" val="3B55C1842E394EE788CA232B89EEF7F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Parasympathetic preganglionic fibers to the ciliary ganglion travel with cranial nerve:"/>
  <p:tag name="ANSWERSALIAS" val="Three|smicln|Four|smicln|Five|smicln|Six"/>
  <p:tag name="COUNTDOWNSECONDS" val="60"/>
  <p:tag name="CORRECTPOINTVALUE" val="10"/>
  <p:tag name="VALUES" val="Correct|smicln|Incorrect|smicln|Incorrect|smicln|In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817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Slide</vt:lpstr>
      <vt:lpstr>Quiz #7a</vt:lpstr>
      <vt:lpstr>1. Synapses in the visual pathway can occur in all of the following EXCEPT:</vt:lpstr>
      <vt:lpstr>2. The arrow points to the:</vt:lpstr>
      <vt:lpstr>3. The purple arrow indicates the:</vt:lpstr>
      <vt:lpstr>4. Parasympathetic preganglionic fibers to the ciliary ganglion travel with cranial nerve:</vt:lpstr>
      <vt:lpstr>5. The arrow points to the:</vt:lpstr>
      <vt:lpstr>6. Commissural fibers connect:</vt:lpstr>
      <vt:lpstr>7. The inability to produce purposeful movements even though there is no paralysis is:</vt:lpstr>
      <vt:lpstr>8. The inability to communicate would be:</vt:lpstr>
      <vt:lpstr>9. The inability to recognize sensory stimuli is:</vt:lpstr>
      <vt:lpstr>10. How many cell layers are there in the neocortex?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#7a</dc:title>
  <dc:creator>marino</dc:creator>
  <cp:lastModifiedBy>Admiss</cp:lastModifiedBy>
  <cp:revision>12</cp:revision>
  <dcterms:created xsi:type="dcterms:W3CDTF">2010-02-22T13:20:59Z</dcterms:created>
  <dcterms:modified xsi:type="dcterms:W3CDTF">2012-03-15T14:15:04Z</dcterms:modified>
</cp:coreProperties>
</file>