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18" autoAdjust="0"/>
  </p:normalViewPr>
  <p:slideViewPr>
    <p:cSldViewPr>
      <p:cViewPr>
        <p:scale>
          <a:sx n="66" d="100"/>
          <a:sy n="66" d="100"/>
        </p:scale>
        <p:origin x="-1284" y="-912"/>
      </p:cViewPr>
      <p:guideLst>
        <p:guide orient="horz" pos="2160"/>
        <p:guide pos="2880"/>
      </p:guideLst>
    </p:cSldViewPr>
  </p:slideViewPr>
  <p:outlineViewPr>
    <p:cViewPr>
      <p:scale>
        <a:sx n="33" d="100"/>
        <a:sy n="33" d="100"/>
      </p:scale>
      <p:origin x="0" y="55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985A7E-F858-4D80-A17B-69319E585A92}" type="datetimeFigureOut">
              <a:rPr lang="en-US" smtClean="0"/>
              <a:pPr/>
              <a:t>3/15/2012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44CC4-8576-41BF-86CD-00D4A5D78C1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85A7E-F858-4D80-A17B-69319E585A92}" type="datetimeFigureOut">
              <a:rPr lang="en-US" smtClean="0"/>
              <a:pPr/>
              <a:t>3/15/2012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44CC4-8576-41BF-86CD-00D4A5D78C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85A7E-F858-4D80-A17B-69319E585A92}" type="datetimeFigureOut">
              <a:rPr lang="en-US" smtClean="0"/>
              <a:pPr/>
              <a:t>3/15/2012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44CC4-8576-41BF-86CD-00D4A5D78C1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BB5FA4-DF3F-4375-9836-A8C4BF6160B0}" type="datetimeFigureOut">
              <a:rPr lang="en-US" smtClean="0"/>
              <a:pPr/>
              <a:t>3/15/2012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1BC71-92BC-4A93-BE94-A9530DCA48D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85A7E-F858-4D80-A17B-69319E585A92}" type="datetimeFigureOut">
              <a:rPr lang="en-US" smtClean="0"/>
              <a:pPr/>
              <a:t>3/15/2012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44CC4-8576-41BF-86CD-00D4A5D78C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985A7E-F858-4D80-A17B-69319E585A92}" type="datetimeFigureOut">
              <a:rPr lang="en-US" smtClean="0"/>
              <a:pPr/>
              <a:t>3/15/2012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44CC4-8576-41BF-86CD-00D4A5D78C1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985A7E-F858-4D80-A17B-69319E585A92}" type="datetimeFigureOut">
              <a:rPr lang="en-US" smtClean="0"/>
              <a:pPr/>
              <a:t>3/15/2012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44CC4-8576-41BF-86CD-00D4A5D78C1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985A7E-F858-4D80-A17B-69319E585A92}" type="datetimeFigureOut">
              <a:rPr lang="en-US" smtClean="0"/>
              <a:pPr/>
              <a:t>3/15/2012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A44CC4-8576-41BF-86CD-00D4A5D78C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985A7E-F858-4D80-A17B-69319E585A92}" type="datetimeFigureOut">
              <a:rPr lang="en-US" smtClean="0"/>
              <a:pPr/>
              <a:t>3/15/2012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A44CC4-8576-41BF-86CD-00D4A5D78C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85A7E-F858-4D80-A17B-69319E585A92}" type="datetimeFigureOut">
              <a:rPr lang="en-US" smtClean="0"/>
              <a:pPr/>
              <a:t>3/15/2012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A44CC4-8576-41BF-86CD-00D4A5D78C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85A7E-F858-4D80-A17B-69319E585A92}" type="datetimeFigureOut">
              <a:rPr lang="en-US" smtClean="0"/>
              <a:pPr/>
              <a:t>3/15/2012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44CC4-8576-41BF-86CD-00D4A5D78C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85A7E-F858-4D80-A17B-69319E585A92}" type="datetimeFigureOut">
              <a:rPr lang="en-US" smtClean="0"/>
              <a:pPr/>
              <a:t>3/15/2012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44CC4-8576-41BF-86CD-00D4A5D78C1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85A7E-F858-4D80-A17B-69319E585A92}" type="datetimeFigureOut">
              <a:rPr lang="en-US" smtClean="0"/>
              <a:pPr/>
              <a:t>3/15/2012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44CC4-8576-41BF-86CD-00D4A5D78C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9.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1.xml"/><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7.xml"/><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Quiz #6</a:t>
            </a:r>
            <a:endParaRPr 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normAutofit fontScale="90000"/>
          </a:bodyPr>
          <a:lstStyle/>
          <a:p>
            <a:r>
              <a:rPr lang="en-US" dirty="0" smtClean="0"/>
              <a:t>9. Which cranial nerve nucleus is involved in moving the eyes laterally.</a:t>
            </a:r>
            <a:endParaRPr lang="en-US" dirty="0"/>
          </a:p>
        </p:txBody>
      </p:sp>
      <p:sp>
        <p:nvSpPr>
          <p:cNvPr id="3" name="TPAnswers"/>
          <p:cNvSpPr>
            <a:spLocks noGrp="1"/>
          </p:cNvSpPr>
          <p:nvPr>
            <p:ph type="body" idx="1"/>
            <p:custDataLst>
              <p:tags r:id="rId2"/>
            </p:custDataLst>
          </p:nvPr>
        </p:nvSpPr>
        <p:spPr>
          <a:xfrm>
            <a:off x="0" y="1905000"/>
            <a:ext cx="9144000" cy="4953000"/>
          </a:xfrm>
        </p:spPr>
        <p:txBody>
          <a:bodyPr>
            <a:noAutofit/>
          </a:bodyPr>
          <a:lstStyle/>
          <a:p>
            <a:pPr marL="514350" indent="-514350">
              <a:buFont typeface="Arial" pitchFamily="34" charset="0"/>
              <a:buAutoNum type="arabicPeriod"/>
            </a:pPr>
            <a:r>
              <a:rPr lang="en-US" dirty="0" err="1" smtClean="0"/>
              <a:t>Occulomotor</a:t>
            </a:r>
            <a:endParaRPr lang="en-US" dirty="0" smtClean="0"/>
          </a:p>
          <a:p>
            <a:pPr marL="914400" lvl="1" indent="-514350">
              <a:buFont typeface="Arial" pitchFamily="34" charset="0"/>
              <a:buChar char="•"/>
            </a:pPr>
            <a:r>
              <a:rPr lang="en-US" sz="1600" dirty="0" smtClean="0"/>
              <a:t>Innervates inferior and medial rectus, inferior oblique and </a:t>
            </a:r>
            <a:r>
              <a:rPr lang="en-US" sz="1600" dirty="0" err="1" smtClean="0"/>
              <a:t>levator</a:t>
            </a:r>
            <a:r>
              <a:rPr lang="en-US" sz="1600" dirty="0" smtClean="0"/>
              <a:t> </a:t>
            </a:r>
            <a:r>
              <a:rPr lang="en-US" sz="1600" dirty="0" err="1" smtClean="0"/>
              <a:t>palpebrae</a:t>
            </a:r>
            <a:r>
              <a:rPr lang="en-US" sz="1600" dirty="0" smtClean="0"/>
              <a:t> </a:t>
            </a:r>
            <a:r>
              <a:rPr lang="en-US" sz="1600" dirty="0" err="1" smtClean="0"/>
              <a:t>superioris</a:t>
            </a:r>
            <a:endParaRPr lang="en-US" sz="1600" dirty="0" smtClean="0"/>
          </a:p>
          <a:p>
            <a:pPr marL="514350" indent="-514350">
              <a:buFont typeface="Arial" pitchFamily="34" charset="0"/>
              <a:buAutoNum type="arabicPeriod"/>
            </a:pPr>
            <a:r>
              <a:rPr lang="en-US" dirty="0" err="1" smtClean="0"/>
              <a:t>Trochlear</a:t>
            </a:r>
            <a:endParaRPr lang="en-US" dirty="0" smtClean="0"/>
          </a:p>
          <a:p>
            <a:pPr marL="914400" lvl="1" indent="-514350">
              <a:buFont typeface="Arial" pitchFamily="34" charset="0"/>
              <a:buChar char="•"/>
            </a:pPr>
            <a:r>
              <a:rPr lang="en-US" sz="1600" dirty="0" smtClean="0"/>
              <a:t>Innervates superior oblique</a:t>
            </a:r>
          </a:p>
          <a:p>
            <a:pPr marL="514350" indent="-514350">
              <a:buFont typeface="Arial" pitchFamily="34" charset="0"/>
              <a:buAutoNum type="arabicPeriod"/>
            </a:pPr>
            <a:r>
              <a:rPr lang="en-US" dirty="0" err="1" smtClean="0">
                <a:solidFill>
                  <a:srgbClr val="FF0000"/>
                </a:solidFill>
              </a:rPr>
              <a:t>Abducens</a:t>
            </a:r>
            <a:endParaRPr lang="en-US" dirty="0" smtClean="0">
              <a:solidFill>
                <a:srgbClr val="FF0000"/>
              </a:solidFill>
            </a:endParaRPr>
          </a:p>
          <a:p>
            <a:pPr marL="914400" lvl="1" indent="-514350">
              <a:buFont typeface="Arial" pitchFamily="34" charset="0"/>
              <a:buChar char="•"/>
            </a:pPr>
            <a:r>
              <a:rPr lang="en-US" sz="1600" dirty="0" smtClean="0">
                <a:solidFill>
                  <a:srgbClr val="FF0000"/>
                </a:solidFill>
              </a:rPr>
              <a:t>Innervates lateral rectus</a:t>
            </a:r>
            <a:endParaRPr lang="en-US" sz="1600" dirty="0">
              <a:solidFill>
                <a:srgbClr val="FF0000"/>
              </a:solidFill>
            </a:endParaRP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normAutofit fontScale="90000"/>
          </a:bodyPr>
          <a:lstStyle/>
          <a:p>
            <a:r>
              <a:rPr lang="en-US" dirty="0" smtClean="0"/>
              <a:t>Which cranial nerve is located in the </a:t>
            </a:r>
            <a:r>
              <a:rPr lang="en-US" dirty="0" err="1" smtClean="0"/>
              <a:t>pons</a:t>
            </a:r>
            <a:r>
              <a:rPr lang="en-US" dirty="0"/>
              <a:t>?</a:t>
            </a:r>
          </a:p>
        </p:txBody>
      </p:sp>
      <p:sp>
        <p:nvSpPr>
          <p:cNvPr id="3" name="TPAnswers"/>
          <p:cNvSpPr>
            <a:spLocks noGrp="1"/>
          </p:cNvSpPr>
          <p:nvPr>
            <p:ph type="body" idx="1"/>
            <p:custDataLst>
              <p:tags r:id="rId2"/>
            </p:custDataLst>
          </p:nvPr>
        </p:nvSpPr>
        <p:spPr>
          <a:xfrm>
            <a:off x="381000" y="1600200"/>
            <a:ext cx="8763000" cy="5257800"/>
          </a:xfrm>
        </p:spPr>
        <p:txBody>
          <a:bodyPr>
            <a:noAutofit/>
          </a:bodyPr>
          <a:lstStyle/>
          <a:p>
            <a:pPr marL="514350" indent="-514350">
              <a:buFont typeface="Arial" pitchFamily="34" charset="0"/>
              <a:buAutoNum type="arabicPeriod"/>
            </a:pPr>
            <a:r>
              <a:rPr lang="en-US" dirty="0" err="1" smtClean="0"/>
              <a:t>Oculomotor</a:t>
            </a:r>
            <a:endParaRPr lang="en-US" dirty="0"/>
          </a:p>
          <a:p>
            <a:pPr marL="914400" lvl="1" indent="-514350">
              <a:buFont typeface="Arial" pitchFamily="34" charset="0"/>
              <a:buChar char="•"/>
            </a:pPr>
            <a:r>
              <a:rPr lang="en-US" sz="1600" dirty="0" smtClean="0"/>
              <a:t>Comes from midbrain</a:t>
            </a:r>
          </a:p>
          <a:p>
            <a:pPr marL="514350" indent="-514350">
              <a:buFont typeface="Arial" pitchFamily="34" charset="0"/>
              <a:buAutoNum type="arabicPeriod"/>
            </a:pPr>
            <a:r>
              <a:rPr lang="en-US" dirty="0" err="1" smtClean="0"/>
              <a:t>Trochlear</a:t>
            </a:r>
            <a:endParaRPr lang="en-US" dirty="0" smtClean="0"/>
          </a:p>
          <a:p>
            <a:pPr marL="914400" lvl="1" indent="-514350">
              <a:buFont typeface="Arial" pitchFamily="34" charset="0"/>
              <a:buChar char="•"/>
            </a:pPr>
            <a:r>
              <a:rPr lang="en-US" sz="1600" dirty="0" smtClean="0"/>
              <a:t>Comes from midbrain</a:t>
            </a:r>
          </a:p>
          <a:p>
            <a:pPr marL="514350" indent="-514350">
              <a:buFont typeface="Arial" pitchFamily="34" charset="0"/>
              <a:buAutoNum type="arabicPeriod"/>
            </a:pPr>
            <a:r>
              <a:rPr lang="en-US" dirty="0" err="1" smtClean="0">
                <a:solidFill>
                  <a:srgbClr val="FF0000"/>
                </a:solidFill>
              </a:rPr>
              <a:t>Abducens</a:t>
            </a:r>
            <a:endParaRPr lang="en-US" dirty="0" smtClean="0">
              <a:solidFill>
                <a:srgbClr val="FF0000"/>
              </a:solidFill>
            </a:endParaRPr>
          </a:p>
          <a:p>
            <a:pPr marL="914400" lvl="1" indent="-514350">
              <a:buFont typeface="Arial" pitchFamily="34" charset="0"/>
              <a:buChar char="•"/>
            </a:pPr>
            <a:r>
              <a:rPr lang="en-US" sz="1600" dirty="0" smtClean="0">
                <a:solidFill>
                  <a:srgbClr val="FF0000"/>
                </a:solidFill>
              </a:rPr>
              <a:t>Comes from </a:t>
            </a:r>
            <a:r>
              <a:rPr lang="en-US" sz="1600" dirty="0" err="1" smtClean="0">
                <a:solidFill>
                  <a:srgbClr val="FF0000"/>
                </a:solidFill>
              </a:rPr>
              <a:t>pons</a:t>
            </a:r>
            <a:r>
              <a:rPr lang="en-US" sz="1600" dirty="0" smtClean="0">
                <a:solidFill>
                  <a:srgbClr val="FF0000"/>
                </a:solidFill>
              </a:rPr>
              <a:t> with trigeminal, facial, </a:t>
            </a:r>
            <a:r>
              <a:rPr lang="en-US" sz="1600" dirty="0" err="1" smtClean="0">
                <a:solidFill>
                  <a:srgbClr val="FF0000"/>
                </a:solidFill>
              </a:rPr>
              <a:t>vestibulocochlear</a:t>
            </a:r>
            <a:endParaRPr lang="en-US" sz="1600" dirty="0">
              <a:solidFill>
                <a:srgbClr val="FF0000"/>
              </a:solidFill>
            </a:endParaRP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3124200" cy="1676400"/>
          </a:xfrm>
        </p:spPr>
        <p:txBody>
          <a:bodyPr>
            <a:normAutofit fontScale="90000"/>
          </a:bodyPr>
          <a:lstStyle/>
          <a:p>
            <a:r>
              <a:rPr lang="en-US" dirty="0" smtClean="0"/>
              <a:t>1. Identify the layer of rods and cones.</a:t>
            </a:r>
            <a:endParaRPr lang="en-US" dirty="0"/>
          </a:p>
        </p:txBody>
      </p:sp>
      <p:pic>
        <p:nvPicPr>
          <p:cNvPr id="5" name="Picture 31" descr="20x view retina"/>
          <p:cNvPicPr>
            <a:picLocks noChangeAspect="1" noChangeArrowheads="1"/>
          </p:cNvPicPr>
          <p:nvPr/>
        </p:nvPicPr>
        <p:blipFill>
          <a:blip r:embed="rId4" cstate="print"/>
          <a:srcRect/>
          <a:stretch>
            <a:fillRect/>
          </a:stretch>
        </p:blipFill>
        <p:spPr bwMode="auto">
          <a:xfrm>
            <a:off x="3079750" y="0"/>
            <a:ext cx="6064250" cy="6553200"/>
          </a:xfrm>
          <a:prstGeom prst="rect">
            <a:avLst/>
          </a:prstGeom>
          <a:noFill/>
          <a:ln w="9525">
            <a:noFill/>
            <a:miter lim="800000"/>
            <a:headEnd/>
            <a:tailEnd/>
          </a:ln>
        </p:spPr>
      </p:pic>
      <p:sp>
        <p:nvSpPr>
          <p:cNvPr id="6" name="TextBox 5"/>
          <p:cNvSpPr txBox="1"/>
          <p:nvPr/>
        </p:nvSpPr>
        <p:spPr>
          <a:xfrm>
            <a:off x="4953000" y="5029200"/>
            <a:ext cx="465192" cy="646331"/>
          </a:xfrm>
          <a:prstGeom prst="rect">
            <a:avLst/>
          </a:prstGeom>
          <a:noFill/>
        </p:spPr>
        <p:txBody>
          <a:bodyPr wrap="none" rtlCol="0">
            <a:spAutoFit/>
          </a:bodyPr>
          <a:lstStyle/>
          <a:p>
            <a:r>
              <a:rPr lang="en-US" sz="3600" b="1" dirty="0" smtClean="0">
                <a:solidFill>
                  <a:srgbClr val="FFFF00"/>
                </a:solidFill>
              </a:rPr>
              <a:t>A</a:t>
            </a:r>
            <a:endParaRPr lang="en-US" sz="3600" b="1" dirty="0">
              <a:solidFill>
                <a:srgbClr val="FFFF00"/>
              </a:solidFill>
            </a:endParaRPr>
          </a:p>
        </p:txBody>
      </p:sp>
      <p:sp>
        <p:nvSpPr>
          <p:cNvPr id="7" name="TextBox 6"/>
          <p:cNvSpPr txBox="1"/>
          <p:nvPr/>
        </p:nvSpPr>
        <p:spPr>
          <a:xfrm>
            <a:off x="5410200" y="4038600"/>
            <a:ext cx="442750" cy="646331"/>
          </a:xfrm>
          <a:prstGeom prst="rect">
            <a:avLst/>
          </a:prstGeom>
          <a:noFill/>
        </p:spPr>
        <p:txBody>
          <a:bodyPr wrap="none" rtlCol="0">
            <a:spAutoFit/>
          </a:bodyPr>
          <a:lstStyle/>
          <a:p>
            <a:r>
              <a:rPr lang="en-US" sz="3600" b="1" dirty="0" smtClean="0">
                <a:solidFill>
                  <a:srgbClr val="FFFF00"/>
                </a:solidFill>
              </a:rPr>
              <a:t>B</a:t>
            </a:r>
            <a:endParaRPr lang="en-US" sz="3600" b="1" dirty="0">
              <a:solidFill>
                <a:srgbClr val="FFFF00"/>
              </a:solidFill>
            </a:endParaRPr>
          </a:p>
        </p:txBody>
      </p:sp>
      <p:sp>
        <p:nvSpPr>
          <p:cNvPr id="8" name="TextBox 7"/>
          <p:cNvSpPr txBox="1"/>
          <p:nvPr/>
        </p:nvSpPr>
        <p:spPr>
          <a:xfrm>
            <a:off x="5334000" y="1905000"/>
            <a:ext cx="428322" cy="646331"/>
          </a:xfrm>
          <a:prstGeom prst="rect">
            <a:avLst/>
          </a:prstGeom>
          <a:noFill/>
        </p:spPr>
        <p:txBody>
          <a:bodyPr wrap="none" rtlCol="0">
            <a:spAutoFit/>
          </a:bodyPr>
          <a:lstStyle/>
          <a:p>
            <a:r>
              <a:rPr lang="en-US" sz="3600" b="1" dirty="0" smtClean="0">
                <a:solidFill>
                  <a:srgbClr val="FFFF00"/>
                </a:solidFill>
              </a:rPr>
              <a:t>C</a:t>
            </a:r>
            <a:endParaRPr lang="en-US" sz="3600" b="1" dirty="0">
              <a:solidFill>
                <a:srgbClr val="FFFF00"/>
              </a:solidFill>
            </a:endParaRPr>
          </a:p>
        </p:txBody>
      </p:sp>
      <p:sp>
        <p:nvSpPr>
          <p:cNvPr id="9" name="TextBox 8"/>
          <p:cNvSpPr txBox="1"/>
          <p:nvPr/>
        </p:nvSpPr>
        <p:spPr>
          <a:xfrm>
            <a:off x="6019800" y="762000"/>
            <a:ext cx="476412" cy="646331"/>
          </a:xfrm>
          <a:prstGeom prst="rect">
            <a:avLst/>
          </a:prstGeom>
          <a:noFill/>
        </p:spPr>
        <p:txBody>
          <a:bodyPr wrap="none" rtlCol="0">
            <a:spAutoFit/>
          </a:bodyPr>
          <a:lstStyle/>
          <a:p>
            <a:r>
              <a:rPr lang="en-US" sz="3600" b="1" dirty="0" smtClean="0">
                <a:solidFill>
                  <a:srgbClr val="FFFF00"/>
                </a:solidFill>
              </a:rPr>
              <a:t>D</a:t>
            </a:r>
            <a:endParaRPr lang="en-US" sz="3600" b="1" dirty="0">
              <a:solidFill>
                <a:srgbClr val="FFFF00"/>
              </a:solidFill>
            </a:endParaRPr>
          </a:p>
        </p:txBody>
      </p:sp>
      <p:sp>
        <p:nvSpPr>
          <p:cNvPr id="3" name="TPAnswers"/>
          <p:cNvSpPr>
            <a:spLocks noGrp="1"/>
          </p:cNvSpPr>
          <p:nvPr>
            <p:ph type="body" idx="1"/>
            <p:custDataLst>
              <p:tags r:id="rId2"/>
            </p:custDataLst>
          </p:nvPr>
        </p:nvSpPr>
        <p:spPr>
          <a:xfrm>
            <a:off x="0" y="1752600"/>
            <a:ext cx="2971800" cy="4373563"/>
          </a:xfrm>
        </p:spPr>
        <p:txBody>
          <a:bodyPr>
            <a:noAutofit/>
          </a:bodyPr>
          <a:lstStyle/>
          <a:p>
            <a:pPr marL="514350" indent="-514350">
              <a:buFont typeface="Arial" pitchFamily="34" charset="0"/>
              <a:buAutoNum type="arabicPeriod"/>
            </a:pPr>
            <a:r>
              <a:rPr lang="en-US" dirty="0" smtClean="0"/>
              <a:t>A- choroid</a:t>
            </a:r>
          </a:p>
          <a:p>
            <a:pPr marL="514350" indent="-514350">
              <a:buFont typeface="Arial" pitchFamily="34" charset="0"/>
              <a:buAutoNum type="arabicPeriod"/>
            </a:pPr>
            <a:r>
              <a:rPr lang="en-US" dirty="0" smtClean="0">
                <a:solidFill>
                  <a:srgbClr val="FF0000"/>
                </a:solidFill>
              </a:rPr>
              <a:t>B</a:t>
            </a:r>
          </a:p>
          <a:p>
            <a:pPr marL="514350" indent="-514350">
              <a:buFont typeface="Arial" pitchFamily="34" charset="0"/>
              <a:buAutoNum type="arabicPeriod"/>
            </a:pPr>
            <a:r>
              <a:rPr lang="en-US" dirty="0" smtClean="0"/>
              <a:t>C- internal </a:t>
            </a:r>
            <a:r>
              <a:rPr lang="en-US" dirty="0" err="1" smtClean="0"/>
              <a:t>plexiform</a:t>
            </a:r>
            <a:r>
              <a:rPr lang="en-US" dirty="0" smtClean="0"/>
              <a:t> layer</a:t>
            </a:r>
          </a:p>
          <a:p>
            <a:pPr marL="514350" indent="-514350">
              <a:buFont typeface="Arial" pitchFamily="34" charset="0"/>
              <a:buAutoNum type="arabicPeriod"/>
            </a:pPr>
            <a:r>
              <a:rPr lang="en-US" dirty="0" smtClean="0"/>
              <a:t>D- sclera</a:t>
            </a:r>
            <a:endParaRPr lang="en-US" dirty="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dirty="0" smtClean="0"/>
              <a:t>2. The arrow points to:</a:t>
            </a:r>
            <a:endParaRPr lang="en-US" dirty="0"/>
          </a:p>
        </p:txBody>
      </p:sp>
      <p:pic>
        <p:nvPicPr>
          <p:cNvPr id="5" name="Picture 24" descr="pons2a"/>
          <p:cNvPicPr>
            <a:picLocks noChangeAspect="1" noChangeArrowheads="1"/>
          </p:cNvPicPr>
          <p:nvPr/>
        </p:nvPicPr>
        <p:blipFill>
          <a:blip r:embed="rId4" cstate="print"/>
          <a:srcRect b="2089"/>
          <a:stretch>
            <a:fillRect/>
          </a:stretch>
        </p:blipFill>
        <p:spPr bwMode="auto">
          <a:xfrm>
            <a:off x="5532437" y="1447800"/>
            <a:ext cx="3611563" cy="3794125"/>
          </a:xfrm>
          <a:prstGeom prst="rect">
            <a:avLst/>
          </a:prstGeom>
          <a:noFill/>
          <a:ln w="9525">
            <a:noFill/>
            <a:miter lim="800000"/>
            <a:headEnd/>
            <a:tailEnd/>
          </a:ln>
        </p:spPr>
      </p:pic>
      <p:sp>
        <p:nvSpPr>
          <p:cNvPr id="6" name="Down Arrow 5"/>
          <p:cNvSpPr/>
          <p:nvPr/>
        </p:nvSpPr>
        <p:spPr>
          <a:xfrm>
            <a:off x="6477000" y="2362200"/>
            <a:ext cx="457200" cy="4572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2"/>
            </p:custDataLst>
          </p:nvPr>
        </p:nvSpPr>
        <p:spPr>
          <a:xfrm>
            <a:off x="457200" y="1600200"/>
            <a:ext cx="4114800" cy="4525963"/>
          </a:xfrm>
        </p:spPr>
        <p:txBody>
          <a:bodyPr>
            <a:noAutofit/>
          </a:bodyPr>
          <a:lstStyle/>
          <a:p>
            <a:pPr marL="514350" indent="-514350">
              <a:buFont typeface="Arial" pitchFamily="34" charset="0"/>
              <a:buAutoNum type="arabicPeriod"/>
            </a:pPr>
            <a:r>
              <a:rPr lang="en-US" dirty="0" err="1" smtClean="0">
                <a:solidFill>
                  <a:srgbClr val="FF0000"/>
                </a:solidFill>
              </a:rPr>
              <a:t>Abducens</a:t>
            </a:r>
            <a:r>
              <a:rPr lang="en-US" dirty="0" smtClean="0">
                <a:solidFill>
                  <a:srgbClr val="FF0000"/>
                </a:solidFill>
              </a:rPr>
              <a:t> nucleus</a:t>
            </a:r>
          </a:p>
          <a:p>
            <a:pPr marL="514350" indent="-514350">
              <a:buFont typeface="Arial" pitchFamily="34" charset="0"/>
              <a:buAutoNum type="arabicPeriod"/>
            </a:pPr>
            <a:r>
              <a:rPr lang="en-US" dirty="0" smtClean="0"/>
              <a:t>Facial nucleus</a:t>
            </a:r>
          </a:p>
          <a:p>
            <a:pPr marL="514350" indent="-514350">
              <a:buFont typeface="Arial" pitchFamily="34" charset="0"/>
              <a:buAutoNum type="arabicPeriod"/>
            </a:pPr>
            <a:r>
              <a:rPr lang="en-US" dirty="0" smtClean="0"/>
              <a:t>Trigeminal nucleus</a:t>
            </a:r>
          </a:p>
          <a:p>
            <a:pPr marL="514350" indent="-514350">
              <a:buFont typeface="Arial" pitchFamily="34" charset="0"/>
              <a:buAutoNum type="arabicPeriod"/>
            </a:pPr>
            <a:r>
              <a:rPr lang="en-US" dirty="0" smtClean="0"/>
              <a:t>Spinal nucleus of 5</a:t>
            </a:r>
            <a:endParaRPr lang="en-US" dirty="0"/>
          </a:p>
        </p:txBody>
      </p:sp>
      <p:sp>
        <p:nvSpPr>
          <p:cNvPr id="7" name="Oval 6"/>
          <p:cNvSpPr/>
          <p:nvPr/>
        </p:nvSpPr>
        <p:spPr>
          <a:xfrm>
            <a:off x="6019800" y="2819400"/>
            <a:ext cx="228600" cy="2286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9" name="Straight Arrow Connector 8"/>
          <p:cNvCxnSpPr/>
          <p:nvPr/>
        </p:nvCxnSpPr>
        <p:spPr>
          <a:xfrm flipV="1">
            <a:off x="4114800" y="2895600"/>
            <a:ext cx="1981200" cy="2286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3" name="Oval 12"/>
          <p:cNvSpPr/>
          <p:nvPr/>
        </p:nvSpPr>
        <p:spPr>
          <a:xfrm>
            <a:off x="6172200" y="3200400"/>
            <a:ext cx="304800" cy="228600"/>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15" name="Straight Arrow Connector 14"/>
          <p:cNvCxnSpPr/>
          <p:nvPr/>
        </p:nvCxnSpPr>
        <p:spPr>
          <a:xfrm>
            <a:off x="3429000" y="2514600"/>
            <a:ext cx="2819400" cy="838200"/>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dirty="0" smtClean="0"/>
              <a:t>3. Identify the lateral </a:t>
            </a:r>
            <a:r>
              <a:rPr lang="en-US" dirty="0" err="1" smtClean="0"/>
              <a:t>geniculate</a:t>
            </a:r>
            <a:r>
              <a:rPr lang="en-US" dirty="0" smtClean="0"/>
              <a:t>.</a:t>
            </a:r>
            <a:endParaRPr lang="en-US" dirty="0"/>
          </a:p>
        </p:txBody>
      </p:sp>
      <p:pic>
        <p:nvPicPr>
          <p:cNvPr id="6" name="Picture 17"/>
          <p:cNvPicPr>
            <a:picLocks noChangeAspect="1" noChangeArrowheads="1"/>
          </p:cNvPicPr>
          <p:nvPr/>
        </p:nvPicPr>
        <p:blipFill>
          <a:blip r:embed="rId4" cstate="print"/>
          <a:srcRect/>
          <a:stretch>
            <a:fillRect/>
          </a:stretch>
        </p:blipFill>
        <p:spPr bwMode="auto">
          <a:xfrm>
            <a:off x="4572000" y="3401661"/>
            <a:ext cx="4572000" cy="3456339"/>
          </a:xfrm>
          <a:prstGeom prst="rect">
            <a:avLst/>
          </a:prstGeom>
          <a:noFill/>
          <a:ln w="9525">
            <a:noFill/>
            <a:miter lim="800000"/>
            <a:headEnd/>
            <a:tailEnd/>
          </a:ln>
        </p:spPr>
      </p:pic>
      <p:sp>
        <p:nvSpPr>
          <p:cNvPr id="8" name="TextBox 7"/>
          <p:cNvSpPr txBox="1"/>
          <p:nvPr/>
        </p:nvSpPr>
        <p:spPr>
          <a:xfrm>
            <a:off x="5029200" y="5029200"/>
            <a:ext cx="406042" cy="646331"/>
          </a:xfrm>
          <a:prstGeom prst="rect">
            <a:avLst/>
          </a:prstGeom>
          <a:noFill/>
        </p:spPr>
        <p:txBody>
          <a:bodyPr wrap="square" rtlCol="0">
            <a:spAutoFit/>
          </a:bodyPr>
          <a:lstStyle/>
          <a:p>
            <a:r>
              <a:rPr lang="en-US" sz="3600" b="1" dirty="0" smtClean="0">
                <a:solidFill>
                  <a:srgbClr val="FFFF00"/>
                </a:solidFill>
              </a:rPr>
              <a:t>A</a:t>
            </a:r>
            <a:endParaRPr lang="en-US" sz="3600" b="1" dirty="0">
              <a:solidFill>
                <a:srgbClr val="FFFF00"/>
              </a:solidFill>
            </a:endParaRPr>
          </a:p>
        </p:txBody>
      </p:sp>
      <p:sp>
        <p:nvSpPr>
          <p:cNvPr id="9" name="TextBox 8"/>
          <p:cNvSpPr txBox="1"/>
          <p:nvPr/>
        </p:nvSpPr>
        <p:spPr>
          <a:xfrm>
            <a:off x="7239000" y="3352800"/>
            <a:ext cx="363075" cy="646331"/>
          </a:xfrm>
          <a:prstGeom prst="rect">
            <a:avLst/>
          </a:prstGeom>
          <a:noFill/>
        </p:spPr>
        <p:txBody>
          <a:bodyPr wrap="square" rtlCol="0">
            <a:spAutoFit/>
          </a:bodyPr>
          <a:lstStyle/>
          <a:p>
            <a:r>
              <a:rPr lang="en-US" sz="3600" b="1" dirty="0" smtClean="0">
                <a:solidFill>
                  <a:schemeClr val="accent2"/>
                </a:solidFill>
              </a:rPr>
              <a:t>B</a:t>
            </a:r>
            <a:endParaRPr lang="en-US" sz="3600" b="1" dirty="0">
              <a:solidFill>
                <a:schemeClr val="accent2"/>
              </a:solidFill>
            </a:endParaRPr>
          </a:p>
        </p:txBody>
      </p:sp>
      <p:sp>
        <p:nvSpPr>
          <p:cNvPr id="10" name="TextBox 9"/>
          <p:cNvSpPr txBox="1"/>
          <p:nvPr/>
        </p:nvSpPr>
        <p:spPr>
          <a:xfrm>
            <a:off x="8088964" y="3939323"/>
            <a:ext cx="351244" cy="646331"/>
          </a:xfrm>
          <a:prstGeom prst="rect">
            <a:avLst/>
          </a:prstGeom>
          <a:noFill/>
        </p:spPr>
        <p:txBody>
          <a:bodyPr wrap="square" rtlCol="0">
            <a:spAutoFit/>
          </a:bodyPr>
          <a:lstStyle/>
          <a:p>
            <a:r>
              <a:rPr lang="en-US" sz="3600" b="1" dirty="0" smtClean="0">
                <a:solidFill>
                  <a:schemeClr val="accent2"/>
                </a:solidFill>
              </a:rPr>
              <a:t>C</a:t>
            </a:r>
            <a:endParaRPr lang="en-US" sz="3600" b="1" dirty="0">
              <a:solidFill>
                <a:schemeClr val="accent2"/>
              </a:solidFill>
            </a:endParaRPr>
          </a:p>
        </p:txBody>
      </p:sp>
      <p:sp>
        <p:nvSpPr>
          <p:cNvPr id="11" name="TextBox 10"/>
          <p:cNvSpPr txBox="1"/>
          <p:nvPr/>
        </p:nvSpPr>
        <p:spPr>
          <a:xfrm>
            <a:off x="4724400" y="3886200"/>
            <a:ext cx="1285868" cy="646331"/>
          </a:xfrm>
          <a:prstGeom prst="rect">
            <a:avLst/>
          </a:prstGeom>
          <a:noFill/>
        </p:spPr>
        <p:txBody>
          <a:bodyPr wrap="square" rtlCol="0">
            <a:spAutoFit/>
          </a:bodyPr>
          <a:lstStyle/>
          <a:p>
            <a:r>
              <a:rPr lang="en-US" sz="3600" b="1" dirty="0" smtClean="0">
                <a:solidFill>
                  <a:schemeClr val="accent2"/>
                </a:solidFill>
              </a:rPr>
              <a:t>D</a:t>
            </a:r>
            <a:endParaRPr lang="en-US" sz="3600" b="1" dirty="0">
              <a:solidFill>
                <a:schemeClr val="accent2"/>
              </a:solidFill>
            </a:endParaRPr>
          </a:p>
        </p:txBody>
      </p:sp>
      <p:sp>
        <p:nvSpPr>
          <p:cNvPr id="3" name="TPAnswers"/>
          <p:cNvSpPr>
            <a:spLocks noGrp="1"/>
          </p:cNvSpPr>
          <p:nvPr>
            <p:ph type="body" idx="1"/>
            <p:custDataLst>
              <p:tags r:id="rId2"/>
            </p:custDataLst>
          </p:nvPr>
        </p:nvSpPr>
        <p:spPr>
          <a:xfrm>
            <a:off x="457200" y="1600200"/>
            <a:ext cx="5181600" cy="4525963"/>
          </a:xfrm>
        </p:spPr>
        <p:txBody>
          <a:bodyPr>
            <a:noAutofit/>
          </a:bodyPr>
          <a:lstStyle/>
          <a:p>
            <a:pPr marL="514350" indent="-514350">
              <a:buFont typeface="Arial" pitchFamily="34" charset="0"/>
              <a:buAutoNum type="arabicPeriod"/>
            </a:pPr>
            <a:r>
              <a:rPr lang="en-US" dirty="0" smtClean="0"/>
              <a:t>A- optic tract</a:t>
            </a:r>
          </a:p>
          <a:p>
            <a:pPr marL="514350" indent="-514350">
              <a:buFont typeface="Arial" pitchFamily="34" charset="0"/>
              <a:buAutoNum type="arabicPeriod"/>
            </a:pPr>
            <a:r>
              <a:rPr lang="en-US" dirty="0" smtClean="0"/>
              <a:t>B- superior </a:t>
            </a:r>
            <a:r>
              <a:rPr lang="en-US" dirty="0" err="1" smtClean="0"/>
              <a:t>colliculus</a:t>
            </a:r>
            <a:endParaRPr lang="en-US" dirty="0" smtClean="0"/>
          </a:p>
          <a:p>
            <a:pPr marL="514350" indent="-514350">
              <a:buFont typeface="Arial" pitchFamily="34" charset="0"/>
              <a:buAutoNum type="arabicPeriod"/>
            </a:pPr>
            <a:r>
              <a:rPr lang="en-US" dirty="0" smtClean="0"/>
              <a:t>C- medial </a:t>
            </a:r>
            <a:r>
              <a:rPr lang="en-US" dirty="0" err="1" smtClean="0"/>
              <a:t>geniculate</a:t>
            </a:r>
            <a:endParaRPr lang="en-US" dirty="0" smtClean="0"/>
          </a:p>
          <a:p>
            <a:pPr marL="514350" indent="-514350">
              <a:buFont typeface="Arial" pitchFamily="34" charset="0"/>
              <a:buAutoNum type="arabicPeriod"/>
            </a:pPr>
            <a:r>
              <a:rPr lang="en-US" dirty="0" smtClean="0">
                <a:solidFill>
                  <a:srgbClr val="FF0000"/>
                </a:solidFill>
              </a:rPr>
              <a:t>D- lateral </a:t>
            </a:r>
            <a:r>
              <a:rPr lang="en-US" dirty="0" err="1" smtClean="0">
                <a:solidFill>
                  <a:srgbClr val="FF0000"/>
                </a:solidFill>
              </a:rPr>
              <a:t>geniculate</a:t>
            </a:r>
            <a:endParaRPr lang="en-US" dirty="0">
              <a:solidFill>
                <a:srgbClr val="FF0000"/>
              </a:solidFill>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7"/>
          <p:cNvPicPr>
            <a:picLocks noChangeAspect="1" noChangeArrowheads="1"/>
          </p:cNvPicPr>
          <p:nvPr/>
        </p:nvPicPr>
        <p:blipFill>
          <a:blip r:embed="rId4" cstate="print"/>
          <a:srcRect/>
          <a:stretch>
            <a:fillRect/>
          </a:stretch>
        </p:blipFill>
        <p:spPr bwMode="auto">
          <a:xfrm>
            <a:off x="3568700" y="1524000"/>
            <a:ext cx="5575300" cy="4214813"/>
          </a:xfrm>
          <a:prstGeom prst="rect">
            <a:avLst/>
          </a:prstGeom>
          <a:noFill/>
          <a:ln w="9525">
            <a:noFill/>
            <a:miter lim="800000"/>
            <a:headEnd/>
            <a:tailEnd/>
          </a:ln>
        </p:spPr>
      </p:pic>
      <p:sp>
        <p:nvSpPr>
          <p:cNvPr id="2" name="TPQuestion"/>
          <p:cNvSpPr>
            <a:spLocks noGrp="1"/>
          </p:cNvSpPr>
          <p:nvPr>
            <p:ph type="title"/>
          </p:nvPr>
        </p:nvSpPr>
        <p:spPr>
          <a:xfrm>
            <a:off x="457200" y="274637"/>
            <a:ext cx="8229600" cy="1143000"/>
          </a:xfrm>
        </p:spPr>
        <p:txBody>
          <a:bodyPr/>
          <a:lstStyle/>
          <a:p>
            <a:r>
              <a:rPr lang="en-US" dirty="0" smtClean="0"/>
              <a:t>4. Identify the superior </a:t>
            </a:r>
            <a:r>
              <a:rPr lang="en-US" dirty="0" err="1" smtClean="0"/>
              <a:t>colliculus</a:t>
            </a:r>
            <a:r>
              <a:rPr lang="en-US" dirty="0" smtClean="0"/>
              <a:t>.</a:t>
            </a:r>
            <a:endParaRPr lang="en-US" dirty="0"/>
          </a:p>
        </p:txBody>
      </p:sp>
      <p:sp>
        <p:nvSpPr>
          <p:cNvPr id="6" name="TextBox 5"/>
          <p:cNvSpPr txBox="1"/>
          <p:nvPr/>
        </p:nvSpPr>
        <p:spPr>
          <a:xfrm>
            <a:off x="4953000" y="4572000"/>
            <a:ext cx="465192" cy="646331"/>
          </a:xfrm>
          <a:prstGeom prst="rect">
            <a:avLst/>
          </a:prstGeom>
          <a:noFill/>
        </p:spPr>
        <p:txBody>
          <a:bodyPr wrap="none" rtlCol="0">
            <a:spAutoFit/>
          </a:bodyPr>
          <a:lstStyle/>
          <a:p>
            <a:r>
              <a:rPr lang="en-US" sz="3600" b="1" dirty="0" smtClean="0">
                <a:solidFill>
                  <a:srgbClr val="FFFF00"/>
                </a:solidFill>
              </a:rPr>
              <a:t>A</a:t>
            </a:r>
            <a:endParaRPr lang="en-US" sz="3600" b="1" dirty="0">
              <a:solidFill>
                <a:srgbClr val="FFFF00"/>
              </a:solidFill>
            </a:endParaRPr>
          </a:p>
        </p:txBody>
      </p:sp>
      <p:sp>
        <p:nvSpPr>
          <p:cNvPr id="7" name="TextBox 6"/>
          <p:cNvSpPr txBox="1"/>
          <p:nvPr/>
        </p:nvSpPr>
        <p:spPr>
          <a:xfrm>
            <a:off x="6934200" y="1600200"/>
            <a:ext cx="442750" cy="646331"/>
          </a:xfrm>
          <a:prstGeom prst="rect">
            <a:avLst/>
          </a:prstGeom>
          <a:noFill/>
        </p:spPr>
        <p:txBody>
          <a:bodyPr wrap="none" rtlCol="0">
            <a:spAutoFit/>
          </a:bodyPr>
          <a:lstStyle/>
          <a:p>
            <a:r>
              <a:rPr lang="en-US" sz="3600" b="1" dirty="0" smtClean="0">
                <a:solidFill>
                  <a:schemeClr val="accent2"/>
                </a:solidFill>
              </a:rPr>
              <a:t>B</a:t>
            </a:r>
            <a:endParaRPr lang="en-US" sz="3600" b="1" dirty="0">
              <a:solidFill>
                <a:schemeClr val="accent2"/>
              </a:solidFill>
            </a:endParaRPr>
          </a:p>
        </p:txBody>
      </p:sp>
      <p:sp>
        <p:nvSpPr>
          <p:cNvPr id="8" name="TextBox 7"/>
          <p:cNvSpPr txBox="1"/>
          <p:nvPr/>
        </p:nvSpPr>
        <p:spPr>
          <a:xfrm>
            <a:off x="7924800" y="2209800"/>
            <a:ext cx="428322" cy="646331"/>
          </a:xfrm>
          <a:prstGeom prst="rect">
            <a:avLst/>
          </a:prstGeom>
          <a:noFill/>
        </p:spPr>
        <p:txBody>
          <a:bodyPr wrap="none" rtlCol="0">
            <a:spAutoFit/>
          </a:bodyPr>
          <a:lstStyle/>
          <a:p>
            <a:r>
              <a:rPr lang="en-US" sz="3600" b="1" dirty="0" smtClean="0">
                <a:solidFill>
                  <a:schemeClr val="accent2"/>
                </a:solidFill>
              </a:rPr>
              <a:t>C</a:t>
            </a:r>
            <a:endParaRPr lang="en-US" sz="3600" b="1" dirty="0">
              <a:solidFill>
                <a:schemeClr val="accent2"/>
              </a:solidFill>
            </a:endParaRPr>
          </a:p>
        </p:txBody>
      </p:sp>
      <p:sp>
        <p:nvSpPr>
          <p:cNvPr id="9" name="TextBox 8"/>
          <p:cNvSpPr txBox="1"/>
          <p:nvPr/>
        </p:nvSpPr>
        <p:spPr>
          <a:xfrm>
            <a:off x="3810000" y="2133600"/>
            <a:ext cx="476412" cy="646331"/>
          </a:xfrm>
          <a:prstGeom prst="rect">
            <a:avLst/>
          </a:prstGeom>
          <a:noFill/>
        </p:spPr>
        <p:txBody>
          <a:bodyPr wrap="none" rtlCol="0">
            <a:spAutoFit/>
          </a:bodyPr>
          <a:lstStyle/>
          <a:p>
            <a:r>
              <a:rPr lang="en-US" sz="3600" b="1" dirty="0" smtClean="0">
                <a:solidFill>
                  <a:schemeClr val="accent2"/>
                </a:solidFill>
              </a:rPr>
              <a:t>D</a:t>
            </a:r>
            <a:endParaRPr lang="en-US" sz="3600" b="1" dirty="0">
              <a:solidFill>
                <a:schemeClr val="accent2"/>
              </a:solidFill>
            </a:endParaRPr>
          </a:p>
        </p:txBody>
      </p:sp>
      <p:sp>
        <p:nvSpPr>
          <p:cNvPr id="3" name="TPAnswers"/>
          <p:cNvSpPr>
            <a:spLocks noGrp="1"/>
          </p:cNvSpPr>
          <p:nvPr>
            <p:ph type="body" idx="1"/>
            <p:custDataLst>
              <p:tags r:id="rId2"/>
            </p:custDataLst>
          </p:nvPr>
        </p:nvSpPr>
        <p:spPr>
          <a:xfrm>
            <a:off x="457200" y="2209800"/>
            <a:ext cx="4876800" cy="3916363"/>
          </a:xfrm>
        </p:spPr>
        <p:txBody>
          <a:bodyPr>
            <a:noAutofit/>
          </a:bodyPr>
          <a:lstStyle/>
          <a:p>
            <a:pPr marL="514350" indent="-514350">
              <a:buFont typeface="Arial" pitchFamily="34" charset="0"/>
              <a:buAutoNum type="arabicPeriod"/>
            </a:pPr>
            <a:r>
              <a:rPr lang="en-US" dirty="0" smtClean="0"/>
              <a:t>A- optic tract</a:t>
            </a:r>
          </a:p>
          <a:p>
            <a:pPr marL="514350" indent="-514350">
              <a:buFont typeface="Arial" pitchFamily="34" charset="0"/>
              <a:buAutoNum type="arabicPeriod"/>
            </a:pPr>
            <a:r>
              <a:rPr lang="en-US" dirty="0" smtClean="0">
                <a:solidFill>
                  <a:srgbClr val="FF0000"/>
                </a:solidFill>
              </a:rPr>
              <a:t>B- superior </a:t>
            </a:r>
            <a:r>
              <a:rPr lang="en-US" dirty="0" err="1" smtClean="0">
                <a:solidFill>
                  <a:srgbClr val="FF0000"/>
                </a:solidFill>
              </a:rPr>
              <a:t>colliculus</a:t>
            </a:r>
            <a:endParaRPr lang="en-US" dirty="0" smtClean="0">
              <a:solidFill>
                <a:srgbClr val="FF0000"/>
              </a:solidFill>
            </a:endParaRPr>
          </a:p>
          <a:p>
            <a:pPr marL="514350" indent="-514350">
              <a:buFont typeface="Arial" pitchFamily="34" charset="0"/>
              <a:buAutoNum type="arabicPeriod"/>
            </a:pPr>
            <a:r>
              <a:rPr lang="en-US" dirty="0" smtClean="0"/>
              <a:t>C- medial </a:t>
            </a:r>
            <a:r>
              <a:rPr lang="en-US" dirty="0" err="1" smtClean="0"/>
              <a:t>geniculate</a:t>
            </a:r>
            <a:endParaRPr lang="en-US" dirty="0" smtClean="0"/>
          </a:p>
          <a:p>
            <a:pPr marL="514350" indent="-514350">
              <a:buFont typeface="Arial" pitchFamily="34" charset="0"/>
              <a:buAutoNum type="arabicPeriod"/>
            </a:pPr>
            <a:r>
              <a:rPr lang="en-US" dirty="0" smtClean="0"/>
              <a:t>D- lateral </a:t>
            </a:r>
            <a:r>
              <a:rPr lang="en-US" dirty="0" err="1" smtClean="0"/>
              <a:t>geniculate</a:t>
            </a:r>
            <a:endParaRPr lang="en-US" dirty="0"/>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dirty="0" smtClean="0"/>
              <a:t>5. The arrow points to the. </a:t>
            </a:r>
            <a:endParaRPr lang="en-US" dirty="0"/>
          </a:p>
        </p:txBody>
      </p:sp>
      <p:pic>
        <p:nvPicPr>
          <p:cNvPr id="5" name="Picture 39" descr="1misc"/>
          <p:cNvPicPr>
            <a:picLocks noChangeAspect="1" noChangeArrowheads="1"/>
          </p:cNvPicPr>
          <p:nvPr/>
        </p:nvPicPr>
        <p:blipFill>
          <a:blip r:embed="rId4" cstate="print"/>
          <a:srcRect/>
          <a:stretch>
            <a:fillRect/>
          </a:stretch>
        </p:blipFill>
        <p:spPr bwMode="auto">
          <a:xfrm>
            <a:off x="4338977" y="1143000"/>
            <a:ext cx="4805023" cy="3581400"/>
          </a:xfrm>
          <a:prstGeom prst="rect">
            <a:avLst/>
          </a:prstGeom>
          <a:solidFill>
            <a:schemeClr val="bg1"/>
          </a:solidFill>
          <a:ln w="9525">
            <a:solidFill>
              <a:schemeClr val="bg2"/>
            </a:solidFill>
            <a:miter lim="800000"/>
            <a:headEnd/>
            <a:tailEnd/>
          </a:ln>
        </p:spPr>
      </p:pic>
      <p:sp>
        <p:nvSpPr>
          <p:cNvPr id="6" name="Down Arrow 5"/>
          <p:cNvSpPr/>
          <p:nvPr/>
        </p:nvSpPr>
        <p:spPr>
          <a:xfrm flipV="1">
            <a:off x="7086600" y="4343400"/>
            <a:ext cx="457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2"/>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Optic nerve</a:t>
            </a:r>
          </a:p>
          <a:p>
            <a:pPr marL="514350" indent="-514350">
              <a:buFont typeface="Arial" pitchFamily="34" charset="0"/>
              <a:buAutoNum type="arabicPeriod"/>
            </a:pPr>
            <a:r>
              <a:rPr lang="en-US" dirty="0" smtClean="0">
                <a:solidFill>
                  <a:srgbClr val="FF0000"/>
                </a:solidFill>
              </a:rPr>
              <a:t>Optic tract</a:t>
            </a:r>
          </a:p>
          <a:p>
            <a:pPr marL="514350" indent="-514350">
              <a:buFont typeface="Arial" pitchFamily="34" charset="0"/>
              <a:buAutoNum type="arabicPeriod"/>
            </a:pPr>
            <a:r>
              <a:rPr lang="en-US" dirty="0" smtClean="0"/>
              <a:t>Optic radiations</a:t>
            </a:r>
            <a:endParaRPr lang="en-US" dirty="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noAutofit/>
          </a:bodyPr>
          <a:lstStyle/>
          <a:p>
            <a:r>
              <a:rPr lang="en-US" sz="3200" dirty="0" smtClean="0"/>
              <a:t>1. The main auditory nucleus in the thalamus that receives auditory input is the: </a:t>
            </a:r>
            <a:endParaRPr lang="en-US" sz="3200" dirty="0"/>
          </a:p>
        </p:txBody>
      </p:sp>
      <p:sp>
        <p:nvSpPr>
          <p:cNvPr id="3" name="TPAnswers"/>
          <p:cNvSpPr>
            <a:spLocks noGrp="1"/>
          </p:cNvSpPr>
          <p:nvPr>
            <p:ph type="body" idx="1"/>
            <p:custDataLst>
              <p:tags r:id="rId2"/>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solidFill>
                  <a:srgbClr val="FF0000"/>
                </a:solidFill>
              </a:rPr>
              <a:t>Medial </a:t>
            </a:r>
            <a:r>
              <a:rPr lang="en-US" dirty="0" err="1" smtClean="0">
                <a:solidFill>
                  <a:srgbClr val="FF0000"/>
                </a:solidFill>
              </a:rPr>
              <a:t>geniculate</a:t>
            </a:r>
            <a:endParaRPr lang="en-US" dirty="0" smtClean="0">
              <a:solidFill>
                <a:srgbClr val="FF0000"/>
              </a:solidFill>
            </a:endParaRPr>
          </a:p>
          <a:p>
            <a:pPr marL="514350" indent="-514350">
              <a:buFont typeface="Arial" pitchFamily="34" charset="0"/>
              <a:buAutoNum type="arabicPeriod"/>
            </a:pPr>
            <a:r>
              <a:rPr lang="en-US" dirty="0" smtClean="0"/>
              <a:t>Lateral </a:t>
            </a:r>
            <a:r>
              <a:rPr lang="en-US" dirty="0" err="1" smtClean="0"/>
              <a:t>geniculate</a:t>
            </a:r>
            <a:endParaRPr lang="en-US" dirty="0" smtClean="0"/>
          </a:p>
          <a:p>
            <a:pPr marL="514350" indent="-514350">
              <a:buFont typeface="Arial" pitchFamily="34" charset="0"/>
              <a:buAutoNum type="arabicPeriod"/>
            </a:pPr>
            <a:r>
              <a:rPr lang="en-US" dirty="0" smtClean="0"/>
              <a:t>Ventral posterior nucleus</a:t>
            </a:r>
          </a:p>
          <a:p>
            <a:pPr marL="514350" indent="-514350">
              <a:buFont typeface="Arial" pitchFamily="34" charset="0"/>
              <a:buAutoNum type="arabicPeriod"/>
            </a:pPr>
            <a:r>
              <a:rPr lang="en-US" dirty="0" smtClean="0"/>
              <a:t>Ventral lateral nucleus</a:t>
            </a:r>
            <a:endParaRPr lang="en-US" dirty="0"/>
          </a:p>
        </p:txBody>
      </p:sp>
      <p:pic>
        <p:nvPicPr>
          <p:cNvPr id="2050" name="Picture 2"/>
          <p:cNvPicPr>
            <a:picLocks noChangeAspect="1" noChangeArrowheads="1"/>
          </p:cNvPicPr>
          <p:nvPr/>
        </p:nvPicPr>
        <p:blipFill>
          <a:blip r:embed="rId4" cstate="print"/>
          <a:srcRect/>
          <a:stretch>
            <a:fillRect/>
          </a:stretch>
        </p:blipFill>
        <p:spPr bwMode="auto">
          <a:xfrm>
            <a:off x="4038312" y="1828800"/>
            <a:ext cx="5105688" cy="3886200"/>
          </a:xfrm>
          <a:prstGeom prst="rect">
            <a:avLst/>
          </a:prstGeom>
          <a:noFill/>
          <a:ln w="9525">
            <a:noFill/>
            <a:miter lim="800000"/>
            <a:headEnd/>
            <a:tailEnd/>
          </a:ln>
        </p:spPr>
      </p:pic>
      <p:sp>
        <p:nvSpPr>
          <p:cNvPr id="48" name="Rectangle 47"/>
          <p:cNvSpPr/>
          <p:nvPr/>
        </p:nvSpPr>
        <p:spPr>
          <a:xfrm>
            <a:off x="5181600" y="2667000"/>
            <a:ext cx="1676400" cy="3810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9144000" cy="1417637"/>
          </a:xfrm>
        </p:spPr>
        <p:txBody>
          <a:bodyPr>
            <a:noAutofit/>
          </a:bodyPr>
          <a:lstStyle/>
          <a:p>
            <a:r>
              <a:rPr lang="en-US" sz="2800" dirty="0" smtClean="0"/>
              <a:t>2. A lesion in what nerve would cause a patient to feel a sense of vertigo, falling to one side, nausea, and abnormal, rhythmic eye movements (</a:t>
            </a:r>
            <a:r>
              <a:rPr lang="en-US" sz="2800" dirty="0" err="1" smtClean="0"/>
              <a:t>nystagmus</a:t>
            </a:r>
            <a:r>
              <a:rPr lang="en-US" sz="2800" dirty="0" smtClean="0"/>
              <a:t>).</a:t>
            </a:r>
            <a:endParaRPr lang="en-US" sz="2800" dirty="0"/>
          </a:p>
        </p:txBody>
      </p:sp>
      <p:sp>
        <p:nvSpPr>
          <p:cNvPr id="3" name="TPAnswers"/>
          <p:cNvSpPr>
            <a:spLocks noGrp="1"/>
          </p:cNvSpPr>
          <p:nvPr>
            <p:ph type="body" idx="1"/>
            <p:custDataLst>
              <p:tags r:id="rId2"/>
            </p:custDataLst>
          </p:nvPr>
        </p:nvSpPr>
        <p:spPr>
          <a:xfrm>
            <a:off x="0" y="990600"/>
            <a:ext cx="9144000" cy="5334000"/>
          </a:xfrm>
        </p:spPr>
        <p:txBody>
          <a:bodyPr>
            <a:noAutofit/>
          </a:bodyPr>
          <a:lstStyle/>
          <a:p>
            <a:pPr marL="514350" indent="-514350">
              <a:buFont typeface="Arial" pitchFamily="34" charset="0"/>
              <a:buAutoNum type="arabicPeriod"/>
            </a:pPr>
            <a:r>
              <a:rPr lang="en-US" sz="3000" dirty="0" err="1" smtClean="0"/>
              <a:t>Vagus</a:t>
            </a:r>
            <a:endParaRPr lang="en-US" sz="3000" dirty="0" smtClean="0"/>
          </a:p>
          <a:p>
            <a:pPr lvl="1">
              <a:buFont typeface="Arial" pitchFamily="34" charset="0"/>
              <a:buChar char="•"/>
            </a:pPr>
            <a:r>
              <a:rPr lang="en-US" sz="1600" dirty="0" smtClean="0"/>
              <a:t>General sensation from skin of central part of auricle, mastoid region and posterior wall of ext </a:t>
            </a:r>
            <a:r>
              <a:rPr lang="en-US" sz="1600" dirty="0" err="1" smtClean="0"/>
              <a:t>aud</a:t>
            </a:r>
            <a:r>
              <a:rPr lang="en-US" sz="1600" dirty="0" smtClean="0"/>
              <a:t> </a:t>
            </a:r>
            <a:r>
              <a:rPr lang="en-US" sz="1600" dirty="0" err="1" smtClean="0"/>
              <a:t>meatus</a:t>
            </a:r>
            <a:r>
              <a:rPr lang="en-US" sz="1600" dirty="0" smtClean="0"/>
              <a:t>, visceral sensation from many organs, taste from the epiglottis, parasympathetic fibers to heart, pulmonary system, esophagus, and the muscle and glands of the G.I., motor to all skeletal muscles of the larynx, pharynx, palate and upper esophagus </a:t>
            </a:r>
            <a:r>
              <a:rPr lang="en-US" sz="1600" u="sng" dirty="0" smtClean="0"/>
              <a:t>except</a:t>
            </a:r>
            <a:r>
              <a:rPr lang="en-US" sz="1600" dirty="0" smtClean="0"/>
              <a:t> the tensor </a:t>
            </a:r>
            <a:r>
              <a:rPr lang="en-US" sz="1600" dirty="0" err="1" smtClean="0"/>
              <a:t>veli</a:t>
            </a:r>
            <a:r>
              <a:rPr lang="en-US" sz="1600" dirty="0" smtClean="0"/>
              <a:t> </a:t>
            </a:r>
            <a:r>
              <a:rPr lang="en-US" sz="1600" dirty="0" err="1" smtClean="0"/>
              <a:t>palatini</a:t>
            </a:r>
            <a:r>
              <a:rPr lang="en-US" sz="1600" dirty="0" smtClean="0"/>
              <a:t> and the </a:t>
            </a:r>
            <a:r>
              <a:rPr lang="en-US" sz="1600" dirty="0" err="1" smtClean="0"/>
              <a:t>stylopharyngeus</a:t>
            </a:r>
            <a:r>
              <a:rPr lang="en-US" sz="1600" dirty="0" smtClean="0"/>
              <a:t> muscles</a:t>
            </a:r>
          </a:p>
          <a:p>
            <a:r>
              <a:rPr lang="en-US" sz="3000" dirty="0" err="1" smtClean="0"/>
              <a:t>Glossopharyngeal</a:t>
            </a:r>
            <a:endParaRPr lang="en-US" sz="3000" dirty="0" smtClean="0"/>
          </a:p>
          <a:p>
            <a:pPr marL="914400" lvl="1" indent="-514350">
              <a:buFont typeface="Arial" pitchFamily="34" charset="0"/>
              <a:buChar char="•"/>
            </a:pPr>
            <a:r>
              <a:rPr lang="en-US" sz="1600" dirty="0" smtClean="0"/>
              <a:t>The </a:t>
            </a:r>
            <a:r>
              <a:rPr lang="en-US" sz="1600" dirty="0" err="1" smtClean="0"/>
              <a:t>glossopharyngeal</a:t>
            </a:r>
            <a:r>
              <a:rPr lang="en-US" sz="1600" dirty="0" smtClean="0"/>
              <a:t> nerve is responsible for motor to the </a:t>
            </a:r>
            <a:r>
              <a:rPr lang="en-US" sz="1600" dirty="0" err="1" smtClean="0"/>
              <a:t>stylopharyngeus</a:t>
            </a:r>
            <a:r>
              <a:rPr lang="en-US" sz="1600" dirty="0" smtClean="0"/>
              <a:t> muscle, parotid gland secretion, visceral sensation from the inner ear/parotid gland/pharynx/post 1/3 of the tongue/carotid body and sinus, and general sensation from skin of central part of auricle/mastoid region/ post wall of ext auditory </a:t>
            </a:r>
            <a:r>
              <a:rPr lang="en-US" sz="1600" dirty="0" err="1" smtClean="0"/>
              <a:t>meatus</a:t>
            </a:r>
            <a:endParaRPr lang="en-US" sz="1600" dirty="0" smtClean="0"/>
          </a:p>
          <a:p>
            <a:pPr marL="514350" indent="-514350">
              <a:buFont typeface="Arial" pitchFamily="34" charset="0"/>
              <a:buAutoNum type="arabicPeriod"/>
            </a:pPr>
            <a:r>
              <a:rPr lang="en-US" sz="3000" dirty="0" smtClean="0"/>
              <a:t>Trigeminal</a:t>
            </a:r>
            <a:endParaRPr lang="en-US" sz="3000" dirty="0"/>
          </a:p>
          <a:p>
            <a:pPr marL="914400" lvl="1" indent="-514350">
              <a:buFont typeface="Arial" pitchFamily="34" charset="0"/>
              <a:buChar char="•"/>
            </a:pPr>
            <a:r>
              <a:rPr lang="en-US" sz="1600" dirty="0" smtClean="0"/>
              <a:t>Lesions of the trigeminal would cause deficiencies in touch/ </a:t>
            </a:r>
            <a:r>
              <a:rPr lang="en-US" sz="1600" dirty="0" err="1" smtClean="0"/>
              <a:t>proprioception</a:t>
            </a:r>
            <a:r>
              <a:rPr lang="en-US" sz="1600" dirty="0"/>
              <a:t> </a:t>
            </a:r>
            <a:r>
              <a:rPr lang="en-US" sz="1600" dirty="0" smtClean="0"/>
              <a:t>and  pain/temperature in the head</a:t>
            </a:r>
          </a:p>
          <a:p>
            <a:pPr marL="514350" indent="-514350">
              <a:buFont typeface="Arial" pitchFamily="34" charset="0"/>
              <a:buAutoNum type="arabicPeriod"/>
            </a:pPr>
            <a:r>
              <a:rPr lang="en-US" sz="3000" dirty="0" err="1" smtClean="0">
                <a:solidFill>
                  <a:srgbClr val="FF0000"/>
                </a:solidFill>
              </a:rPr>
              <a:t>Vestibulocochlear</a:t>
            </a:r>
            <a:endParaRPr lang="en-US" sz="3000" dirty="0" smtClean="0">
              <a:solidFill>
                <a:srgbClr val="FF0000"/>
              </a:solidFill>
            </a:endParaRPr>
          </a:p>
          <a:p>
            <a:pPr lvl="1">
              <a:buFont typeface="Arial" pitchFamily="34" charset="0"/>
              <a:buChar char="•"/>
            </a:pPr>
            <a:r>
              <a:rPr lang="en-US" sz="1600" dirty="0" smtClean="0">
                <a:solidFill>
                  <a:srgbClr val="FF0000"/>
                </a:solidFill>
              </a:rPr>
              <a:t>Lesions of inner ear, nerve or nuclei =</a:t>
            </a:r>
            <a:r>
              <a:rPr lang="en-US" sz="1600" dirty="0">
                <a:solidFill>
                  <a:srgbClr val="FF0000"/>
                </a:solidFill>
              </a:rPr>
              <a:t> </a:t>
            </a:r>
            <a:r>
              <a:rPr lang="en-US" sz="1600" dirty="0" smtClean="0">
                <a:solidFill>
                  <a:srgbClr val="FF0000"/>
                </a:solidFill>
              </a:rPr>
              <a:t>functional imbalance one side is more ‘active’ than the other.</a:t>
            </a:r>
          </a:p>
          <a:p>
            <a:pPr lvl="1">
              <a:buFont typeface="Arial" pitchFamily="34" charset="0"/>
              <a:buChar char="•"/>
            </a:pPr>
            <a:r>
              <a:rPr lang="en-US" sz="1600" dirty="0" smtClean="0">
                <a:solidFill>
                  <a:srgbClr val="FF0000"/>
                </a:solidFill>
              </a:rPr>
              <a:t>Results in patient feeling a sense of vertigo, falling to one side, nausea, abnormal, rhythmic eye movements (</a:t>
            </a:r>
            <a:r>
              <a:rPr lang="en-US" sz="1600" dirty="0" err="1" smtClean="0">
                <a:solidFill>
                  <a:srgbClr val="FF0000"/>
                </a:solidFill>
              </a:rPr>
              <a:t>nystagmus</a:t>
            </a:r>
            <a:r>
              <a:rPr lang="en-US" sz="1600" dirty="0" smtClean="0">
                <a:solidFill>
                  <a:srgbClr val="FF0000"/>
                </a:solidFill>
              </a:rPr>
              <a:t>).</a:t>
            </a:r>
          </a:p>
          <a:p>
            <a:pPr marL="914400" lvl="1" indent="-514350">
              <a:buFont typeface="Arial" pitchFamily="34" charset="0"/>
              <a:buAutoNum type="arabicPeriod"/>
            </a:pPr>
            <a:endParaRPr lang="en-US" dirty="0">
              <a:solidFill>
                <a:srgbClr val="FF0000"/>
              </a:solidFill>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normAutofit fontScale="90000"/>
          </a:bodyPr>
          <a:lstStyle/>
          <a:p>
            <a:r>
              <a:rPr lang="en-US" dirty="0" smtClean="0"/>
              <a:t>3. The olfactory bipolar neurons synapse:</a:t>
            </a:r>
            <a:endParaRPr lang="en-US" dirty="0"/>
          </a:p>
        </p:txBody>
      </p:sp>
      <p:sp>
        <p:nvSpPr>
          <p:cNvPr id="3" name="TPAnswers"/>
          <p:cNvSpPr>
            <a:spLocks noGrp="1"/>
          </p:cNvSpPr>
          <p:nvPr>
            <p:ph type="body" idx="1"/>
            <p:custDataLst>
              <p:tags r:id="rId2"/>
            </p:custDataLst>
          </p:nvPr>
        </p:nvSpPr>
        <p:spPr>
          <a:xfrm>
            <a:off x="0" y="1600200"/>
            <a:ext cx="9144000" cy="5257800"/>
          </a:xfrm>
        </p:spPr>
        <p:txBody>
          <a:bodyPr>
            <a:noAutofit/>
          </a:bodyPr>
          <a:lstStyle/>
          <a:p>
            <a:pPr marL="514350" indent="-514350">
              <a:buFont typeface="Arial" pitchFamily="34" charset="0"/>
              <a:buAutoNum type="arabicPeriod"/>
            </a:pPr>
            <a:r>
              <a:rPr lang="en-US" dirty="0" smtClean="0"/>
              <a:t>In the gustatory nucleus.</a:t>
            </a:r>
          </a:p>
          <a:p>
            <a:pPr marL="514350" indent="-514350">
              <a:buFont typeface="Arial" pitchFamily="34" charset="0"/>
              <a:buAutoNum type="arabicPeriod"/>
            </a:pPr>
            <a:r>
              <a:rPr lang="en-US" dirty="0" smtClean="0">
                <a:solidFill>
                  <a:srgbClr val="FF0000"/>
                </a:solidFill>
              </a:rPr>
              <a:t>With mitral cells.</a:t>
            </a:r>
          </a:p>
          <a:p>
            <a:pPr marL="514350" indent="-514350">
              <a:buFont typeface="Arial" pitchFamily="34" charset="0"/>
              <a:buAutoNum type="arabicPeriod"/>
            </a:pPr>
            <a:r>
              <a:rPr lang="en-US" dirty="0" smtClean="0"/>
              <a:t>In the olfactory cortex.</a:t>
            </a:r>
          </a:p>
          <a:p>
            <a:pPr marL="514350" indent="-514350">
              <a:buFont typeface="Arial" pitchFamily="34" charset="0"/>
              <a:buAutoNum type="arabicPeriod"/>
            </a:pPr>
            <a:r>
              <a:rPr lang="en-US" dirty="0" smtClean="0"/>
              <a:t>In the olfactory tract.</a:t>
            </a:r>
            <a:endParaRPr lang="en-US" dirty="0"/>
          </a:p>
        </p:txBody>
      </p:sp>
      <p:pic>
        <p:nvPicPr>
          <p:cNvPr id="3074" name="Picture 2"/>
          <p:cNvPicPr>
            <a:picLocks noChangeAspect="1" noChangeArrowheads="1"/>
          </p:cNvPicPr>
          <p:nvPr/>
        </p:nvPicPr>
        <p:blipFill>
          <a:blip r:embed="rId4" cstate="print"/>
          <a:srcRect/>
          <a:stretch>
            <a:fillRect/>
          </a:stretch>
        </p:blipFill>
        <p:spPr bwMode="auto">
          <a:xfrm>
            <a:off x="4724400" y="2209800"/>
            <a:ext cx="4419600" cy="3962400"/>
          </a:xfrm>
          <a:prstGeom prst="rect">
            <a:avLst/>
          </a:prstGeom>
          <a:noFill/>
          <a:ln w="9525">
            <a:noFill/>
            <a:miter lim="800000"/>
            <a:headEnd/>
            <a:tailEnd/>
          </a:ln>
        </p:spPr>
      </p:pic>
      <p:sp>
        <p:nvSpPr>
          <p:cNvPr id="5" name="TextBox 4"/>
          <p:cNvSpPr txBox="1"/>
          <p:nvPr/>
        </p:nvSpPr>
        <p:spPr>
          <a:xfrm>
            <a:off x="6248400" y="2819400"/>
            <a:ext cx="1295400" cy="307777"/>
          </a:xfrm>
          <a:prstGeom prst="rect">
            <a:avLst/>
          </a:prstGeom>
          <a:noFill/>
        </p:spPr>
        <p:txBody>
          <a:bodyPr wrap="square" rtlCol="0">
            <a:spAutoFit/>
          </a:bodyPr>
          <a:lstStyle/>
          <a:p>
            <a:r>
              <a:rPr lang="en-US" sz="1400" dirty="0" smtClean="0">
                <a:solidFill>
                  <a:srgbClr val="FF0000"/>
                </a:solidFill>
              </a:rPr>
              <a:t>Mitral cell</a:t>
            </a:r>
            <a:endParaRPr lang="en-US" sz="1400" dirty="0">
              <a:solidFill>
                <a:srgbClr val="FF0000"/>
              </a:solidFill>
            </a:endParaRPr>
          </a:p>
        </p:txBody>
      </p:sp>
      <p:cxnSp>
        <p:nvCxnSpPr>
          <p:cNvPr id="12" name="Straight Arrow Connector 11"/>
          <p:cNvCxnSpPr>
            <a:endCxn id="5" idx="1"/>
          </p:cNvCxnSpPr>
          <p:nvPr/>
        </p:nvCxnSpPr>
        <p:spPr>
          <a:xfrm>
            <a:off x="6019800" y="2819400"/>
            <a:ext cx="228600" cy="15388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3" name="TextBox 12"/>
          <p:cNvSpPr txBox="1"/>
          <p:nvPr/>
        </p:nvSpPr>
        <p:spPr>
          <a:xfrm>
            <a:off x="6096000" y="5715000"/>
            <a:ext cx="992579" cy="307777"/>
          </a:xfrm>
          <a:prstGeom prst="rect">
            <a:avLst/>
          </a:prstGeom>
          <a:noFill/>
        </p:spPr>
        <p:txBody>
          <a:bodyPr wrap="none" rtlCol="0">
            <a:spAutoFit/>
          </a:bodyPr>
          <a:lstStyle/>
          <a:p>
            <a:r>
              <a:rPr lang="en-US" sz="1400" dirty="0" smtClean="0"/>
              <a:t>Bipolar cell</a:t>
            </a:r>
            <a:endParaRPr lang="en-US" sz="1400" dirty="0"/>
          </a:p>
        </p:txBody>
      </p:sp>
      <p:cxnSp>
        <p:nvCxnSpPr>
          <p:cNvPr id="15" name="Straight Arrow Connector 14"/>
          <p:cNvCxnSpPr>
            <a:endCxn id="13" idx="1"/>
          </p:cNvCxnSpPr>
          <p:nvPr/>
        </p:nvCxnSpPr>
        <p:spPr>
          <a:xfrm>
            <a:off x="5867400" y="5715000"/>
            <a:ext cx="228600" cy="15388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6" name="Rectangle 15"/>
          <p:cNvSpPr/>
          <p:nvPr/>
        </p:nvSpPr>
        <p:spPr>
          <a:xfrm>
            <a:off x="5867400" y="2590800"/>
            <a:ext cx="1828800" cy="5334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normAutofit fontScale="90000"/>
          </a:bodyPr>
          <a:lstStyle/>
          <a:p>
            <a:r>
              <a:rPr lang="en-US" dirty="0" smtClean="0"/>
              <a:t>4. As you are tasting a glass of wine you know the taste bud cells synapse:</a:t>
            </a:r>
            <a:endParaRPr lang="en-US" dirty="0"/>
          </a:p>
        </p:txBody>
      </p:sp>
      <p:sp>
        <p:nvSpPr>
          <p:cNvPr id="3" name="TPAnswers"/>
          <p:cNvSpPr>
            <a:spLocks noGrp="1"/>
          </p:cNvSpPr>
          <p:nvPr>
            <p:ph type="body" idx="1"/>
            <p:custDataLst>
              <p:tags r:id="rId2"/>
            </p:custDataLst>
          </p:nvPr>
        </p:nvSpPr>
        <p:spPr>
          <a:xfrm>
            <a:off x="0" y="1752600"/>
            <a:ext cx="9144000" cy="5105400"/>
          </a:xfrm>
        </p:spPr>
        <p:txBody>
          <a:bodyPr>
            <a:noAutofit/>
          </a:bodyPr>
          <a:lstStyle/>
          <a:p>
            <a:pPr marL="514350" indent="-514350">
              <a:buFont typeface="Arial" pitchFamily="34" charset="0"/>
              <a:buAutoNum type="arabicPeriod"/>
            </a:pPr>
            <a:r>
              <a:rPr lang="en-US" dirty="0" smtClean="0">
                <a:solidFill>
                  <a:srgbClr val="FF0000"/>
                </a:solidFill>
              </a:rPr>
              <a:t>On neurons from cranial nerves 7, 9 and 10</a:t>
            </a:r>
          </a:p>
          <a:p>
            <a:pPr marL="914400" lvl="1" indent="-514350">
              <a:buFont typeface="Arial" pitchFamily="34" charset="0"/>
              <a:buChar char="•"/>
            </a:pPr>
            <a:r>
              <a:rPr lang="en-US" sz="1600" dirty="0" smtClean="0">
                <a:solidFill>
                  <a:srgbClr val="FF0000"/>
                </a:solidFill>
              </a:rPr>
              <a:t>primary afferents for taste are in CN 7, 9 and 10 which taste buds synapse on </a:t>
            </a:r>
          </a:p>
          <a:p>
            <a:pPr marL="514350" indent="-514350">
              <a:buFont typeface="Arial" pitchFamily="34" charset="0"/>
              <a:buAutoNum type="arabicPeriod"/>
            </a:pPr>
            <a:r>
              <a:rPr lang="en-US" dirty="0" smtClean="0"/>
              <a:t>In ganglia associated with cranial nerves 7, 9, and 10</a:t>
            </a:r>
          </a:p>
          <a:p>
            <a:pPr marL="914400" lvl="1" indent="-514350">
              <a:buFont typeface="Arial" pitchFamily="34" charset="0"/>
              <a:buChar char="•"/>
            </a:pPr>
            <a:r>
              <a:rPr lang="en-US" sz="1600" dirty="0" smtClean="0"/>
              <a:t>nuclei are located at ganglia</a:t>
            </a:r>
          </a:p>
          <a:p>
            <a:pPr marL="514350" indent="-514350">
              <a:buFont typeface="Arial" pitchFamily="34" charset="0"/>
              <a:buAutoNum type="arabicPeriod"/>
            </a:pPr>
            <a:r>
              <a:rPr lang="en-US" dirty="0" smtClean="0"/>
              <a:t>The gustatory nucleus (solitary nucleus)</a:t>
            </a:r>
          </a:p>
          <a:p>
            <a:pPr marL="914400" lvl="1" indent="-514350">
              <a:buFont typeface="Arial" pitchFamily="34" charset="0"/>
              <a:buChar char="•"/>
            </a:pPr>
            <a:r>
              <a:rPr lang="en-US" sz="1600" dirty="0" smtClean="0"/>
              <a:t>Primary afferents from CN 7, 9 and 10 synapse on second order neurons in the </a:t>
            </a:r>
            <a:r>
              <a:rPr lang="en-US" sz="1600" dirty="0" err="1" smtClean="0"/>
              <a:t>rostral</a:t>
            </a:r>
            <a:r>
              <a:rPr lang="en-US" sz="1600" dirty="0" smtClean="0"/>
              <a:t> part of the solitary nucleus</a:t>
            </a:r>
            <a:endParaRPr lang="en-US" sz="1600"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28600"/>
            <a:ext cx="4114800" cy="1524000"/>
          </a:xfrm>
        </p:spPr>
        <p:txBody>
          <a:bodyPr>
            <a:normAutofit fontScale="90000"/>
          </a:bodyPr>
          <a:lstStyle/>
          <a:p>
            <a:r>
              <a:rPr lang="en-US" dirty="0" smtClean="0"/>
              <a:t>5. The cells at the tip of the pointer synapse in the:</a:t>
            </a:r>
            <a:endParaRPr lang="en-US" dirty="0"/>
          </a:p>
        </p:txBody>
      </p:sp>
      <p:pic>
        <p:nvPicPr>
          <p:cNvPr id="5" name="Picture 17" descr="fig1"/>
          <p:cNvPicPr>
            <a:picLocks noChangeAspect="1" noChangeArrowheads="1"/>
          </p:cNvPicPr>
          <p:nvPr/>
        </p:nvPicPr>
        <p:blipFill>
          <a:blip r:embed="rId4" cstate="print"/>
          <a:srcRect/>
          <a:stretch>
            <a:fillRect/>
          </a:stretch>
        </p:blipFill>
        <p:spPr bwMode="auto">
          <a:xfrm>
            <a:off x="6638925" y="0"/>
            <a:ext cx="2505075" cy="3384466"/>
          </a:xfrm>
          <a:prstGeom prst="rect">
            <a:avLst/>
          </a:prstGeom>
          <a:noFill/>
          <a:ln w="28575">
            <a:solidFill>
              <a:srgbClr val="000000"/>
            </a:solidFill>
            <a:miter lim="800000"/>
            <a:headEnd/>
            <a:tailEnd/>
          </a:ln>
        </p:spPr>
      </p:pic>
      <p:sp>
        <p:nvSpPr>
          <p:cNvPr id="10" name="Down Arrow 9"/>
          <p:cNvSpPr/>
          <p:nvPr/>
        </p:nvSpPr>
        <p:spPr>
          <a:xfrm>
            <a:off x="8001000" y="11430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2"/>
            </p:custDataLst>
          </p:nvPr>
        </p:nvSpPr>
        <p:spPr>
          <a:xfrm>
            <a:off x="457200" y="1905000"/>
            <a:ext cx="3276600" cy="4221163"/>
          </a:xfrm>
        </p:spPr>
        <p:txBody>
          <a:bodyPr>
            <a:noAutofit/>
          </a:bodyPr>
          <a:lstStyle/>
          <a:p>
            <a:pPr marL="514350" indent="-514350">
              <a:buFont typeface="Arial" pitchFamily="34" charset="0"/>
              <a:buAutoNum type="arabicPeriod"/>
            </a:pPr>
            <a:r>
              <a:rPr lang="en-US" dirty="0" smtClean="0">
                <a:solidFill>
                  <a:srgbClr val="FF0000"/>
                </a:solidFill>
              </a:rPr>
              <a:t>Cochlear nuclei</a:t>
            </a:r>
          </a:p>
          <a:p>
            <a:pPr marL="914400" lvl="1" indent="-514350">
              <a:buFont typeface="Arial" pitchFamily="34" charset="0"/>
              <a:buChar char="•"/>
            </a:pPr>
            <a:r>
              <a:rPr lang="en-US" sz="1600" dirty="0" smtClean="0">
                <a:solidFill>
                  <a:srgbClr val="FF0000"/>
                </a:solidFill>
              </a:rPr>
              <a:t>spiral ganglia goes to the cochlear nuclei</a:t>
            </a:r>
          </a:p>
          <a:p>
            <a:pPr marL="514350" indent="-514350">
              <a:buFont typeface="Arial" pitchFamily="34" charset="0"/>
              <a:buAutoNum type="arabicPeriod"/>
            </a:pPr>
            <a:r>
              <a:rPr lang="en-US" dirty="0" smtClean="0"/>
              <a:t>Vestibular nuclei</a:t>
            </a:r>
          </a:p>
          <a:p>
            <a:pPr marL="514350" indent="-514350">
              <a:buFont typeface="Arial" pitchFamily="34" charset="0"/>
              <a:buAutoNum type="arabicPeriod"/>
            </a:pPr>
            <a:r>
              <a:rPr lang="en-US" dirty="0" err="1" smtClean="0"/>
              <a:t>Geniculate</a:t>
            </a:r>
            <a:r>
              <a:rPr lang="en-US" dirty="0" smtClean="0"/>
              <a:t> ganglion.</a:t>
            </a:r>
            <a:endParaRPr lang="en-US" dirty="0"/>
          </a:p>
        </p:txBody>
      </p:sp>
      <p:pic>
        <p:nvPicPr>
          <p:cNvPr id="6" name="Picture 2" descr="http://thepointeedition.lww.com/FullTextService/CT%7b06b9ee1beed59419b91c90fdc10a7c43460e39dd1a38674050c0ffbe7a433941a9985f96951b0fb588528a7061b1cd14%7d/DA3C12FF2.gif"/>
          <p:cNvPicPr>
            <a:picLocks noChangeAspect="1" noChangeArrowheads="1"/>
          </p:cNvPicPr>
          <p:nvPr/>
        </p:nvPicPr>
        <p:blipFill>
          <a:blip r:embed="rId5" cstate="print"/>
          <a:srcRect/>
          <a:stretch>
            <a:fillRect/>
          </a:stretch>
        </p:blipFill>
        <p:spPr bwMode="auto">
          <a:xfrm>
            <a:off x="3185063" y="2743200"/>
            <a:ext cx="5958937" cy="41148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dirty="0" smtClean="0"/>
              <a:t>6. The visual pathways:</a:t>
            </a:r>
            <a:endParaRPr lang="en-US" dirty="0"/>
          </a:p>
        </p:txBody>
      </p:sp>
      <p:sp>
        <p:nvSpPr>
          <p:cNvPr id="3" name="TPAnswers"/>
          <p:cNvSpPr>
            <a:spLocks noGrp="1"/>
          </p:cNvSpPr>
          <p:nvPr>
            <p:ph type="body" idx="1"/>
            <p:custDataLst>
              <p:tags r:id="rId2"/>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solidFill>
                  <a:srgbClr val="FF0000"/>
                </a:solidFill>
              </a:rPr>
              <a:t>Extend from the front to the back of the head.</a:t>
            </a:r>
          </a:p>
          <a:p>
            <a:pPr marL="514350" indent="-514350">
              <a:buFont typeface="Arial" pitchFamily="34" charset="0"/>
              <a:buAutoNum type="arabicPeriod"/>
            </a:pPr>
            <a:r>
              <a:rPr lang="en-US" dirty="0" smtClean="0"/>
              <a:t>Are entirely </a:t>
            </a:r>
            <a:r>
              <a:rPr lang="en-US" dirty="0" err="1" smtClean="0"/>
              <a:t>infratentorial</a:t>
            </a:r>
            <a:r>
              <a:rPr lang="en-US" dirty="0" smtClean="0"/>
              <a:t>.</a:t>
            </a:r>
          </a:p>
          <a:p>
            <a:pPr marL="514350" indent="-514350">
              <a:buFont typeface="Arial" pitchFamily="34" charset="0"/>
              <a:buAutoNum type="arabicPeriod"/>
            </a:pPr>
            <a:r>
              <a:rPr lang="en-US" dirty="0" smtClean="0"/>
              <a:t>Are entirely crossed.</a:t>
            </a:r>
            <a:endParaRPr lang="en-US" dirty="0"/>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dirty="0" smtClean="0"/>
              <a:t>7. Visual pathways cross in the:</a:t>
            </a:r>
            <a:endParaRPr lang="en-US" dirty="0"/>
          </a:p>
        </p:txBody>
      </p:sp>
      <p:sp>
        <p:nvSpPr>
          <p:cNvPr id="3" name="TPAnswers"/>
          <p:cNvSpPr>
            <a:spLocks noGrp="1"/>
          </p:cNvSpPr>
          <p:nvPr>
            <p:ph type="body" idx="1"/>
            <p:custDataLst>
              <p:tags r:id="rId2"/>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Optic nerve.</a:t>
            </a:r>
          </a:p>
          <a:p>
            <a:pPr marL="514350" indent="-514350">
              <a:buFont typeface="Arial" pitchFamily="34" charset="0"/>
              <a:buAutoNum type="arabicPeriod"/>
            </a:pPr>
            <a:r>
              <a:rPr lang="en-US" dirty="0" smtClean="0">
                <a:solidFill>
                  <a:srgbClr val="FF0000"/>
                </a:solidFill>
              </a:rPr>
              <a:t>Optic chiasm.</a:t>
            </a:r>
          </a:p>
          <a:p>
            <a:pPr marL="514350" indent="-514350">
              <a:buFont typeface="Arial" pitchFamily="34" charset="0"/>
              <a:buAutoNum type="arabicPeriod"/>
            </a:pPr>
            <a:r>
              <a:rPr lang="en-US" dirty="0" smtClean="0"/>
              <a:t>Optic radiations.</a:t>
            </a:r>
          </a:p>
          <a:p>
            <a:pPr marL="514350" indent="-514350">
              <a:buFont typeface="Arial" pitchFamily="34" charset="0"/>
              <a:buAutoNum type="arabicPeriod"/>
            </a:pPr>
            <a:r>
              <a:rPr lang="en-US" dirty="0" smtClean="0"/>
              <a:t>Lateral </a:t>
            </a:r>
            <a:r>
              <a:rPr lang="en-US" dirty="0" err="1" smtClean="0"/>
              <a:t>geniculate</a:t>
            </a:r>
            <a:r>
              <a:rPr lang="en-US" dirty="0" smtClean="0"/>
              <a:t> nucleus.</a:t>
            </a:r>
            <a:endParaRPr lang="en-US" dirty="0"/>
          </a:p>
        </p:txBody>
      </p:sp>
      <p:pic>
        <p:nvPicPr>
          <p:cNvPr id="4098" name="Picture 2"/>
          <p:cNvPicPr>
            <a:picLocks noChangeAspect="1" noChangeArrowheads="1"/>
          </p:cNvPicPr>
          <p:nvPr/>
        </p:nvPicPr>
        <p:blipFill>
          <a:blip r:embed="rId4" cstate="print"/>
          <a:srcRect/>
          <a:stretch>
            <a:fillRect/>
          </a:stretch>
        </p:blipFill>
        <p:spPr bwMode="auto">
          <a:xfrm>
            <a:off x="4045744" y="1524000"/>
            <a:ext cx="5098256" cy="3962400"/>
          </a:xfrm>
          <a:prstGeom prst="rect">
            <a:avLst/>
          </a:prstGeom>
          <a:noFill/>
          <a:ln w="9525">
            <a:noFill/>
            <a:miter lim="800000"/>
            <a:headEnd/>
            <a:tailEnd/>
          </a:ln>
        </p:spPr>
      </p:pic>
      <p:sp>
        <p:nvSpPr>
          <p:cNvPr id="5" name="TextBox 4"/>
          <p:cNvSpPr txBox="1"/>
          <p:nvPr/>
        </p:nvSpPr>
        <p:spPr>
          <a:xfrm>
            <a:off x="0" y="5943600"/>
            <a:ext cx="8783879" cy="646331"/>
          </a:xfrm>
          <a:prstGeom prst="rect">
            <a:avLst/>
          </a:prstGeom>
          <a:noFill/>
        </p:spPr>
        <p:txBody>
          <a:bodyPr wrap="none" rtlCol="0">
            <a:spAutoFit/>
          </a:bodyPr>
          <a:lstStyle/>
          <a:p>
            <a:r>
              <a:rPr lang="en-US" dirty="0" smtClean="0"/>
              <a:t>Visual Pathway: optic nerve </a:t>
            </a:r>
            <a:r>
              <a:rPr lang="en-US" dirty="0" smtClean="0">
                <a:sym typeface="Wingdings" pitchFamily="2" charset="2"/>
              </a:rPr>
              <a:t> optic chiasm  optic tract  lateral </a:t>
            </a:r>
            <a:r>
              <a:rPr lang="en-US" dirty="0" err="1" smtClean="0">
                <a:sym typeface="Wingdings" pitchFamily="2" charset="2"/>
              </a:rPr>
              <a:t>geniculate</a:t>
            </a:r>
            <a:r>
              <a:rPr lang="en-US" dirty="0" smtClean="0">
                <a:sym typeface="Wingdings" pitchFamily="2" charset="2"/>
              </a:rPr>
              <a:t> (thalamus) </a:t>
            </a:r>
          </a:p>
          <a:p>
            <a:r>
              <a:rPr lang="en-US" dirty="0">
                <a:sym typeface="Wingdings" pitchFamily="2" charset="2"/>
              </a:rPr>
              <a:t>	</a:t>
            </a:r>
            <a:r>
              <a:rPr lang="en-US" dirty="0" smtClean="0">
                <a:sym typeface="Wingdings" pitchFamily="2" charset="2"/>
              </a:rPr>
              <a:t>optic radiations  visual cortex</a:t>
            </a:r>
            <a:endParaRPr lang="en-US" dirty="0"/>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normAutofit fontScale="90000"/>
          </a:bodyPr>
          <a:lstStyle/>
          <a:p>
            <a:r>
              <a:rPr lang="en-US" dirty="0" smtClean="0"/>
              <a:t>8. What vitamin may be involved in night blindness?</a:t>
            </a:r>
            <a:endParaRPr lang="en-US" dirty="0"/>
          </a:p>
        </p:txBody>
      </p:sp>
      <p:sp>
        <p:nvSpPr>
          <p:cNvPr id="3" name="TPAnswers"/>
          <p:cNvSpPr>
            <a:spLocks noGrp="1"/>
          </p:cNvSpPr>
          <p:nvPr>
            <p:ph type="body" idx="1"/>
            <p:custDataLst>
              <p:tags r:id="rId2"/>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solidFill>
                  <a:srgbClr val="FF0000"/>
                </a:solidFill>
              </a:rPr>
              <a:t>Vitamin A</a:t>
            </a:r>
          </a:p>
          <a:p>
            <a:pPr marL="514350" indent="-514350">
              <a:buFont typeface="Arial" pitchFamily="34" charset="0"/>
              <a:buAutoNum type="arabicPeriod"/>
            </a:pPr>
            <a:r>
              <a:rPr lang="en-US" dirty="0" smtClean="0"/>
              <a:t>Vitamin B</a:t>
            </a:r>
          </a:p>
          <a:p>
            <a:pPr marL="514350" indent="-514350">
              <a:buFont typeface="Arial" pitchFamily="34" charset="0"/>
              <a:buAutoNum type="arabicPeriod"/>
            </a:pPr>
            <a:r>
              <a:rPr lang="en-US" dirty="0" smtClean="0"/>
              <a:t>Vitamin C</a:t>
            </a:r>
          </a:p>
          <a:p>
            <a:pPr marL="514350" indent="-514350">
              <a:buFont typeface="Arial" pitchFamily="34" charset="0"/>
              <a:buAutoNum type="arabicPeriod"/>
            </a:pPr>
            <a:r>
              <a:rPr lang="en-US" dirty="0" smtClean="0"/>
              <a:t>Vitamin D</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SLIDEGUID" val="95EDD2E6CA284264B0CB29CA7CF1F489"/>
  <p:tag name="SLIDEID" val="95EDD2E6CA284264B0CB29CA7CF1F489"/>
  <p:tag name="SLIDEORDER" val="1"/>
  <p:tag name="SLIDETYPE" val="Q"/>
  <p:tag name="DEMOGRAPHIC" val="False"/>
  <p:tag name="TEAMASSIGN" val="False"/>
  <p:tag name="SPEEDSCORING" val="False"/>
  <p:tag name="INCORRECTPOINTVALUE" val="0"/>
  <p:tag name="ZEROBASED" val="False"/>
  <p:tag name="AUTOADVANCE" val="False"/>
  <p:tag name="DELIMITERS" val="3.1"/>
  <p:tag name="VALUEFORMAT" val="0%"/>
  <p:tag name="CORRECTPOINTVALUE" val="10"/>
  <p:tag name="QUESTIONALIAS" val="5. The cells at the tip of the pointer synapse in the:"/>
  <p:tag name="ANSWERSALIAS" val="Cochlear nuclei|smicln|Vestibular nuclei|smicln|Geniculate ganglion."/>
  <p:tag name="COUNTDOWNSECONDS" val="60"/>
  <p:tag name="VALUES" val="Correct|smicln|Incorrect|smicln|Incorrect"/>
</p:tagLst>
</file>

<file path=ppt/tags/tag11.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54"/>
  <p:tag name="FONTSIZE" val="32"/>
  <p:tag name="BULLETTYPE" val="ppBulletArabicPeriod"/>
  <p:tag name="ANSWERTEXT" val="Cochlear nuclei&#10;Vestibular nuclei&#10;Geniculate ganglion."/>
</p:tagLst>
</file>

<file path=ppt/tags/tag12.xml><?xml version="1.0" encoding="utf-8"?>
<p:tagLst xmlns:a="http://schemas.openxmlformats.org/drawingml/2006/main" xmlns:r="http://schemas.openxmlformats.org/officeDocument/2006/relationships" xmlns:p="http://schemas.openxmlformats.org/presentationml/2006/main">
  <p:tag name="SLIDEGUID" val="2182D81739904D77A42BDBFC629844AF"/>
  <p:tag name="SLIDEID" val="2182D81739904D77A42BDBFC629844AF"/>
  <p:tag name="SLIDEORDER" val="1"/>
  <p:tag name="SLIDETYPE" val="Q"/>
  <p:tag name="DEMOGRAPHIC" val="False"/>
  <p:tag name="TEAMASSIGN" val="False"/>
  <p:tag name="SPEEDSCORING" val="False"/>
  <p:tag name="INCORRECTPOINTVALUE" val="0"/>
  <p:tag name="ZEROBASED" val="False"/>
  <p:tag name="AUTOADVANCE" val="False"/>
  <p:tag name="DELIMITERS" val="3.1"/>
  <p:tag name="VALUEFORMAT" val="0%"/>
  <p:tag name="QUESTIONALIAS" val="The visual pathways:"/>
  <p:tag name="ANSWERSALIAS" val="Extend from the front to the back of the head.|smicln|Are entirely infratentorial.|smicln|Are entirely crossed."/>
  <p:tag name="CORRECTPOINTVALUE" val="10"/>
  <p:tag name="COUNTDOWNSECONDS" val="60"/>
  <p:tag name="VALUES" val="Correct|smicln|Incorrect|smicln|Incorrect"/>
</p:tagLst>
</file>

<file path=ppt/tags/tag13.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97"/>
  <p:tag name="FONTSIZE" val="32"/>
  <p:tag name="BULLETTYPE" val="ppBulletArabicPeriod"/>
  <p:tag name="ANSWERTEXT" val="Extend from the front to the back of the head.&#10;Are entirely infratentorial.&#10;Are entirely crossed."/>
</p:tagLst>
</file>

<file path=ppt/tags/tag14.xml><?xml version="1.0" encoding="utf-8"?>
<p:tagLst xmlns:a="http://schemas.openxmlformats.org/drawingml/2006/main" xmlns:r="http://schemas.openxmlformats.org/officeDocument/2006/relationships" xmlns:p="http://schemas.openxmlformats.org/presentationml/2006/main">
  <p:tag name="SLIDEGUID" val="ED99CE2F526244EE8D34A9B77303AD64"/>
  <p:tag name="SLIDEID" val="ED99CE2F526244EE8D34A9B77303AD64"/>
  <p:tag name="SLIDEORDER" val="1"/>
  <p:tag name="SLIDETYPE" val="Q"/>
  <p:tag name="DEMOGRAPHIC" val="False"/>
  <p:tag name="TEAMASSIGN" val="False"/>
  <p:tag name="SPEEDSCORING" val="False"/>
  <p:tag name="INCORRECTPOINTVALUE" val="0"/>
  <p:tag name="ZEROBASED" val="False"/>
  <p:tag name="AUTOADVANCE" val="False"/>
  <p:tag name="DELIMITERS" val="3.1"/>
  <p:tag name="VALUEFORMAT" val="0%"/>
  <p:tag name="QUESTIONALIAS" val="7. Visual pathways cross in the:"/>
  <p:tag name="ANSWERSALIAS" val="Optic nerve.|smicln|Optic chiasm.|smicln|Optic radiations.|smicln|Lateral geniculate nucleus."/>
  <p:tag name="CORRECTPOINTVALUE" val="10"/>
  <p:tag name="COUNTDOWNSECONDS" val="60"/>
  <p:tag name="VALUES" val="Incorrect|smicln|Correct|smicln|Incorrect|smicln|Incorrect"/>
</p:tagLst>
</file>

<file path=ppt/tags/tag15.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72"/>
  <p:tag name="FONTSIZE" val="32"/>
  <p:tag name="BULLETTYPE" val="ppBulletArabicPeriod"/>
  <p:tag name="ANSWERTEXT" val="Optic nerve.&#10;Optic chiasm.&#10;Optic radiations.&#10;Lateral geniculate nucleus."/>
</p:tagLst>
</file>

<file path=ppt/tags/tag16.xml><?xml version="1.0" encoding="utf-8"?>
<p:tagLst xmlns:a="http://schemas.openxmlformats.org/drawingml/2006/main" xmlns:r="http://schemas.openxmlformats.org/officeDocument/2006/relationships" xmlns:p="http://schemas.openxmlformats.org/presentationml/2006/main">
  <p:tag name="SLIDEGUID" val="7019375717B24AFDAA8E4CD5B10861CA"/>
  <p:tag name="SLIDEID" val="7019375717B24AFDAA8E4CD5B10861CA"/>
  <p:tag name="SLIDEORDER" val="1"/>
  <p:tag name="SLIDETYPE" val="Q"/>
  <p:tag name="DEMOGRAPHIC" val="False"/>
  <p:tag name="TEAMASSIGN" val="False"/>
  <p:tag name="SPEEDSCORING" val="False"/>
  <p:tag name="INCORRECTPOINTVALUE" val="0"/>
  <p:tag name="ZEROBASED" val="False"/>
  <p:tag name="AUTOADVANCE" val="False"/>
  <p:tag name="DELIMITERS" val="3.1"/>
  <p:tag name="VALUEFORMAT" val="0%"/>
  <p:tag name="QUESTIONALIAS" val="8. What vitamin may be involved in night blindness?"/>
  <p:tag name="ANSWERSALIAS" val="Vitamin A.|smicln|Vitamin B|smicln|Vitamin C|smicln|Vitamin D."/>
  <p:tag name="CORRECTPOINTVALUE" val="10"/>
  <p:tag name="COUNTDOWNSECONDS" val="60"/>
  <p:tag name="VALUES" val="Correct|smicln|Incorrect|smicln|Incorrect|smicln|Incorrect"/>
</p:tagLst>
</file>

<file path=ppt/tags/tag17.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41"/>
  <p:tag name="FONTSIZE" val="32"/>
  <p:tag name="BULLETTYPE" val="ppBulletArabicPeriod"/>
  <p:tag name="ANSWERTEXT" val="Vitamin A.&#10;Vitamin B&#10;Vitamin C&#10;Vitamin D."/>
</p:tagLst>
</file>

<file path=ppt/tags/tag18.xml><?xml version="1.0" encoding="utf-8"?>
<p:tagLst xmlns:a="http://schemas.openxmlformats.org/drawingml/2006/main" xmlns:r="http://schemas.openxmlformats.org/officeDocument/2006/relationships" xmlns:p="http://schemas.openxmlformats.org/presentationml/2006/main">
  <p:tag name="SLIDEGUID" val="F00D899EAD9E495FA3A2F273C90D42CA"/>
  <p:tag name="SLIDEID" val="F00D899EAD9E495FA3A2F273C90D42CA"/>
  <p:tag name="SLIDEORDER" val="1"/>
  <p:tag name="SLIDETYPE" val="Q"/>
  <p:tag name="DEMOGRAPHIC" val="False"/>
  <p:tag name="TEAMASSIGN" val="False"/>
  <p:tag name="SPEEDSCORING" val="False"/>
  <p:tag name="INCORRECTPOINTVALUE" val="0"/>
  <p:tag name="ZEROBASED" val="False"/>
  <p:tag name="AUTOADVANCE" val="False"/>
  <p:tag name="DELIMITERS" val="3.1"/>
  <p:tag name="VALUEFORMAT" val="0%"/>
  <p:tag name="QUESTIONALIAS" val="9. Which cranial nerve nucleus is involved in moving the eyes laterally."/>
  <p:tag name="ANSWERSALIAS" val="Occulomotor.|smicln|Trochlear.|smicln|Abducens."/>
  <p:tag name="CORRECTPOINTVALUE" val="10"/>
  <p:tag name="COUNTDOWNSECONDS" val="60"/>
  <p:tag name="VALUES" val="Incorrect|smicln|Incorrect|smicln|Correct"/>
</p:tagLst>
</file>

<file path=ppt/tags/tag19.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33"/>
  <p:tag name="FONTSIZE" val="32"/>
  <p:tag name="BULLETTYPE" val="ppBulletArabicPeriod"/>
  <p:tag name="ANSWERTEXT" val="Occulomotor.&#10;Trochlear.&#10;Abducens."/>
</p:tagLst>
</file>

<file path=ppt/tags/tag2.xml><?xml version="1.0" encoding="utf-8"?>
<p:tagLst xmlns:a="http://schemas.openxmlformats.org/drawingml/2006/main" xmlns:r="http://schemas.openxmlformats.org/officeDocument/2006/relationships" xmlns:p="http://schemas.openxmlformats.org/presentationml/2006/main">
  <p:tag name="SLIDEGUID" val="03519296D14F48BB9AB8FE62D444BD0F"/>
  <p:tag name="SLIDEID" val="03519296D14F48BB9AB8FE62D444BD0F"/>
  <p:tag name="SLIDEORDER" val="1"/>
  <p:tag name="SLIDETYPE" val="Q"/>
  <p:tag name="DEMOGRAPHIC" val="False"/>
  <p:tag name="TEAMASSIGN" val="False"/>
  <p:tag name="SPEEDSCORING" val="False"/>
  <p:tag name="INCORRECTPOINTVALUE" val="0"/>
  <p:tag name="ZEROBASED" val="False"/>
  <p:tag name="AUTOADVANCE" val="False"/>
  <p:tag name="DELIMITERS" val="3.1"/>
  <p:tag name="VALUEFORMAT" val="0%"/>
  <p:tag name="QUESTIONALIAS" val="The main auditory nucleus in the thalamus that receives auditory input is the: "/>
  <p:tag name="ANSWERSALIAS" val="Medial geniculate|smicln|Lateral geniculate|smicln|Ventral posterior nucleus.|smicln|Ventral lateral nucleus."/>
  <p:tag name="CORRECTPOINTVALUE" val="10"/>
  <p:tag name="COUNTDOWNSECONDS" val="60"/>
  <p:tag name="VALUES" val="Correct|smicln|Incorrect|smicln|Incorrect|smicln|Incorrect"/>
</p:tagLst>
</file>

<file path=ppt/tags/tag20.xml><?xml version="1.0" encoding="utf-8"?>
<p:tagLst xmlns:a="http://schemas.openxmlformats.org/drawingml/2006/main" xmlns:r="http://schemas.openxmlformats.org/officeDocument/2006/relationships" xmlns:p="http://schemas.openxmlformats.org/presentationml/2006/main">
  <p:tag name="SLIDEGUID" val="8A4C9F1CE26942E0934F3173D6CC241F"/>
  <p:tag name="SLIDEID" val="8A4C9F1CE26942E0934F3173D6CC241F"/>
  <p:tag name="SLIDEORDER" val="1"/>
  <p:tag name="SLIDETYPE" val="Q"/>
  <p:tag name="DEMOGRAPHIC" val="False"/>
  <p:tag name="TEAMASSIGN" val="False"/>
  <p:tag name="SPEEDSCORING" val="False"/>
  <p:tag name="INCORRECTPOINTVALUE" val="0"/>
  <p:tag name="ZEROBASED" val="False"/>
  <p:tag name="AUTOADVANCE" val="False"/>
  <p:tag name="DELIMITERS" val="3.1"/>
  <p:tag name="VALUEFORMAT" val="0%"/>
  <p:tag name="QUESTIONALIAS" val="Which cranial nerve is located in the pons?"/>
  <p:tag name="ANSWERSALIAS" val="Occulomotor.|smicln|Trochlear|smicln|Abducens"/>
  <p:tag name="CORRECTPOINTVALUE" val="10"/>
  <p:tag name="COUNTDOWNSECONDS" val="60"/>
  <p:tag name="VALUES" val="Incorrect|smicln|Incorrect|smicln|Correct"/>
</p:tagLst>
</file>

<file path=ppt/tags/tag21.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31"/>
  <p:tag name="FONTSIZE" val="32"/>
  <p:tag name="BULLETTYPE" val="ppBulletArabicPeriod"/>
  <p:tag name="ANSWERTEXT" val="Occulomotor.&#10;Trochlear&#10;Abducens"/>
</p:tagLst>
</file>

<file path=ppt/tags/tag22.xml><?xml version="1.0" encoding="utf-8"?>
<p:tagLst xmlns:a="http://schemas.openxmlformats.org/drawingml/2006/main" xmlns:r="http://schemas.openxmlformats.org/officeDocument/2006/relationships" xmlns:p="http://schemas.openxmlformats.org/presentationml/2006/main">
  <p:tag name="SLIDEGUID" val="9EAB0E6A015D45BCB213F8D08D3B4A90"/>
  <p:tag name="SLIDEID" val="9EAB0E6A015D45BCB213F8D08D3B4A90"/>
  <p:tag name="SLIDEORDER" val="1"/>
  <p:tag name="SLIDETYPE" val="Q"/>
  <p:tag name="DEMOGRAPHIC" val="False"/>
  <p:tag name="TEAMASSIGN" val="False"/>
  <p:tag name="SPEEDSCORING" val="False"/>
  <p:tag name="INCORRECTPOINTVALUE" val="0"/>
  <p:tag name="ZEROBASED" val="False"/>
  <p:tag name="AUTOADVANCE" val="False"/>
  <p:tag name="DELIMITERS" val="3.1"/>
  <p:tag name="VALUEFORMAT" val="0%"/>
  <p:tag name="QUESTIONALIAS" val="Identify the layer of rods and cones."/>
  <p:tag name="ANSWERSALIAS" val="A|smicln|B|smicln|C|smicln|D."/>
  <p:tag name="CORRECTPOINTVALUE" val="20"/>
  <p:tag name="COUNTDOWNSECONDS" val="60"/>
  <p:tag name="VALUES" val="Incorrect|smicln|Correct|smicln|Incorrect|smicln|Incorrect"/>
</p:tagLst>
</file>

<file path=ppt/tags/tag23.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8"/>
  <p:tag name="FONTSIZE" val="32"/>
  <p:tag name="BULLETTYPE" val="ppBulletArabicPeriod"/>
  <p:tag name="ANSWERTEXT" val="A&#10;B&#10;C&#10;D."/>
</p:tagLst>
</file>

<file path=ppt/tags/tag24.xml><?xml version="1.0" encoding="utf-8"?>
<p:tagLst xmlns:a="http://schemas.openxmlformats.org/drawingml/2006/main" xmlns:r="http://schemas.openxmlformats.org/officeDocument/2006/relationships" xmlns:p="http://schemas.openxmlformats.org/presentationml/2006/main">
  <p:tag name="SLIDEGUID" val="EC9FC60994F54FD59BA2D280D66797D1"/>
  <p:tag name="SLIDEID" val="EC9FC60994F54FD59BA2D280D66797D1"/>
  <p:tag name="SLIDEORDER" val="1"/>
  <p:tag name="SLIDETYPE" val="Q"/>
  <p:tag name="DEMOGRAPHIC" val="False"/>
  <p:tag name="TEAMASSIGN" val="False"/>
  <p:tag name="SPEEDSCORING" val="False"/>
  <p:tag name="INCORRECTPOINTVALUE" val="0"/>
  <p:tag name="ZEROBASED" val="False"/>
  <p:tag name="AUTOADVANCE" val="False"/>
  <p:tag name="DELIMITERS" val="3.1"/>
  <p:tag name="VALUEFORMAT" val="0%"/>
  <p:tag name="QUESTIONALIAS" val="The arrow points to:"/>
  <p:tag name="ANSWERSALIAS" val="Abducens nucleus|smicln|Facial nucleus|smicln|Trigeminal nucleus|smicln|Spinal nucleus of 5"/>
  <p:tag name="COUNTDOWNSECONDS" val="60"/>
  <p:tag name="CORRECTPOINTVALUE" val="20"/>
  <p:tag name="VALUES" val="Correct|smicln|Incorrect|smicln|Incorrect|smicln|Incorrect"/>
</p:tagLst>
</file>

<file path=ppt/tags/tag25.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70"/>
  <p:tag name="FONTSIZE" val="32"/>
  <p:tag name="BULLETTYPE" val="ppBulletArabicPeriod"/>
  <p:tag name="ANSWERTEXT" val="Abducens nucleus&#10;Facial nucleus&#10;Trigeminal nucleus&#10;Spinal nucleus of 5"/>
</p:tagLst>
</file>

<file path=ppt/tags/tag26.xml><?xml version="1.0" encoding="utf-8"?>
<p:tagLst xmlns:a="http://schemas.openxmlformats.org/drawingml/2006/main" xmlns:r="http://schemas.openxmlformats.org/officeDocument/2006/relationships" xmlns:p="http://schemas.openxmlformats.org/presentationml/2006/main">
  <p:tag name="SLIDEGUID" val="EBD7FAA0D65949B79C2F5502D30FEE66"/>
  <p:tag name="SLIDEID" val="EBD7FAA0D65949B79C2F5502D30FEE66"/>
  <p:tag name="SLIDEORDER" val="1"/>
  <p:tag name="SLIDETYPE" val="Q"/>
  <p:tag name="DEMOGRAPHIC" val="False"/>
  <p:tag name="TEAMASSIGN" val="False"/>
  <p:tag name="SPEEDSCORING" val="False"/>
  <p:tag name="INCORRECTPOINTVALUE" val="0"/>
  <p:tag name="ZEROBASED" val="False"/>
  <p:tag name="AUTOADVANCE" val="False"/>
  <p:tag name="DELIMITERS" val="3.1"/>
  <p:tag name="VALUEFORMAT" val="0%"/>
  <p:tag name="QUESTIONALIAS" val="Identify the lateral geniulate."/>
  <p:tag name="ANSWERSALIAS" val="A|smicln|B|smicln|C|smicln|D"/>
  <p:tag name="CORRECTPOINTVALUE" val="20"/>
  <p:tag name="COUNTDOWNSECONDS" val="60"/>
  <p:tag name="VALUES" val="Incorrect|smicln|Incorrect|smicln|Incorrect|smicln|Correct"/>
</p:tagLst>
</file>

<file path=ppt/tags/tag27.xml><?xml version="1.0" encoding="utf-8"?>
<p:tagLst xmlns:a="http://schemas.openxmlformats.org/drawingml/2006/main" xmlns:r="http://schemas.openxmlformats.org/officeDocument/2006/relationships" xmlns:p="http://schemas.openxmlformats.org/presentationml/2006/main">
  <p:tag name="OLDNUMANSWERS" val="4"/>
  <p:tag name="ANSWERBULLETS" val="3"/>
  <p:tag name="TEXTLENGTH" val="7"/>
  <p:tag name="FONTSIZE" val="32"/>
  <p:tag name="BULLETTYPE" val="ppBulletArabicPeriod"/>
  <p:tag name="ANSWERTEXT" val="A&#10;B&#10;C&#10;D"/>
</p:tagLst>
</file>

<file path=ppt/tags/tag28.xml><?xml version="1.0" encoding="utf-8"?>
<p:tagLst xmlns:a="http://schemas.openxmlformats.org/drawingml/2006/main" xmlns:r="http://schemas.openxmlformats.org/officeDocument/2006/relationships" xmlns:p="http://schemas.openxmlformats.org/presentationml/2006/main">
  <p:tag name="SLIDEGUID" val="5FF0EA7F91E64DCA9D87B98506D6ED97"/>
  <p:tag name="SLIDEID" val="5FF0EA7F91E64DCA9D87B98506D6ED97"/>
  <p:tag name="SLIDEORDER" val="1"/>
  <p:tag name="SLIDETYPE" val="Q"/>
  <p:tag name="DEMOGRAPHIC" val="False"/>
  <p:tag name="TEAMASSIGN" val="False"/>
  <p:tag name="SPEEDSCORING" val="False"/>
  <p:tag name="INCORRECTPOINTVALUE" val="0"/>
  <p:tag name="ZEROBASED" val="False"/>
  <p:tag name="AUTOADVANCE" val="False"/>
  <p:tag name="DELIMITERS" val="3.1"/>
  <p:tag name="VALUEFORMAT" val="0%"/>
  <p:tag name="QUESTIONALIAS" val="Identify the superior colliculus&gt;"/>
  <p:tag name="ANSWERSALIAS" val="A.|smicln|B.|smicln|C.|smicln|D."/>
  <p:tag name="CORRECTPOINTVALUE" val="20"/>
  <p:tag name="COUNTDOWNSECONDS" val="60"/>
  <p:tag name="VALUES" val="Incorrect|smicln|Correct|smicln|Incorrect|smicln|Incorrect"/>
</p:tagLst>
</file>

<file path=ppt/tags/tag29.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1"/>
  <p:tag name="FONTSIZE" val="32"/>
  <p:tag name="BULLETTYPE" val="ppBulletArabicPeriod"/>
  <p:tag name="ANSWERTEXT" val="A.&#10;B.&#10;C.&#10;D."/>
</p:tagLst>
</file>

<file path=ppt/tags/tag3.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88"/>
  <p:tag name="FONTSIZE" val="32"/>
  <p:tag name="BULLETTYPE" val="ppBulletArabicPeriod"/>
  <p:tag name="ANSWERTEXT" val="Medial geniculate&#10;Lateral geniculate&#10;Ventral posterior nucleus.&#10;Ventral lateral nucleus."/>
</p:tagLst>
</file>

<file path=ppt/tags/tag30.xml><?xml version="1.0" encoding="utf-8"?>
<p:tagLst xmlns:a="http://schemas.openxmlformats.org/drawingml/2006/main" xmlns:r="http://schemas.openxmlformats.org/officeDocument/2006/relationships" xmlns:p="http://schemas.openxmlformats.org/presentationml/2006/main">
  <p:tag name="SLIDEGUID" val="C4D782A6621F4B6D86399349A6CD7F4D"/>
  <p:tag name="SLIDEID" val="C4D782A6621F4B6D86399349A6CD7F4D"/>
  <p:tag name="SLIDEORDER" val="1"/>
  <p:tag name="SLIDETYPE" val="Q"/>
  <p:tag name="DEMOGRAPHIC" val="False"/>
  <p:tag name="TEAMASSIGN" val="False"/>
  <p:tag name="SPEEDSCORING" val="False"/>
  <p:tag name="INCORRECTPOINTVALUE" val="0"/>
  <p:tag name="ZEROBASED" val="False"/>
  <p:tag name="AUTOADVANCE" val="False"/>
  <p:tag name="DELIMITERS" val="3.1"/>
  <p:tag name="VALUEFORMAT" val="0%"/>
  <p:tag name="CORRECTPOINTVALUE" val="20"/>
  <p:tag name="QUESTIONALIAS" val="5. The arrow points to the. "/>
  <p:tag name="ANSWERSALIAS" val="Optic nerve|smicln|Optic tract|smicln|Optic radiations."/>
  <p:tag name="COUNTDOWNSECONDS" val="60"/>
  <p:tag name="VALUES" val="Incorrect|smicln|Correct|smicln|Incorrect"/>
</p:tagLst>
</file>

<file path=ppt/tags/tag31.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41"/>
  <p:tag name="FONTSIZE" val="32"/>
  <p:tag name="BULLETTYPE" val="ppBulletArabicPeriod"/>
  <p:tag name="ANSWERTEXT" val="Optic nerve&#10;Optic tract&#10;Optic radiations."/>
</p:tagLst>
</file>

<file path=ppt/tags/tag4.xml><?xml version="1.0" encoding="utf-8"?>
<p:tagLst xmlns:a="http://schemas.openxmlformats.org/drawingml/2006/main" xmlns:r="http://schemas.openxmlformats.org/officeDocument/2006/relationships" xmlns:p="http://schemas.openxmlformats.org/presentationml/2006/main">
  <p:tag name="SLIDEGUID" val="8D20001BE68B48ECB35131B0FF04755A"/>
  <p:tag name="SLIDEID" val="8D20001BE68B48ECB35131B0FF04755A"/>
  <p:tag name="SLIDEORDER" val="1"/>
  <p:tag name="SLIDETYPE" val="Q"/>
  <p:tag name="DEMOGRAPHIC" val="False"/>
  <p:tag name="TEAMASSIGN" val="False"/>
  <p:tag name="SPEEDSCORING" val="False"/>
  <p:tag name="INCORRECTPOINTVALUE" val="0"/>
  <p:tag name="ZEROBASED" val="False"/>
  <p:tag name="AUTOADVANCE" val="False"/>
  <p:tag name="DELIMITERS" val="3.1"/>
  <p:tag name="VALUEFORMAT" val="0%"/>
  <p:tag name="CORRECTPOINTVALUE" val="10"/>
  <p:tag name="COUNTDOWNSECONDS" val="60"/>
  <p:tag name="QUESTIONALIAS" val="2. A lesion in what nerve would cause a patient to feel a sense of vertigo, falling to one side, nausea, and abnormal, rhythmic eye movements (nystagmus)."/>
  <p:tag name="ANSWERSALIAS" val="Vagus|smicln|Glossopharyngeal|smicln|Trigemminal|smicln|Vestibulocochlear."/>
  <p:tag name="VALUES" val="Incorrect|smicln|Incorrect|smicln|Incorrect|smicln|Correct"/>
</p:tagLst>
</file>

<file path=ppt/tags/tag5.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53"/>
  <p:tag name="FONTSIZE" val="32"/>
  <p:tag name="BULLETTYPE" val="ppBulletArabicPeriod"/>
  <p:tag name="ANSWERTEXT" val="Vagus&#10;Glossopharyngeal&#10;Trigemminal&#10;Vestibulocochlear."/>
</p:tagLst>
</file>

<file path=ppt/tags/tag6.xml><?xml version="1.0" encoding="utf-8"?>
<p:tagLst xmlns:a="http://schemas.openxmlformats.org/drawingml/2006/main" xmlns:r="http://schemas.openxmlformats.org/officeDocument/2006/relationships" xmlns:p="http://schemas.openxmlformats.org/presentationml/2006/main">
  <p:tag name="SLIDEGUID" val="EA5DEE7160E240F7BFD5BFD8BFDC0576"/>
  <p:tag name="SLIDEID" val="EA5DEE7160E240F7BFD5BFD8BFDC0576"/>
  <p:tag name="SLIDEORDER" val="1"/>
  <p:tag name="SLIDETYPE" val="Q"/>
  <p:tag name="DEMOGRAPHIC" val="False"/>
  <p:tag name="TEAMASSIGN" val="False"/>
  <p:tag name="SPEEDSCORING" val="False"/>
  <p:tag name="INCORRECTPOINTVALUE" val="0"/>
  <p:tag name="ZEROBASED" val="False"/>
  <p:tag name="AUTOADVANCE" val="False"/>
  <p:tag name="DELIMITERS" val="3.1"/>
  <p:tag name="VALUEFORMAT" val="0%"/>
  <p:tag name="QUESTIONALIAS" val="The olfactory bipolar neurons synapse:"/>
  <p:tag name="ANSWERSALIAS" val="In the gustatory nucleus.|smicln|With mitral cells.|smicln|In the olfactory cortex.|smicln|In the olfactory tract."/>
  <p:tag name="CORRECTPOINTVALUE" val="10"/>
  <p:tag name="COUNTDOWNSECONDS" val="60"/>
  <p:tag name="VALUES" val="Incorrect|smicln|Correct|smicln|Incorrect|smicln|Incorrect"/>
</p:tagLst>
</file>

<file path=ppt/tags/tag7.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93"/>
  <p:tag name="FONTSIZE" val="32"/>
  <p:tag name="BULLETTYPE" val="ppBulletArabicPeriod"/>
  <p:tag name="ANSWERTEXT" val="In the gustatory nucleus.&#10;With mitral cells.&#10;In the olfactory cortex.&#10;In the olfactory tract."/>
</p:tagLst>
</file>

<file path=ppt/tags/tag8.xml><?xml version="1.0" encoding="utf-8"?>
<p:tagLst xmlns:a="http://schemas.openxmlformats.org/drawingml/2006/main" xmlns:r="http://schemas.openxmlformats.org/officeDocument/2006/relationships" xmlns:p="http://schemas.openxmlformats.org/presentationml/2006/main">
  <p:tag name="SLIDEGUID" val="75366C5E2BC64F1F9CF49F0068BD6D01"/>
  <p:tag name="SLIDEID" val="75366C5E2BC64F1F9CF49F0068BD6D01"/>
  <p:tag name="SLIDEORDER" val="1"/>
  <p:tag name="SLIDETYPE" val="Q"/>
  <p:tag name="DEMOGRAPHIC" val="False"/>
  <p:tag name="TEAMASSIGN" val="False"/>
  <p:tag name="SPEEDSCORING" val="False"/>
  <p:tag name="INCORRECTPOINTVALUE" val="0"/>
  <p:tag name="ZEROBASED" val="False"/>
  <p:tag name="AUTOADVANCE" val="False"/>
  <p:tag name="DELIMITERS" val="3.1"/>
  <p:tag name="VALUEFORMAT" val="0%"/>
  <p:tag name="QUESTIONALIAS" val="As you are tasting a glass of wine you know the taste bud cells synapse:"/>
  <p:tag name="ANSWERSALIAS" val="On neurons from cranial nerves 7, 9 and 10.|smicln|In ganglia associated with cranial nerves 7, 9, and 10.|smicln|The gustatory nucleus."/>
  <p:tag name="CORRECTPOINTVALUE" val="10"/>
  <p:tag name="COUNTDOWNSECONDS" val="60"/>
  <p:tag name="VALUES" val="Correct|smicln|Incorrect|smicln|Incorrect"/>
</p:tagLst>
</file>

<file path=ppt/tags/tag9.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122"/>
  <p:tag name="FONTSIZE" val="32"/>
  <p:tag name="BULLETTYPE" val="ppBulletArabicPeriod"/>
  <p:tag name="ANSWERTEXT" val="On neurons from cranial nerves 7, 9 and 10.&#10;In ganglia associated with cranial nerves 7, 9, and 10.&#10;The gustatory nucleus."/>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647</Words>
  <Application>Microsoft Office PowerPoint</Application>
  <PresentationFormat>On-screen Show (4:3)</PresentationFormat>
  <Paragraphs>101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Quiz #6</vt:lpstr>
      <vt:lpstr>1. The main auditory nucleus in the thalamus that receives auditory input is the: </vt:lpstr>
      <vt:lpstr>2. A lesion in what nerve would cause a patient to feel a sense of vertigo, falling to one side, nausea, and abnormal, rhythmic eye movements (nystagmus).</vt:lpstr>
      <vt:lpstr>3. The olfactory bipolar neurons synapse:</vt:lpstr>
      <vt:lpstr>4. As you are tasting a glass of wine you know the taste bud cells synapse:</vt:lpstr>
      <vt:lpstr>5. The cells at the tip of the pointer synapse in the:</vt:lpstr>
      <vt:lpstr>6. The visual pathways:</vt:lpstr>
      <vt:lpstr>7. Visual pathways cross in the:</vt:lpstr>
      <vt:lpstr>8. What vitamin may be involved in night blindness?</vt:lpstr>
      <vt:lpstr>9. Which cranial nerve nucleus is involved in moving the eyes laterally.</vt:lpstr>
      <vt:lpstr>Which cranial nerve is located in the pons?</vt:lpstr>
      <vt:lpstr>1. Identify the layer of rods and cones.</vt:lpstr>
      <vt:lpstr>2. The arrow points to:</vt:lpstr>
      <vt:lpstr>3. Identify the lateral geniculate.</vt:lpstr>
      <vt:lpstr>4. Identify the superior colliculus.</vt:lpstr>
      <vt:lpstr>5. The arrow points to the.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Quiz #6</dc:title>
  <dc:creator>Danielle</dc:creator>
  <cp:lastModifiedBy>Admiss</cp:lastModifiedBy>
  <cp:revision>48</cp:revision>
  <dcterms:created xsi:type="dcterms:W3CDTF">2010-03-28T19:14:38Z</dcterms:created>
  <dcterms:modified xsi:type="dcterms:W3CDTF">2012-03-15T14:14:47Z</dcterms:modified>
</cp:coreProperties>
</file>