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3EB7-334A-4652-B70F-41CD1B3E9A2E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E3A72-4813-44A3-BAFF-B79210139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4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4B23A-D131-480E-8672-D58DBFE444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92829A-BF6C-45B5-900F-FE144AEB0C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51006-561F-4D44-98DF-32884D9D11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AF02D-6CED-408B-8043-A26A93C0ED9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013EBB-D2A9-4499-A632-51510715DC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86594-EDA9-497B-A41A-9382D52A80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F1EEA-D9BA-4CFE-A580-BE6C12A177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CAB3B-FBFA-47A5-8B09-F237E169A0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341B8-2398-4C95-9CE2-74F1D934115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98E07-302D-4BB6-BD16-80A778B262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9518F-C03A-496E-83CE-D582D1F415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0D69-7655-430E-8232-2DA580F2CBC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923F-18DF-46E5-A198-63B71C2257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2.xml"/><Relationship Id="rId7" Type="http://schemas.openxmlformats.org/officeDocument/2006/relationships/oleObject" Target="../embeddings/oleObject8.bin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6.xml"/><Relationship Id="rId7" Type="http://schemas.openxmlformats.org/officeDocument/2006/relationships/oleObject" Target="../embeddings/oleObject9.bin"/><Relationship Id="rId2" Type="http://schemas.openxmlformats.org/officeDocument/2006/relationships/tags" Target="../tags/tag35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39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.xml"/><Relationship Id="rId10" Type="http://schemas.openxmlformats.org/officeDocument/2006/relationships/image" Target="../media/image3.png"/><Relationship Id="rId4" Type="http://schemas.openxmlformats.org/officeDocument/2006/relationships/tags" Target="../tags/tag41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45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1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47.xml"/><Relationship Id="rId10" Type="http://schemas.openxmlformats.org/officeDocument/2006/relationships/image" Target="../media/image17.jpeg"/><Relationship Id="rId4" Type="http://schemas.openxmlformats.org/officeDocument/2006/relationships/tags" Target="../tags/tag46.xml"/><Relationship Id="rId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4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1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5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5.xml"/><Relationship Id="rId10" Type="http://schemas.openxmlformats.org/officeDocument/2006/relationships/image" Target="../media/image3.png"/><Relationship Id="rId4" Type="http://schemas.openxmlformats.org/officeDocument/2006/relationships/tags" Target="../tags/tag54.xml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5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59.xml"/><Relationship Id="rId10" Type="http://schemas.openxmlformats.org/officeDocument/2006/relationships/image" Target="../media/image21.jpeg"/><Relationship Id="rId4" Type="http://schemas.openxmlformats.org/officeDocument/2006/relationships/tags" Target="../tags/tag58.xml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6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3.xml"/><Relationship Id="rId10" Type="http://schemas.openxmlformats.org/officeDocument/2006/relationships/image" Target="../media/image3.png"/><Relationship Id="rId4" Type="http://schemas.openxmlformats.org/officeDocument/2006/relationships/tags" Target="../tags/tag62.xml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6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67.xml"/><Relationship Id="rId10" Type="http://schemas.openxmlformats.org/officeDocument/2006/relationships/image" Target="../media/image24.png"/><Relationship Id="rId4" Type="http://schemas.openxmlformats.org/officeDocument/2006/relationships/tags" Target="../tags/tag66.xml"/><Relationship Id="rId9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6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1.xml"/><Relationship Id="rId10" Type="http://schemas.openxmlformats.org/officeDocument/2006/relationships/image" Target="../media/image3.png"/><Relationship Id="rId4" Type="http://schemas.openxmlformats.org/officeDocument/2006/relationships/tags" Target="../tags/tag70.xml"/><Relationship Id="rId9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3.png"/><Relationship Id="rId2" Type="http://schemas.openxmlformats.org/officeDocument/2006/relationships/tags" Target="../tags/tag72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6.xml"/><Relationship Id="rId11" Type="http://schemas.openxmlformats.org/officeDocument/2006/relationships/image" Target="../media/image27.jpeg"/><Relationship Id="rId5" Type="http://schemas.openxmlformats.org/officeDocument/2006/relationships/tags" Target="../tags/tag75.xml"/><Relationship Id="rId10" Type="http://schemas.openxmlformats.org/officeDocument/2006/relationships/image" Target="../media/image26.emf"/><Relationship Id="rId4" Type="http://schemas.openxmlformats.org/officeDocument/2006/relationships/tags" Target="../tags/tag74.xml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tags" Target="../tags/tag7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80.xml"/><Relationship Id="rId10" Type="http://schemas.openxmlformats.org/officeDocument/2006/relationships/image" Target="../media/image29.jpeg"/><Relationship Id="rId4" Type="http://schemas.openxmlformats.org/officeDocument/2006/relationships/tags" Target="../tags/tag79.xml"/><Relationship Id="rId9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8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1.xml"/><Relationship Id="rId1" Type="http://schemas.openxmlformats.org/officeDocument/2006/relationships/vmlDrawing" Target="../drawings/vmlDrawing20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4.xml"/><Relationship Id="rId10" Type="http://schemas.openxmlformats.org/officeDocument/2006/relationships/image" Target="../media/image3.png"/><Relationship Id="rId4" Type="http://schemas.openxmlformats.org/officeDocument/2006/relationships/tags" Target="../tags/tag83.xml"/><Relationship Id="rId9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8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86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91.xml"/><Relationship Id="rId7" Type="http://schemas.openxmlformats.org/officeDocument/2006/relationships/oleObject" Target="../embeddings/oleObject22.bin"/><Relationship Id="rId2" Type="http://schemas.openxmlformats.org/officeDocument/2006/relationships/tags" Target="../tags/tag90.xml"/><Relationship Id="rId1" Type="http://schemas.openxmlformats.org/officeDocument/2006/relationships/vmlDrawing" Target="../drawings/vmlDrawing2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3.xml"/><Relationship Id="rId10" Type="http://schemas.openxmlformats.org/officeDocument/2006/relationships/image" Target="../media/image3.png"/><Relationship Id="rId4" Type="http://schemas.openxmlformats.org/officeDocument/2006/relationships/tags" Target="../tags/tag92.xml"/><Relationship Id="rId9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9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94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99.xml"/><Relationship Id="rId7" Type="http://schemas.openxmlformats.org/officeDocument/2006/relationships/oleObject" Target="../embeddings/oleObject24.bin"/><Relationship Id="rId2" Type="http://schemas.openxmlformats.org/officeDocument/2006/relationships/tags" Target="../tags/tag98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5.xml"/><Relationship Id="rId10" Type="http://schemas.openxmlformats.org/officeDocument/2006/relationships/image" Target="../media/image3.png"/><Relationship Id="rId4" Type="http://schemas.openxmlformats.org/officeDocument/2006/relationships/tags" Target="../tags/tag104.xml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07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06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tags" Target="../tags/tag11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115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14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119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18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tags" Target="../tags/tag123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22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5.xml"/><Relationship Id="rId10" Type="http://schemas.openxmlformats.org/officeDocument/2006/relationships/image" Target="../media/image3.png"/><Relationship Id="rId4" Type="http://schemas.openxmlformats.org/officeDocument/2006/relationships/tags" Target="../tags/tag124.xml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tags" Target="../tags/tag128.xml"/><Relationship Id="rId7" Type="http://schemas.openxmlformats.org/officeDocument/2006/relationships/oleObject" Target="../embeddings/oleObject31.bin"/><Relationship Id="rId2" Type="http://schemas.openxmlformats.org/officeDocument/2006/relationships/tags" Target="../tags/tag127.xml"/><Relationship Id="rId1" Type="http://schemas.openxmlformats.org/officeDocument/2006/relationships/vmlDrawing" Target="../drawings/vmlDrawing31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tags" Target="../tags/tag132.xml"/><Relationship Id="rId7" Type="http://schemas.openxmlformats.org/officeDocument/2006/relationships/oleObject" Target="../embeddings/oleObject32.bin"/><Relationship Id="rId2" Type="http://schemas.openxmlformats.org/officeDocument/2006/relationships/tags" Target="../tags/tag131.xml"/><Relationship Id="rId1" Type="http://schemas.openxmlformats.org/officeDocument/2006/relationships/vmlDrawing" Target="../drawings/vmlDrawing3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tags" Target="../tags/tag136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35.xml"/><Relationship Id="rId1" Type="http://schemas.openxmlformats.org/officeDocument/2006/relationships/vmlDrawing" Target="../drawings/vmlDrawing3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tags" Target="../tags/tag140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39.xml"/><Relationship Id="rId1" Type="http://schemas.openxmlformats.org/officeDocument/2006/relationships/vmlDrawing" Target="../drawings/vmlDrawing34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tags" Target="../tags/tag144.xml"/><Relationship Id="rId7" Type="http://schemas.openxmlformats.org/officeDocument/2006/relationships/oleObject" Target="../embeddings/oleObject35.bin"/><Relationship Id="rId2" Type="http://schemas.openxmlformats.org/officeDocument/2006/relationships/tags" Target="../tags/tag143.xml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tags" Target="../tags/tag148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47.xml"/><Relationship Id="rId1" Type="http://schemas.openxmlformats.org/officeDocument/2006/relationships/vmlDrawing" Target="../drawings/vmlDrawing36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150.xml"/><Relationship Id="rId10" Type="http://schemas.openxmlformats.org/officeDocument/2006/relationships/image" Target="../media/image51.jpeg"/><Relationship Id="rId4" Type="http://schemas.openxmlformats.org/officeDocument/2006/relationships/tags" Target="../tags/tag149.xml"/><Relationship Id="rId9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tags" Target="../tags/tag152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51.xml"/><Relationship Id="rId1" Type="http://schemas.openxmlformats.org/officeDocument/2006/relationships/vmlDrawing" Target="../drawings/vmlDrawing37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tags" Target="../tags/tag156.xml"/><Relationship Id="rId7" Type="http://schemas.openxmlformats.org/officeDocument/2006/relationships/oleObject" Target="../embeddings/oleObject38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38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tags" Target="../tags/tag160.xml"/><Relationship Id="rId7" Type="http://schemas.openxmlformats.org/officeDocument/2006/relationships/oleObject" Target="../embeddings/oleObject39.bin"/><Relationship Id="rId2" Type="http://schemas.openxmlformats.org/officeDocument/2006/relationships/tags" Target="../tags/tag159.xml"/><Relationship Id="rId1" Type="http://schemas.openxmlformats.org/officeDocument/2006/relationships/vmlDrawing" Target="../drawings/vmlDrawing39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9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tags" Target="../tags/tag164.xml"/><Relationship Id="rId7" Type="http://schemas.openxmlformats.org/officeDocument/2006/relationships/oleObject" Target="../embeddings/oleObject40.bin"/><Relationship Id="rId2" Type="http://schemas.openxmlformats.org/officeDocument/2006/relationships/tags" Target="../tags/tag163.xml"/><Relationship Id="rId1" Type="http://schemas.openxmlformats.org/officeDocument/2006/relationships/vmlDrawing" Target="../drawings/vmlDrawing40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66.xml"/><Relationship Id="rId10" Type="http://schemas.openxmlformats.org/officeDocument/2006/relationships/image" Target="../media/image3.png"/><Relationship Id="rId4" Type="http://schemas.openxmlformats.org/officeDocument/2006/relationships/tags" Target="../tags/tag165.xml"/><Relationship Id="rId9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tags" Target="../tags/tag169.xml"/><Relationship Id="rId7" Type="http://schemas.openxmlformats.org/officeDocument/2006/relationships/oleObject" Target="../embeddings/oleObject41.bin"/><Relationship Id="rId2" Type="http://schemas.openxmlformats.org/officeDocument/2006/relationships/tags" Target="../tags/tag168.xml"/><Relationship Id="rId1" Type="http://schemas.openxmlformats.org/officeDocument/2006/relationships/vmlDrawing" Target="../drawings/vmlDrawing41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171.xml"/><Relationship Id="rId10" Type="http://schemas.openxmlformats.org/officeDocument/2006/relationships/image" Target="../media/image59.jpeg"/><Relationship Id="rId4" Type="http://schemas.openxmlformats.org/officeDocument/2006/relationships/tags" Target="../tags/tag170.xml"/><Relationship Id="rId9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tags" Target="../tags/tag173.xml"/><Relationship Id="rId7" Type="http://schemas.openxmlformats.org/officeDocument/2006/relationships/oleObject" Target="../embeddings/oleObject42.bin"/><Relationship Id="rId2" Type="http://schemas.openxmlformats.org/officeDocument/2006/relationships/tags" Target="../tags/tag172.xml"/><Relationship Id="rId1" Type="http://schemas.openxmlformats.org/officeDocument/2006/relationships/vmlDrawing" Target="../drawings/vmlDrawing42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9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tags" Target="../tags/tag177.xml"/><Relationship Id="rId7" Type="http://schemas.openxmlformats.org/officeDocument/2006/relationships/oleObject" Target="../embeddings/oleObject43.bin"/><Relationship Id="rId2" Type="http://schemas.openxmlformats.org/officeDocument/2006/relationships/tags" Target="../tags/tag176.xml"/><Relationship Id="rId1" Type="http://schemas.openxmlformats.org/officeDocument/2006/relationships/vmlDrawing" Target="../drawings/vmlDrawing4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tags" Target="../tags/tag181.xml"/><Relationship Id="rId7" Type="http://schemas.openxmlformats.org/officeDocument/2006/relationships/oleObject" Target="../embeddings/oleObject44.bin"/><Relationship Id="rId2" Type="http://schemas.openxmlformats.org/officeDocument/2006/relationships/tags" Target="../tags/tag180.xml"/><Relationship Id="rId1" Type="http://schemas.openxmlformats.org/officeDocument/2006/relationships/vmlDrawing" Target="../drawings/vmlDrawing44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9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tags" Target="../tags/tag185.xml"/><Relationship Id="rId7" Type="http://schemas.openxmlformats.org/officeDocument/2006/relationships/oleObject" Target="../embeddings/oleObject45.bin"/><Relationship Id="rId2" Type="http://schemas.openxmlformats.org/officeDocument/2006/relationships/tags" Target="../tags/tag184.xml"/><Relationship Id="rId1" Type="http://schemas.openxmlformats.org/officeDocument/2006/relationships/vmlDrawing" Target="../drawings/vmlDrawing45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tags" Target="../tags/tag189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88.xml"/><Relationship Id="rId1" Type="http://schemas.openxmlformats.org/officeDocument/2006/relationships/vmlDrawing" Target="../drawings/vmlDrawing46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9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tags" Target="../tags/tag193.xml"/><Relationship Id="rId7" Type="http://schemas.openxmlformats.org/officeDocument/2006/relationships/oleObject" Target="../embeddings/oleObject47.bin"/><Relationship Id="rId2" Type="http://schemas.openxmlformats.org/officeDocument/2006/relationships/tags" Target="../tags/tag192.xml"/><Relationship Id="rId1" Type="http://schemas.openxmlformats.org/officeDocument/2006/relationships/vmlDrawing" Target="../drawings/vmlDrawing47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tags" Target="../tags/tag197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96.xml"/><Relationship Id="rId1" Type="http://schemas.openxmlformats.org/officeDocument/2006/relationships/vmlDrawing" Target="../drawings/vmlDrawing48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tags" Target="../tags/tag201.xml"/><Relationship Id="rId7" Type="http://schemas.openxmlformats.org/officeDocument/2006/relationships/oleObject" Target="../embeddings/oleObject49.bin"/><Relationship Id="rId2" Type="http://schemas.openxmlformats.org/officeDocument/2006/relationships/tags" Target="../tags/tag200.xml"/><Relationship Id="rId1" Type="http://schemas.openxmlformats.org/officeDocument/2006/relationships/vmlDrawing" Target="../drawings/vmlDrawing49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203.xml"/><Relationship Id="rId10" Type="http://schemas.openxmlformats.org/officeDocument/2006/relationships/image" Target="../media/image69.jpeg"/><Relationship Id="rId4" Type="http://schemas.openxmlformats.org/officeDocument/2006/relationships/tags" Target="../tags/tag202.xml"/><Relationship Id="rId9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tags" Target="../tags/tag205.xml"/><Relationship Id="rId7" Type="http://schemas.openxmlformats.org/officeDocument/2006/relationships/oleObject" Target="../embeddings/oleObject50.bin"/><Relationship Id="rId2" Type="http://schemas.openxmlformats.org/officeDocument/2006/relationships/tags" Target="../tags/tag204.xml"/><Relationship Id="rId1" Type="http://schemas.openxmlformats.org/officeDocument/2006/relationships/vmlDrawing" Target="../drawings/vmlDrawing50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tags" Target="../tags/tag207.xml"/><Relationship Id="rId10" Type="http://schemas.openxmlformats.org/officeDocument/2006/relationships/image" Target="../media/image72.jpeg"/><Relationship Id="rId4" Type="http://schemas.openxmlformats.org/officeDocument/2006/relationships/tags" Target="../tags/tag206.xml"/><Relationship Id="rId9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6.xml"/><Relationship Id="rId7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0.xml"/><Relationship Id="rId7" Type="http://schemas.openxmlformats.org/officeDocument/2006/relationships/oleObject" Target="../embeddings/oleObject5.bin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.xml"/><Relationship Id="rId10" Type="http://schemas.openxmlformats.org/officeDocument/2006/relationships/image" Target="../media/image3.png"/><Relationship Id="rId4" Type="http://schemas.openxmlformats.org/officeDocument/2006/relationships/tags" Target="../tags/tag2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24.xml"/><Relationship Id="rId7" Type="http://schemas.openxmlformats.org/officeDocument/2006/relationships/oleObject" Target="../embeddings/oleObject6.bin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28.xml"/><Relationship Id="rId7" Type="http://schemas.openxmlformats.org/officeDocument/2006/relationships/oleObject" Target="../embeddings/oleObject7.bin"/><Relationship Id="rId2" Type="http://schemas.openxmlformats.org/officeDocument/2006/relationships/tags" Target="../tags/tag27.xml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First </a:t>
            </a:r>
            <a:r>
              <a:rPr lang="en-US" smtClean="0"/>
              <a:t>5quizzes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8. The most important factor in determining that the ribosome attaches to the RER is the: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Signal protein or leader sequence.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Size of the ribosome.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folding of the protein.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cleaving of the protein.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You would expect to find </a:t>
            </a:r>
            <a:r>
              <a:rPr lang="en-US" dirty="0" err="1" smtClean="0"/>
              <a:t>catalases</a:t>
            </a:r>
            <a:r>
              <a:rPr lang="en-US" dirty="0" smtClean="0"/>
              <a:t> and </a:t>
            </a:r>
            <a:r>
              <a:rPr lang="en-US" dirty="0" err="1" smtClean="0"/>
              <a:t>oxidases</a:t>
            </a:r>
            <a:r>
              <a:rPr lang="en-US" dirty="0" smtClean="0"/>
              <a:t> in: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Rough Endoplasmic Reticulum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Smooth Endoplasmic reticulum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The Golgi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Peroxisomes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10.  The </a:t>
            </a:r>
            <a:r>
              <a:rPr lang="en-US" dirty="0" smtClean="0"/>
              <a:t>structure at the tip of the pointer is a(n):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771900"/>
          <a:ext cx="274320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71900"/>
                        <a:ext cx="2743200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1828800"/>
            <a:ext cx="4876800" cy="5029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Actin</a:t>
            </a:r>
            <a:r>
              <a:rPr lang="en-US" dirty="0" smtClean="0"/>
              <a:t> filament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Intermediate filament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Microtubule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715000" y="4204252"/>
            <a:ext cx="6096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8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Quiz #2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30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Identify the cell at the tip of the pointer.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873500"/>
          <a:ext cx="2652713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2652713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fig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295400"/>
            <a:ext cx="6078537" cy="4575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191000" y="2438400"/>
            <a:ext cx="838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CountdownNew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032" name="CDShape" descr="countdown.png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  <p:sp>
        <p:nvSpPr>
          <p:cNvPr id="1031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4478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Mast cell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Macrophage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Plasma cell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Lymphocyte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810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What type of collagen is found in hyaline cartilage?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025900"/>
          <a:ext cx="251777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25900"/>
                        <a:ext cx="2517775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819400" y="16764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Type I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Type II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Type III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Type IV</a:t>
            </a:r>
          </a:p>
        </p:txBody>
      </p:sp>
      <p:grpSp>
        <p:nvGrpSpPr>
          <p:cNvPr id="2" name="CountdownNew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2054" name="CDShape" descr="countdown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4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cell secretes histamine?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Lymphocyte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Monocyte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Plasma cell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Mast cell</a:t>
            </a:r>
          </a:p>
        </p:txBody>
      </p:sp>
      <p:grpSp>
        <p:nvGrpSpPr>
          <p:cNvPr id="3" name="CountdownNew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3078" name="CDShape" descr="countdown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7425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structure at the tip of the blue arrow is a(n):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860800"/>
          <a:ext cx="26670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2667000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6" descr="fig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17700"/>
            <a:ext cx="4800600" cy="36131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 flipH="1">
            <a:off x="6172200" y="4114800"/>
            <a:ext cx="879475" cy="487363"/>
          </a:xfrm>
          <a:prstGeom prst="rightArrow">
            <a:avLst>
              <a:gd name="adj1" fmla="val 50000"/>
              <a:gd name="adj2" fmla="val 902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02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Collagen fiber.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Elastic fiber.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Fibronectin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Reticular fiber</a:t>
            </a:r>
          </a:p>
        </p:txBody>
      </p:sp>
      <p:grpSp>
        <p:nvGrpSpPr>
          <p:cNvPr id="3" name="CountdownNew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4104" name="CDShape" descr="countdown.png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48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PQuestion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47800"/>
          </a:xfrm>
        </p:spPr>
        <p:txBody>
          <a:bodyPr/>
          <a:lstStyle/>
          <a:p>
            <a:pPr eaLnBrk="1" hangingPunct="1"/>
            <a:r>
              <a:rPr lang="en-US" sz="3600" smtClean="0"/>
              <a:t>Vitamin</a:t>
            </a:r>
            <a:r>
              <a:rPr lang="en-US" sz="4000" smtClean="0"/>
              <a:t> </a:t>
            </a:r>
            <a:r>
              <a:rPr lang="en-US" sz="3600" smtClean="0"/>
              <a:t>C dependent hydroxylation of proline and lysine in preprocollagen occurs in: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828800"/>
            <a:ext cx="4114800" cy="452596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The rough endoplasmic reticulum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The smooth endoplasmic reticulum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The Golgi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The extracellular matrix.</a:t>
            </a:r>
          </a:p>
        </p:txBody>
      </p:sp>
      <p:grpSp>
        <p:nvGrpSpPr>
          <p:cNvPr id="2" name="CountdownNew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5126" name="CDShape" descr="countdown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826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The image on the right  is: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114800"/>
          <a:ext cx="2674938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114800"/>
                        <a:ext cx="2674938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09638"/>
            <a:ext cx="3810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066800"/>
            <a:ext cx="41148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b="1" smtClean="0"/>
              <a:t>Fibrocartilage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b="1" smtClean="0"/>
              <a:t>Growing hyaline cartilage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b="1" smtClean="0"/>
              <a:t>Dense regular C.T.</a:t>
            </a:r>
          </a:p>
          <a:p>
            <a:pPr eaLnBrk="1" hangingPunct="1">
              <a:spcBef>
                <a:spcPct val="0"/>
              </a:spcBef>
              <a:buFontTx/>
              <a:buAutoNum type="alphaUcPeriod"/>
            </a:pPr>
            <a:r>
              <a:rPr lang="en-US" b="1" smtClean="0"/>
              <a:t>Fibrous articluar layer of the TMJ</a:t>
            </a:r>
          </a:p>
        </p:txBody>
      </p:sp>
      <p:grpSp>
        <p:nvGrpSpPr>
          <p:cNvPr id="2" name="CountdownNew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151" name="CDShape" descr="countdown.png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452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#1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Which of the following contain Type I collagen?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CountdownNew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7174" name="CDShape" descr="countdown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  <p:sp>
        <p:nvSpPr>
          <p:cNvPr id="717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Hyaline cartilage.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Elastic cartilage.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Fibrocartilage.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b="1" smtClean="0"/>
              <a:t>None of the above.</a:t>
            </a:r>
            <a:endParaRPr lang="en-US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5985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PQuestion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b="1" smtClean="0"/>
              <a:t>Which is the fibrous articular layer of the TMJ?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04800" y="3810000"/>
          <a:ext cx="299085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Chart" r:id="rId9" imgW="4572000" imgH="5143500" progId="MSGraph.Chart.8">
                  <p:embed followColorScheme="full"/>
                </p:oleObj>
              </mc:Choice>
              <mc:Fallback>
                <p:oleObj name="Chart" r:id="rId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2990850" cy="336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1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2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3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4</a:t>
            </a:r>
          </a:p>
        </p:txBody>
      </p:sp>
      <p:pic>
        <p:nvPicPr>
          <p:cNvPr id="8197" name="Picture 6" descr="tmj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914400"/>
            <a:ext cx="3922713" cy="563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8" name="Group 8"/>
          <p:cNvGrpSpPr>
            <a:grpSpLocks/>
          </p:cNvGrpSpPr>
          <p:nvPr/>
        </p:nvGrpSpPr>
        <p:grpSpPr bwMode="auto">
          <a:xfrm>
            <a:off x="8175625" y="1031875"/>
            <a:ext cx="931863" cy="461963"/>
            <a:chOff x="3840" y="698"/>
            <a:chExt cx="587" cy="291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214" y="698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8215" name="Line 10"/>
            <p:cNvSpPr>
              <a:spLocks noChangeShapeType="1"/>
            </p:cNvSpPr>
            <p:nvPr/>
          </p:nvSpPr>
          <p:spPr bwMode="auto">
            <a:xfrm flipH="1">
              <a:off x="3840" y="86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9" name="Group 14"/>
          <p:cNvGrpSpPr>
            <a:grpSpLocks/>
          </p:cNvGrpSpPr>
          <p:nvPr/>
        </p:nvGrpSpPr>
        <p:grpSpPr bwMode="auto">
          <a:xfrm>
            <a:off x="8099425" y="2057400"/>
            <a:ext cx="1023938" cy="461963"/>
            <a:chOff x="3792" y="1344"/>
            <a:chExt cx="645" cy="291"/>
          </a:xfrm>
        </p:grpSpPr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224" y="134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213" name="Line 16"/>
            <p:cNvSpPr>
              <a:spLocks noChangeShapeType="1"/>
            </p:cNvSpPr>
            <p:nvPr/>
          </p:nvSpPr>
          <p:spPr bwMode="auto">
            <a:xfrm flipH="1">
              <a:off x="3792" y="14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8175625" y="2895600"/>
            <a:ext cx="947738" cy="461963"/>
            <a:chOff x="3840" y="1872"/>
            <a:chExt cx="597" cy="291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4224" y="187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3840" y="206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1" name="Group 20"/>
          <p:cNvGrpSpPr>
            <a:grpSpLocks/>
          </p:cNvGrpSpPr>
          <p:nvPr/>
        </p:nvGrpSpPr>
        <p:grpSpPr bwMode="auto">
          <a:xfrm>
            <a:off x="8251825" y="3810000"/>
            <a:ext cx="892175" cy="461963"/>
            <a:chOff x="3888" y="2448"/>
            <a:chExt cx="562" cy="291"/>
          </a:xfrm>
        </p:grpSpPr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4237" y="2448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8209" name="Line 22"/>
            <p:cNvSpPr>
              <a:spLocks noChangeShapeType="1"/>
            </p:cNvSpPr>
            <p:nvPr/>
          </p:nvSpPr>
          <p:spPr bwMode="auto">
            <a:xfrm flipH="1">
              <a:off x="3888" y="2592"/>
              <a:ext cx="33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2" name="ResponseCounter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124200" y="6540500"/>
            <a:ext cx="3860800" cy="317500"/>
            <a:chOff x="190500" y="6350000"/>
            <a:chExt cx="3860800" cy="317500"/>
          </a:xfrm>
        </p:grpSpPr>
        <p:sp>
          <p:nvSpPr>
            <p:cNvPr id="23" name="RCFill"/>
            <p:cNvSpPr/>
            <p:nvPr/>
          </p:nvSpPr>
          <p:spPr>
            <a:xfrm>
              <a:off x="190500" y="6388100"/>
              <a:ext cx="1588" cy="254000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CFrame"/>
            <p:cNvSpPr/>
            <p:nvPr/>
          </p:nvSpPr>
          <p:spPr>
            <a:xfrm>
              <a:off x="190500" y="6350000"/>
              <a:ext cx="3860800" cy="3175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>
                  <a:solidFill>
                    <a:srgbClr val="000000"/>
                  </a:solidFill>
                  <a:latin typeface="Tahoma"/>
                </a:rPr>
                <a:t>0 of 5</a:t>
              </a:r>
            </a:p>
          </p:txBody>
        </p:sp>
      </p:grpSp>
      <p:grpSp>
        <p:nvGrpSpPr>
          <p:cNvPr id="9" name="CountdownNew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8204" name="CDShape" descr="countdown.png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7222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PQuestion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Which is the disk in the TMJ?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403600"/>
          <a:ext cx="350520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03600"/>
                        <a:ext cx="3505200" cy="394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0" name="Picture 6" descr="tmj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219200"/>
            <a:ext cx="3922713" cy="5638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8175625" y="1336675"/>
            <a:ext cx="931863" cy="461963"/>
            <a:chOff x="3840" y="698"/>
            <a:chExt cx="587" cy="291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214" y="698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236" name="Line 10"/>
            <p:cNvSpPr>
              <a:spLocks noChangeShapeType="1"/>
            </p:cNvSpPr>
            <p:nvPr/>
          </p:nvSpPr>
          <p:spPr bwMode="auto">
            <a:xfrm flipH="1">
              <a:off x="3840" y="86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2" name="Group 14"/>
          <p:cNvGrpSpPr>
            <a:grpSpLocks/>
          </p:cNvGrpSpPr>
          <p:nvPr/>
        </p:nvGrpSpPr>
        <p:grpSpPr bwMode="auto">
          <a:xfrm>
            <a:off x="8099425" y="2362200"/>
            <a:ext cx="1023938" cy="461963"/>
            <a:chOff x="3792" y="1344"/>
            <a:chExt cx="645" cy="291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4224" y="134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234" name="Line 16"/>
            <p:cNvSpPr>
              <a:spLocks noChangeShapeType="1"/>
            </p:cNvSpPr>
            <p:nvPr/>
          </p:nvSpPr>
          <p:spPr bwMode="auto">
            <a:xfrm flipH="1">
              <a:off x="3792" y="1488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3" name="Group 17"/>
          <p:cNvGrpSpPr>
            <a:grpSpLocks/>
          </p:cNvGrpSpPr>
          <p:nvPr/>
        </p:nvGrpSpPr>
        <p:grpSpPr bwMode="auto">
          <a:xfrm>
            <a:off x="8175625" y="3200400"/>
            <a:ext cx="947738" cy="461963"/>
            <a:chOff x="3840" y="1872"/>
            <a:chExt cx="597" cy="291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224" y="187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232" name="Line 19"/>
            <p:cNvSpPr>
              <a:spLocks noChangeShapeType="1"/>
            </p:cNvSpPr>
            <p:nvPr/>
          </p:nvSpPr>
          <p:spPr bwMode="auto">
            <a:xfrm flipH="1">
              <a:off x="3840" y="2064"/>
              <a:ext cx="43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4" name="Group 20"/>
          <p:cNvGrpSpPr>
            <a:grpSpLocks/>
          </p:cNvGrpSpPr>
          <p:nvPr/>
        </p:nvGrpSpPr>
        <p:grpSpPr bwMode="auto">
          <a:xfrm>
            <a:off x="8251825" y="4114800"/>
            <a:ext cx="892175" cy="461963"/>
            <a:chOff x="3888" y="2448"/>
            <a:chExt cx="562" cy="29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4237" y="2448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9230" name="Line 22"/>
            <p:cNvSpPr>
              <a:spLocks noChangeShapeType="1"/>
            </p:cNvSpPr>
            <p:nvPr/>
          </p:nvSpPr>
          <p:spPr bwMode="auto">
            <a:xfrm flipH="1">
              <a:off x="3888" y="2592"/>
              <a:ext cx="33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5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1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2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3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4</a:t>
            </a:r>
          </a:p>
        </p:txBody>
      </p:sp>
      <p:grpSp>
        <p:nvGrpSpPr>
          <p:cNvPr id="7" name="CountdownNew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9227" name="CDShape" descr="countdown.png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1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PQuestion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Which of the following would increase glycosaminoglycan synthesis in cartilage?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860800"/>
          <a:ext cx="26670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Chart" r:id="rId8" imgW="4572000" imgH="5143500" progId="MSGraph.Chart.8">
                  <p:embed followColorScheme="full"/>
                </p:oleObj>
              </mc:Choice>
              <mc:Fallback>
                <p:oleObj name="Chart" r:id="rId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60800"/>
                        <a:ext cx="2667000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458200" y="2057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8478838" y="3810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CountdownNew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0248" name="CDShape" descr="countdown.png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500" y="6032500"/>
              <a:ext cx="889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CDText"/>
            <p:cNvSpPr txBox="1">
              <a:spLocks noChangeArrowheads="1"/>
            </p:cNvSpPr>
            <p:nvPr/>
          </p:nvSpPr>
          <p:spPr bwMode="auto">
            <a:xfrm>
              <a:off x="8356600" y="6032500"/>
              <a:ext cx="83820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solidFill>
                    <a:srgbClr val="000000"/>
                  </a:solidFill>
                  <a:latin typeface="Tahoma" pitchFamily="34" charset="0"/>
                </a:rPr>
                <a:t>60</a:t>
              </a:r>
            </a:p>
          </p:txBody>
        </p:sp>
      </p:grpSp>
      <p:sp>
        <p:nvSpPr>
          <p:cNvPr id="10247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066800"/>
            <a:ext cx="41148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Testosterone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Estradiol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Cortisone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Hydrocortisone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7189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039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The percentage of bone made up by collagen is: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28%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40%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68%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874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Circumferential lamellae are found at: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787900"/>
          <a:ext cx="1840089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87900"/>
                        <a:ext cx="1840089" cy="207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717800" y="2362200"/>
            <a:ext cx="6731000" cy="3568700"/>
            <a:chOff x="2717800" y="2362200"/>
            <a:chExt cx="6731000" cy="3568700"/>
          </a:xfrm>
        </p:grpSpPr>
        <p:pic>
          <p:nvPicPr>
            <p:cNvPr id="6" name="Content Placeholder 3" descr="Figure_06-03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2717800" y="2362200"/>
              <a:ext cx="6731000" cy="35687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81400" y="2514600"/>
              <a:ext cx="15343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                     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75896" y="2678668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B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3352800"/>
              <a:ext cx="1630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C            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5040868"/>
              <a:ext cx="16498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D             </a:t>
              </a:r>
              <a:endParaRPr lang="en-US" dirty="0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6629400" y="2438400"/>
              <a:ext cx="457200" cy="8382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6878810" y="3929922"/>
              <a:ext cx="697468" cy="2818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6705600" y="5246132"/>
              <a:ext cx="662888" cy="3926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67500" y="5445825"/>
              <a:ext cx="4154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B</a:t>
              </a:r>
              <a:endParaRPr lang="en-US" dirty="0"/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D</a:t>
            </a:r>
          </a:p>
        </p:txBody>
      </p:sp>
      <p:grpSp>
        <p:nvGrpSpPr>
          <p:cNvPr id="1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6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1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3400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Which cells would have a sealing zone and a ruffled border?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Osteoblasts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Osteocytes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Osteoclasts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C</a:t>
            </a:r>
            <a:r>
              <a:rPr lang="en-US" dirty="0" err="1" smtClean="0"/>
              <a:t>hondrocytes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5403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The Rank </a:t>
            </a:r>
            <a:r>
              <a:rPr lang="en-US" dirty="0" err="1" smtClean="0"/>
              <a:t>Ligand</a:t>
            </a:r>
            <a:r>
              <a:rPr lang="en-US" dirty="0" smtClean="0"/>
              <a:t> RANKL is found on: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Osteocytes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Osteoblasts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Osteoclasts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All of the above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55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5. The </a:t>
            </a:r>
            <a:r>
              <a:rPr lang="en-US" dirty="0" err="1" smtClean="0"/>
              <a:t>sarcomere</a:t>
            </a:r>
            <a:r>
              <a:rPr lang="en-US" dirty="0" smtClean="0"/>
              <a:t> is found at: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371974"/>
          <a:ext cx="220980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71974"/>
                        <a:ext cx="2209800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5" descr="muscle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37384" y="1295400"/>
            <a:ext cx="4906615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Brace 5"/>
          <p:cNvSpPr/>
          <p:nvPr/>
        </p:nvSpPr>
        <p:spPr>
          <a:xfrm rot="4789300">
            <a:off x="7034221" y="1570429"/>
            <a:ext cx="990600" cy="125660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4789300">
            <a:off x="5997118" y="2116892"/>
            <a:ext cx="990600" cy="1648861"/>
          </a:xfrm>
          <a:prstGeom prst="leftBrace">
            <a:avLst>
              <a:gd name="adj1" fmla="val 8333"/>
              <a:gd name="adj2" fmla="val 5021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4789300">
            <a:off x="6471740" y="3793168"/>
            <a:ext cx="494958" cy="55815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5582343" flipV="1">
            <a:off x="6432454" y="3625266"/>
            <a:ext cx="990600" cy="27499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8314" y="144780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992868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342900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5562600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 </a:t>
            </a:r>
          </a:p>
        </p:txBody>
      </p:sp>
      <p:grpSp>
        <p:nvGrpSpPr>
          <p:cNvPr id="16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5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14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271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1. The epithelium at the tip of the pointer is: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943350"/>
          <a:ext cx="25908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3350"/>
                        <a:ext cx="2590800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1371600"/>
            <a:ext cx="4327525" cy="3508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113338" y="3648075"/>
            <a:ext cx="909637" cy="7302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Transitional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Pseudostratified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Ciliated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Stratified columnar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8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6. Cardiac muscle has: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Gap junctions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Triads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 tubules located at the A/I junction.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Multiple peripherally located nuclei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2844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Smooth muscle cells do not have: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Actin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Myosin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Tropomyosin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Troponin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445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The neurotransmitter found at the motor end plate is: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Acetylcholine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Substance P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Epinephrine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-Endorphin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098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Where would you find the cell bodies of </a:t>
            </a:r>
            <a:r>
              <a:rPr lang="en-US" dirty="0" err="1" smtClean="0"/>
              <a:t>pseudounipolar</a:t>
            </a:r>
            <a:r>
              <a:rPr lang="en-US" dirty="0" smtClean="0"/>
              <a:t> neurons?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Dorsal horn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Ventral horn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Sympathetic ganglia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Dorsal root ganglia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56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An </a:t>
            </a:r>
            <a:r>
              <a:rPr lang="en-US" dirty="0" err="1" smtClean="0"/>
              <a:t>unmyelinated</a:t>
            </a:r>
            <a:r>
              <a:rPr lang="en-US" dirty="0" smtClean="0"/>
              <a:t> axon is found at:  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857624"/>
          <a:ext cx="26670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7624"/>
                        <a:ext cx="2667000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1143000"/>
            <a:ext cx="485775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2133600"/>
            <a:ext cx="228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3516868"/>
            <a:ext cx="30168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272" y="3124200"/>
            <a:ext cx="30649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293125"/>
            <a:ext cx="2286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 </a:t>
            </a:r>
          </a:p>
        </p:txBody>
      </p:sp>
      <p:grpSp>
        <p:nvGrpSpPr>
          <p:cNvPr id="12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1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10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746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#4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160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1. You have an anemic or hypoxic patient you know that normally erythropoietin will be synthesized in the </a:t>
            </a:r>
            <a:endParaRPr lang="en-US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Liver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Bone marrow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Spleen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Kidney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59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Primary or </a:t>
            </a:r>
            <a:r>
              <a:rPr lang="en-US" dirty="0" err="1" smtClean="0"/>
              <a:t>azurophilic</a:t>
            </a:r>
            <a:r>
              <a:rPr lang="en-US" dirty="0" smtClean="0"/>
              <a:t> granules in </a:t>
            </a:r>
            <a:r>
              <a:rPr lang="en-US" dirty="0" err="1" smtClean="0"/>
              <a:t>neutrophils</a:t>
            </a:r>
            <a:r>
              <a:rPr lang="en-US" dirty="0" smtClean="0"/>
              <a:t> are essentially: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Peroxisomes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Lysosomes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Histamine granules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Secretory</a:t>
            </a:r>
            <a:r>
              <a:rPr lang="en-US" dirty="0" smtClean="0"/>
              <a:t> granules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52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A cell that has </a:t>
            </a:r>
            <a:r>
              <a:rPr lang="en-US" sz="3200" dirty="0" smtClean="0">
                <a:latin typeface="Arial" charset="0"/>
                <a:cs typeface="Times New Roman" pitchFamily="18" charset="0"/>
              </a:rPr>
              <a:t>granules with a crystalline core that contain major basic protein is a(n):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Basophil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Eosinophil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Neutrophil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Monocyte</a:t>
            </a:r>
            <a:endParaRPr lang="en-US" dirty="0" smtClean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772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4. Platelets: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Have an outer zone that contains granules.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Has an inner zone that contains </a:t>
            </a:r>
            <a:r>
              <a:rPr lang="en-US" sz="2800" dirty="0" err="1" smtClean="0"/>
              <a:t>cytoskeletal</a:t>
            </a:r>
            <a:r>
              <a:rPr lang="en-US" sz="2800" dirty="0" smtClean="0"/>
              <a:t> elements.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Can be stimulated by </a:t>
            </a:r>
            <a:r>
              <a:rPr lang="en-US" sz="2800" dirty="0" err="1" smtClean="0"/>
              <a:t>thrombopoietin</a:t>
            </a:r>
            <a:r>
              <a:rPr lang="en-US" sz="2800" dirty="0" smtClean="0"/>
              <a:t> made in the liver.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Bud off </a:t>
            </a:r>
            <a:r>
              <a:rPr lang="en-US" sz="2800" dirty="0" err="1" smtClean="0"/>
              <a:t>megakaryocytes</a:t>
            </a:r>
            <a:r>
              <a:rPr lang="en-US" sz="2800" dirty="0" smtClean="0"/>
              <a:t> located in the spleen. </a:t>
            </a:r>
            <a:endParaRPr lang="en-US" sz="2800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2745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2. The structure at the tip of the pointer is a: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943350"/>
          <a:ext cx="2590800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43350"/>
                        <a:ext cx="2590800" cy="291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7400" y="1447800"/>
            <a:ext cx="4546600" cy="286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Microvillus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Stereocilia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Cilia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Hemidesmosome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5638800" y="2590800"/>
            <a:ext cx="990600" cy="38100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1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10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5. Which antibody binds to mast cells and </a:t>
            </a:r>
            <a:r>
              <a:rPr lang="en-US" dirty="0" err="1" smtClean="0"/>
              <a:t>basophils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IgA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IgG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IgE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IgM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052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6. The organ in the images below 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029074"/>
          <a:ext cx="25146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29074"/>
                        <a:ext cx="2514600" cy="282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figa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1524000"/>
            <a:ext cx="27432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figb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114800"/>
            <a:ext cx="35052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0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9" name="CDShape" descr="countdown.png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8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Filters blood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Filters lymph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Does not have a capsule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Has only T cells.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975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7. Adaptive immunity: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Is non specific.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Has memory.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Responds to self antigens.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Does not demonstrate diversity.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316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Which capillaries have a continuous basal lamina?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Continuous only.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Continuous and fenestrated.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Fenestrated and discontinuous.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Fenestrated only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947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You would find continuous capillaries in the: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Heart.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Thymus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Spleen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Lymph node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395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10. The blood vessel at the tip of the pointer is a:</a:t>
            </a:r>
            <a:endParaRPr lang="en-US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4465637"/>
            <a:ext cx="4114800" cy="23923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Medium sized vein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Small vein or </a:t>
            </a:r>
            <a:r>
              <a:rPr lang="en-US" dirty="0" err="1" smtClean="0"/>
              <a:t>venule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Medium sized artery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Arteriole</a:t>
            </a:r>
            <a:endParaRPr lang="en-US" dirty="0"/>
          </a:p>
        </p:txBody>
      </p:sp>
      <p:pic>
        <p:nvPicPr>
          <p:cNvPr id="6" name="Picture 2" descr="fig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1295399"/>
            <a:ext cx="4114800" cy="309615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1828800" y="18288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9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8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2220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#5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20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066800" y="3429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1. The organ with a star in the lumen is a: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371974"/>
          <a:ext cx="220980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71974"/>
                        <a:ext cx="2209800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037" descr="fig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0"/>
            <a:ext cx="5105400" cy="384297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1038" descr="fig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0"/>
            <a:ext cx="3048000" cy="22939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1" name="CountdownNew"/>
          <p:cNvGrpSpPr/>
          <p:nvPr>
            <p:custDataLst>
              <p:tags r:id="rId4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0" name="CDShape" descr="countdown.png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9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514600" y="4495800"/>
            <a:ext cx="6629400" cy="17065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Trachea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Bronchus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Bronchiole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Pulmonary artery</a:t>
            </a:r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2209800" y="914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18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 In the lung, elastic fibers are found in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5720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Bronchi only.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Bronchi and bronchioles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Bronchi, bronchioles and alveolar ducts only.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Bronchi, bronchioles, alveolar ducts and alveoli.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2855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3. Which of the following structures would be found in a terminal bronchiole?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Goblet cells.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Cartilage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Smooth muscle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Glands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95797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Which of the following would not be found in an adhering junction?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Claudin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E-</a:t>
            </a:r>
            <a:r>
              <a:rPr lang="en-US" dirty="0" err="1" smtClean="0"/>
              <a:t>cadherin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Desmocollin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Desmoglein</a:t>
            </a:r>
            <a:endParaRPr lang="en-US" dirty="0"/>
          </a:p>
        </p:txBody>
      </p:sp>
      <p:grpSp>
        <p:nvGrpSpPr>
          <p:cNvPr id="10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9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8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4. You have a patient with asthma.  You know that histamine release is part of the problem.  Histamine is made in:</a:t>
            </a:r>
            <a:endParaRPr lang="en-US" sz="24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Macrophages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Mast cells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Eosinophils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Natural killer cells.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923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228600" y="274637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5. Dr. </a:t>
            </a:r>
            <a:r>
              <a:rPr lang="en-US" sz="3200" dirty="0" err="1" smtClean="0"/>
              <a:t>Fornatora</a:t>
            </a:r>
            <a:r>
              <a:rPr lang="en-US" sz="3200" dirty="0" smtClean="0"/>
              <a:t> talked about the Ring of </a:t>
            </a:r>
            <a:r>
              <a:rPr lang="en-US" sz="3200" dirty="0" err="1" smtClean="0"/>
              <a:t>Waldeyer</a:t>
            </a:r>
            <a:r>
              <a:rPr lang="en-US" sz="3200" dirty="0" smtClean="0"/>
              <a:t>.  This consists of all the following except: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Lingual tonsils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Palatine tonsils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Pharyngeal tonsils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Submandibular</a:t>
            </a:r>
            <a:r>
              <a:rPr lang="en-US" dirty="0"/>
              <a:t> </a:t>
            </a:r>
            <a:r>
              <a:rPr lang="en-US" dirty="0" smtClean="0"/>
              <a:t>lymph nodes.</a:t>
            </a:r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1366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Which of the following structures contains smooth and skeletal muscle.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Upper 1/3</a:t>
            </a:r>
            <a:r>
              <a:rPr lang="en-US" baseline="30000" dirty="0" smtClean="0"/>
              <a:t>rd</a:t>
            </a:r>
            <a:r>
              <a:rPr lang="en-US" dirty="0" smtClean="0"/>
              <a:t> of the esophagus.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Middle 1/3</a:t>
            </a:r>
            <a:r>
              <a:rPr lang="en-US" baseline="30000" dirty="0" smtClean="0"/>
              <a:t>rd</a:t>
            </a:r>
            <a:r>
              <a:rPr lang="en-US" dirty="0" smtClean="0"/>
              <a:t> of the esophagus.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Rectum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Upper part of the anal canal.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031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Which cell secretes intrinsic factor?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Parietal cells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Chief cells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Enteroendocrine</a:t>
            </a:r>
            <a:r>
              <a:rPr lang="en-US" dirty="0" smtClean="0"/>
              <a:t> I cells in the small intestine.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Paneth</a:t>
            </a:r>
            <a:r>
              <a:rPr lang="en-US" dirty="0" smtClean="0"/>
              <a:t> cells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6018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Pepsinogen</a:t>
            </a:r>
            <a:r>
              <a:rPr lang="en-US" dirty="0" smtClean="0"/>
              <a:t> is synthesized by: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Parietal cells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Chief cells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Enteroendocrine</a:t>
            </a:r>
            <a:r>
              <a:rPr lang="en-US" dirty="0" smtClean="0"/>
              <a:t> G cells of the small intestine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Paneth</a:t>
            </a:r>
            <a:r>
              <a:rPr lang="en-US" dirty="0" smtClean="0"/>
              <a:t> cells.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959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1524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The organ on the right is the: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457700"/>
          <a:ext cx="21336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57700"/>
                        <a:ext cx="21336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5650" y="0"/>
            <a:ext cx="4578350" cy="3654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53000" y="2438400"/>
            <a:ext cx="13208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2" descr="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0" y="3703638"/>
            <a:ext cx="4191000" cy="31543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5638800" y="35814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Stomach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Jejunum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Ileum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Colon</a:t>
            </a:r>
            <a:endParaRPr lang="en-US" dirty="0"/>
          </a:p>
        </p:txBody>
      </p:sp>
      <p:grpSp>
        <p:nvGrpSpPr>
          <p:cNvPr id="11" name="CountdownNew"/>
          <p:cNvGrpSpPr/>
          <p:nvPr>
            <p:custDataLst>
              <p:tags r:id="rId5"/>
            </p:custDataLst>
          </p:nvPr>
        </p:nvGrpSpPr>
        <p:grpSpPr>
          <a:xfrm>
            <a:off x="3276600" y="5410200"/>
            <a:ext cx="889000" cy="1143000"/>
            <a:chOff x="8318500" y="6032500"/>
            <a:chExt cx="889000" cy="1143000"/>
          </a:xfrm>
        </p:grpSpPr>
        <p:pic>
          <p:nvPicPr>
            <p:cNvPr id="10" name="CDShape" descr="countdown.png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9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400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10. The cell at the tip of the red arrow is a: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-152400" y="3733800"/>
          <a:ext cx="277706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2400" y="3733800"/>
                        <a:ext cx="2777067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9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810000"/>
            <a:ext cx="4419600" cy="332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6" descr="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066800"/>
            <a:ext cx="4357688" cy="579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2514600" y="5257800"/>
            <a:ext cx="7620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>
            <a:off x="3276600" y="59436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534400" y="4267200"/>
            <a:ext cx="3810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29200" y="9144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Parietal cell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Chief cell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Paneth</a:t>
            </a:r>
            <a:r>
              <a:rPr lang="en-US" dirty="0" smtClean="0"/>
              <a:t> cell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Mucous neck cell</a:t>
            </a:r>
            <a:endParaRPr lang="en-US" dirty="0"/>
          </a:p>
        </p:txBody>
      </p:sp>
      <p:grpSp>
        <p:nvGrpSpPr>
          <p:cNvPr id="12" name="CountdownNew"/>
          <p:cNvGrpSpPr/>
          <p:nvPr>
            <p:custDataLst>
              <p:tags r:id="rId5"/>
            </p:custDataLst>
          </p:nvPr>
        </p:nvGrpSpPr>
        <p:grpSpPr>
          <a:xfrm>
            <a:off x="0" y="1066800"/>
            <a:ext cx="889000" cy="1143000"/>
            <a:chOff x="8318500" y="6032500"/>
            <a:chExt cx="889000" cy="1143000"/>
          </a:xfrm>
        </p:grpSpPr>
        <p:pic>
          <p:nvPicPr>
            <p:cNvPr id="11" name="CDShape" descr="countdown.png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10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663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A molecule involved in cell-to-cell communication is 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Occludin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Catenin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Plakoglobin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Connexin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5. The structure at the tip of the pointer is the: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3857624"/>
          <a:ext cx="26670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7624"/>
                        <a:ext cx="2667000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90600"/>
            <a:ext cx="9144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981200" y="2667000"/>
            <a:ext cx="7620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819400" y="3962400"/>
            <a:ext cx="6324600" cy="25908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Terminal web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Basement membrane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Centrioles</a:t>
            </a:r>
            <a:endParaRPr lang="en-US" dirty="0"/>
          </a:p>
        </p:txBody>
      </p:sp>
      <p:grpSp>
        <p:nvGrpSpPr>
          <p:cNvPr id="10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9" name="CDShape" descr="countdown.png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8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The hydrophobic region of the plasma membrane would contain: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Nitrogen compound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Phosphate bridge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Glycerol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Two long-chain fatty acids.</a:t>
            </a:r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en-US" dirty="0" smtClean="0"/>
              <a:t>7. Mitochondria are involved in: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lvl="1" indent="-514350">
              <a:buFont typeface="Arial" pitchFamily="34" charset="0"/>
              <a:buAutoNum type="arabicPeriod"/>
            </a:pPr>
            <a:r>
              <a:rPr lang="en-US" dirty="0" smtClean="0"/>
              <a:t>Synthesis of phospholipids</a:t>
            </a:r>
          </a:p>
          <a:p>
            <a:pPr marL="514350" lvl="1" indent="-514350">
              <a:buFont typeface="Arial" pitchFamily="34" charset="0"/>
              <a:buAutoNum type="arabicPeriod"/>
            </a:pPr>
            <a:r>
              <a:rPr lang="en-US" dirty="0" smtClean="0"/>
              <a:t>Glycogen breakdown</a:t>
            </a:r>
          </a:p>
          <a:p>
            <a:pPr marL="514350" lvl="1" indent="-514350">
              <a:buFont typeface="Arial" pitchFamily="34" charset="0"/>
              <a:buAutoNum type="arabicPeriod"/>
            </a:pPr>
            <a:r>
              <a:rPr lang="en-US" dirty="0" smtClean="0"/>
              <a:t>Steroid biosynthesis</a:t>
            </a:r>
            <a:endParaRPr lang="en-US" dirty="0"/>
          </a:p>
          <a:p>
            <a:pPr marL="514350" lvl="1" indent="-514350">
              <a:buFont typeface="Arial" pitchFamily="34" charset="0"/>
              <a:buAutoNum type="arabicPeriod"/>
            </a:pPr>
            <a:r>
              <a:rPr lang="en-US" dirty="0" smtClean="0"/>
              <a:t>Calcium sequestration for muscle contraction.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 descr="countdown.png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2.0"/>
  <p:tag name="TPVERSION" val="2008"/>
  <p:tag name="PPVERSION" val="12.0"/>
  <p:tag name="TPFULLVERSION" val="4.2.3.231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1"/>
  <p:tag name="FONTSIZE" val="32"/>
  <p:tag name="BULLETTYPE" val="ppBulletArabicPeriod"/>
  <p:tag name="ANSWERTEXT" val="Osteocytes&#10;Osteoblasts&#10;Osteoclasts&#10;All of the abov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47E08B5BE0B49A3BBE1E92B3D4F95E6"/>
  <p:tag name="SLIDEID" val="947E08B5BE0B49A3BBE1E92B3D4F95E6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QUESTIONALIAS" val="The sarcomere is found at:"/>
  <p:tag name="ANSWERSALIAS" val=" |smicln| |smicln| |smicln| "/>
  <p:tag name="RESTORECOUNTDOWNTIMER" val="False"/>
  <p:tag name="COUNTDOWNSECONDS" val="60"/>
  <p:tag name="VALUES" val="Incorrect|smicln|Incorrect|smicln|Incorrect|smicln|Correc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 &#10; &#10; &#10;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C8A3E97A4604F0BBDD723DB77D1688A"/>
  <p:tag name="SLIDEID" val="1C8A3E97A4604F0BBDD723DB77D1688A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6. Cardiac muscle has:"/>
  <p:tag name="ANSWERSALIAS" val="Gap junctions|smicln|Triads|smicln|T tubules located at the A/I junction.|smicln|Multiple peripherally located nuclei"/>
  <p:tag name="CORRECTPOINTVALUE" val="10"/>
  <p:tag name="RESTORECOUNTDOWNTIMER" val="False"/>
  <p:tag name="COUNTDOWNSECONDS" val="60"/>
  <p:tag name="VALUES" val="Correct|smicln|Incorrect|smicln|Incorrect|smicln|Incorrec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6"/>
  <p:tag name="FONTSIZE" val="32"/>
  <p:tag name="BULLETTYPE" val="ppBulletArabicPeriod"/>
  <p:tag name="ANSWERTEXT" val="Gap junctions&#10;Triads&#10;T tubules located at the A/I junction.&#10;Multiple peripherally located nuclei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A39DC24A144A82B142DAC4243452B7"/>
  <p:tag name="SLIDEID" val="A5A39DC24A144A82B142DAC4243452B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of the following would not be found in an adhering junction?"/>
  <p:tag name="ANSWERSALIAS" val="Claudin|smicln|E-cadherin|smicln|Desmocollin|smicln|Desmoglein"/>
  <p:tag name="CORRECTPOINTVALUE" val="10"/>
  <p:tag name="COUNTDOWNSECONDS" val="60"/>
  <p:tag name="RESTORECOUNTDOWNTIMER" val="False"/>
  <p:tag name="VALUES" val="Correct|smicln|Incorrect|smicln|Incorrect|smicln|Incorrec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1B3B198DC274930BDF66C89D8575BDD"/>
  <p:tag name="SLIDEID" val="F1B3B198DC274930BDF66C89D8575BD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7. Smooth muscle cells do not have:"/>
  <p:tag name="ANSWERSALIAS" val="Actin|smicln|Myosin|smicln|Tropomyosin|smicln|Troponin"/>
  <p:tag name="CORRECTPOINTVALUE" val="10"/>
  <p:tag name="RESTORECOUNTDOWNTIMER" val="False"/>
  <p:tag name="COUNTDOWNSECONDS" val="60"/>
  <p:tag name="VALUES" val="Incorrect|smicln|Incorrect|smicln|Incorrect|smicln|Correc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3"/>
  <p:tag name="FONTSIZE" val="32"/>
  <p:tag name="BULLETTYPE" val="ppBulletArabicPeriod"/>
  <p:tag name="ANSWERTEXT" val="Actin&#10;Myosin&#10;Tropomyosin&#10;Troponi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8193F188A684FA482C38EAEDC79EBDD"/>
  <p:tag name="SLIDEID" val="88193F188A684FA482C38EAEDC79EBD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neurotransmitter found at the motor end plate is:"/>
  <p:tag name="ANSWERSALIAS" val="Acetylcholine|smicln|Substance P|smicln|Epinephrine|smicln|b-Endorphin"/>
  <p:tag name="CORRECTPOINTVALUE" val="10"/>
  <p:tag name="VALUES" val="Correct|smicln|Incorrect|smicln|Incorrect|smicln|Incorrect"/>
  <p:tag name="RESTORECOUNTDOWNTIMER" val="False"/>
  <p:tag name="COUNTDOWNSECONDS" val="6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9"/>
  <p:tag name="FONTSIZE" val="32"/>
  <p:tag name="BULLETTYPE" val="ppBulletArabicPeriod"/>
  <p:tag name="ANSWERTEXT" val="Acetylcholine&#10;Substance P&#10;Epinephrine&#10;b-Endorphi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014560BA37F41C08A21B50B894EFA34"/>
  <p:tag name="SLIDEID" val="4014560BA37F41C08A21B50B894EFA34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9. Where would you find the cell bodies of pseudounipolar neurons?"/>
  <p:tag name="ANSWERSALIAS" val="Dorsal horn|smicln|Ventral horn|smicln|Sympathetic ganglia|smicln|Dorsal root ganglia"/>
  <p:tag name="CORRECTPOINTVALUE" val="10"/>
  <p:tag name="RESTORECOUNTDOWNTIMER" val="False"/>
  <p:tag name="COUNTDOWNSECONDS" val="60"/>
  <p:tag name="VALUES" val="Incorrect|smicln|Incorrect|smicln|Incorrect|smicln|Correc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4"/>
  <p:tag name="FONTSIZE" val="32"/>
  <p:tag name="BULLETTYPE" val="ppBulletArabicPeriod"/>
  <p:tag name="ANSWERTEXT" val="Dorsal horn&#10;Ventral horn&#10;Sympathetic ganglia&#10;Dorsal root gangli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F9CAE8E38114BD387F959C87090A80F"/>
  <p:tag name="SLIDEID" val="1F9CAE8E38114BD387F959C87090A80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10. An unmyelinated axon is found at:  "/>
  <p:tag name="TOTALRESPONSES" val="0"/>
  <p:tag name="ANSWERSALIAS" val=" |smicln| |smicln| |smicln| "/>
  <p:tag name="CORRECTPOINTVALUE" val="10"/>
  <p:tag name="RESTORECOUNTDOWNTIMER" val="False"/>
  <p:tag name="COUNTDOWNSECONDS" val="60"/>
  <p:tag name="VALUES" val="Incorrect|smicln|Incorrect|smicln|Incorrect|smicln|Correc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ANSWERBULLETS" val="3"/>
  <p:tag name="TEXTLENGTH" val="7"/>
  <p:tag name="FONTSIZE" val="32"/>
  <p:tag name="BULLETTYPE" val="ppBulletArabicPeriod"/>
  <p:tag name="ANSWERTEXT" val=" &#10; &#10; &#10; 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0AE9A3165D947ED9B3FE1448C2E41B3"/>
  <p:tag name="SLIDEID" val="40AE9A3165D947ED9B3FE1448C2E41B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You have an anemic or hypoxic patient you know that normally erythropoietin will be synthesized in the "/>
  <p:tag name="CORRECTPOINTVALUE" val="10"/>
  <p:tag name="RESTORECOUNTDOWNTIMER" val="False"/>
  <p:tag name="ANSWERSALIAS" val="Liver|smicln|Bone marrow|smicln|Spleen|smicln|Kidney"/>
  <p:tag name="COUNTDOWNSECONDS" val="60"/>
  <p:tag name="VALUES" val="Incorrect|smicln|Incorrect|smicln|Incorrect|smicln|Correc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1"/>
  <p:tag name="FONTSIZE" val="32"/>
  <p:tag name="BULLETTYPE" val="ppBulletArabicPeriod"/>
  <p:tag name="ANSWERTEXT" val="Claudin&#10;E-cadherin&#10;Desmocollin&#10;Desmoglei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1"/>
  <p:tag name="FONTSIZE" val="32"/>
  <p:tag name="BULLETTYPE" val="ppBulletArabicPeriod"/>
  <p:tag name="ANSWERTEXT" val="Liver&#10;Bone marrow&#10;Spleen&#10;Kidney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99751EC6FF041469960B0FB2A97774D"/>
  <p:tag name="SLIDEID" val="199751EC6FF041469960B0FB2A97774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RESTORECOUNTDOWNTIMER" val="False"/>
  <p:tag name="QUESTIONALIAS" val="Primary or azurophilic granules in neutrophils are essentially:"/>
  <p:tag name="ANSWERSALIAS" val="Peroxisomes|smicln|Lysosomes|smicln|Histamine granules|smicln|Secretory granules"/>
  <p:tag name="COUNTDOWNSECONDS" val="60"/>
  <p:tag name="VALUES" val="Incorrect|smicln|Correct|smicln|Incorrect|smicln|Incorrec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9"/>
  <p:tag name="FONTSIZE" val="32"/>
  <p:tag name="BULLETTYPE" val="ppBulletArabicPeriod"/>
  <p:tag name="ANSWERTEXT" val="Peroxisomes&#10;Lysosomes&#10;Histamine granules&#10;Secretory granul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B9CFB4DBEA94585A46E45677B55A2DE"/>
  <p:tag name="SLIDEID" val="9B9CFB4DBEA94585A46E45677B55A2DE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 cell that has granules with a crystalline core that contain major basic protein is a(n):"/>
  <p:tag name="CORRECTPOINTVALUE" val="10"/>
  <p:tag name="RESTORECOUNTDOWNTIMER" val="False"/>
  <p:tag name="ANSWERSALIAS" val="Basophil|smicln|Eosinophil|smicln|Neutrophil|smicln|Monocyte"/>
  <p:tag name="COUNTDOWNSECONDS" val="60"/>
  <p:tag name="VALUES" val="Incorrect|smicln|Correct|smicln|Incorrect|smicln|Incorrec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9"/>
  <p:tag name="FONTSIZE" val="32"/>
  <p:tag name="BULLETTYPE" val="ppBulletArabicPeriod"/>
  <p:tag name="ANSWERTEXT" val="Basophil&#10;Eosinophil&#10;Neutrophil&#10;Monocy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1F4CBD29E494228B198C7E327B85E2E"/>
  <p:tag name="SLIDEID" val="71F4CBD29E494228B198C7E327B85E2E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Platelets:"/>
  <p:tag name="ANSWERSALIAS" val="Have an outer zone that contains granules.|smicln|Has an inner zone that contains cytoskeletal elements.|smicln|Can be stimulated by thrombopoietin made in the liver.|smicln|Bud off megakaryocytes located in the spleen. "/>
  <p:tag name="RESTORECOUNTDOWNTIMER" val="False"/>
  <p:tag name="COUNTDOWNSECONDS" val="60"/>
  <p:tag name="CORRECTPOINTVALUE" val="10"/>
  <p:tag name="VALUES" val="Incorrect|smicln|Incorrect|smicln|Correct|smicln|In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99"/>
  <p:tag name="FONTSIZE" val="28"/>
  <p:tag name="BULLETTYPE" val="ppBulletArabicPeriod"/>
  <p:tag name="ANSWERTEXT" val="Have an outer zone that contains granules.&#10;Has an inner zone that contains cytoskeletal elements.&#10;Can be stimulated by thrombopoietin made in the liver.&#10;Bud off megakaryocytes located in the spleen. 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011F54F22244DB1B34F1A9284E79226"/>
  <p:tag name="SLIDEID" val="B011F54F22244DB1B34F1A9284E79226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antibody binds to mast cells and basophils?"/>
  <p:tag name="CORRECTPOINTVALUE" val="10"/>
  <p:tag name="RESTORECOUNTDOWNTIMER" val="False"/>
  <p:tag name="COUNTDOWNSECONDS" val="60"/>
  <p:tag name="ANSWERSALIAS" val="IgA|smicln|IgG|smicln|IgE|smicln|IgM"/>
  <p:tag name="VALUES" val="Incorrect|smicln|Incorrect|smicln|Correct|smicln|In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5"/>
  <p:tag name="FONTSIZE" val="32"/>
  <p:tag name="BULLETTYPE" val="ppBulletArabicPeriod"/>
  <p:tag name="ANSWERTEXT" val="IgA&#10;IgG&#10;IgE&#10;IgM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E0FD81D237C47F4808BE867B7D0D7FA"/>
  <p:tag name="SLIDEID" val="5E0FD81D237C47F4808BE867B7D0D7FA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RESTORECOUNTDOWNTIMER" val="False"/>
  <p:tag name="QUESTIONALIAS" val="The organ in the images below :"/>
  <p:tag name="ANSWERSALIAS" val="Filters blood|smicln|Filters lymph|smicln|Does not have a capsule|smicln|Has only T cells."/>
  <p:tag name="COUNTDOWNSECONDS" val="60"/>
  <p:tag name="CORRECTPOINTVALUE" val="10"/>
  <p:tag name="VALUES" val="Correct|smicln|Incorrect|smicln|Incorrect|smicln|Incorrec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75FBEEC2BDA41C9A1E03BCF17050F15"/>
  <p:tag name="SLIDEID" val="575FBEEC2BDA41C9A1E03BCF17050F1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QUESTIONALIAS" val="A molecule involved in cell-to-cell communication is "/>
  <p:tag name="ANSWERSALIAS" val="Occludin.|smicln|Catenin.|smicln|Plakoglobin|smicln|Connexin."/>
  <p:tag name="RESTORECOUNTDOWNTIMER" val="False"/>
  <p:tag name="COUNTDOWNSECONDS" val="60"/>
  <p:tag name="VALUES" val="Incorrect|smicln|Incorrect|smicln|Incorrect|smicln|Correc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9"/>
  <p:tag name="FONTSIZE" val="32"/>
  <p:tag name="BULLETTYPE" val="ppBulletArabicPeriod"/>
  <p:tag name="ANSWERTEXT" val="Filters blood&#10;Filters lymph&#10;Does not have a capsule&#10;Has only T cells.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AA2D51ADBA7477CB3F523F062AEEA48"/>
  <p:tag name="SLIDEID" val="8AA2D51ADBA7477CB3F523F062AEEA4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Adaptive immunity:"/>
  <p:tag name="ANSWERSALIAS" val="Is non specific.|smicln|Has memory.|smicln|Responds to self antigens.|smicln|Does not demonstrate diversity."/>
  <p:tag name="CORRECTPOINTVALUE" val="10"/>
  <p:tag name="RESTORECOUNTDOWNTIMER" val="False"/>
  <p:tag name="COUNTDOWNSECONDS" val="60"/>
  <p:tag name="VALUES" val="Incorrect|smicln|Correct|smicln|Incorrect|smicln|Incorrec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7"/>
  <p:tag name="FONTSIZE" val="32"/>
  <p:tag name="BULLETTYPE" val="ppBulletArabicPeriod"/>
  <p:tag name="ANSWERTEXT" val="Is non specific.&#10;Has memory.&#10;Responds to self antigens.&#10;Does not demonstrate diversity.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90DE857FAFA4AF9953DC19EBB3BBE97"/>
  <p:tag name="SLIDEID" val="B90DE857FAFA4AF9953DC19EBB3BBE9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Continuous only.|smicln|Continuous and fenestrated.|smicln|Fenestrated and discontinuous.|smicln|Fenestrated only"/>
  <p:tag name="CORRECTPOINTVALUE" val="10"/>
  <p:tag name="QUESTIONALIAS" val="8. Which capillaries have a continuous basal lamina?"/>
  <p:tag name="RESTORECOUNTDOWNTIMER" val="False"/>
  <p:tag name="COUNTDOWNSECONDS" val="60"/>
  <p:tag name="VALUES" val="Incorrect|smicln|Correct|smicln|Incorrect|smicln|Incorrec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2"/>
  <p:tag name="FONTSIZE" val="32"/>
  <p:tag name="BULLETTYPE" val="ppBulletArabicPeriod"/>
  <p:tag name="ANSWERTEXT" val="Continuous only.&#10;Continuous and fenestrated.&#10;Fenestrated and discontinuous.&#10;Fenestrated only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A8EABDB701D480D84D88EC675B02A3A"/>
  <p:tag name="SLIDEID" val="BA8EABDB701D480D84D88EC675B02A3A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You would find continuous capillaries in the:"/>
  <p:tag name="CORRECTPOINTVALUE" val="10"/>
  <p:tag name="ANSWERSALIAS" val="Heart.|smicln|Thymus|smicln|Spleen|smicln|Lymph node"/>
  <p:tag name="RESTORECOUNTDOWNTIMER" val="False"/>
  <p:tag name="COUNTDOWNSECONDS" val="60"/>
  <p:tag name="VALUES" val="Correct|smicln|In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1"/>
  <p:tag name="FONTSIZE" val="32"/>
  <p:tag name="BULLETTYPE" val="ppBulletArabicPeriod"/>
  <p:tag name="ANSWERTEXT" val="Heart.&#10;Thymus&#10;Spleen&#10;Lymph nod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3D8563EC5D6409083A019697CC1D3F8"/>
  <p:tag name="SLIDEID" val="83D8563EC5D6409083A019697CC1D3F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Medium sized vein|smicln|Small vein or venule|smicln|Medium sized artery|smicln|Arteriole"/>
  <p:tag name="CORRECTPOINTVALUE" val="10"/>
  <p:tag name="RESTORECOUNTDOWNTIMER" val="False"/>
  <p:tag name="COUNTDOWNSECONDS" val="60"/>
  <p:tag name="QUESTIONALIAS" val="10. The blood vessel at the tip of the pointer is a:"/>
  <p:tag name="VALUES" val="Incorrect|smicln|Incorrect|smicln|Incorrect|smicln|Correc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8"/>
  <p:tag name="FONTSIZE" val="32"/>
  <p:tag name="BULLETTYPE" val="ppBulletArabicPeriod"/>
  <p:tag name="ANSWERTEXT" val="Medium sized vein&#10;Small vein or venule&#10;Medium sized artery&#10;Arterio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BEF3988945143E6AC36C70421924ABD"/>
  <p:tag name="SLIDEID" val="0BEF3988945143E6AC36C70421924AB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RESTORECOUNTDOWNTIMER" val="False"/>
  <p:tag name="ANSWERSALIAS" val="Trachea|smicln|Bronchus|smicln|Bronchiole|smicln|Pulmonary artery"/>
  <p:tag name="COUNTDOWNSECONDS" val="60"/>
  <p:tag name="QUESTIONALIAS" val=" 1. The organ with a star in the lumen is a:"/>
  <p:tag name="VALUES" val="Incorrect|smicln|Correct|smicln|Incorrect|smicln|Incorrec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0"/>
  <p:tag name="FONTSIZE" val="32"/>
  <p:tag name="BULLETTYPE" val="ppBulletArabicPeriod"/>
  <p:tag name="ANSWERTEXT" val="Occludin.&#10;Catenin.&#10;Plakoglobin&#10;Connexin.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4"/>
  <p:tag name="FONTSIZE" val="32"/>
  <p:tag name="BULLETTYPE" val="ppBulletArabicPeriod"/>
  <p:tag name="ANSWERTEXT" val="Trachea&#10;Bronchus&#10;Bronchiole&#10;Pulmonary artery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C76A70FA53E408C90ACE26A3BDEAFB4"/>
  <p:tag name="SLIDEID" val="4C76A70FA53E408C90ACE26A3BDEAFB4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ANSWERSALIAS" val="Bronchi only.|smicln|Bronchi and bronchioles only|smicln|Bronchi, bronchioles and alveolar ducts only.|smicln|Bronchi, bronchioles, alveolar ducts and alveoli."/>
  <p:tag name="RESTORECOUNTDOWNTIMER" val="False"/>
  <p:tag name="COUNTDOWNSECONDS" val="60"/>
  <p:tag name="QUESTIONALIAS" val="2. In the lung, elastic fibers are found in"/>
  <p:tag name="VALUES" val="Incorrect|smicln|Incorrect|smicln|Incorrect|smicln|Correc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38"/>
  <p:tag name="FONTSIZE" val="32"/>
  <p:tag name="BULLETTYPE" val="ppBulletArabicPeriod"/>
  <p:tag name="ANSWERTEXT" val="Bronchi only.&#10;Bronchi and bronchioles only&#10;Bronchi, bronchioles and alveolar ducts only.&#10;Bronchi, bronchioles, alveolar ducts and alveoli.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F339218F6354BBC8091141AA352B7FD"/>
  <p:tag name="SLIDEID" val="BF339218F6354BBC8091141AA352B7F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of the following structures would be found at the end of a terminal bronchiole?"/>
  <p:tag name="ANSWERSALIAS" val="Goblet cells.|smicln|Cartilage|smicln|Smooth muscle|smicln|Glands"/>
  <p:tag name="CORRECTPOINTVALUE" val="10"/>
  <p:tag name="RESTORECOUNTDOWNTIMER" val="False"/>
  <p:tag name="COUNTDOWNSECONDS" val="60"/>
  <p:tag name="VALUES" val="Incorrect|smicln|Incorrect|smicln|Correct|smicln|Incorrec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4"/>
  <p:tag name="FONTSIZE" val="32"/>
  <p:tag name="BULLETTYPE" val="ppBulletArabicPeriod"/>
  <p:tag name="ANSWERTEXT" val="Goblet cells.&#10;Cartilage&#10;Smooth muscle&#10;Gland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5EA90A7DC534E3BB76A352F9F3499A2"/>
  <p:tag name="SLIDEID" val="55EA90A7DC534E3BB76A352F9F3499A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You have a patient with asthma.  You know that histamine release is part of the problem.  Histamine is made in:"/>
  <p:tag name="ANSWERSALIAS" val="Macrophages|smicln|Mast cells|smicln|Eosinophils|smicln|Natural killer cells."/>
  <p:tag name="CORRECTPOINTVALUE" val="10"/>
  <p:tag name="RESTORECOUNTDOWNTIMER" val="False"/>
  <p:tag name="COUNTDOWNSECONDS" val="60"/>
  <p:tag name="VALUES" val="Incorrect|smicln|Correct|smicln|Incorrect|smicln|Incorrec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6"/>
  <p:tag name="FONTSIZE" val="32"/>
  <p:tag name="BULLETTYPE" val="ppBulletArabicPeriod"/>
  <p:tag name="ANSWERTEXT" val="Macrophages&#10;Mast cells&#10;Eosinophils&#10;Natural killer cells.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EE39198A2E5472F9516AA2F830B41B2"/>
  <p:tag name="SLIDEID" val="9EE39198A2E5472F9516AA2F830B41B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Lingual tonsils|smicln|Palatine tonsils|smicln|Pharyngeal tonsils|smicln|Submandibular lymph nodes."/>
  <p:tag name="QUESTIONALIAS" val="5. Dr. Fornatora talked about the Ring of Waldeyer.  This consists of all the following except:"/>
  <p:tag name="RESTORECOUNTDOWNTIMER" val="False"/>
  <p:tag name="COUNTDOWNSECONDS" val="60"/>
  <p:tag name="CORRECTPOINTVALUE" val="10"/>
  <p:tag name="VALUES" val="Incorrect|smicln|Incorrect|smicln|Incorrect|smicln|Correc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8"/>
  <p:tag name="FONTSIZE" val="32"/>
  <p:tag name="BULLETTYPE" val="ppBulletArabicPeriod"/>
  <p:tag name="ANSWERTEXT" val="Lingual tonsils&#10;Palatine tonsils&#10;Pharyngeal tonsils&#10;Submandibular lymph nodes.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BFB75C4CA854AD883D92CF782137285"/>
  <p:tag name="SLIDEID" val="BBFB75C4CA854AD883D92CF78213728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6. Which of the following structures contains smooth and skeletal muscle."/>
  <p:tag name="ANSWERSALIAS" val="Upper 1/3rd of the esophagus.|smicln|Middle 1/3rd of the esophagus.|smicln|Rectum|smicln|Upper part of the anal canal."/>
  <p:tag name="CORRECTPOINTVALUE" val="10"/>
  <p:tag name="RESTORECOUNTDOWNTIMER" val="False"/>
  <p:tag name="COUNTDOWNSECONDS" val="60"/>
  <p:tag name="VALUES" val="Incorrect|smicln|Correct|smicln|Incorrect|smicln|Incorrec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4F2F7ADFD1B45258864724DC73A4B53"/>
  <p:tag name="SLIDEID" val="14F2F7ADFD1B45258864724DC73A4B5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structure at the tip of the pointer is the:"/>
  <p:tag name="ANSWERSALIAS" val="Terminal web|smicln|Basement membrane|smicln|Actin filaments|smicln|Centrioles"/>
  <p:tag name="CORRECTPOINTVALUE" val="10"/>
  <p:tag name="RESTORECOUNTDOWNTIMER" val="False"/>
  <p:tag name="COUNTDOWNSECONDS" val="60"/>
  <p:tag name="VALUES" val="Correct|smicln|Incorrect|smicln|Incorrect|smicln|Incorrec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7"/>
  <p:tag name="FONTSIZE" val="32"/>
  <p:tag name="BULLETTYPE" val="ppBulletArabicPeriod"/>
  <p:tag name="ANSWERTEXT" val="Upper 1/3rd of the esophagus.&#10;Middle 1/3rd of the esophagus.&#10;Rectum&#10;Upper part of the anal canal.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70596DACA79469C8497CC69E9A4F75C"/>
  <p:tag name="SLIDEID" val="B70596DACA79469C8497CC69E9A4F75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7. Which cell secrete intrinsic factor?"/>
  <p:tag name="ANSWERSALIAS" val="Parietal cells|smicln|Chief cells|smicln|Enteroendocrine I cells in the small intestine.|smicln|Paneth cells"/>
  <p:tag name="CORRECTPOINTVALUE" val="10"/>
  <p:tag name="RESTORECOUNTDOWNTIMER" val="False"/>
  <p:tag name="COUNTDOWNSECONDS" val="60"/>
  <p:tag name="VALUES" val="Correct|smicln|Incorrect|smicln|Incorrect|smicln|Incorrec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7"/>
  <p:tag name="FONTSIZE" val="32"/>
  <p:tag name="BULLETTYPE" val="ppBulletArabicPeriod"/>
  <p:tag name="ANSWERTEXT" val="Parietal cells&#10;Chief cells&#10;Enteroendocrine I cells in the small intestine.&#10;Paneth cell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FB5152D196F49CBB05242CFFE457570"/>
  <p:tag name="SLIDEID" val="4FB5152D196F49CBB05242CFFE45757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8. Pepsinogen is synthesized by:"/>
  <p:tag name="ANSWERSALIAS" val="Parietal cells|smicln|Chief cells|smicln|Enteroendocrine G cells of the small intestine|smicln|Paneth cells."/>
  <p:tag name="CORRECTPOINTVALUE" val="10"/>
  <p:tag name="RESTORECOUNTDOWNTIMER" val="False"/>
  <p:tag name="COUNTDOWNSECONDS" val="60"/>
  <p:tag name="VALUES" val="Incorrect|smicln|Correct|smicln|Incorrect|smicln|Incorrec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7"/>
  <p:tag name="FONTSIZE" val="32"/>
  <p:tag name="BULLETTYPE" val="ppBulletArabicPeriod"/>
  <p:tag name="ANSWERTEXT" val="Parietal cells&#10;Chief cells&#10;Enteroendocrine G cells of the small intestine&#10;Paneth cells.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98F075D5F6340E89B8C53816BD6529B"/>
  <p:tag name="SLIDEID" val="898F075D5F6340E89B8C53816BD6529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9. The organ on the right is the:"/>
  <p:tag name="ANSWERSALIAS" val="Stomach|smicln|Jejunum|smicln|Ileum|smicln|Colon"/>
  <p:tag name="CORRECTPOINTVALUE" val="10"/>
  <p:tag name="RESTORECOUNTDOWNTIMER" val="False"/>
  <p:tag name="COUNTDOWNSECONDS" val="60"/>
  <p:tag name="VALUES" val="Incorrect|smicln|Incorrect|smicln|Incorrect|smicln|Correc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7"/>
  <p:tag name="FONTSIZE" val="32"/>
  <p:tag name="BULLETTYPE" val="ppBulletArabicPeriod"/>
  <p:tag name="ANSWERTEXT" val="Stomach&#10;Jejunum&#10;Ileum&#10;Colon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7BF41BECFD844418D499DB75A636390"/>
  <p:tag name="SLIDEID" val="07BF41BECFD844418D499DB75A63639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10. The cell at the tip of the red arrow is a:"/>
  <p:tag name="ANSWERSALIAS" val="Parietal cell|smicln|Chief cell|smicln|Paneth cell|smicln|Mucous neck cell"/>
  <p:tag name="RESTORECOUNTDOWNTIMER" val="False"/>
  <p:tag name="COUNTDOWNSECONDS" val="60"/>
  <p:tag name="CORRECTPOINTVALUE" val="10"/>
  <p:tag name="VALUES" val="Correct|smicln|Incorrect|smicln|Incorrect|smicln|Incorrec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3"/>
  <p:tag name="FONTSIZE" val="32"/>
  <p:tag name="BULLETTYPE" val="ppBulletArabicPeriod"/>
  <p:tag name="ANSWERTEXT" val="Parietal cell&#10;Chief cell&#10;Paneth cell&#10;Mucous neck cel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7"/>
  <p:tag name="FONTSIZE" val="32"/>
  <p:tag name="BULLETTYPE" val="ppBulletArabicPeriod"/>
  <p:tag name="ANSWERTEXT" val="Terminal web&#10;Basement membrane&#10;Actin filaments&#10;Centriol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AC08348CA514DEDBE5447FBD4F19C12"/>
  <p:tag name="SLIDEID" val="8AC08348CA514DEDBE5447FBD4F19C1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QUESTIONALIAS" val="Enter question text..."/>
  <p:tag name="DELIMITERS" val="3.1"/>
  <p:tag name="VALUEFORMAT" val="0%"/>
  <p:tag name="ANSWERSALIAS" val="Nitrogen compound|smicln|Phosphate bridge|smicln|Glycerol|smicln|Two long-chain fatty acids."/>
  <p:tag name="CORRECTPOINTVALUE" val="10"/>
  <p:tag name="RESTORECOUNTDOWNTIMER" val="False"/>
  <p:tag name="COUNTDOWNSECONDS" val="60"/>
  <p:tag name="VALUES" val="Incorrect|smicln|Incorrect|smicln|Incorrect|smicln|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28"/>
  <p:tag name="BULLETTYPE" val="ppBulletArabicPeriod"/>
  <p:tag name="ANSWERTEXT" val="Nitrogen compound&#10;Phosphate bridge&#10;Glycerol&#10;Two long-chain fatty acid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BEA24F67D0D4B9DB78DA1F134998BC1"/>
  <p:tag name="SLIDEID" val="1BEA24F67D0D4B9DB78DA1F134998BC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tochondria are involved in:"/>
  <p:tag name="CORRECTPOINTVALUE" val="10"/>
  <p:tag name="ANSWERSALIAS" val="Synthesis of phospholipids|smicln|Glycogen breakdown|smicln|Steroid biosynthesis|smicln|Calcium sequestration for muscle contraction."/>
  <p:tag name="RESTORECOUNTDOWNTIMER" val="False"/>
  <p:tag name="COUNTDOWNSECONDS" val="60"/>
  <p:tag name="VALUES" val="Incorrect|smicln|Incorrect|smicln|Correct|smicln|In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12"/>
  <p:tag name="FONTSIZE" val="28"/>
  <p:tag name="BULLETTYPE" val="ppBulletArabicPeriod"/>
  <p:tag name="ANSWERTEXT" val="Synthesis of phospholipids&#10;Glycogen breakdown&#10;Steroid biosynthesis&#10;Calcium sequestration for muscle contraction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14351088496416798FA8198609321DB"/>
  <p:tag name="SLIDEID" val="A14351088496416798FA8198609321D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QUESTIONALIAS" val="The epithelium at the tip of the pointer is:"/>
  <p:tag name="ANSWERSALIAS" val="Transitional|smicln|Pseudostratified|smicln|Ciliated|smicln|Stratified columnar"/>
  <p:tag name="RESTORECOUNTDOWNTIMER" val="False"/>
  <p:tag name="COUNTDOWNSECONDS" val="60"/>
  <p:tag name="VALUES" val="Incorrect|smicln|Correct|smicln|In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831F5A1162C467095FCAE514956C943"/>
  <p:tag name="SLIDEID" val="4831F5A1162C467095FCAE514956C94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most important factor in determining that the ribosome attaches to the RER is the:"/>
  <p:tag name="CORRECTPOINTVALUE" val="10"/>
  <p:tag name="ANSWERSALIAS" val="Signal protein or leader sequence.|smicln|Size of the ribosome.|smicln|The folding of the protein.|smicln|The cleaving of the protein."/>
  <p:tag name="RESTORECOUNTDOWNTIMER" val="False"/>
  <p:tag name="COUNTDOWNSECONDS" val="60"/>
  <p:tag name="VALUES" val="Correct|smicln|Incorrect|smicln|Incorrect|smicln|Incorrec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13"/>
  <p:tag name="FONTSIZE" val="32"/>
  <p:tag name="BULLETTYPE" val="ppBulletArabicPeriod"/>
  <p:tag name="ANSWERTEXT" val="Signal protein or leader sequence.&#10;Size of the ribosome.&#10;The folding of the protein.&#10;The cleaving of the protein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FB81E73C28241B6A94DF28989029BEE"/>
  <p:tag name="SLIDEID" val="7FB81E73C28241B6A94DF28989029BEE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QUESTIONALIAS" val="You would expect to find catalases and oxidases in:"/>
  <p:tag name="ANSWERSALIAS" val="Rough Endoplasmic Reticulum|smicln|Smooth Endoplasmic reticulum|smicln|The Golgi|smicln|Peroxisomes"/>
  <p:tag name="RESTORECOUNTDOWNTIMER" val="False"/>
  <p:tag name="COUNTDOWNSECONDS" val="60"/>
  <p:tag name="VALUES" val="Incorrect|smicln|Incorrect|smicln|Incorrect|smicln|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8"/>
  <p:tag name="FONTSIZE" val="32"/>
  <p:tag name="BULLETTYPE" val="ppBulletArabicPeriod"/>
  <p:tag name="ANSWERTEXT" val="Rough Endoplasmic Reticulum&#10;Smooth Endoplasmic reticulum&#10;The Golgi&#10;Peroxisom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0CFEF7714D84E70B116AEF2F2E0CB69"/>
  <p:tag name="SLIDEID" val="50CFEF7714D84E70B116AEF2F2E0CB69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structure at the tip of the pointer is a(n):"/>
  <p:tag name="ANSWERSALIAS" val="Actin filament|smicln|Intermediate filament|smicln|Microtubule"/>
  <p:tag name="CORRECTPOINTVALUE" val="10"/>
  <p:tag name="RESTORECOUNTDOWNTIMER" val="False"/>
  <p:tag name="COUNTDOWNSECONDS" val="60"/>
  <p:tag name="VALUES" val="Incorrect|smicln|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48"/>
  <p:tag name="FONTSIZE" val="32"/>
  <p:tag name="BULLETTYPE" val="ppBulletArabicPeriod"/>
  <p:tag name="ANSWERTEXT" val="Actin filament&#10;Intermediate filament&#10;Microtubu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0165581E24043EFA684B41B7B2EE151"/>
  <p:tag name="SLIDEID" val="C0165581E24043EFA684B41B7B2EE15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Identify the cell at the tip of the pointer."/>
  <p:tag name="COUNTDOWNSECONDS" val="60"/>
  <p:tag name="RESPONSESGATHERED" val="False"/>
  <p:tag name="RESTORECOUNTDOWNTIMER" val="False"/>
  <p:tag name="CORRECTPOINTVALUE" val="10"/>
  <p:tag name="ANSWERSALIAS" val="Mast cell|smicln|Macrophage|smicln|Plasma cell|smicln|Lymphocyte"/>
  <p:tag name="VALUES" val="Incorrect|smicln|Incorrect|smicln|Incorrect|smicln|Correc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32"/>
  <p:tag name="BULLETTYPE" val="ppBulletArabicPeriod"/>
  <p:tag name="ANSWERTEXT" val="Mast cell&#10;Macrophage&#10;Plasma cell&#10;Lymphocy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F5D8E3068384D06B7DEE43A1E077939"/>
  <p:tag name="SLIDEID" val="EF5D8E3068384D06B7DEE43A1E077939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What type of collagen is found in a ligament?"/>
  <p:tag name="ANSWERSALIAS" val="Type I|smicln|Type II|smicln|Type III|smicln|Type IV"/>
  <p:tag name="COUNTDOWNSECONDS" val="60"/>
  <p:tag name="RESPONSESGATHERED" val="False"/>
  <p:tag name="RESTORECOUNTDOWNTIMER" val="False"/>
  <p:tag name="CORRECTPOINTVALUE" val="10"/>
  <p:tag name="VALUES" val="Incorrect|smicln|Correct|smicln|Incorrect|smicln|Incorrec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8"/>
  <p:tag name="FONTSIZE" val="32"/>
  <p:tag name="BULLETTYPE" val="ppBulletArabicPeriod"/>
  <p:tag name="ANSWERTEXT" val="Transitional&#10;Pseudostratified&#10;Ciliated&#10;Stratified column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1"/>
  <p:tag name="FONTSIZE" val="32"/>
  <p:tag name="BULLETTYPE" val="ppBulletArabicPeriod"/>
  <p:tag name="ANSWERTEXT" val="Type I&#10;Type II&#10;Type III&#10;Type IV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7F2E8E9B15947F6BD42C2BE039BA0C1"/>
  <p:tag name="SLIDEID" val="37F2E8E9B15947F6BD42C2BE039BA0C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What cell leaves the blood to become a macrophage?"/>
  <p:tag name="ANSWERSALIAS" val="Lymphocyte|smicln|Monocyte|smicln|Plasma cell|smicln|Mast cell"/>
  <p:tag name="COUNTDOWNSECONDS" val="60"/>
  <p:tag name="RESPONSESGATHERED" val="False"/>
  <p:tag name="RESTORECOUNTDOWNTIMER" val="False"/>
  <p:tag name="CORRECTPOINTVALUE" val="10"/>
  <p:tag name="VALUES" val="Incorrect|smicln|Incorrect|smicln|Incorrect|smicln|Correc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1"/>
  <p:tag name="FONTSIZE" val="32"/>
  <p:tag name="BULLETTYPE" val="ppBulletArabicPeriod"/>
  <p:tag name="ANSWERTEXT" val="Lymphocyte&#10;Monocyte&#10;Plasma cell&#10;Mast ce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CA44BD0365548B28D5F5BC422CCD830"/>
  <p:tag name="SLIDEID" val="3CA44BD0365548B28D5F5BC422CCD83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The structure at the tip of the blue arrow is a(n):"/>
  <p:tag name="ANSWERSALIAS" val="Collagen fiber.|smicln|Elastic fiber.|smicln|Fibronectin|smicln|Reticular fiber"/>
  <p:tag name="COUNTDOWNSECONDS" val="60"/>
  <p:tag name="RESPONSESGATHERED" val="False"/>
  <p:tag name="RESTORECOUNTDOWNTIMER" val="False"/>
  <p:tag name="CORRECTPOINTVALUE" val="10"/>
  <p:tag name="VALUES" val="Incorrect|smicln|Correct|smicln|Incorrect|smicln|Incorrec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8"/>
  <p:tag name="FONTSIZE" val="32"/>
  <p:tag name="BULLETTYPE" val="ppBulletArabicPeriod"/>
  <p:tag name="ANSWERTEXT" val="Collagen fiber.&#10;Elastic fiber.&#10;Fibronectin&#10;Reticular fib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AE69E18A60A420DA1F347EC0345C02B"/>
  <p:tag name="SLIDEID" val="EAE69E18A60A420DA1F347EC0345C02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Vitamin C dependent hydroxylation of proline and lysine in preprocollagen occurs in:"/>
  <p:tag name="ANSWERSALIAS" val="The rough endoplasmic reticulum|smicln|The smooth endoplasmic reticulum|smicln|The Golgi|smicln|The extracellular matrix."/>
  <p:tag name="COUNTDOWNSECONDS" val="60"/>
  <p:tag name="RESPONSESGATHERED" val="False"/>
  <p:tag name="RESTORECOUNTDOWNTIMER" val="False"/>
  <p:tag name="CORRECTPOINTVALUE" val="10"/>
  <p:tag name="VALUES" val="Correct|smicln|Incorrect|smicln|Incorrect|smicln|In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00"/>
  <p:tag name="FONTSIZE" val="32"/>
  <p:tag name="BULLETTYPE" val="ppBulletArabicPeriod"/>
  <p:tag name="ANSWERTEXT" val="The rough endoplasmic reticulum&#10;The smooth endoplasmic reticulum&#10;The Golgi&#10;The extracellular matrix.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6F6671EB3E743C6A84DD24D415E9917"/>
  <p:tag name="SLIDEID" val="26F6671EB3E743C6A84DD24D415E991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The image on the right  is:"/>
  <p:tag name="ANSWERSALIAS" val="Fibrocartilage|smicln|Growing hyaline cartilage|smicln|Dense regular C.T.|smicln|Fibrous articluar layer of the TMJ"/>
  <p:tag name="COUNTDOWNSECONDS" val="60"/>
  <p:tag name="RESPONSESGATHERED" val="False"/>
  <p:tag name="RESTORECOUNTDOWNTIMER" val="False"/>
  <p:tag name="CORRECTPOINTVALUE" val="10"/>
  <p:tag name="VALUES" val="Incorrect|smicln|Correct|smicln|Incorrect|smicln|Incorrec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94"/>
  <p:tag name="FONTSIZE" val="32"/>
  <p:tag name="BULLETTYPE" val="ppBulletAlphaUCPeriod"/>
  <p:tag name="ANSWERTEXT" val="Fibrocartilage&#10;Growing hyaline cartilage&#10;Dense regular C.T.&#10;Fibrous articluar layer of the TMJ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91154B47C41443A96212758B4401CE0"/>
  <p:tag name="SLIDEID" val="091154B47C41443A96212758B4401CE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UNTDOWNSECONDS" val="60"/>
  <p:tag name="RESPONSESGATHERED" val="False"/>
  <p:tag name="RESTORECOUNTDOWNTIMER" val="False"/>
  <p:tag name="QUESTIONALIAS" val="Which of the following contain Type I collagen?"/>
  <p:tag name="ANSWERSALIAS" val="Hyaline cartilage.|smicln|Elastic cartilage.|smicln|Fibrocartilage.|smicln|None of the above."/>
  <p:tag name="CORRECTPOINTVALUE" val="10"/>
  <p:tag name="VALUES" val="Incorrect|smicln|Incorrect|smicln|Correct|smicln|Incorrec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8197AC7761840C19351707239D3CB6E"/>
  <p:tag name="SLIDEID" val="98197AC7761840C19351707239D3CB6E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structure at the tip of the pointer is a:"/>
  <p:tag name="ANSWERSALIAS" val="Microvillus|smicln|Stereocilia|smicln|Cilia|smicln|Hemidesmosome"/>
  <p:tag name="CORRECTPOINTVALUE" val="10"/>
  <p:tag name="RESTORECOUNTDOWNTIMER" val="False"/>
  <p:tag name="COUNTDOWNSECONDS" val="60"/>
  <p:tag name="VALUES" val="Incorrect|smicln|Incorrect|smicln|Correct|smicln|Incorrec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2"/>
  <p:tag name="FONTSIZE" val="32"/>
  <p:tag name="BULLETTYPE" val="ppBulletArabicPeriod"/>
  <p:tag name="ANSWERTEXT" val="Hyaline cartilage.&#10;Elastic cartilage.&#10;Fibrocartilage.&#10;None of the above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27FE72E26CD43E8BFE71722BD2A1715"/>
  <p:tag name="SLIDEID" val="327FE72E26CD43E8BFE71722BD2A171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QUESTIONALIAS" val="Which is the fibrous articular layer of the TMJ?"/>
  <p:tag name="ANSWERSALIAS" val="1|smicln|2|smicln|3|smicln|4"/>
  <p:tag name="COUNTDOWNSECONDS" val="60"/>
  <p:tag name="RESPONSESGATHERED" val="False"/>
  <p:tag name="RESTORECOUNTDOWNTIMER" val="False"/>
  <p:tag name="CORRECTPOINTVALUE" val="10"/>
  <p:tag name="VALUES" val="Incorrect|smicln|Correct|smicln|Incorrect|smicln|Incorrec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1&#10;2&#10;3&#10;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349F68BF8D6493E92C0E37405ACF718"/>
  <p:tag name="SLIDEID" val="D349F68BF8D6493E92C0E37405ACF71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ANSWERSALIAS" val="1|smicln|2|smicln|3|smicln|4"/>
  <p:tag name="COUNTDOWNSECONDS" val="60"/>
  <p:tag name="RESPONSESGATHERED" val="False"/>
  <p:tag name="RESTORECOUNTDOWNTIMER" val="False"/>
  <p:tag name="CORRECTPOINTVALUE" val="10"/>
  <p:tag name="QUESTIONALIAS" val="Which is the disk in the TMJ?"/>
  <p:tag name="VALUES" val="Correct|smicln|Incorrect|smicln|In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1&#10;2&#10;3&#10;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60F08FCAB04BC3A937FC0127D63522"/>
  <p:tag name="SLIDEID" val="AA60F08FCAB04BC3A937FC0127D6352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DELIMITERS" val="3.1"/>
  <p:tag name="VALUEFORMAT" val="0%"/>
  <p:tag name="COUNTDOWNSECONDS" val="60"/>
  <p:tag name="RESPONSESGATHERED" val="False"/>
  <p:tag name="RESTORECOUNTDOWNTIMER" val="False"/>
  <p:tag name="QUESTIONALIAS" val="Which of the following would increase glycosaminoglycan synthesis in cartilage?"/>
  <p:tag name="ANSWERSALIAS" val="Testosterone|smicln|Estradiol|smicln|Cortisone|smicln|Hydrocortisone"/>
  <p:tag name="CORRECTPOINTVALUE" val="10"/>
  <p:tag name="VALUES" val="Correct|smicln|Incorrect|smicln|Incorrect|smicln|Incorrec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7"/>
  <p:tag name="FONTSIZE" val="32"/>
  <p:tag name="BULLETTYPE" val="ppBulletArabicPeriod"/>
  <p:tag name="ANSWERTEXT" val="Testosterone&#10;Estradiol&#10;Cortisone&#10;Hydrocortiso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B66B7A8356B43C0B9BAAA1948EDD7C7"/>
  <p:tag name="SLIDEID" val="3B66B7A8356B43C0B9BAAA1948EDD7C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RESTORECOUNTDOWNTIMER" val="False"/>
  <p:tag name="QUESTIONALIAS" val="1. The percentage of bone made up by collagen is:"/>
  <p:tag name="ANSWERSALIAS" val="5%|smicln|28%|smicln|40%|smicln|68%"/>
  <p:tag name="COUNTDOWNSECONDS" val="60"/>
  <p:tag name="VALUES" val="Incorrect|smicln|Correct|smicln|Incorrect|smicln|Incorrec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4"/>
  <p:tag name="FONTSIZE" val="32"/>
  <p:tag name="BULLETTYPE" val="ppBulletArabicPeriod"/>
  <p:tag name="ANSWERTEXT" val="5%&#10;28%&#10;40%&#10;68%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3"/>
  <p:tag name="FONTSIZE" val="32"/>
  <p:tag name="BULLETTYPE" val="ppBulletArabicPeriod"/>
  <p:tag name="ANSWERTEXT" val="Microvillus&#10;Stereocilia&#10;Cilia&#10;Hemidesmosom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E58AC9C4C864F2C9570D0B2F9F696CC"/>
  <p:tag name="SLIDEID" val="8E58AC9C4C864F2C9570D0B2F9F696C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2. Circumferential lamellae are found at:"/>
  <p:tag name="ANSWERSALIAS" val="A|smicln|B|smicln|C|smicln|D"/>
  <p:tag name="CORRECTPOINTVALUE" val="10"/>
  <p:tag name="RESTORECOUNTDOWNTIMER" val="False"/>
  <p:tag name="COUNTDOWNSECONDS" val="60"/>
  <p:tag name="VALUES" val="Correct|smicln|Incorrect|smicln|Incorrect|smicln|Incorrec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F098A5E867646F9A3A6E233E992C02E"/>
  <p:tag name="SLIDEID" val="AF098A5E867646F9A3A6E233E992C02E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cells would have a sealing zone and a ruffled border?"/>
  <p:tag name="CORRECTPOINTVALUE" val="10"/>
  <p:tag name="ANSWERSALIAS" val="Osteoblasts|smicln|Osteocytes|smicln|Osteoclasts|smicln|Chondrocytes"/>
  <p:tag name="RESTORECOUNTDOWNTIMER" val="False"/>
  <p:tag name="COUNTDOWNSECONDS" val="60"/>
  <p:tag name="VALUES" val="Incorrect|smicln|Incorrect|smicln|Correct|smicln|Incorrec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7"/>
  <p:tag name="FONTSIZE" val="32"/>
  <p:tag name="BULLETTYPE" val="ppBulletArabicPeriod"/>
  <p:tag name="ANSWERTEXT" val="Osteoblasts&#10;Osteocytes&#10;Osteoclasts&#10;Chondrocyt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6A636746EAB4C35A48636B968F7AA1D"/>
  <p:tag name="SLIDEID" val="96A636746EAB4C35A48636B968F7AA1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CORRECTPOINTVALUE" val="10"/>
  <p:tag name="RESTORECOUNTDOWNTIMER" val="False"/>
  <p:tag name="QUESTIONALIAS" val="4. The Rank Ligand RANKL is found on:"/>
  <p:tag name="ANSWERSALIAS" val="Osteocytes|smicln|Osteoblasts|smicln|Osteoclasts|smicln|All of the above"/>
  <p:tag name="COUNTDOWNSECONDS" val="60"/>
  <p:tag name="VALUES" val="Incorrect|smicln|Correct|smicln|Incorrect|smicln|Incorrec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1124</Words>
  <Application>Microsoft Office PowerPoint</Application>
  <PresentationFormat>On-screen Show (4:3)</PresentationFormat>
  <Paragraphs>338</Paragraphs>
  <Slides>56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Chart</vt:lpstr>
      <vt:lpstr>First 5quizzes</vt:lpstr>
      <vt:lpstr>Quiz #1</vt:lpstr>
      <vt:lpstr>1. The epithelium at the tip of the pointer is:</vt:lpstr>
      <vt:lpstr>2. The structure at the tip of the pointer is a:</vt:lpstr>
      <vt:lpstr>3. Which of the following would not be found in an adhering junction?</vt:lpstr>
      <vt:lpstr>4. A molecule involved in cell-to-cell communication is </vt:lpstr>
      <vt:lpstr>5. The structure at the tip of the pointer is the:</vt:lpstr>
      <vt:lpstr>6. The hydrophobic region of the plasma membrane would contain:</vt:lpstr>
      <vt:lpstr>7. Mitochondria are involved in:</vt:lpstr>
      <vt:lpstr>8. The most important factor in determining that the ribosome attaches to the RER is the:</vt:lpstr>
      <vt:lpstr>9. You would expect to find catalases and oxidases in:</vt:lpstr>
      <vt:lpstr>10.  The structure at the tip of the pointer is a(n):</vt:lpstr>
      <vt:lpstr>Quiz #2</vt:lpstr>
      <vt:lpstr>Identify the cell at the tip of the pointer.</vt:lpstr>
      <vt:lpstr>What type of collagen is found in hyaline cartilage?</vt:lpstr>
      <vt:lpstr>What cell secretes histamine?</vt:lpstr>
      <vt:lpstr>The structure at the tip of the blue arrow is a(n):</vt:lpstr>
      <vt:lpstr>Vitamin C dependent hydroxylation of proline and lysine in preprocollagen occurs in:</vt:lpstr>
      <vt:lpstr>The image on the right  is:</vt:lpstr>
      <vt:lpstr>Which of the following contain Type I collagen?</vt:lpstr>
      <vt:lpstr>Which is the fibrous articular layer of the TMJ?</vt:lpstr>
      <vt:lpstr>Which is the disk in the TMJ?</vt:lpstr>
      <vt:lpstr>Which of the following would increase glycosaminoglycan synthesis in cartilage?</vt:lpstr>
      <vt:lpstr>Quiz #3</vt:lpstr>
      <vt:lpstr>1. The percentage of bone made up by collagen is:</vt:lpstr>
      <vt:lpstr>2. Circumferential lamellae are found at:</vt:lpstr>
      <vt:lpstr>3. Which cells would have a sealing zone and a ruffled border?</vt:lpstr>
      <vt:lpstr>4. The Rank Ligand RANKL is found on:</vt:lpstr>
      <vt:lpstr>5. The sarcomere is found at:</vt:lpstr>
      <vt:lpstr>6. Cardiac muscle has:</vt:lpstr>
      <vt:lpstr>7. Smooth muscle cells do not have:</vt:lpstr>
      <vt:lpstr>8. The neurotransmitter found at the motor end plate is:</vt:lpstr>
      <vt:lpstr>9. Where would you find the cell bodies of pseudounipolar neurons?</vt:lpstr>
      <vt:lpstr>10. An unmyelinated axon is found at:  </vt:lpstr>
      <vt:lpstr>Quiz #4</vt:lpstr>
      <vt:lpstr>1. You have an anemic or hypoxic patient you know that normally erythropoietin will be synthesized in the </vt:lpstr>
      <vt:lpstr>2. Primary or azurophilic granules in neutrophils are essentially:</vt:lpstr>
      <vt:lpstr>3. A cell that has granules with a crystalline core that contain major basic protein is a(n):</vt:lpstr>
      <vt:lpstr>4. Platelets:</vt:lpstr>
      <vt:lpstr>5. Which antibody binds to mast cells and basophils?</vt:lpstr>
      <vt:lpstr>6. The organ in the images below :</vt:lpstr>
      <vt:lpstr>7. Adaptive immunity:</vt:lpstr>
      <vt:lpstr>8. Which capillaries have a continuous basal lamina?</vt:lpstr>
      <vt:lpstr>9. You would find continuous capillaries in the:</vt:lpstr>
      <vt:lpstr>10. The blood vessel at the tip of the pointer is a:</vt:lpstr>
      <vt:lpstr>Quiz #5</vt:lpstr>
      <vt:lpstr> 1. The organ with a star in the lumen is a:</vt:lpstr>
      <vt:lpstr>2. In the lung, elastic fibers are found in</vt:lpstr>
      <vt:lpstr>3. Which of the following structures would be found in a terminal bronchiole?</vt:lpstr>
      <vt:lpstr>4. You have a patient with asthma.  You know that histamine release is part of the problem.  Histamine is made in:</vt:lpstr>
      <vt:lpstr>5. Dr. Fornatora talked about the Ring of Waldeyer.  This consists of all the following except:</vt:lpstr>
      <vt:lpstr>6. Which of the following structures contains smooth and skeletal muscle.</vt:lpstr>
      <vt:lpstr>7. Which cell secretes intrinsic factor?</vt:lpstr>
      <vt:lpstr>8. Pepsinogen is synthesized by:</vt:lpstr>
      <vt:lpstr>9. The organ on the right is the:</vt:lpstr>
      <vt:lpstr>10. The cell at the tip of the red arrow is 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#1</dc:title>
  <dc:creator>marino</dc:creator>
  <cp:lastModifiedBy>marino</cp:lastModifiedBy>
  <cp:revision>26</cp:revision>
  <dcterms:created xsi:type="dcterms:W3CDTF">2010-09-07T15:44:04Z</dcterms:created>
  <dcterms:modified xsi:type="dcterms:W3CDTF">2010-11-11T02:34:15Z</dcterms:modified>
</cp:coreProperties>
</file>