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notesSlides/notesSlide74.xml" ContentType="application/vnd.openxmlformats-officedocument.presentationml.notesSlide+xml"/>
  <Override PartName="/ppt/tags/tag153.xml" ContentType="application/vnd.openxmlformats-officedocument.presentationml.tags+xml"/>
  <Override PartName="/ppt/tags/tag147.xml" ContentType="application/vnd.openxmlformats-officedocument.presentationml.tags+xml"/>
  <Override PartName="/ppt/slides/slide66.xml" ContentType="application/vnd.openxmlformats-officedocument.presentationml.slide+xml"/>
  <Override PartName="/ppt/notesSlides/notesSlide9.xml" ContentType="application/vnd.openxmlformats-officedocument.presentationml.notesSlide+xml"/>
  <Override PartName="/ppt/tags/tag174.xml" ContentType="application/vnd.openxmlformats-officedocument.presentationml.tags+xml"/>
  <Override PartName="/ppt/tags/tag15.xml" ContentType="application/vnd.openxmlformats-officedocument.presentationml.tags+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tags/tag115.xml" ContentType="application/vnd.openxmlformats-officedocument.presentationml.tags+xml"/>
  <Override PartName="/ppt/slides/slide118.xml" ContentType="application/vnd.openxmlformats-officedocument.presentationml.slide+xml"/>
  <Override PartName="/ppt/slideLayouts/slideLayout3.xml" ContentType="application/vnd.openxmlformats-officedocument.presentationml.slideLayout+xml"/>
  <Override PartName="/ppt/tags/tag66.xml" ContentType="application/vnd.openxmlformats-officedocument.presentationml.tags+xml"/>
  <Override PartName="/ppt/slides/slide153.xml" ContentType="application/vnd.openxmlformats-officedocument.presentationml.slide+xml"/>
  <Override PartName="/ppt/tags/tag85.xml" ContentType="application/vnd.openxmlformats-officedocument.presentationml.tags+xml"/>
  <Override PartName="/ppt/tags/tag81.xml" ContentType="application/vnd.openxmlformats-officedocument.presentationml.tags+xml"/>
  <Override PartName="/ppt/slides/slide1.xml" ContentType="application/vnd.openxmlformats-officedocument.presentationml.slide+xml"/>
  <Override PartName="/ppt/tableStyles.xml" ContentType="application/vnd.openxmlformats-officedocument.presentationml.tableStyles+xml"/>
  <Override PartName="/ppt/notesSlides/notesSlide71.xml" ContentType="application/vnd.openxmlformats-officedocument.presentationml.notesSlide+xml"/>
  <Default Extension="wmf" ContentType="image/x-wmf"/>
  <Override PartName="/ppt/tags/tag93.xml" ContentType="application/vnd.openxmlformats-officedocument.presentationml.tags+xml"/>
  <Override PartName="/ppt/tags/tag117.xml" ContentType="application/vnd.openxmlformats-officedocument.presentationml.tags+xml"/>
  <Override PartName="/ppt/slides/slide94.xml" ContentType="application/vnd.openxmlformats-officedocument.presentationml.slide+xml"/>
  <Override PartName="/ppt/tags/tag138.xml" ContentType="application/vnd.openxmlformats-officedocument.presentationml.tags+xml"/>
  <Override PartName="/ppt/tags/tag143.xml" ContentType="application/vnd.openxmlformats-officedocument.presentationml.tags+xml"/>
  <Override PartName="/ppt/tags/tag32.xml" ContentType="application/vnd.openxmlformats-officedocument.presentationml.tags+xml"/>
  <Override PartName="/ppt/tags/tag9.xml" ContentType="application/vnd.openxmlformats-officedocument.presentationml.tags+xml"/>
  <Override PartName="/ppt/notesSlides/notesSlide42.xml" ContentType="application/vnd.openxmlformats-officedocument.presentationml.notesSlide+xml"/>
  <Override PartName="/ppt/tags/tag126.xml" ContentType="application/vnd.openxmlformats-officedocument.presentationml.tags+xml"/>
  <Override PartName="/ppt/tags/tag176.xml" ContentType="application/vnd.openxmlformats-officedocument.presentationml.tags+xml"/>
  <Override PartName="/ppt/notesSlides/notesSlide35.xml" ContentType="application/vnd.openxmlformats-officedocument.presentationml.notesSlide+xml"/>
  <Override PartName="/ppt/tags/tag82.xml" ContentType="application/vnd.openxmlformats-officedocument.presentationml.tags+xml"/>
  <Override PartName="/ppt/slides/slide20.xml" ContentType="application/vnd.openxmlformats-officedocument.presentationml.slide+xml"/>
  <Override PartName="/ppt/slides/slide17.xml" ContentType="application/vnd.openxmlformats-officedocument.presentationml.slide+xml"/>
  <Override PartName="/ppt/tags/tag47.xml" ContentType="application/vnd.openxmlformats-officedocument.presentationml.tags+xml"/>
  <Override PartName="/ppt/notesSlides/notesSlide1.xml" ContentType="application/vnd.openxmlformats-officedocument.presentationml.notesSlide+xml"/>
  <Override PartName="/ppt/slides/slide61.xml" ContentType="application/vnd.openxmlformats-officedocument.presentationml.slide+xml"/>
  <Override PartName="/ppt/tags/tag120.xml" ContentType="application/vnd.openxmlformats-officedocument.presentationml.tags+xml"/>
  <Override PartName="/ppt/tags/tag152.xml" ContentType="application/vnd.openxmlformats-officedocument.presentationml.tags+xml"/>
  <Override PartName="/ppt/tags/tag79.xml" ContentType="application/vnd.openxmlformats-officedocument.presentationml.tags+xml"/>
  <Override PartName="/ppt/tags/tag188.xml" ContentType="application/vnd.openxmlformats-officedocument.presentationml.tags+xml"/>
  <Override PartName="/ppt/slides/slide37.xml" ContentType="application/vnd.openxmlformats-officedocument.presentationml.slide+xml"/>
  <Override PartName="/ppt/slides/slide104.xml" ContentType="application/vnd.openxmlformats-officedocument.presentationml.slide+xml"/>
  <Override PartName="/ppt/slides/slide10.xml" ContentType="application/vnd.openxmlformats-officedocument.presentationml.slide+xml"/>
  <Override PartName="/ppt/slides/slide148.xml" ContentType="application/vnd.openxmlformats-officedocument.presentationml.slide+xml"/>
  <Override PartName="/ppt/slides/slide33.xml" ContentType="application/vnd.openxmlformats-officedocument.presentationml.slide+xml"/>
  <Override PartName="/ppt/notesSlides/notesSlide45.xml" ContentType="application/vnd.openxmlformats-officedocument.presentationml.notesSlide+xml"/>
  <Override PartName="/ppt/notesSlides/notesSlide48.xml" ContentType="application/vnd.openxmlformats-officedocument.presentationml.notesSlide+xml"/>
  <Override PartName="/ppt/tags/tag102.xml" ContentType="application/vnd.openxmlformats-officedocument.presentationml.tags+xml"/>
  <Default Extension="vml" ContentType="application/vnd.openxmlformats-officedocument.vmlDrawing"/>
  <Override PartName="/ppt/tags/tag94.xml" ContentType="application/vnd.openxmlformats-officedocument.presentationml.tags+xml"/>
  <Override PartName="/ppt/tags/tag7.xml" ContentType="application/vnd.openxmlformats-officedocument.presentationml.tags+xml"/>
  <Override PartName="/ppt/tags/tag113.xml" ContentType="application/vnd.openxmlformats-officedocument.presentationml.tags+xml"/>
  <Override PartName="/ppt/notesSlides/notesSlide96.xml" ContentType="application/vnd.openxmlformats-officedocument.presentationml.notesSlide+xml"/>
  <Override PartName="/ppt/slides/slide142.xml" ContentType="application/vnd.openxmlformats-officedocument.presentationml.slide+xml"/>
  <Override PartName="/ppt/slides/slide56.xml" ContentType="application/vnd.openxmlformats-officedocument.presentationml.slide+xml"/>
  <Override PartName="/ppt/slides/slide154.xml" ContentType="application/vnd.openxmlformats-officedocument.presentationml.slide+xml"/>
  <Override PartName="/ppt/embeddings/oleObject11.bin" ContentType="application/vnd.openxmlformats-officedocument.oleObject"/>
  <Override PartName="/ppt/tags/tag8.xml" ContentType="application/vnd.openxmlformats-officedocument.presentationml.tags+xml"/>
  <Override PartName="/ppt/slides/slide53.xml" ContentType="application/vnd.openxmlformats-officedocument.presentationml.slide+xml"/>
  <Override PartName="/ppt/slides/slide76.xml" ContentType="application/vnd.openxmlformats-officedocument.presentationml.slide+xml"/>
  <Override PartName="/ppt/slides/slide163.xml" ContentType="application/vnd.openxmlformats-officedocument.presentationml.slide+xml"/>
  <Override PartName="/ppt/notesSlides/notesSlide47.xml" ContentType="application/vnd.openxmlformats-officedocument.presentationml.notesSlide+xml"/>
  <Override PartName="/ppt/slides/slide55.xml" ContentType="application/vnd.openxmlformats-officedocument.presentationml.slide+xml"/>
  <Override PartName="/ppt/tags/tag43.xml" ContentType="application/vnd.openxmlformats-officedocument.presentationml.tags+xml"/>
  <Override PartName="/ppt/slides/slide19.xml" ContentType="application/vnd.openxmlformats-officedocument.presentationml.slide+xml"/>
  <Override PartName="/ppt/tags/tag45.xml" ContentType="application/vnd.openxmlformats-officedocument.presentationml.tags+xml"/>
  <Override PartName="/ppt/notesSlides/notesSlide2.xml" ContentType="application/vnd.openxmlformats-officedocument.presentationml.notesSlide+xml"/>
  <Override PartName="/ppt/notesSlides/notesSlide53.xml" ContentType="application/vnd.openxmlformats-officedocument.presentationml.notesSlide+xml"/>
  <Override PartName="/ppt/tags/tag166.xml" ContentType="application/vnd.openxmlformats-officedocument.presentationml.tags+xml"/>
  <Override PartName="/ppt/slides/slide155.xml" ContentType="application/vnd.openxmlformats-officedocument.presentationml.slide+xml"/>
  <Override PartName="/ppt/slides/slide152.xml" ContentType="application/vnd.openxmlformats-officedocument.presentationml.slide+xml"/>
  <Override PartName="/ppt/tags/tag20.xml" ContentType="application/vnd.openxmlformats-officedocument.presentationml.tags+xml"/>
  <Override PartName="/ppt/tags/tag173.xml" ContentType="application/vnd.openxmlformats-officedocument.presentationml.tags+xml"/>
  <Override PartName="/ppt/tags/tag44.xml" ContentType="application/vnd.openxmlformats-officedocument.presentationml.tags+xml"/>
  <Override PartName="/ppt/slides/slide80.xml" ContentType="application/vnd.openxmlformats-officedocument.presentationml.slide+xml"/>
  <Override PartName="/ppt/notesSlides/notesSlide25.xml" ContentType="application/vnd.openxmlformats-officedocument.presentationml.notesSlide+xml"/>
  <Override PartName="/ppt/tags/tag114.xml" ContentType="application/vnd.openxmlformats-officedocument.presentationml.tags+xml"/>
  <Override PartName="/ppt/tags/tag73.xml" ContentType="application/vnd.openxmlformats-officedocument.presentationml.tags+xml"/>
  <Override PartName="/ppt/tags/tag137.xml" ContentType="application/vnd.openxmlformats-officedocument.presentationml.tags+xml"/>
  <Override PartName="/ppt/notesSlides/notesSlide40.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slides/slide137.xml" ContentType="application/vnd.openxmlformats-officedocument.presentationml.slide+xml"/>
  <Override PartName="/ppt/slides/slide165.xml" ContentType="application/vnd.openxmlformats-officedocument.presentationml.slide+xml"/>
  <Override PartName="/ppt/tags/tag52.xml" ContentType="application/vnd.openxmlformats-officedocument.presentationml.tags+xml"/>
  <Override PartName="/ppt/tags/tag69.xml" ContentType="application/vnd.openxmlformats-officedocument.presentationml.tags+xml"/>
  <Override PartName="/ppt/slideLayouts/slideLayout10.xml" ContentType="application/vnd.openxmlformats-officedocument.presentationml.slideLayout+xml"/>
  <Override PartName="/ppt/tags/tag3.xml" ContentType="application/vnd.openxmlformats-officedocument.presentationml.tags+xml"/>
  <Override PartName="/ppt/slides/slide54.xml" ContentType="application/vnd.openxmlformats-officedocument.presentationml.slide+xml"/>
  <Override PartName="/ppt/tags/tag58.xml" ContentType="application/vnd.openxmlformats-officedocument.presentationml.tags+xml"/>
  <Override PartName="/ppt/notesSlides/notesSlide38.xml" ContentType="application/vnd.openxmlformats-officedocument.presentationml.notes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tags/tag123.xml" ContentType="application/vnd.openxmlformats-officedocument.presentationml.tags+xml"/>
  <Override PartName="/ppt/tags/tag128.xml" ContentType="application/vnd.openxmlformats-officedocument.presentationml.tags+xml"/>
  <Override PartName="/ppt/tags/tag130.xml" ContentType="application/vnd.openxmlformats-officedocument.presentationml.tags+xml"/>
  <Override PartName="/ppt/tags/tag180.xml" ContentType="application/vnd.openxmlformats-officedocument.presentationml.tags+xml"/>
  <Override PartName="/ppt/slides/slide26.xml" ContentType="application/vnd.openxmlformats-officedocument.presentationml.slide+xml"/>
  <Override PartName="/ppt/slideMasters/slideMaster1.xml" ContentType="application/vnd.openxmlformats-officedocument.presentationml.slideMaster+xml"/>
  <Override PartName="/ppt/tags/tag119.xml" ContentType="application/vnd.openxmlformats-officedocument.presentationml.tags+xml"/>
  <Override PartName="/ppt/notesSlides/notesSlide63.xml" ContentType="application/vnd.openxmlformats-officedocument.presentationml.notesSlide+xml"/>
  <Override PartName="/ppt/tags/tag18.xml" ContentType="application/vnd.openxmlformats-officedocument.presentationml.tags+xml"/>
  <Override PartName="/ppt/tags/tag161.xml" ContentType="application/vnd.openxmlformats-officedocument.presentationml.tags+xml"/>
  <Override PartName="/ppt/embeddings/oleObject5.bin" ContentType="application/vnd.openxmlformats-officedocument.oleObject"/>
  <Override PartName="/ppt/slides/slide93.xml" ContentType="application/vnd.openxmlformats-officedocument.presentationml.slide+xml"/>
  <Override PartName="/ppt/slides/slide40.xml" ContentType="application/vnd.openxmlformats-officedocument.presentationml.slide+xml"/>
  <Override PartName="/ppt/slides/slide105.xml" ContentType="application/vnd.openxmlformats-officedocument.presentationml.slide+xml"/>
  <Override PartName="/ppt/notesSlides/notesSlide37.xml" ContentType="application/vnd.openxmlformats-officedocument.presentationml.notesSlide+xml"/>
  <Override PartName="/ppt/slides/slide103.xml" ContentType="application/vnd.openxmlformats-officedocument.presentationml.slide+xml"/>
  <Override PartName="/ppt/tags/tag131.xml" ContentType="application/vnd.openxmlformats-officedocument.presentationml.tags+xml"/>
  <Override PartName="/ppt/slides/slide129.xml" ContentType="application/vnd.openxmlformats-officedocument.presentationml.slide+xml"/>
  <Override PartName="/ppt/tags/tag27.xml" ContentType="application/vnd.openxmlformats-officedocument.presentationml.tags+xml"/>
  <Override PartName="/ppt/tags/tag10.xml" ContentType="application/vnd.openxmlformats-officedocument.presentationml.tags+xml"/>
  <Override PartName="/ppt/slides/slide125.xml" ContentType="application/vnd.openxmlformats-officedocument.presentationml.slide+xml"/>
  <Override PartName="/ppt/tags/tag95.xml" ContentType="application/vnd.openxmlformats-officedocument.presentationml.tags+xml"/>
  <Override PartName="/ppt/embeddings/oleObject12.bin" ContentType="application/vnd.openxmlformats-officedocument.oleObject"/>
  <Override PartName="/ppt/tags/tag155.xml" ContentType="application/vnd.openxmlformats-officedocument.presentationml.tags+xml"/>
  <Default Extension="jpeg" ContentType="image/jpeg"/>
  <Override PartName="/ppt/notesSlides/notesSlide83.xml" ContentType="application/vnd.openxmlformats-officedocument.presentationml.notesSlide+xml"/>
  <Override PartName="/ppt/slides/slide3.xml" ContentType="application/vnd.openxmlformats-officedocument.presentationml.slide+xml"/>
  <Override PartName="/ppt/slides/slide144.xml" ContentType="application/vnd.openxmlformats-officedocument.presentationml.slide+xml"/>
  <Override PartName="/ppt/tags/tag25.xml" ContentType="application/vnd.openxmlformats-officedocument.presentationml.tags+xml"/>
  <Override PartName="/ppt/tags/tag142.xml" ContentType="application/vnd.openxmlformats-officedocument.presentationml.tags+xml"/>
  <Override PartName="/ppt/slides/slide96.xml" ContentType="application/vnd.openxmlformats-officedocument.presentationml.slide+xml"/>
  <Override PartName="/ppt/tags/tag53.xml" ContentType="application/vnd.openxmlformats-officedocument.presentationml.tags+xml"/>
  <Override PartName="/ppt/notesSlides/notesSlide80.xml" ContentType="application/vnd.openxmlformats-officedocument.presentationml.notesSlide+xml"/>
  <Override PartName="/ppt/slideLayouts/slideLayout13.xml" ContentType="application/vnd.openxmlformats-officedocument.presentationml.slideLayout+xml"/>
  <Override PartName="/ppt/slides/slide75.xml" ContentType="application/vnd.openxmlformats-officedocument.presentationml.slide+xml"/>
  <Override PartName="/ppt/tags/tag80.xml" ContentType="application/vnd.openxmlformats-officedocument.presentationml.tags+xml"/>
  <Override PartName="/ppt/tags/tag36.xml" ContentType="application/vnd.openxmlformats-officedocument.presentationml.tags+xml"/>
  <Override PartName="/ppt/tags/tag49.xml" ContentType="application/vnd.openxmlformats-officedocument.presentationml.tags+xml"/>
  <Override PartName="/ppt/slides/slide143.xml" ContentType="application/vnd.openxmlformats-officedocument.presentationml.slide+xml"/>
  <Override PartName="/ppt/notesSlides/notesSlide64.xml" ContentType="application/vnd.openxmlformats-officedocument.presentationml.notesSlide+xml"/>
  <Override PartName="/ppt/tags/tag50.xml" ContentType="application/vnd.openxmlformats-officedocument.presentationml.tags+xml"/>
  <Override PartName="/ppt/tags/tag127.xml" ContentType="application/vnd.openxmlformats-officedocument.presentationml.tags+xml"/>
  <Override PartName="/ppt/slides/slide9.xml" ContentType="application/vnd.openxmlformats-officedocument.presentationml.slide+xml"/>
  <Default Extension="rels" ContentType="application/vnd.openxmlformats-package.relationships+xml"/>
  <Override PartName="/ppt/slides/slide39.xml" ContentType="application/vnd.openxmlformats-officedocument.presentationml.slide+xml"/>
  <Override PartName="/ppt/tags/tag109.xml" ContentType="application/vnd.openxmlformats-officedocument.presentationml.tags+xml"/>
  <Override PartName="/ppt/slides/slide158.xml" ContentType="application/vnd.openxmlformats-officedocument.presentationml.slide+xml"/>
  <Override PartName="/ppt/slides/slide117.xml" ContentType="application/vnd.openxmlformats-officedocument.presentationml.slide+xml"/>
  <Override PartName="/ppt/slides/slide111.xml" ContentType="application/vnd.openxmlformats-officedocument.presentationml.slide+xml"/>
  <Override PartName="/ppt/slides/slide108.xml" ContentType="application/vnd.openxmlformats-officedocument.presentationml.slide+xml"/>
  <Override PartName="/ppt/slides/slide29.xml" ContentType="application/vnd.openxmlformats-officedocument.presentationml.slide+xml"/>
  <Override PartName="/ppt/tags/tag136.xml" ContentType="application/vnd.openxmlformats-officedocument.presentationml.tags+xml"/>
  <Override PartName="/ppt/tags/tag151.xml" ContentType="application/vnd.openxmlformats-officedocument.presentationml.tags+xml"/>
  <Override PartName="/ppt/tags/tag159.xml" ContentType="application/vnd.openxmlformats-officedocument.presentationml.tags+xml"/>
  <Override PartName="/ppt/slides/slide85.xml" ContentType="application/vnd.openxmlformats-officedocument.presentationml.slide+xml"/>
  <Override PartName="/ppt/tags/tag175.xml" ContentType="application/vnd.openxmlformats-officedocument.presentationml.tags+xml"/>
  <Override PartName="/ppt/notesSlides/notesSlide11.xml" ContentType="application/vnd.openxmlformats-officedocument.presentationml.notesSlide+xml"/>
  <Override PartName="/ppt/slides/slide36.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tags/tag17.xml" ContentType="application/vnd.openxmlformats-officedocument.presentationml.tags+xml"/>
  <Override PartName="/ppt/tags/tag110.xml" ContentType="application/vnd.openxmlformats-officedocument.presentationml.tags+xml"/>
  <Override PartName="/ppt/tags/tag88.xml" ContentType="application/vnd.openxmlformats-officedocument.presentationml.tags+xml"/>
  <Override PartName="/ppt/embeddings/oleObject2.bin" ContentType="application/vnd.openxmlformats-officedocument.oleObject"/>
  <Override PartName="/ppt/notesMasters/notesMaster1.xml" ContentType="application/vnd.openxmlformats-officedocument.presentationml.notesMaster+xml"/>
  <Override PartName="/ppt/slides/slide62.xml" ContentType="application/vnd.openxmlformats-officedocument.presentationml.slide+xml"/>
  <Override PartName="/ppt/viewProps.xml" ContentType="application/vnd.openxmlformats-officedocument.presentationml.viewProps+xml"/>
  <Override PartName="/ppt/tags/tag118.xml" ContentType="application/vnd.openxmlformats-officedocument.presentationml.tags+xml"/>
  <Override PartName="/ppt/tags/tag141.xml" ContentType="application/vnd.openxmlformats-officedocument.presentationml.tags+xml"/>
  <Override PartName="/ppt/tags/tag59.xml" ContentType="application/vnd.openxmlformats-officedocument.presentationml.tags+xml"/>
  <Override PartName="/ppt/tags/tag55.xml" ContentType="application/vnd.openxmlformats-officedocument.presentationml.tags+xml"/>
  <Override PartName="/ppt/slides/slide13.xml" ContentType="application/vnd.openxmlformats-officedocument.presentationml.slide+xml"/>
  <Override PartName="/ppt/tags/tag35.xml" ContentType="application/vnd.openxmlformats-officedocument.presentationml.tags+xml"/>
  <Override PartName="/ppt/tags/tag38.xml" ContentType="application/vnd.openxmlformats-officedocument.presentationml.tags+xml"/>
  <Override PartName="/ppt/tags/tag56.xml" ContentType="application/vnd.openxmlformats-officedocument.presentationml.tags+xml"/>
  <Override PartName="/ppt/tags/tag77.xml" ContentType="application/vnd.openxmlformats-officedocument.presentationml.tags+xml"/>
  <Override PartName="/ppt/notesSlides/notesSlide86.xml" ContentType="application/vnd.openxmlformats-officedocument.presentationml.notesSlide+xml"/>
  <Override PartName="/ppt/tags/tag165.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embeddings/oleObject3.bin" ContentType="application/vnd.openxmlformats-officedocument.oleObject"/>
  <Override PartName="/ppt/slideLayouts/slideLayout2.xml" ContentType="application/vnd.openxmlformats-officedocument.presentationml.slideLayout+xml"/>
  <Override PartName="/ppt/notesSlides/notesSlide97.xml" ContentType="application/vnd.openxmlformats-officedocument.presentationml.notesSlide+xml"/>
  <Override PartName="/ppt/tags/tag24.xml" ContentType="application/vnd.openxmlformats-officedocument.presentationml.tags+xml"/>
  <Override PartName="/ppt/slides/slide131.xml" ContentType="application/vnd.openxmlformats-officedocument.presentationml.slide+xml"/>
  <Override PartName="/ppt/tags/tag167.xml" ContentType="application/vnd.openxmlformats-officedocument.presentationml.tags+xml"/>
  <Override PartName="/ppt/tags/tag14.xml" ContentType="application/vnd.openxmlformats-officedocument.presentationml.tags+xml"/>
  <Override PartName="/ppt/tags/tag101.xml" ContentType="application/vnd.openxmlformats-officedocument.presentationml.tags+xml"/>
  <Override PartName="/ppt/tags/tag33.xml" ContentType="application/vnd.openxmlformats-officedocument.presentationml.tags+xml"/>
  <Override PartName="/ppt/slides/slide127.xml" ContentType="application/vnd.openxmlformats-officedocument.presentationml.slide+xml"/>
  <Override PartName="/ppt/tags/tag5.xml" ContentType="application/vnd.openxmlformats-officedocument.presentationml.tags+xml"/>
  <Override PartName="/ppt/embeddings/oleObject9.bin" ContentType="application/vnd.openxmlformats-officedocument.oleObject"/>
  <Override PartName="/ppt/notesSlides/notesSlide94.xml" ContentType="application/vnd.openxmlformats-officedocument.presentationml.notesSlide+xml"/>
  <Override PartName="/ppt/tags/tag99.xml" ContentType="application/vnd.openxmlformats-officedocument.presentationml.tags+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tags/tag125.xml" ContentType="application/vnd.openxmlformats-officedocument.presentationml.tags+xml"/>
  <Override PartName="/ppt/slides/slide100.xml" ContentType="application/vnd.openxmlformats-officedocument.presentationml.slide+xml"/>
  <Override PartName="/ppt/slides/slide12.xml" ContentType="application/vnd.openxmlformats-officedocument.presentationml.slide+xml"/>
  <Override PartName="/ppt/tags/tag67.xml" ContentType="application/vnd.openxmlformats-officedocument.presentationml.tags+xml"/>
  <Override PartName="/ppt/tags/tag2.xml" ContentType="application/vnd.openxmlformats-officedocument.presentationml.tags+xml"/>
  <Override PartName="/ppt/tags/tag108.xml" ContentType="application/vnd.openxmlformats-officedocument.presentationml.tags+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tags/tag64.xml" ContentType="application/vnd.openxmlformats-officedocument.presentationml.tags+xml"/>
  <Override PartName="/ppt/slides/slide42.xml" ContentType="application/vnd.openxmlformats-officedocument.presentationml.slide+xml"/>
  <Override PartName="/ppt/slides/slide130.xml" ContentType="application/vnd.openxmlformats-officedocument.presentationml.slide+xml"/>
  <Override PartName="/ppt/slides/slide145.xml" ContentType="application/vnd.openxmlformats-officedocument.presentationml.slide+xml"/>
  <Override PartName="/ppt/tags/tag22.xml" ContentType="application/vnd.openxmlformats-officedocument.presentationml.tags+xml"/>
  <Override PartName="/ppt/tags/tag122.xml" ContentType="application/vnd.openxmlformats-officedocument.presentationml.tags+xml"/>
  <Override PartName="/ppt/tags/tag97.xml" ContentType="application/vnd.openxmlformats-officedocument.presentationml.tags+xml"/>
  <Override PartName="/ppt/slides/slide50.xml" ContentType="application/vnd.openxmlformats-officedocument.presentationml.slide+xml"/>
  <Override PartName="/ppt/tags/tag86.xml" ContentType="application/vnd.openxmlformats-officedocument.presentationml.tags+xml"/>
  <Override PartName="/ppt/slides/slide57.xml" ContentType="application/vnd.openxmlformats-officedocument.presentationml.slide+xml"/>
  <Override PartName="/ppt/tags/tag30.xml" ContentType="application/vnd.openxmlformats-officedocument.presentationml.tags+xml"/>
  <Override PartName="/ppt/notesSlides/notesSlide29.xml" ContentType="application/vnd.openxmlformats-officedocument.presentationml.notesSlide+xml"/>
  <Override PartName="/ppt/slides/slide116.xml" ContentType="application/vnd.openxmlformats-officedocument.presentationml.slide+xml"/>
  <Override PartName="/ppt/notesSlides/notesSlide7.xml" ContentType="application/vnd.openxmlformats-officedocument.presentationml.notesSlide+xml"/>
  <Override PartName="/ppt/tags/tag74.xml" ContentType="application/vnd.openxmlformats-officedocument.presentationml.tags+xml"/>
  <Override PartName="/ppt/slides/slide63.xml" ContentType="application/vnd.openxmlformats-officedocument.presentationml.slide+xml"/>
  <Override PartName="/ppt/slides/slide82.xml" ContentType="application/vnd.openxmlformats-officedocument.presentationml.slide+xml"/>
  <Override PartName="/ppt/tags/tag21.xml" ContentType="application/vnd.openxmlformats-officedocument.presentationml.tags+xml"/>
  <Override PartName="/ppt/slides/slide34.xml" ContentType="application/vnd.openxmlformats-officedocument.presentationml.slide+xml"/>
  <Override PartName="/ppt/slides/slide112.xml" ContentType="application/vnd.openxmlformats-officedocument.presentationml.slide+xml"/>
  <Override PartName="/ppt/notesSlides/notesSlide44.xml" ContentType="application/vnd.openxmlformats-officedocument.presentationml.notesSlide+xml"/>
  <Override PartName="/ppt/tags/tag160.xml" ContentType="application/vnd.openxmlformats-officedocument.presentationml.tags+xml"/>
  <Override PartName="/ppt/tags/tag171.xml" ContentType="application/vnd.openxmlformats-officedocument.presentationml.tags+xml"/>
  <Override PartName="/ppt/notesSlides/notesSlide5.xml" ContentType="application/vnd.openxmlformats-officedocument.presentationml.notesSlide+xml"/>
  <Override PartName="/ppt/tags/tag121.xml" ContentType="application/vnd.openxmlformats-officedocument.presentationml.tags+xml"/>
  <Override PartName="/ppt/slides/slide88.xml" ContentType="application/vnd.openxmlformats-officedocument.presentationml.slide+xml"/>
  <Override PartName="/ppt/tags/tag28.xml" ContentType="application/vnd.openxmlformats-officedocument.presentationml.tags+xml"/>
  <Override PartName="/ppt/slides/slide99.xml" ContentType="application/vnd.openxmlformats-officedocument.presentationml.slide+xml"/>
  <Override PartName="/ppt/tags/tag31.xml" ContentType="application/vnd.openxmlformats-officedocument.presentationml.tags+xml"/>
  <Override PartName="/ppt/slides/slide5.xml" ContentType="application/vnd.openxmlformats-officedocument.presentationml.slide+xml"/>
  <Override PartName="/ppt/slides/slide160.xml" ContentType="application/vnd.openxmlformats-officedocument.presentationml.slide+xml"/>
  <Override PartName="/ppt/slides/slide59.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tags/tag183.xml" ContentType="application/vnd.openxmlformats-officedocument.presentationml.tags+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67.xml" ContentType="application/vnd.openxmlformats-officedocument.presentationml.notesSlide+xml"/>
  <Override PartName="/ppt/slides/slide157.xml" ContentType="application/vnd.openxmlformats-officedocument.presentationml.slide+xml"/>
  <Override PartName="/ppt/notesSlides/notesSlide72.xml" ContentType="application/vnd.openxmlformats-officedocument.presentationml.notesSlide+xml"/>
  <Override PartName="/ppt/tags/tag189.xml" ContentType="application/vnd.openxmlformats-officedocument.presentationml.tags+xml"/>
  <Override PartName="/ppt/slides/slide149.xml" ContentType="application/vnd.openxmlformats-officedocument.presentationml.slide+xml"/>
  <Override PartName="/ppt/slides/slide72.xml" ContentType="application/vnd.openxmlformats-officedocument.presentationml.slide+xml"/>
  <Override PartName="/ppt/tags/tag135.xml" ContentType="application/vnd.openxmlformats-officedocument.presentationml.tags+xml"/>
  <Override PartName="/ppt/notesSlides/notesSlide70.xml" ContentType="application/vnd.openxmlformats-officedocument.presentationml.notesSlide+xml"/>
  <Override PartName="/ppt/slides/slide8.xml" ContentType="application/vnd.openxmlformats-officedocument.presentationml.slide+xml"/>
  <Override PartName="/ppt/tags/tag26.xml" ContentType="application/vnd.openxmlformats-officedocument.presentationml.tags+xml"/>
  <Override PartName="/ppt/tags/tag144.xml" ContentType="application/vnd.openxmlformats-officedocument.presentationml.tags+xml"/>
  <Override PartName="/ppt/tags/tag1.xml" ContentType="application/vnd.openxmlformats-officedocument.presentationml.tags+xml"/>
  <Override PartName="/ppt/slides/slide162.xml" ContentType="application/vnd.openxmlformats-officedocument.presentationml.slide+xml"/>
  <Override PartName="/ppt/slides/slide16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Override PartName="/ppt/tags/tag169.xml" ContentType="application/vnd.openxmlformats-officedocument.presentationml.tags+xml"/>
  <Override PartName="/ppt/slides/slide135.xml" ContentType="application/vnd.openxmlformats-officedocument.presentationml.slide+xml"/>
  <Override PartName="/ppt/tags/tag13.xml" ContentType="application/vnd.openxmlformats-officedocument.presentationml.tags+xml"/>
  <Override PartName="/ppt/slides/slide28.xml" ContentType="application/vnd.openxmlformats-officedocument.presentationml.slide+xml"/>
  <Override PartName="/ppt/notesSlides/notesSlide88.xml" ContentType="application/vnd.openxmlformats-officedocument.presentationml.notesSlide+xml"/>
  <Override PartName="/docProps/app.xml" ContentType="application/vnd.openxmlformats-officedocument.extended-properties+xml"/>
  <Override PartName="/ppt/tags/tag34.xml" ContentType="application/vnd.openxmlformats-officedocument.presentationml.tags+xml"/>
  <Override PartName="/ppt/tags/tag157.xml" ContentType="application/vnd.openxmlformats-officedocument.presentationml.tags+xml"/>
  <Override PartName="/ppt/tags/tag134.xml" ContentType="application/vnd.openxmlformats-officedocument.presentationml.tags+xml"/>
  <Override PartName="/ppt/slides/slide47.xml" ContentType="application/vnd.openxmlformats-officedocument.presentationml.slide+xml"/>
  <Override PartName="/ppt/tags/tag177.xml" ContentType="application/vnd.openxmlformats-officedocument.presentationml.tags+xml"/>
  <Override PartName="/ppt/tags/tag111.xml" ContentType="application/vnd.openxmlformats-officedocument.presentationml.tags+xml"/>
  <Override PartName="/ppt/notesSlides/notesSlide52.xml" ContentType="application/vnd.openxmlformats-officedocument.presentationml.notesSlide+xml"/>
  <Override PartName="/ppt/slides/slide141.xml" ContentType="application/vnd.openxmlformats-officedocument.presentationml.slide+xml"/>
  <Override PartName="/ppt/tags/tag105.xml" ContentType="application/vnd.openxmlformats-officedocument.presentationml.tags+xml"/>
  <Override PartName="/ppt/tags/tag129.xml" ContentType="application/vnd.openxmlformats-officedocument.presentationml.tags+xml"/>
  <Override PartName="/ppt/slides/slide97.xml" ContentType="application/vnd.openxmlformats-officedocument.presentationml.slide+xml"/>
  <Override PartName="/ppt/slides/slide161.xml" ContentType="application/vnd.openxmlformats-officedocument.presentationml.slide+xml"/>
  <Override PartName="/ppt/notesSlides/notesSlide15.xml" ContentType="application/vnd.openxmlformats-officedocument.presentationml.notesSlide+xml"/>
  <Override PartName="/ppt/slides/slide92.xml" ContentType="application/vnd.openxmlformats-officedocument.presentationml.slide+xml"/>
  <Override PartName="/ppt/slides/slide124.xml" ContentType="application/vnd.openxmlformats-officedocument.presentationml.slide+xml"/>
  <Override PartName="/ppt/tags/tag185.xml" ContentType="application/vnd.openxmlformats-officedocument.presentationml.tags+xml"/>
  <Override PartName="/ppt/notesSlides/notesSlide23.xml" ContentType="application/vnd.openxmlformats-officedocument.presentationml.notesSlide+xml"/>
  <Override PartName="/ppt/tags/tag145.xml" ContentType="application/vnd.openxmlformats-officedocument.presentationml.tags+xml"/>
  <Override PartName="/ppt/tags/tag154.xml" ContentType="application/vnd.openxmlformats-officedocument.presentationml.tags+xml"/>
  <Override PartName="/ppt/tags/tag182.xml" ContentType="application/vnd.openxmlformats-officedocument.presentationml.tags+xml"/>
  <Override PartName="/ppt/notesSlides/notesSlide51.xml" ContentType="application/vnd.openxmlformats-officedocument.presentationml.notesSlide+xml"/>
  <Override PartName="/ppt/tags/tag156.xml" ContentType="application/vnd.openxmlformats-officedocument.presentationml.tags+xml"/>
  <Override PartName="/ppt/slides/slide115.xml" ContentType="application/vnd.openxmlformats-officedocument.presentationml.slide+xml"/>
  <Override PartName="/ppt/notesSlides/notesSlide13.xml" ContentType="application/vnd.openxmlformats-officedocument.presentationml.notesSlide+xml"/>
  <Override PartName="/ppt/slides/slide78.xml" ContentType="application/vnd.openxmlformats-officedocument.presentationml.slide+xml"/>
  <Override PartName="/ppt/tags/tag72.xml" ContentType="application/vnd.openxmlformats-officedocument.presentationml.tags+xml"/>
  <Override PartName="/ppt/slides/slide43.xml" ContentType="application/vnd.openxmlformats-officedocument.presentationml.slide+xml"/>
  <Override PartName="/ppt/slides/slide133.xml" ContentType="application/vnd.openxmlformats-officedocument.presentationml.slide+xml"/>
  <Override PartName="/ppt/tags/tag40.xml" ContentType="application/vnd.openxmlformats-officedocument.presentationml.tags+xml"/>
  <Override PartName="/ppt/notesSlides/notesSlide90.xml" ContentType="application/vnd.openxmlformats-officedocument.presentationml.notesSlide+xml"/>
  <Default Extension="png" ContentType="image/png"/>
  <Override PartName="/ppt/tags/tag112.xml" ContentType="application/vnd.openxmlformats-officedocument.presentationml.tags+xml"/>
  <Override PartName="/ppt/slides/slide83.xml" ContentType="application/vnd.openxmlformats-officedocument.presentationml.slide+xml"/>
  <Override PartName="/ppt/tags/tag65.xml" ContentType="application/vnd.openxmlformats-officedocument.presentationml.tags+xml"/>
  <Override PartName="/ppt/tags/tag37.xml" ContentType="application/vnd.openxmlformats-officedocument.presentationml.tags+xml"/>
  <Override PartName="/ppt/tags/tag96.xml" ContentType="application/vnd.openxmlformats-officedocument.presentationml.tags+xml"/>
  <Override PartName="/ppt/notesSlides/notesSlide84.xml" ContentType="application/vnd.openxmlformats-officedocument.presentationml.notesSlide+xml"/>
  <Override PartName="/docProps/core.xml" ContentType="application/vnd.openxmlformats-package.core-properties+xml"/>
  <Override PartName="/ppt/tags/tag42.xml" ContentType="application/vnd.openxmlformats-officedocument.presentationml.tags+xml"/>
  <Override PartName="/ppt/tags/tag19.xml" ContentType="application/vnd.openxmlformats-officedocument.presentationml.tags+xml"/>
  <Override PartName="/ppt/slides/slide31.xml" ContentType="application/vnd.openxmlformats-officedocument.presentationml.slide+xml"/>
  <Default Extension="bin" ContentType="application/vnd.openxmlformats-officedocument.presentationml.printerSettings"/>
  <Override PartName="/ppt/notesSlides/notesSlide24.xml" ContentType="application/vnd.openxmlformats-officedocument.presentationml.notesSlide+xml"/>
  <Override PartName="/ppt/notesSlides/notesSlide98.xml" ContentType="application/vnd.openxmlformats-officedocument.presentationml.notesSlide+xml"/>
  <Override PartName="/ppt/tags/tag148.xml" ContentType="application/vnd.openxmlformats-officedocument.presentationml.tags+xml"/>
  <Override PartName="/ppt/slides/slide41.xml" ContentType="application/vnd.openxmlformats-officedocument.presentationml.slide+xml"/>
  <Override PartName="/ppt/slides/slide132.xml" ContentType="application/vnd.openxmlformats-officedocument.presentationml.slide+xml"/>
  <Override PartName="/ppt/tags/tag116.xml" ContentType="application/vnd.openxmlformats-officedocument.presentationml.tags+xml"/>
  <Override PartName="/ppt/tags/tag92.xml" ContentType="application/vnd.openxmlformats-officedocument.presentationml.tags+xml"/>
  <Override PartName="/ppt/tags/tag46.xml" ContentType="application/vnd.openxmlformats-officedocument.presentationml.tags+xml"/>
  <Override PartName="/ppt/notesSlides/notesSlide14.xml" ContentType="application/vnd.openxmlformats-officedocument.presentationml.notesSlide+xml"/>
  <Override PartName="/ppt/tags/tag87.xml" ContentType="application/vnd.openxmlformats-officedocument.presentationml.tags+xml"/>
  <Override PartName="/ppt/theme/theme2.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notesSlides/notesSlide69.xml" ContentType="application/vnd.openxmlformats-officedocument.presentationml.notesSlide+xml"/>
  <Override PartName="/ppt/tags/tag181.xml" ContentType="application/vnd.openxmlformats-officedocument.presentationml.tags+xml"/>
  <Override PartName="/ppt/slides/slide128.xml" ContentType="application/vnd.openxmlformats-officedocument.presentationml.slide+xml"/>
  <Override PartName="/ppt/notesSlides/notesSlide65.xml" ContentType="application/vnd.openxmlformats-officedocument.presentationml.notesSlide+xml"/>
  <Override PartName="/ppt/slides/slide147.xml" ContentType="application/vnd.openxmlformats-officedocument.presentationml.slide+xml"/>
  <Override PartName="/ppt/notesSlides/notesSlide21.xml" ContentType="application/vnd.openxmlformats-officedocument.presentationml.notesSlide+xml"/>
  <Override PartName="/ppt/embeddings/oleObject6.bin" ContentType="application/vnd.openxmlformats-officedocument.oleObject"/>
  <Override PartName="/ppt/tags/tag187.xml" ContentType="application/vnd.openxmlformats-officedocument.presentationml.tags+xml"/>
  <Override PartName="/ppt/tags/tag106.xml" ContentType="application/vnd.openxmlformats-officedocument.presentationml.tags+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86.xml" ContentType="application/vnd.openxmlformats-officedocument.presentationml.slide+xml"/>
  <Override PartName="/ppt/slides/slide81.xml" ContentType="application/vnd.openxmlformats-officedocument.presentationml.slide+xml"/>
  <Override PartName="/ppt/slides/slide25.xml" ContentType="application/vnd.openxmlformats-officedocument.presentationml.slide+xml"/>
  <Override PartName="/ppt/tags/tag90.xml" ContentType="application/vnd.openxmlformats-officedocument.presentationml.tags+xml"/>
  <Override PartName="/ppt/notesSlides/notesSlide19.xml" ContentType="application/vnd.openxmlformats-officedocument.presentationml.notesSlide+xml"/>
  <Override PartName="/ppt/notesSlides/notesSlide93.xml" ContentType="application/vnd.openxmlformats-officedocument.presentationml.notesSlide+xml"/>
  <Override PartName="/ppt/slides/slide14.xml" ContentType="application/vnd.openxmlformats-officedocument.presentationml.slide+xml"/>
  <Override PartName="/ppt/notesSlides/notesSlide50.xml" ContentType="application/vnd.openxmlformats-officedocument.presentationml.notesSlide+xml"/>
  <Override PartName="/ppt/embeddings/oleObject1.bin" ContentType="application/vnd.openxmlformats-officedocument.oleObject"/>
  <Override PartName="/ppt/notesSlides/notesSlide91.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tags/tag76.xml" ContentType="application/vnd.openxmlformats-officedocument.presentationml.tags+xml"/>
  <Override PartName="/ppt/tags/tag184.xml" ContentType="application/vnd.openxmlformats-officedocument.presentationml.tags+xml"/>
  <Override PartName="/ppt/tags/tag170.xml" ContentType="application/vnd.openxmlformats-officedocument.presentationml.tags+xml"/>
  <Override PartName="/ppt/tags/tag54.xml" ContentType="application/vnd.openxmlformats-officedocument.presentationml.tags+xml"/>
  <Override PartName="/ppt/notesSlides/notesSlide60.xml" ContentType="application/vnd.openxmlformats-officedocument.presentationml.notesSlide+xml"/>
  <Override PartName="/ppt/slides/slide49.xml" ContentType="application/vnd.openxmlformats-officedocument.presentationml.slide+xml"/>
  <Override PartName="/ppt/tags/tag146.xml" ContentType="application/vnd.openxmlformats-officedocument.presentationml.tags+xml"/>
  <Override PartName="/ppt/tags/tag51.xml" ContentType="application/vnd.openxmlformats-officedocument.presentationml.tags+xml"/>
  <Override PartName="/ppt/slides/slide70.xml" ContentType="application/vnd.openxmlformats-officedocument.presentationml.slide+xml"/>
  <Override PartName="/ppt/tags/tag83.xml" ContentType="application/vnd.openxmlformats-officedocument.presentationml.tags+xml"/>
  <Override PartName="/ppt/embeddings/oleObject7.bin" ContentType="application/vnd.openxmlformats-officedocument.oleObject"/>
  <Override PartName="/ppt/slides/slide48.xml" ContentType="application/vnd.openxmlformats-officedocument.presentationml.slide+xml"/>
  <Override PartName="/ppt/slides/slide120.xml" ContentType="application/vnd.openxmlformats-officedocument.presentationml.slide+xml"/>
  <Override PartName="/ppt/notesSlides/notesSlide78.xml" ContentType="application/vnd.openxmlformats-officedocument.presentationml.notesSlide+xml"/>
  <Override PartName="/ppt/presentation.xml" ContentType="application/vnd.openxmlformats-officedocument.presentationml.presentation.main+xml"/>
  <Override PartName="/ppt/slides/slide122.xml" ContentType="application/vnd.openxmlformats-officedocument.presentationml.slide+xml"/>
  <Override PartName="/ppt/slides/slide77.xml" ContentType="application/vnd.openxmlformats-officedocument.presentationml.slide+xml"/>
  <Override PartName="/ppt/tags/tag39.xml" ContentType="application/vnd.openxmlformats-officedocument.presentationml.tags+xml"/>
  <Override PartName="/ppt/tags/tag61.xml" ContentType="application/vnd.openxmlformats-officedocument.presentationml.tags+xml"/>
  <Override PartName="/ppt/slides/slide79.xml" ContentType="application/vnd.openxmlformats-officedocument.presentationml.slide+xml"/>
  <Override PartName="/ppt/slides/slide95.xml" ContentType="application/vnd.openxmlformats-officedocument.presentationml.slide+xml"/>
  <Override PartName="/ppt/slides/slide159.xml" ContentType="application/vnd.openxmlformats-officedocument.presentationml.slide+xml"/>
  <Override PartName="/ppt/tags/tag23.xml" ContentType="application/vnd.openxmlformats-officedocument.presentationml.tags+xml"/>
  <Override PartName="/ppt/notesSlides/notesSlide95.xml" ContentType="application/vnd.openxmlformats-officedocument.presentationml.notes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4.xml" ContentType="application/vnd.openxmlformats-officedocument.presentationml.slide+xml"/>
  <Override PartName="/ppt/tags/tag16.xml" ContentType="application/vnd.openxmlformats-officedocument.presentationml.tags+xml"/>
  <Override PartName="/ppt/slides/slide15.xml" ContentType="application/vnd.openxmlformats-officedocument.presentationml.slide+xml"/>
  <Override PartName="/ppt/slides/slide140.xml" ContentType="application/vnd.openxmlformats-officedocument.presentationml.slide+xml"/>
  <Override PartName="/ppt/notesSlides/notesSlide49.xml" ContentType="application/vnd.openxmlformats-officedocument.presentationml.notesSlide+xml"/>
  <Override PartName="/ppt/tags/tag163.xml" ContentType="application/vnd.openxmlformats-officedocument.presentationml.tags+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113.xml" ContentType="application/vnd.openxmlformats-officedocument.presentationml.slide+xml"/>
  <Override PartName="/ppt/notesSlides/notesSlide22.xml" ContentType="application/vnd.openxmlformats-officedocument.presentationml.notesSlide+xml"/>
  <Override PartName="/ppt/tags/tag57.xml" ContentType="application/vnd.openxmlformats-officedocument.presentationml.tags+xml"/>
  <Override PartName="/ppt/slides/slide126.xml" ContentType="application/vnd.openxmlformats-officedocument.presentationml.slide+xml"/>
  <Override PartName="/ppt/tags/tag164.xml" ContentType="application/vnd.openxmlformats-officedocument.presentationml.tags+xml"/>
  <Override PartName="/ppt/embeddings/oleObject4.bin" ContentType="application/vnd.openxmlformats-officedocument.oleObject"/>
  <Override PartName="/ppt/slides/slide22.xml" ContentType="application/vnd.openxmlformats-officedocument.presentationml.slide+xml"/>
  <Override PartName="/ppt/tags/tag107.xml" ContentType="application/vnd.openxmlformats-officedocument.presentationml.tags+xml"/>
  <Override PartName="/ppt/notesSlides/notesSlide92.xml" ContentType="application/vnd.openxmlformats-officedocument.presentationml.notesSlide+xml"/>
  <Override PartName="/ppt/slides/slide30.xml" ContentType="application/vnd.openxmlformats-officedocument.presentationml.slide+xml"/>
  <Override PartName="/ppt/tags/tag41.xml" ContentType="application/vnd.openxmlformats-officedocument.presentationml.tags+xml"/>
  <Override PartName="/ppt/tags/tag60.xml" ContentType="application/vnd.openxmlformats-officedocument.presentationml.tags+xml"/>
  <Override PartName="/ppt/notesSlides/notesSlide61.xml" ContentType="application/vnd.openxmlformats-officedocument.presentationml.notesSlide+xml"/>
  <Override PartName="/ppt/notesSlides/notesSlide5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s/slide107.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123.xml" ContentType="application/vnd.openxmlformats-officedocument.presentationml.slide+xml"/>
  <Override PartName="/ppt/tags/tag68.xml" ContentType="application/vnd.openxmlformats-officedocument.presentationml.tags+xml"/>
  <Override PartName="/ppt/tags/tag190.xml" ContentType="application/vnd.openxmlformats-officedocument.presentationml.tags+xml"/>
  <Override PartName="/ppt/slides/slide52.xml" ContentType="application/vnd.openxmlformats-officedocument.presentationml.slide+xml"/>
  <Override PartName="/ppt/slides/slide51.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151.xml" ContentType="application/vnd.openxmlformats-officedocument.presentationml.slide+xml"/>
  <Override PartName="/ppt/tags/tag162.xml" ContentType="application/vnd.openxmlformats-officedocument.presentationml.tag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s/slide121.xml" ContentType="application/vnd.openxmlformats-officedocument.presentationml.slide+xml"/>
  <Override PartName="/ppt/notesSlides/notesSlide17.xml" ContentType="application/vnd.openxmlformats-officedocument.presentationml.notesSlide+xml"/>
  <Override PartName="/ppt/tags/tag100.xml" ContentType="application/vnd.openxmlformats-officedocument.presentationml.tags+xml"/>
  <Override PartName="/ppt/slides/slide87.xml" ContentType="application/vnd.openxmlformats-officedocument.presentationml.slide+xml"/>
  <Override PartName="/ppt/notesSlides/notesSlide87.xml" ContentType="application/vnd.openxmlformats-officedocument.presentationml.notesSlide+xml"/>
  <Override PartName="/ppt/notesSlides/notesSlide57.xml" ContentType="application/vnd.openxmlformats-officedocument.presentationml.notesSlide+xml"/>
  <Override PartName="/ppt/notesSlides/notesSlide99.xml" ContentType="application/vnd.openxmlformats-officedocument.presentationml.notesSlide+xml"/>
  <Override PartName="/ppt/slideLayouts/slideLayout4.xml" ContentType="application/vnd.openxmlformats-officedocument.presentationml.slideLayout+xml"/>
  <Override PartName="/ppt/slides/slide89.xml" ContentType="application/vnd.openxmlformats-officedocument.presentationml.slide+xml"/>
  <Override PartName="/ppt/slideLayouts/slideLayout6.xml" ContentType="application/vnd.openxmlformats-officedocument.presentationml.slideLayout+xml"/>
  <Default Extension="emf" ContentType="image/x-emf"/>
  <Override PartName="/ppt/tags/tag29.xml" ContentType="application/vnd.openxmlformats-officedocument.presentationml.tags+xml"/>
  <Override PartName="/ppt/notesSlides/notesSlide43.xml" ContentType="application/vnd.openxmlformats-officedocument.presentationml.notesSlide+xml"/>
  <Override PartName="/ppt/embeddings/oleObject10.bin" ContentType="application/vnd.openxmlformats-officedocument.oleObject"/>
  <Override PartName="/ppt/presProps.xml" ContentType="application/vnd.openxmlformats-officedocument.presentationml.presProps+xml"/>
  <Override PartName="/ppt/notesSlides/notesSlide18.xml" ContentType="application/vnd.openxmlformats-officedocument.presentationml.notesSlide+xml"/>
  <Override PartName="/ppt/notesSlides/notesSlide79.xml" ContentType="application/vnd.openxmlformats-officedocument.presentationml.notesSlide+xml"/>
  <Override PartName="/ppt/tags/tag124.xml" ContentType="application/vnd.openxmlformats-officedocument.presentationml.tags+xml"/>
  <Override PartName="/ppt/slides/slide27.xml" ContentType="application/vnd.openxmlformats-officedocument.presentationml.slide+xml"/>
  <Override PartName="/ppt/tags/tag150.xml" ContentType="application/vnd.openxmlformats-officedocument.presentationml.tags+xml"/>
  <Override PartName="/ppt/slides/slide138.xml" ContentType="application/vnd.openxmlformats-officedocument.presentationml.slide+xml"/>
  <Override PartName="/ppt/tags/tag132.xml" ContentType="application/vnd.openxmlformats-officedocument.presentationml.tags+xml"/>
  <Override PartName="/ppt/tags/tag133.xml" ContentType="application/vnd.openxmlformats-officedocument.presentationml.tags+xml"/>
  <Override PartName="/ppt/tags/tag78.xml" ContentType="application/vnd.openxmlformats-officedocument.presentationml.tags+xml"/>
  <Override PartName="/ppt/notesSlides/notesSlide10.xml" ContentType="application/vnd.openxmlformats-officedocument.presentationml.notesSlide+xml"/>
  <Override PartName="/ppt/notesSlides/notesSlide55.xml" ContentType="application/vnd.openxmlformats-officedocument.presentationml.notesSlide+xml"/>
  <Override PartName="/ppt/slides/slide150.xml" ContentType="application/vnd.openxmlformats-officedocument.presentationml.slide+xml"/>
  <Override PartName="/ppt/tags/tag6.xml" ContentType="application/vnd.openxmlformats-officedocument.presentationml.tags+xml"/>
  <Override PartName="/ppt/slides/slide67.xml" ContentType="application/vnd.openxmlformats-officedocument.presentationml.slide+xml"/>
  <Override PartName="/ppt/tags/tag11.xml" ContentType="application/vnd.openxmlformats-officedocument.presentationml.tags+xml"/>
  <Override PartName="/ppt/tags/tag63.xml" ContentType="application/vnd.openxmlformats-officedocument.presentationml.tags+xml"/>
  <Override PartName="/ppt/notesSlides/notesSlide77.xml" ContentType="application/vnd.openxmlformats-officedocument.presentationml.notesSlide+xml"/>
  <Override PartName="/ppt/tags/tag186.xml" ContentType="application/vnd.openxmlformats-officedocument.presentationml.tags+xml"/>
  <Override PartName="/ppt/slides/slide46.xml" ContentType="application/vnd.openxmlformats-officedocument.presentationml.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tags/tag84.xml" ContentType="application/vnd.openxmlformats-officedocument.presentationml.tags+xml"/>
  <Override PartName="/ppt/slides/slide134.xml" ContentType="application/vnd.openxmlformats-officedocument.presentationml.slide+xml"/>
  <Override PartName="/ppt/tags/tag104.xml" ContentType="application/vnd.openxmlformats-officedocument.presentationml.tags+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tags/tag98.xml" ContentType="application/vnd.openxmlformats-officedocument.presentationml.tags+xml"/>
  <Override PartName="/ppt/tags/tag140.xml" ContentType="application/vnd.openxmlformats-officedocument.presentationml.tags+xml"/>
  <Override PartName="/ppt/tags/tag168.xml" ContentType="application/vnd.openxmlformats-officedocument.presentationml.tags+xml"/>
  <Override PartName="/ppt/slides/slide119.xml" ContentType="application/vnd.openxmlformats-officedocument.presentationml.slide+xml"/>
  <Override PartName="/ppt/tags/tag70.xml" ContentType="application/vnd.openxmlformats-officedocument.presentationml.tags+xml"/>
  <Override PartName="/ppt/tags/tag139.xml" ContentType="application/vnd.openxmlformats-officedocument.presentationml.tags+xml"/>
  <Override PartName="/ppt/slides/slide136.xml" ContentType="application/vnd.openxmlformats-officedocument.presentationml.slide+xml"/>
  <Override PartName="/ppt/tags/tag4.xml" ContentType="application/vnd.openxmlformats-officedocument.presentationml.tags+xml"/>
  <Override PartName="/ppt/tags/tag71.xml" ContentType="application/vnd.openxmlformats-officedocument.presentationml.tags+xml"/>
  <Override PartName="/ppt/tags/tag178.xml" ContentType="application/vnd.openxmlformats-officedocument.presentationml.tags+xml"/>
  <Override PartName="/ppt/slides/slide139.xml" ContentType="application/vnd.openxmlformats-officedocument.presentationml.slide+xml"/>
  <Override PartName="/ppt/tags/tag75.xml" ContentType="application/vnd.openxmlformats-officedocument.presentationml.tags+xml"/>
  <Override PartName="/ppt/slides/slide106.xml" ContentType="application/vnd.openxmlformats-officedocument.presentationml.slide+xml"/>
  <Override PartName="/ppt/notesSlides/notesSlide12.xml" ContentType="application/vnd.openxmlformats-officedocument.presentationml.notesSlide+xml"/>
  <Override PartName="/ppt/tags/tag149.xml" ContentType="application/vnd.openxmlformats-officedocument.presentationml.tags+xml"/>
  <Override PartName="/ppt/tags/tag179.xml" ContentType="application/vnd.openxmlformats-officedocument.presentationml.tags+xml"/>
  <Override PartName="/ppt/slideLayouts/slideLayout1.xml" ContentType="application/vnd.openxmlformats-officedocument.presentationml.slideLayout+xml"/>
  <Override PartName="/ppt/tags/tag91.xml" ContentType="application/vnd.openxmlformats-officedocument.presentationml.tags+xml"/>
  <Override PartName="/ppt/slides/slide156.xml" ContentType="application/vnd.openxmlformats-officedocument.presentationml.slide+xml"/>
  <Override PartName="/ppt/theme/theme1.xml" ContentType="application/vnd.openxmlformats-officedocument.theme+xml"/>
  <Override PartName="/ppt/slides/slide109.xml" ContentType="application/vnd.openxmlformats-officedocument.presentationml.slide+xml"/>
  <Override PartName="/ppt/notesSlides/notesSlide59.xml" ContentType="application/vnd.openxmlformats-officedocument.presentationml.notesSlide+xml"/>
  <Override PartName="/ppt/tags/tag62.xml" ContentType="application/vnd.openxmlformats-officedocument.presentationml.tags+xml"/>
  <Override PartName="/ppt/notesSlides/notesSlide89.xml" ContentType="application/vnd.openxmlformats-officedocument.presentationml.notesSlide+xml"/>
  <Override PartName="/ppt/notesSlides/notesSlide46.xml" ContentType="application/vnd.openxmlformats-officedocument.presentationml.notesSlide+xml"/>
  <Override PartName="/ppt/tags/tag103.xml" ContentType="application/vnd.openxmlformats-officedocument.presentationml.tags+xml"/>
  <Override PartName="/ppt/slides/slide110.xml" ContentType="application/vnd.openxmlformats-officedocument.presentationml.slide+xml"/>
  <Override PartName="/ppt/slides/slide4.xml" ContentType="application/vnd.openxmlformats-officedocument.presentationml.slide+xml"/>
  <Override PartName="/ppt/notesSlides/notesSlide54.xml" ContentType="application/vnd.openxmlformats-officedocument.presentationml.notesSlide+xml"/>
  <Override PartName="/ppt/notesSlides/notesSlide81.xml" ContentType="application/vnd.openxmlformats-officedocument.presentationml.notesSlide+xml"/>
  <Override PartName="/ppt/slides/slide98.xml" ContentType="application/vnd.openxmlformats-officedocument.presentationml.slide+xml"/>
  <Override PartName="/ppt/slides/slide102.xml" ContentType="application/vnd.openxmlformats-officedocument.presentationml.slide+xml"/>
  <Override PartName="/ppt/slides/slide146.xml" ContentType="application/vnd.openxmlformats-officedocument.presentationml.slide+xml"/>
  <Override PartName="/ppt/notesSlides/notesSlide82.xml" ContentType="application/vnd.openxmlformats-officedocument.presentationml.notesSlide+xml"/>
  <Override PartName="/ppt/notesSlides/notesSlide85.xml" ContentType="application/vnd.openxmlformats-officedocument.presentationml.notesSlide+xml"/>
  <Override PartName="/ppt/notesSlides/notesSlide68.xml" ContentType="application/vnd.openxmlformats-officedocument.presentationml.notesSlide+xml"/>
  <Override PartName="/ppt/tags/tag172.xml" ContentType="application/vnd.openxmlformats-officedocument.presentationml.tags+xml"/>
  <Override PartName="/ppt/slides/slide60.xml" ContentType="application/vnd.openxmlformats-officedocument.presentationml.slide+xml"/>
  <Override PartName="/ppt/tags/tag89.xml" ContentType="application/vnd.openxmlformats-officedocument.presentationml.tags+xml"/>
  <Override PartName="/ppt/slides/slide24.xml" ContentType="application/vnd.openxmlformats-officedocument.presentationml.slide+xml"/>
  <Override PartName="/ppt/tags/tag158.xml" ContentType="application/vnd.openxmlformats-officedocument.presentationml.tags+xml"/>
  <Override PartName="/ppt/embeddings/oleObject8.bin" ContentType="application/vnd.openxmlformats-officedocument.oleObject"/>
  <Override PartName="/ppt/slides/slide6.xml" ContentType="application/vnd.openxmlformats-officedocument.presentationml.slide+xml"/>
  <Override PartName="/ppt/tags/tag48.xml" ContentType="application/vnd.openxmlformats-officedocument.presentationml.tag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67"/>
  </p:notesMasterIdLst>
  <p:sldIdLst>
    <p:sldId id="256" r:id="rId2"/>
    <p:sldId id="413" r:id="rId3"/>
    <p:sldId id="414" r:id="rId4"/>
    <p:sldId id="415" r:id="rId5"/>
    <p:sldId id="416" r:id="rId6"/>
    <p:sldId id="417" r:id="rId7"/>
    <p:sldId id="418" r:id="rId8"/>
    <p:sldId id="419" r:id="rId9"/>
    <p:sldId id="420" r:id="rId10"/>
    <p:sldId id="421" r:id="rId11"/>
    <p:sldId id="422" r:id="rId12"/>
    <p:sldId id="423" r:id="rId13"/>
    <p:sldId id="424" r:id="rId14"/>
    <p:sldId id="430" r:id="rId15"/>
    <p:sldId id="425" r:id="rId16"/>
    <p:sldId id="426" r:id="rId17"/>
    <p:sldId id="427" r:id="rId18"/>
    <p:sldId id="428" r:id="rId19"/>
    <p:sldId id="429"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431"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 id="367" r:id="rId121"/>
    <p:sldId id="368" r:id="rId122"/>
    <p:sldId id="369" r:id="rId123"/>
    <p:sldId id="370" r:id="rId124"/>
    <p:sldId id="371" r:id="rId125"/>
    <p:sldId id="372" r:id="rId126"/>
    <p:sldId id="373" r:id="rId127"/>
    <p:sldId id="374" r:id="rId128"/>
    <p:sldId id="375" r:id="rId129"/>
    <p:sldId id="376" r:id="rId130"/>
    <p:sldId id="377" r:id="rId131"/>
    <p:sldId id="378" r:id="rId132"/>
    <p:sldId id="379" r:id="rId133"/>
    <p:sldId id="380" r:id="rId134"/>
    <p:sldId id="381" r:id="rId135"/>
    <p:sldId id="382" r:id="rId136"/>
    <p:sldId id="383" r:id="rId137"/>
    <p:sldId id="384" r:id="rId138"/>
    <p:sldId id="385" r:id="rId139"/>
    <p:sldId id="386" r:id="rId140"/>
    <p:sldId id="387" r:id="rId141"/>
    <p:sldId id="388" r:id="rId142"/>
    <p:sldId id="389" r:id="rId143"/>
    <p:sldId id="390" r:id="rId144"/>
    <p:sldId id="391" r:id="rId145"/>
    <p:sldId id="392" r:id="rId146"/>
    <p:sldId id="393" r:id="rId147"/>
    <p:sldId id="394" r:id="rId148"/>
    <p:sldId id="395" r:id="rId149"/>
    <p:sldId id="396" r:id="rId150"/>
    <p:sldId id="397" r:id="rId151"/>
    <p:sldId id="398" r:id="rId152"/>
    <p:sldId id="399" r:id="rId153"/>
    <p:sldId id="400" r:id="rId154"/>
    <p:sldId id="401" r:id="rId155"/>
    <p:sldId id="402" r:id="rId156"/>
    <p:sldId id="403" r:id="rId157"/>
    <p:sldId id="404" r:id="rId158"/>
    <p:sldId id="405" r:id="rId159"/>
    <p:sldId id="406" r:id="rId160"/>
    <p:sldId id="407" r:id="rId161"/>
    <p:sldId id="408" r:id="rId162"/>
    <p:sldId id="409" r:id="rId163"/>
    <p:sldId id="410" r:id="rId164"/>
    <p:sldId id="411" r:id="rId165"/>
    <p:sldId id="412" r:id="rId1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98" d="100"/>
          <a:sy n="98" d="100"/>
        </p:scale>
        <p:origin x="-640"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121" Type="http://schemas.openxmlformats.org/officeDocument/2006/relationships/slide" Target="slides/slide120.xml"/><Relationship Id="rId133" Type="http://schemas.openxmlformats.org/officeDocument/2006/relationships/slide" Target="slides/slide132.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slide" Target="slides/slide93.xml"/><Relationship Id="rId7" Type="http://schemas.openxmlformats.org/officeDocument/2006/relationships/slide" Target="slides/slide6.xml"/><Relationship Id="rId74" Type="http://schemas.openxmlformats.org/officeDocument/2006/relationships/slide" Target="slides/slide73.xml"/><Relationship Id="rId102" Type="http://schemas.openxmlformats.org/officeDocument/2006/relationships/slide" Target="slides/slide101.xml"/><Relationship Id="rId25" Type="http://schemas.openxmlformats.org/officeDocument/2006/relationships/slide" Target="slides/slide24.xml"/><Relationship Id="rId169" Type="http://schemas.openxmlformats.org/officeDocument/2006/relationships/presProps" Target="presProps.xml"/><Relationship Id="rId106" Type="http://schemas.openxmlformats.org/officeDocument/2006/relationships/slide" Target="slides/slide105.xml"/><Relationship Id="rId122" Type="http://schemas.openxmlformats.org/officeDocument/2006/relationships/slide" Target="slides/slide121.xml"/><Relationship Id="rId116" Type="http://schemas.openxmlformats.org/officeDocument/2006/relationships/slide" Target="slides/slide115.xml"/><Relationship Id="rId119" Type="http://schemas.openxmlformats.org/officeDocument/2006/relationships/slide" Target="slides/slide118.xml"/><Relationship Id="rId96" Type="http://schemas.openxmlformats.org/officeDocument/2006/relationships/slide" Target="slides/slide95.xml"/><Relationship Id="rId10" Type="http://schemas.openxmlformats.org/officeDocument/2006/relationships/slide" Target="slides/slide9.xml"/><Relationship Id="rId138" Type="http://schemas.openxmlformats.org/officeDocument/2006/relationships/slide" Target="slides/slide137.xml"/><Relationship Id="rId50" Type="http://schemas.openxmlformats.org/officeDocument/2006/relationships/slide" Target="slides/slide49.xml"/><Relationship Id="rId118" Type="http://schemas.openxmlformats.org/officeDocument/2006/relationships/slide" Target="slides/slide117.xml"/><Relationship Id="rId128" Type="http://schemas.openxmlformats.org/officeDocument/2006/relationships/slide" Target="slides/slide127.xml"/><Relationship Id="rId17" Type="http://schemas.openxmlformats.org/officeDocument/2006/relationships/slide" Target="slides/slide16.xml"/><Relationship Id="rId107" Type="http://schemas.openxmlformats.org/officeDocument/2006/relationships/slide" Target="slides/slide106.xml"/><Relationship Id="rId71" Type="http://schemas.openxmlformats.org/officeDocument/2006/relationships/slide" Target="slides/slide70.xml"/><Relationship Id="rId142" Type="http://schemas.openxmlformats.org/officeDocument/2006/relationships/slide" Target="slides/slide141.xml"/><Relationship Id="rId160" Type="http://schemas.openxmlformats.org/officeDocument/2006/relationships/slide" Target="slides/slide159.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114" Type="http://schemas.openxmlformats.org/officeDocument/2006/relationships/slide" Target="slides/slide113.xml"/><Relationship Id="rId88" Type="http://schemas.openxmlformats.org/officeDocument/2006/relationships/slide" Target="slides/slide87.xml"/><Relationship Id="rId82" Type="http://schemas.openxmlformats.org/officeDocument/2006/relationships/slide" Target="slides/slide81.xml"/><Relationship Id="rId124" Type="http://schemas.openxmlformats.org/officeDocument/2006/relationships/slide" Target="slides/slide123.xml"/><Relationship Id="rId69" Type="http://schemas.openxmlformats.org/officeDocument/2006/relationships/slide" Target="slides/slide68.xml"/><Relationship Id="rId148" Type="http://schemas.openxmlformats.org/officeDocument/2006/relationships/slide" Target="slides/slide147.xml"/><Relationship Id="rId147" Type="http://schemas.openxmlformats.org/officeDocument/2006/relationships/slide" Target="slides/slide146.xml"/><Relationship Id="rId38" Type="http://schemas.openxmlformats.org/officeDocument/2006/relationships/slide" Target="slides/slide37.xml"/><Relationship Id="rId159" Type="http://schemas.openxmlformats.org/officeDocument/2006/relationships/slide" Target="slides/slide158.xml"/><Relationship Id="rId20" Type="http://schemas.openxmlformats.org/officeDocument/2006/relationships/slide" Target="slides/slide19.xml"/><Relationship Id="rId2" Type="http://schemas.openxmlformats.org/officeDocument/2006/relationships/slide" Target="slides/slide1.xml"/><Relationship Id="rId140" Type="http://schemas.openxmlformats.org/officeDocument/2006/relationships/slide" Target="slides/slide139.xml"/><Relationship Id="rId144" Type="http://schemas.openxmlformats.org/officeDocument/2006/relationships/slide" Target="slides/slide143.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slide" Target="slides/slide96.xml"/><Relationship Id="rId111" Type="http://schemas.openxmlformats.org/officeDocument/2006/relationships/slide" Target="slides/slide110.xml"/><Relationship Id="rId98" Type="http://schemas.openxmlformats.org/officeDocument/2006/relationships/slide" Target="slides/slide97.xml"/><Relationship Id="rId152" Type="http://schemas.openxmlformats.org/officeDocument/2006/relationships/slide" Target="slides/slide15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132" Type="http://schemas.openxmlformats.org/officeDocument/2006/relationships/slide" Target="slides/slide131.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157" Type="http://schemas.openxmlformats.org/officeDocument/2006/relationships/slide" Target="slides/slide156.xml"/><Relationship Id="rId170" Type="http://schemas.openxmlformats.org/officeDocument/2006/relationships/viewProps" Target="viewProps.xml"/><Relationship Id="rId54" Type="http://schemas.openxmlformats.org/officeDocument/2006/relationships/slide" Target="slides/slide53.xml"/><Relationship Id="rId101" Type="http://schemas.openxmlformats.org/officeDocument/2006/relationships/slide" Target="slides/slide100.xml"/><Relationship Id="rId155" Type="http://schemas.openxmlformats.org/officeDocument/2006/relationships/slide" Target="slides/slide154.xml"/><Relationship Id="rId163" Type="http://schemas.openxmlformats.org/officeDocument/2006/relationships/slide" Target="slides/slide162.xml"/><Relationship Id="rId23" Type="http://schemas.openxmlformats.org/officeDocument/2006/relationships/slide" Target="slides/slide22.xml"/><Relationship Id="rId136" Type="http://schemas.openxmlformats.org/officeDocument/2006/relationships/slide" Target="slides/slide135.xml"/><Relationship Id="rId166" Type="http://schemas.openxmlformats.org/officeDocument/2006/relationships/slide" Target="slides/slide165.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146" Type="http://schemas.openxmlformats.org/officeDocument/2006/relationships/slide" Target="slides/slide145.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171" Type="http://schemas.openxmlformats.org/officeDocument/2006/relationships/theme" Target="theme/theme1.xml"/><Relationship Id="rId41" Type="http://schemas.openxmlformats.org/officeDocument/2006/relationships/slide" Target="slides/slide40.xml"/><Relationship Id="rId5" Type="http://schemas.openxmlformats.org/officeDocument/2006/relationships/slide" Target="slides/slide4.xml"/><Relationship Id="rId172" Type="http://schemas.openxmlformats.org/officeDocument/2006/relationships/tableStyles" Target="tableStyles.xml"/><Relationship Id="rId22" Type="http://schemas.openxmlformats.org/officeDocument/2006/relationships/slide" Target="slides/slide21.xml"/><Relationship Id="rId95" Type="http://schemas.openxmlformats.org/officeDocument/2006/relationships/slide" Target="slides/slide94.xml"/><Relationship Id="rId39" Type="http://schemas.openxmlformats.org/officeDocument/2006/relationships/slide" Target="slides/slide38.xml"/><Relationship Id="rId43" Type="http://schemas.openxmlformats.org/officeDocument/2006/relationships/slide" Target="slides/slide42.xml"/><Relationship Id="rId104" Type="http://schemas.openxmlformats.org/officeDocument/2006/relationships/slide" Target="slides/slide103.xml"/><Relationship Id="rId130" Type="http://schemas.openxmlformats.org/officeDocument/2006/relationships/slide" Target="slides/slide129.xml"/><Relationship Id="rId165" Type="http://schemas.openxmlformats.org/officeDocument/2006/relationships/slide" Target="slides/slide164.xml"/><Relationship Id="rId156" Type="http://schemas.openxmlformats.org/officeDocument/2006/relationships/slide" Target="slides/slide155.xml"/><Relationship Id="rId90" Type="http://schemas.openxmlformats.org/officeDocument/2006/relationships/slide" Target="slides/slide89.xml"/><Relationship Id="rId153" Type="http://schemas.openxmlformats.org/officeDocument/2006/relationships/slide" Target="slides/slide152.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105" Type="http://schemas.openxmlformats.org/officeDocument/2006/relationships/slide" Target="slides/slide10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slide" Target="slides/slide98.xml"/><Relationship Id="rId14" Type="http://schemas.openxmlformats.org/officeDocument/2006/relationships/slide" Target="slides/slide13.xml"/><Relationship Id="rId103" Type="http://schemas.openxmlformats.org/officeDocument/2006/relationships/slide" Target="slides/slide102.xml"/><Relationship Id="rId127" Type="http://schemas.openxmlformats.org/officeDocument/2006/relationships/slide" Target="slides/slide126.xml"/><Relationship Id="rId158" Type="http://schemas.openxmlformats.org/officeDocument/2006/relationships/slide" Target="slides/slide157.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150" Type="http://schemas.openxmlformats.org/officeDocument/2006/relationships/slide" Target="slides/slide149.xml"/><Relationship Id="rId145" Type="http://schemas.openxmlformats.org/officeDocument/2006/relationships/slide" Target="slides/slide144.xml"/><Relationship Id="rId161" Type="http://schemas.openxmlformats.org/officeDocument/2006/relationships/slide" Target="slides/slide160.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17" Type="http://schemas.openxmlformats.org/officeDocument/2006/relationships/slide" Target="slides/slide116.xml"/><Relationship Id="rId129" Type="http://schemas.openxmlformats.org/officeDocument/2006/relationships/slide" Target="slides/slide128.xml"/><Relationship Id="rId134" Type="http://schemas.openxmlformats.org/officeDocument/2006/relationships/slide" Target="slides/slide133.xml"/><Relationship Id="rId149" Type="http://schemas.openxmlformats.org/officeDocument/2006/relationships/slide" Target="slides/slide148.xml"/><Relationship Id="rId112" Type="http://schemas.openxmlformats.org/officeDocument/2006/relationships/slide" Target="slides/slide111.xml"/><Relationship Id="rId19" Type="http://schemas.openxmlformats.org/officeDocument/2006/relationships/slide" Target="slides/slide18.xml"/><Relationship Id="rId120" Type="http://schemas.openxmlformats.org/officeDocument/2006/relationships/slide" Target="slides/slide119.xml"/><Relationship Id="rId126" Type="http://schemas.openxmlformats.org/officeDocument/2006/relationships/slide" Target="slides/slide125.xml"/><Relationship Id="rId57" Type="http://schemas.openxmlformats.org/officeDocument/2006/relationships/slide" Target="slides/slide56.xml"/><Relationship Id="rId109" Type="http://schemas.openxmlformats.org/officeDocument/2006/relationships/slide" Target="slides/slide108.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135" Type="http://schemas.openxmlformats.org/officeDocument/2006/relationships/slide" Target="slides/slide134.xml"/><Relationship Id="rId36" Type="http://schemas.openxmlformats.org/officeDocument/2006/relationships/slide" Target="slides/slide35.xml"/><Relationship Id="rId125" Type="http://schemas.openxmlformats.org/officeDocument/2006/relationships/slide" Target="slides/slide124.xml"/><Relationship Id="rId139" Type="http://schemas.openxmlformats.org/officeDocument/2006/relationships/slide" Target="slides/slide138.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41" Type="http://schemas.openxmlformats.org/officeDocument/2006/relationships/slide" Target="slides/slide140.xml"/><Relationship Id="rId110" Type="http://schemas.openxmlformats.org/officeDocument/2006/relationships/slide" Target="slides/slide109.xml"/><Relationship Id="rId113" Type="http://schemas.openxmlformats.org/officeDocument/2006/relationships/slide" Target="slides/slide112.xml"/><Relationship Id="rId12" Type="http://schemas.openxmlformats.org/officeDocument/2006/relationships/slide" Target="slides/slide11.xml"/><Relationship Id="rId164" Type="http://schemas.openxmlformats.org/officeDocument/2006/relationships/slide" Target="slides/slide163.xml"/><Relationship Id="rId108" Type="http://schemas.openxmlformats.org/officeDocument/2006/relationships/slide" Target="slides/slide107.xml"/><Relationship Id="rId137" Type="http://schemas.openxmlformats.org/officeDocument/2006/relationships/slide" Target="slides/slide136.xml"/><Relationship Id="rId3" Type="http://schemas.openxmlformats.org/officeDocument/2006/relationships/slide" Target="slides/slide2.xml"/><Relationship Id="rId123" Type="http://schemas.openxmlformats.org/officeDocument/2006/relationships/slide" Target="slides/slide122.xml"/><Relationship Id="rId151" Type="http://schemas.openxmlformats.org/officeDocument/2006/relationships/slide" Target="slides/slide150.xml"/><Relationship Id="rId26" Type="http://schemas.openxmlformats.org/officeDocument/2006/relationships/slide" Target="slides/slide25.xml"/><Relationship Id="rId100" Type="http://schemas.openxmlformats.org/officeDocument/2006/relationships/slide" Target="slides/slide99.xml"/><Relationship Id="rId11" Type="http://schemas.openxmlformats.org/officeDocument/2006/relationships/slide" Target="slides/slide10.xml"/><Relationship Id="rId143" Type="http://schemas.openxmlformats.org/officeDocument/2006/relationships/slide" Target="slides/slide142.xml"/><Relationship Id="rId68" Type="http://schemas.openxmlformats.org/officeDocument/2006/relationships/slide" Target="slides/slide67.xml"/><Relationship Id="rId115" Type="http://schemas.openxmlformats.org/officeDocument/2006/relationships/slide" Target="slides/slide114.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131" Type="http://schemas.openxmlformats.org/officeDocument/2006/relationships/slide" Target="slides/slide130.xml"/><Relationship Id="rId162" Type="http://schemas.openxmlformats.org/officeDocument/2006/relationships/slide" Target="slides/slide161.xml"/><Relationship Id="rId78" Type="http://schemas.openxmlformats.org/officeDocument/2006/relationships/slide" Target="slides/slide77.xml"/><Relationship Id="rId15" Type="http://schemas.openxmlformats.org/officeDocument/2006/relationships/slide" Target="slides/slide14.xml"/><Relationship Id="rId154" Type="http://schemas.openxmlformats.org/officeDocument/2006/relationships/slide" Target="slides/slide153.xml"/><Relationship Id="rId167" Type="http://schemas.openxmlformats.org/officeDocument/2006/relationships/notesMaster" Target="notesMasters/notesMaster1.xml"/><Relationship Id="rId168" Type="http://schemas.openxmlformats.org/officeDocument/2006/relationships/printerSettings" Target="printerSettings/printerSettings1.bin"/><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A57A5D-FA95-D243-BE4F-92DBA5023F89}" type="datetimeFigureOut">
              <a:rPr lang="en-US" smtClean="0"/>
              <a:pPr/>
              <a:t>9/27/10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2222F3-7774-BA48-AACC-711D7973EA8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a:lstStyle/>
          <a:p>
            <a:pPr eaLnBrk="1" hangingPunct="1">
              <a:spcBef>
                <a:spcPct val="0"/>
              </a:spcBef>
            </a:pPr>
            <a:endParaRPr lang="en-US"/>
          </a:p>
        </p:txBody>
      </p:sp>
      <p:sp>
        <p:nvSpPr>
          <p:cNvPr id="14340" name="Slide Number Placeholder 3"/>
          <p:cNvSpPr>
            <a:spLocks noGrp="1"/>
          </p:cNvSpPr>
          <p:nvPr>
            <p:ph type="sldNum" sz="quarter" idx="5"/>
          </p:nvPr>
        </p:nvSpPr>
        <p:spPr bwMode="auto">
          <a:noFill/>
          <a:ln>
            <a:miter lim="800000"/>
            <a:headEnd/>
            <a:tailEnd/>
          </a:ln>
        </p:spPr>
        <p:txBody>
          <a:bodyPr/>
          <a:lstStyle/>
          <a:p>
            <a:fld id="{89B02FD5-EBDA-EF4F-803F-398FE89364FB}" type="slidenum">
              <a:rPr lang="en-US"/>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pPr eaLnBrk="1" hangingPunct="1"/>
            <a:endParaRPr lang="en-US"/>
          </a:p>
        </p:txBody>
      </p:sp>
      <p:sp>
        <p:nvSpPr>
          <p:cNvPr id="23556" name="Slide Number Placeholder 3"/>
          <p:cNvSpPr>
            <a:spLocks noGrp="1"/>
          </p:cNvSpPr>
          <p:nvPr>
            <p:ph type="sldNum" sz="quarter" idx="5"/>
          </p:nvPr>
        </p:nvSpPr>
        <p:spPr bwMode="auto">
          <a:noFill/>
          <a:ln>
            <a:miter lim="800000"/>
            <a:headEnd/>
            <a:tailEnd/>
          </a:ln>
        </p:spPr>
        <p:txBody>
          <a:bodyPr/>
          <a:lstStyle/>
          <a:p>
            <a:fld id="{ABE561D3-AC13-AD43-822E-64DE2388C866}" type="slidenum">
              <a:rPr lang="en-US"/>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endParaRPr lang="en-US"/>
          </a:p>
        </p:txBody>
      </p:sp>
      <p:sp>
        <p:nvSpPr>
          <p:cNvPr id="24580" name="Slide Number Placeholder 3"/>
          <p:cNvSpPr>
            <a:spLocks noGrp="1"/>
          </p:cNvSpPr>
          <p:nvPr>
            <p:ph type="sldNum" sz="quarter" idx="5"/>
          </p:nvPr>
        </p:nvSpPr>
        <p:spPr bwMode="auto">
          <a:noFill/>
          <a:ln>
            <a:miter lim="800000"/>
            <a:headEnd/>
            <a:tailEnd/>
          </a:ln>
        </p:spPr>
        <p:txBody>
          <a:bodyPr/>
          <a:lstStyle/>
          <a:p>
            <a:fld id="{7D489957-C853-6E4E-BB69-B01265D22C1B}" type="slidenum">
              <a:rPr lang="en-US"/>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a:lstStyle/>
          <a:p>
            <a:pPr eaLnBrk="1" hangingPunct="1">
              <a:spcBef>
                <a:spcPct val="0"/>
              </a:spcBef>
            </a:pPr>
            <a:endParaRPr lang="en-US"/>
          </a:p>
        </p:txBody>
      </p:sp>
      <p:sp>
        <p:nvSpPr>
          <p:cNvPr id="9220" name="Slide Number Placeholder 3"/>
          <p:cNvSpPr>
            <a:spLocks noGrp="1"/>
          </p:cNvSpPr>
          <p:nvPr>
            <p:ph type="sldNum" sz="quarter" idx="5"/>
          </p:nvPr>
        </p:nvSpPr>
        <p:spPr bwMode="auto">
          <a:ln>
            <a:miter lim="800000"/>
            <a:headEnd/>
            <a:tailEnd/>
          </a:ln>
        </p:spPr>
        <p:txBody>
          <a:bodyPr/>
          <a:lstStyle/>
          <a:p>
            <a:fld id="{83C56EBE-F6E9-0843-9D20-C09621CD0CE4}" type="slidenum">
              <a:rPr lang="en-US"/>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a:p>
        </p:txBody>
      </p:sp>
      <p:sp>
        <p:nvSpPr>
          <p:cNvPr id="10244" name="Slide Number Placeholder 3"/>
          <p:cNvSpPr>
            <a:spLocks noGrp="1"/>
          </p:cNvSpPr>
          <p:nvPr>
            <p:ph type="sldNum" sz="quarter" idx="5"/>
          </p:nvPr>
        </p:nvSpPr>
        <p:spPr bwMode="auto">
          <a:ln>
            <a:miter lim="800000"/>
            <a:headEnd/>
            <a:tailEnd/>
          </a:ln>
        </p:spPr>
        <p:txBody>
          <a:bodyPr/>
          <a:lstStyle/>
          <a:p>
            <a:fld id="{C4947E6B-2A23-924C-9497-33BA8DE0C5D6}" type="slidenum">
              <a:rPr lang="en-US"/>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pPr eaLnBrk="1" hangingPunct="1">
              <a:spcBef>
                <a:spcPct val="0"/>
              </a:spcBef>
            </a:pPr>
            <a:endParaRPr lang="en-US"/>
          </a:p>
        </p:txBody>
      </p:sp>
      <p:sp>
        <p:nvSpPr>
          <p:cNvPr id="11268" name="Slide Number Placeholder 3"/>
          <p:cNvSpPr>
            <a:spLocks noGrp="1"/>
          </p:cNvSpPr>
          <p:nvPr>
            <p:ph type="sldNum" sz="quarter" idx="5"/>
          </p:nvPr>
        </p:nvSpPr>
        <p:spPr bwMode="auto">
          <a:ln>
            <a:miter lim="800000"/>
            <a:headEnd/>
            <a:tailEnd/>
          </a:ln>
        </p:spPr>
        <p:txBody>
          <a:bodyPr/>
          <a:lstStyle/>
          <a:p>
            <a:fld id="{98331B3B-38B0-3949-948A-C106A49FEC10}" type="slidenum">
              <a:rPr lang="en-US"/>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lstStyle/>
          <a:p>
            <a:pPr eaLnBrk="1" hangingPunct="1">
              <a:spcBef>
                <a:spcPct val="0"/>
              </a:spcBef>
            </a:pPr>
            <a:endParaRPr lang="en-US"/>
          </a:p>
        </p:txBody>
      </p:sp>
      <p:sp>
        <p:nvSpPr>
          <p:cNvPr id="12292" name="Slide Number Placeholder 3"/>
          <p:cNvSpPr>
            <a:spLocks noGrp="1"/>
          </p:cNvSpPr>
          <p:nvPr>
            <p:ph type="sldNum" sz="quarter" idx="5"/>
          </p:nvPr>
        </p:nvSpPr>
        <p:spPr bwMode="auto">
          <a:ln>
            <a:miter lim="800000"/>
            <a:headEnd/>
            <a:tailEnd/>
          </a:ln>
        </p:spPr>
        <p:txBody>
          <a:bodyPr/>
          <a:lstStyle/>
          <a:p>
            <a:fld id="{F13B1FE1-A3BC-6848-ADF9-D7F80721C02D}" type="slidenum">
              <a:rPr lang="en-US"/>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eaLnBrk="1" hangingPunct="1">
              <a:spcBef>
                <a:spcPct val="0"/>
              </a:spcBef>
            </a:pPr>
            <a:endParaRPr lang="en-US"/>
          </a:p>
        </p:txBody>
      </p:sp>
      <p:sp>
        <p:nvSpPr>
          <p:cNvPr id="13316" name="Slide Number Placeholder 3"/>
          <p:cNvSpPr>
            <a:spLocks noGrp="1"/>
          </p:cNvSpPr>
          <p:nvPr>
            <p:ph type="sldNum" sz="quarter" idx="5"/>
          </p:nvPr>
        </p:nvSpPr>
        <p:spPr bwMode="auto">
          <a:ln>
            <a:miter lim="800000"/>
            <a:headEnd/>
            <a:tailEnd/>
          </a:ln>
        </p:spPr>
        <p:txBody>
          <a:bodyPr/>
          <a:lstStyle/>
          <a:p>
            <a:fld id="{509AC46D-758E-8545-922B-6BE4538B3A91}" type="slidenum">
              <a:rPr lang="en-US"/>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spcBef>
                <a:spcPct val="0"/>
              </a:spcBef>
            </a:pPr>
            <a:endParaRPr lang="en-US"/>
          </a:p>
        </p:txBody>
      </p:sp>
      <p:sp>
        <p:nvSpPr>
          <p:cNvPr id="14340" name="Slide Number Placeholder 3"/>
          <p:cNvSpPr>
            <a:spLocks noGrp="1"/>
          </p:cNvSpPr>
          <p:nvPr>
            <p:ph type="sldNum" sz="quarter" idx="5"/>
          </p:nvPr>
        </p:nvSpPr>
        <p:spPr bwMode="auto">
          <a:ln>
            <a:miter lim="800000"/>
            <a:headEnd/>
            <a:tailEnd/>
          </a:ln>
        </p:spPr>
        <p:txBody>
          <a:bodyPr/>
          <a:lstStyle/>
          <a:p>
            <a:fld id="{24DBDEC4-438E-684E-BFCF-6D647EB819AD}" type="slidenum">
              <a:rPr lang="en-US"/>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pPr eaLnBrk="1" hangingPunct="1"/>
            <a:endParaRPr lang="en-US"/>
          </a:p>
        </p:txBody>
      </p:sp>
      <p:sp>
        <p:nvSpPr>
          <p:cNvPr id="4" name="Slide Number Placeholder 3"/>
          <p:cNvSpPr>
            <a:spLocks noGrp="1"/>
          </p:cNvSpPr>
          <p:nvPr>
            <p:ph type="sldNum" sz="quarter" idx="5"/>
          </p:nvPr>
        </p:nvSpPr>
        <p:spPr/>
        <p:txBody>
          <a:bodyPr/>
          <a:lstStyle/>
          <a:p>
            <a:fld id="{8B463A7C-8E18-414E-BEE5-2A9A63571B9E}" type="slidenum">
              <a:rPr lang="en-US"/>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eaLnBrk="1" hangingPunct="1"/>
            <a:endParaRPr lang="en-US"/>
          </a:p>
        </p:txBody>
      </p:sp>
      <p:sp>
        <p:nvSpPr>
          <p:cNvPr id="4" name="Slide Number Placeholder 3"/>
          <p:cNvSpPr>
            <a:spLocks noGrp="1"/>
          </p:cNvSpPr>
          <p:nvPr>
            <p:ph type="sldNum" sz="quarter" idx="5"/>
          </p:nvPr>
        </p:nvSpPr>
        <p:spPr/>
        <p:txBody>
          <a:bodyPr/>
          <a:lstStyle/>
          <a:p>
            <a:fld id="{77160AF2-7BAF-3245-917F-991CC05ABD96}" type="slidenum">
              <a:rPr lang="en-US"/>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a:p>
        </p:txBody>
      </p:sp>
      <p:sp>
        <p:nvSpPr>
          <p:cNvPr id="15364" name="Slide Number Placeholder 3"/>
          <p:cNvSpPr>
            <a:spLocks noGrp="1"/>
          </p:cNvSpPr>
          <p:nvPr>
            <p:ph type="sldNum" sz="quarter" idx="5"/>
          </p:nvPr>
        </p:nvSpPr>
        <p:spPr bwMode="auto">
          <a:noFill/>
          <a:ln>
            <a:miter lim="800000"/>
            <a:headEnd/>
            <a:tailEnd/>
          </a:ln>
        </p:spPr>
        <p:txBody>
          <a:bodyPr/>
          <a:lstStyle/>
          <a:p>
            <a:fld id="{716C8E24-85AF-0540-9A93-9CF64BC4EE14}" type="slidenum">
              <a:rPr lang="en-US"/>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pPr eaLnBrk="1" hangingPunct="1"/>
            <a:endParaRPr lang="en-US"/>
          </a:p>
        </p:txBody>
      </p:sp>
      <p:sp>
        <p:nvSpPr>
          <p:cNvPr id="4" name="Slide Number Placeholder 3"/>
          <p:cNvSpPr>
            <a:spLocks noGrp="1"/>
          </p:cNvSpPr>
          <p:nvPr>
            <p:ph type="sldNum" sz="quarter" idx="5"/>
          </p:nvPr>
        </p:nvSpPr>
        <p:spPr/>
        <p:txBody>
          <a:bodyPr/>
          <a:lstStyle/>
          <a:p>
            <a:fld id="{52EFC29F-A6D6-4F41-9109-333DE0543724}" type="slidenum">
              <a:rPr lang="en-US"/>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pPr eaLnBrk="1" hangingPunct="1"/>
            <a:endParaRPr lang="en-US"/>
          </a:p>
        </p:txBody>
      </p:sp>
      <p:sp>
        <p:nvSpPr>
          <p:cNvPr id="4" name="Slide Number Placeholder 3"/>
          <p:cNvSpPr>
            <a:spLocks noGrp="1"/>
          </p:cNvSpPr>
          <p:nvPr>
            <p:ph type="sldNum" sz="quarter" idx="5"/>
          </p:nvPr>
        </p:nvSpPr>
        <p:spPr/>
        <p:txBody>
          <a:bodyPr/>
          <a:lstStyle/>
          <a:p>
            <a:fld id="{A47F30C8-7CEC-6949-A977-AB5A20B1F635}" type="slidenum">
              <a:rPr lang="en-US"/>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endParaRPr lang="en-US"/>
          </a:p>
        </p:txBody>
      </p:sp>
      <p:sp>
        <p:nvSpPr>
          <p:cNvPr id="4" name="Slide Number Placeholder 3"/>
          <p:cNvSpPr>
            <a:spLocks noGrp="1"/>
          </p:cNvSpPr>
          <p:nvPr>
            <p:ph type="sldNum" sz="quarter" idx="5"/>
          </p:nvPr>
        </p:nvSpPr>
        <p:spPr/>
        <p:txBody>
          <a:bodyPr/>
          <a:lstStyle/>
          <a:p>
            <a:fld id="{49B2548A-D7A9-9447-BE85-F2649EB4E123}" type="slidenum">
              <a:rPr lang="en-US"/>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pPr eaLnBrk="1" hangingPunct="1">
              <a:spcBef>
                <a:spcPct val="0"/>
              </a:spcBef>
            </a:pPr>
            <a:endParaRPr lang="en-US"/>
          </a:p>
        </p:txBody>
      </p:sp>
      <p:sp>
        <p:nvSpPr>
          <p:cNvPr id="16388" name="Slide Number Placeholder 3"/>
          <p:cNvSpPr>
            <a:spLocks noGrp="1"/>
          </p:cNvSpPr>
          <p:nvPr>
            <p:ph type="sldNum" sz="quarter" idx="5"/>
          </p:nvPr>
        </p:nvSpPr>
        <p:spPr bwMode="auto">
          <a:noFill/>
          <a:ln>
            <a:miter lim="800000"/>
            <a:headEnd/>
            <a:tailEnd/>
          </a:ln>
        </p:spPr>
        <p:txBody>
          <a:bodyPr/>
          <a:lstStyle/>
          <a:p>
            <a:fld id="{DB687B50-17DF-5A49-B5A9-5C13BB6CEB75}" type="slidenum">
              <a:rPr lang="en-US"/>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noFill/>
          <a:ln>
            <a:miter lim="800000"/>
            <a:headEnd/>
            <a:tailEnd/>
          </a:ln>
        </p:spPr>
        <p:txBody>
          <a:bodyPr/>
          <a:lstStyle/>
          <a:p>
            <a:fld id="{284262DB-FD1D-FE46-ABB6-F2F30F4A173E}" type="slidenum">
              <a:rPr lang="en-US"/>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pPr eaLnBrk="1" hangingPunct="1">
              <a:spcBef>
                <a:spcPct val="0"/>
              </a:spcBef>
            </a:pPr>
            <a:endParaRPr lang="en-US"/>
          </a:p>
        </p:txBody>
      </p:sp>
      <p:sp>
        <p:nvSpPr>
          <p:cNvPr id="20484" name="Slide Number Placeholder 3"/>
          <p:cNvSpPr>
            <a:spLocks noGrp="1"/>
          </p:cNvSpPr>
          <p:nvPr>
            <p:ph type="sldNum" sz="quarter" idx="5"/>
          </p:nvPr>
        </p:nvSpPr>
        <p:spPr bwMode="auto">
          <a:noFill/>
          <a:ln>
            <a:miter lim="800000"/>
            <a:headEnd/>
            <a:tailEnd/>
          </a:ln>
        </p:spPr>
        <p:txBody>
          <a:bodyPr/>
          <a:lstStyle/>
          <a:p>
            <a:fld id="{8D718D62-334B-9D40-98D2-447624EA51CA}" type="slidenum">
              <a:rPr lang="en-US"/>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endParaRPr lang="en-US"/>
          </a:p>
        </p:txBody>
      </p:sp>
      <p:sp>
        <p:nvSpPr>
          <p:cNvPr id="22532" name="Slide Number Placeholder 3"/>
          <p:cNvSpPr>
            <a:spLocks noGrp="1"/>
          </p:cNvSpPr>
          <p:nvPr>
            <p:ph type="sldNum" sz="quarter" idx="5"/>
          </p:nvPr>
        </p:nvSpPr>
        <p:spPr bwMode="auto">
          <a:noFill/>
          <a:ln>
            <a:miter lim="800000"/>
            <a:headEnd/>
            <a:tailEnd/>
          </a:ln>
        </p:spPr>
        <p:txBody>
          <a:bodyPr/>
          <a:lstStyle/>
          <a:p>
            <a:fld id="{B9BEFAD1-6B9B-8A45-B724-BE6279889D1C}" type="slidenum">
              <a:rPr lang="en-US"/>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noFill/>
          <a:ln>
            <a:miter lim="800000"/>
            <a:headEnd/>
            <a:tailEnd/>
          </a:ln>
        </p:spPr>
        <p:txBody>
          <a:bodyPr/>
          <a:lstStyle/>
          <a:p>
            <a:fld id="{3AF45980-B664-2943-985C-427CB13E5D3D}" type="slidenum">
              <a:rPr lang="en-US"/>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a:lstStyle/>
          <a:p>
            <a:endParaRPr lang="en-US"/>
          </a:p>
        </p:txBody>
      </p:sp>
      <p:sp>
        <p:nvSpPr>
          <p:cNvPr id="26628" name="Slide Number Placeholder 3"/>
          <p:cNvSpPr>
            <a:spLocks noGrp="1"/>
          </p:cNvSpPr>
          <p:nvPr>
            <p:ph type="sldNum" sz="quarter" idx="5"/>
          </p:nvPr>
        </p:nvSpPr>
        <p:spPr bwMode="auto">
          <a:noFill/>
          <a:ln>
            <a:miter lim="800000"/>
            <a:headEnd/>
            <a:tailEnd/>
          </a:ln>
        </p:spPr>
        <p:txBody>
          <a:bodyPr/>
          <a:lstStyle/>
          <a:p>
            <a:fld id="{10668725-99D4-FF40-A137-310923305DE4}" type="slidenum">
              <a:rPr lang="en-US"/>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endParaRPr lang="en-US"/>
          </a:p>
        </p:txBody>
      </p:sp>
      <p:sp>
        <p:nvSpPr>
          <p:cNvPr id="28676" name="Slide Number Placeholder 3"/>
          <p:cNvSpPr>
            <a:spLocks noGrp="1"/>
          </p:cNvSpPr>
          <p:nvPr>
            <p:ph type="sldNum" sz="quarter" idx="5"/>
          </p:nvPr>
        </p:nvSpPr>
        <p:spPr bwMode="auto">
          <a:noFill/>
          <a:ln>
            <a:miter lim="800000"/>
            <a:headEnd/>
            <a:tailEnd/>
          </a:ln>
        </p:spPr>
        <p:txBody>
          <a:bodyPr/>
          <a:lstStyle/>
          <a:p>
            <a:fld id="{1CDD39E9-592F-3F43-B0D3-0BA913CAAC74}" type="slidenum">
              <a:rPr lang="en-US"/>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pPr eaLnBrk="1" hangingPunct="1">
              <a:spcBef>
                <a:spcPct val="0"/>
              </a:spcBef>
            </a:pPr>
            <a:endParaRPr lang="en-US"/>
          </a:p>
        </p:txBody>
      </p:sp>
      <p:sp>
        <p:nvSpPr>
          <p:cNvPr id="16388" name="Slide Number Placeholder 3"/>
          <p:cNvSpPr>
            <a:spLocks noGrp="1"/>
          </p:cNvSpPr>
          <p:nvPr>
            <p:ph type="sldNum" sz="quarter" idx="5"/>
          </p:nvPr>
        </p:nvSpPr>
        <p:spPr bwMode="auto">
          <a:noFill/>
          <a:ln>
            <a:miter lim="800000"/>
            <a:headEnd/>
            <a:tailEnd/>
          </a:ln>
        </p:spPr>
        <p:txBody>
          <a:bodyPr/>
          <a:lstStyle/>
          <a:p>
            <a:fld id="{D8F3FB82-277A-E741-9A4C-0D52A10191B9}" type="slidenum">
              <a:rPr lang="en-US"/>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a:lstStyle/>
          <a:p>
            <a:endParaRPr lang="en-US"/>
          </a:p>
        </p:txBody>
      </p:sp>
      <p:sp>
        <p:nvSpPr>
          <p:cNvPr id="30724" name="Slide Number Placeholder 3"/>
          <p:cNvSpPr>
            <a:spLocks noGrp="1"/>
          </p:cNvSpPr>
          <p:nvPr>
            <p:ph type="sldNum" sz="quarter" idx="5"/>
          </p:nvPr>
        </p:nvSpPr>
        <p:spPr bwMode="auto">
          <a:noFill/>
          <a:ln>
            <a:miter lim="800000"/>
            <a:headEnd/>
            <a:tailEnd/>
          </a:ln>
        </p:spPr>
        <p:txBody>
          <a:bodyPr/>
          <a:lstStyle/>
          <a:p>
            <a:fld id="{5DCF7609-7D7E-9D48-AA8C-C0A375F8152C}" type="slidenum">
              <a:rPr lang="en-US"/>
              <a:pPr/>
              <a:t>38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a:lstStyle/>
          <a:p>
            <a:endParaRPr lang="en-US"/>
          </a:p>
        </p:txBody>
      </p:sp>
      <p:sp>
        <p:nvSpPr>
          <p:cNvPr id="32772" name="Slide Number Placeholder 3"/>
          <p:cNvSpPr>
            <a:spLocks noGrp="1"/>
          </p:cNvSpPr>
          <p:nvPr>
            <p:ph type="sldNum" sz="quarter" idx="5"/>
          </p:nvPr>
        </p:nvSpPr>
        <p:spPr bwMode="auto">
          <a:noFill/>
          <a:ln>
            <a:miter lim="800000"/>
            <a:headEnd/>
            <a:tailEnd/>
          </a:ln>
        </p:spPr>
        <p:txBody>
          <a:bodyPr/>
          <a:lstStyle/>
          <a:p>
            <a:fld id="{01D51407-4A9B-D24D-B7C0-2D9B1D3BE716}" type="slidenum">
              <a:rPr lang="en-US"/>
              <a:pPr/>
              <a:t>39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a:lstStyle/>
          <a:p>
            <a:endParaRPr lang="en-US"/>
          </a:p>
        </p:txBody>
      </p:sp>
      <p:sp>
        <p:nvSpPr>
          <p:cNvPr id="34820" name="Slide Number Placeholder 3"/>
          <p:cNvSpPr>
            <a:spLocks noGrp="1"/>
          </p:cNvSpPr>
          <p:nvPr>
            <p:ph type="sldNum" sz="quarter" idx="5"/>
          </p:nvPr>
        </p:nvSpPr>
        <p:spPr bwMode="auto">
          <a:noFill/>
          <a:ln>
            <a:miter lim="800000"/>
            <a:headEnd/>
            <a:tailEnd/>
          </a:ln>
        </p:spPr>
        <p:txBody>
          <a:bodyPr/>
          <a:lstStyle/>
          <a:p>
            <a:fld id="{AD8C5FBA-981A-CB44-B31D-3E0F93AE222C}" type="slidenum">
              <a:rPr lang="en-US"/>
              <a:pPr/>
              <a:t>40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a:lstStyle/>
          <a:p>
            <a:endParaRPr lang="en-US"/>
          </a:p>
        </p:txBody>
      </p:sp>
      <p:sp>
        <p:nvSpPr>
          <p:cNvPr id="36868" name="Slide Number Placeholder 3"/>
          <p:cNvSpPr>
            <a:spLocks noGrp="1"/>
          </p:cNvSpPr>
          <p:nvPr>
            <p:ph type="sldNum" sz="quarter" idx="5"/>
          </p:nvPr>
        </p:nvSpPr>
        <p:spPr bwMode="auto">
          <a:noFill/>
          <a:ln>
            <a:miter lim="800000"/>
            <a:headEnd/>
            <a:tailEnd/>
          </a:ln>
        </p:spPr>
        <p:txBody>
          <a:bodyPr/>
          <a:lstStyle/>
          <a:p>
            <a:fld id="{71E4B591-D458-D544-A03B-965059784ED1}" type="slidenum">
              <a:rPr lang="en-US"/>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a:lstStyle/>
          <a:p>
            <a:pPr eaLnBrk="1" hangingPunct="1">
              <a:spcBef>
                <a:spcPct val="0"/>
              </a:spcBef>
            </a:pPr>
            <a:endParaRPr lang="en-US"/>
          </a:p>
        </p:txBody>
      </p:sp>
      <p:sp>
        <p:nvSpPr>
          <p:cNvPr id="11268" name="Slide Number Placeholder 3"/>
          <p:cNvSpPr>
            <a:spLocks noGrp="1"/>
          </p:cNvSpPr>
          <p:nvPr>
            <p:ph type="sldNum" sz="quarter" idx="5"/>
          </p:nvPr>
        </p:nvSpPr>
        <p:spPr bwMode="auto">
          <a:ln>
            <a:miter lim="800000"/>
            <a:headEnd/>
            <a:tailEnd/>
          </a:ln>
        </p:spPr>
        <p:txBody>
          <a:bodyPr/>
          <a:lstStyle/>
          <a:p>
            <a:fld id="{40FE1B8E-5D19-BC44-85AB-31EAD68CE210}" type="slidenum">
              <a:rPr lang="en-US"/>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a:p>
        </p:txBody>
      </p:sp>
      <p:sp>
        <p:nvSpPr>
          <p:cNvPr id="12292" name="Slide Number Placeholder 3"/>
          <p:cNvSpPr>
            <a:spLocks noGrp="1"/>
          </p:cNvSpPr>
          <p:nvPr>
            <p:ph type="sldNum" sz="quarter" idx="5"/>
          </p:nvPr>
        </p:nvSpPr>
        <p:spPr bwMode="auto">
          <a:ln>
            <a:miter lim="800000"/>
            <a:headEnd/>
            <a:tailEnd/>
          </a:ln>
        </p:spPr>
        <p:txBody>
          <a:bodyPr/>
          <a:lstStyle/>
          <a:p>
            <a:fld id="{0F8C5E0A-0E8E-3A4E-AA75-0C551CAD2E9C}" type="slidenum">
              <a:rPr lang="en-US"/>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pPr eaLnBrk="1" hangingPunct="1">
              <a:spcBef>
                <a:spcPct val="0"/>
              </a:spcBef>
            </a:pPr>
            <a:endParaRPr lang="en-US"/>
          </a:p>
        </p:txBody>
      </p:sp>
      <p:sp>
        <p:nvSpPr>
          <p:cNvPr id="13316" name="Slide Number Placeholder 3"/>
          <p:cNvSpPr>
            <a:spLocks noGrp="1"/>
          </p:cNvSpPr>
          <p:nvPr>
            <p:ph type="sldNum" sz="quarter" idx="5"/>
          </p:nvPr>
        </p:nvSpPr>
        <p:spPr bwMode="auto">
          <a:ln>
            <a:miter lim="800000"/>
            <a:headEnd/>
            <a:tailEnd/>
          </a:ln>
        </p:spPr>
        <p:txBody>
          <a:bodyPr/>
          <a:lstStyle/>
          <a:p>
            <a:fld id="{6A48D824-3D41-BF49-B332-FB102DA12CF2}" type="slidenum">
              <a:rPr lang="en-US"/>
              <a:pPr/>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lstStyle/>
          <a:p>
            <a:pPr eaLnBrk="1" hangingPunct="1">
              <a:spcBef>
                <a:spcPct val="0"/>
              </a:spcBef>
            </a:pPr>
            <a:endParaRPr lang="en-US"/>
          </a:p>
        </p:txBody>
      </p:sp>
      <p:sp>
        <p:nvSpPr>
          <p:cNvPr id="14340" name="Slide Number Placeholder 3"/>
          <p:cNvSpPr>
            <a:spLocks noGrp="1"/>
          </p:cNvSpPr>
          <p:nvPr>
            <p:ph type="sldNum" sz="quarter" idx="5"/>
          </p:nvPr>
        </p:nvSpPr>
        <p:spPr bwMode="auto">
          <a:ln>
            <a:miter lim="800000"/>
            <a:headEnd/>
            <a:tailEnd/>
          </a:ln>
        </p:spPr>
        <p:txBody>
          <a:bodyPr/>
          <a:lstStyle/>
          <a:p>
            <a:fld id="{A74FF48C-5C0B-2A42-8E48-190664CDC382}" type="slidenum">
              <a:rPr lang="en-US"/>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eaLnBrk="1" hangingPunct="1">
              <a:spcBef>
                <a:spcPct val="0"/>
              </a:spcBef>
            </a:pPr>
            <a:endParaRPr lang="en-US"/>
          </a:p>
        </p:txBody>
      </p:sp>
      <p:sp>
        <p:nvSpPr>
          <p:cNvPr id="15364" name="Slide Number Placeholder 3"/>
          <p:cNvSpPr>
            <a:spLocks noGrp="1"/>
          </p:cNvSpPr>
          <p:nvPr>
            <p:ph type="sldNum" sz="quarter" idx="5"/>
          </p:nvPr>
        </p:nvSpPr>
        <p:spPr bwMode="auto">
          <a:ln>
            <a:miter lim="800000"/>
            <a:headEnd/>
            <a:tailEnd/>
          </a:ln>
        </p:spPr>
        <p:txBody>
          <a:bodyPr/>
          <a:lstStyle/>
          <a:p>
            <a:fld id="{722B3D3E-CC72-4F48-8F26-AF1A99E5DF17}" type="slidenum">
              <a:rPr lang="en-US"/>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spcBef>
                <a:spcPct val="0"/>
              </a:spcBef>
            </a:pPr>
            <a:endParaRPr lang="en-US"/>
          </a:p>
        </p:txBody>
      </p:sp>
      <p:sp>
        <p:nvSpPr>
          <p:cNvPr id="16388" name="Slide Number Placeholder 3"/>
          <p:cNvSpPr>
            <a:spLocks noGrp="1"/>
          </p:cNvSpPr>
          <p:nvPr>
            <p:ph type="sldNum" sz="quarter" idx="5"/>
          </p:nvPr>
        </p:nvSpPr>
        <p:spPr bwMode="auto">
          <a:ln>
            <a:miter lim="800000"/>
            <a:headEnd/>
            <a:tailEnd/>
          </a:ln>
        </p:spPr>
        <p:txBody>
          <a:bodyPr/>
          <a:lstStyle/>
          <a:p>
            <a:fld id="{B460C951-FDE4-B148-A527-2E699D245607}" type="slidenum">
              <a:rPr lang="en-US"/>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lstStyle/>
          <a:p>
            <a:pPr eaLnBrk="1" hangingPunct="1">
              <a:spcBef>
                <a:spcPct val="0"/>
              </a:spcBef>
            </a:pPr>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AEF1A649-758A-6B46-8C3F-1665FB743F28}" type="slidenum">
              <a:rPr lang="en-US"/>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pPr eaLnBrk="1" hangingPunct="1">
              <a:spcBef>
                <a:spcPct val="0"/>
              </a:spcBef>
            </a:pPr>
            <a:endParaRPr lang="en-US"/>
          </a:p>
        </p:txBody>
      </p:sp>
      <p:sp>
        <p:nvSpPr>
          <p:cNvPr id="17412" name="Slide Number Placeholder 3"/>
          <p:cNvSpPr>
            <a:spLocks noGrp="1"/>
          </p:cNvSpPr>
          <p:nvPr>
            <p:ph type="sldNum" sz="quarter" idx="5"/>
          </p:nvPr>
        </p:nvSpPr>
        <p:spPr bwMode="auto">
          <a:ln>
            <a:miter lim="800000"/>
            <a:headEnd/>
            <a:tailEnd/>
          </a:ln>
        </p:spPr>
        <p:txBody>
          <a:bodyPr/>
          <a:lstStyle/>
          <a:p>
            <a:fld id="{71387DC7-812F-0A43-A965-97C1F5B6185C}" type="slidenum">
              <a:rPr lang="en-US"/>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ln>
            <a:miter lim="800000"/>
            <a:headEnd/>
            <a:tailEnd/>
          </a:ln>
        </p:spPr>
        <p:txBody>
          <a:bodyPr/>
          <a:lstStyle/>
          <a:p>
            <a:fld id="{26B9509E-68D2-8048-AD37-7834CDE5F7C0}" type="slidenum">
              <a:rPr lang="en-US"/>
              <a:pPr/>
              <a:t>49</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pPr eaLnBrk="1" hangingPunct="1"/>
            <a:endParaRPr lang="en-US"/>
          </a:p>
        </p:txBody>
      </p:sp>
      <p:sp>
        <p:nvSpPr>
          <p:cNvPr id="4" name="Slide Number Placeholder 3"/>
          <p:cNvSpPr>
            <a:spLocks noGrp="1"/>
          </p:cNvSpPr>
          <p:nvPr>
            <p:ph type="sldNum" sz="quarter" idx="5"/>
          </p:nvPr>
        </p:nvSpPr>
        <p:spPr/>
        <p:txBody>
          <a:bodyPr/>
          <a:lstStyle/>
          <a:p>
            <a:fld id="{CAC0B28A-8354-6143-8AEB-81C3B0F8D0A1}" type="slidenum">
              <a:rPr lang="en-US"/>
              <a:pPr/>
              <a:t>50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endParaRPr lang="en-US"/>
          </a:p>
        </p:txBody>
      </p:sp>
      <p:sp>
        <p:nvSpPr>
          <p:cNvPr id="4" name="Slide Number Placeholder 3"/>
          <p:cNvSpPr>
            <a:spLocks noGrp="1"/>
          </p:cNvSpPr>
          <p:nvPr>
            <p:ph type="sldNum" sz="quarter" idx="5"/>
          </p:nvPr>
        </p:nvSpPr>
        <p:spPr/>
        <p:txBody>
          <a:bodyPr/>
          <a:lstStyle/>
          <a:p>
            <a:fld id="{5E2F17FF-9D0B-FF4F-84D4-624DB22AEB6B}" type="slidenum">
              <a:rPr lang="en-US"/>
              <a:pPr/>
              <a:t>51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endParaRPr lang="en-US"/>
          </a:p>
        </p:txBody>
      </p:sp>
      <p:sp>
        <p:nvSpPr>
          <p:cNvPr id="4" name="Slide Number Placeholder 3"/>
          <p:cNvSpPr>
            <a:spLocks noGrp="1"/>
          </p:cNvSpPr>
          <p:nvPr>
            <p:ph type="sldNum" sz="quarter" idx="5"/>
          </p:nvPr>
        </p:nvSpPr>
        <p:spPr/>
        <p:txBody>
          <a:bodyPr/>
          <a:lstStyle/>
          <a:p>
            <a:fld id="{255A909E-5D51-C34C-9981-AB2822B0FE4C}" type="slidenum">
              <a:rPr lang="en-US"/>
              <a:pPr/>
              <a:t>52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2A0EA9-005C-4388-A2DA-7E832DF9561E}" type="slidenum">
              <a:rPr lang="en-US"/>
              <a:pPr fontAlgn="base">
                <a:spcBef>
                  <a:spcPct val="0"/>
                </a:spcBef>
                <a:spcAft>
                  <a:spcPct val="0"/>
                </a:spcAft>
              </a:pPr>
              <a:t>53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9E0630-77E9-443F-B1F6-8F1E3EC950F9}" type="slidenum">
              <a:rPr lang="en-US"/>
              <a:pPr fontAlgn="base">
                <a:spcBef>
                  <a:spcPct val="0"/>
                </a:spcBef>
                <a:spcAft>
                  <a:spcPct val="0"/>
                </a:spcAft>
              </a:pPr>
              <a:t>54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523512-2F2B-4D5A-8CCC-33D0678D3F5D}" type="slidenum">
              <a:rPr lang="en-US"/>
              <a:pPr fontAlgn="base">
                <a:spcBef>
                  <a:spcPct val="0"/>
                </a:spcBef>
                <a:spcAft>
                  <a:spcPct val="0"/>
                </a:spcAft>
              </a:pPr>
              <a:t>56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080981-B9F2-400D-BA79-41945AF1E191}" type="slidenum">
              <a:rPr lang="en-US"/>
              <a:pPr fontAlgn="base">
                <a:spcBef>
                  <a:spcPct val="0"/>
                </a:spcBef>
                <a:spcAft>
                  <a:spcPct val="0"/>
                </a:spcAft>
              </a:pPr>
              <a:t>58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188C09-06CC-4FD8-B901-A60F5CCA84DB}" type="slidenum">
              <a:rPr lang="en-US"/>
              <a:pPr fontAlgn="base">
                <a:spcBef>
                  <a:spcPct val="0"/>
                </a:spcBef>
                <a:spcAft>
                  <a:spcPct val="0"/>
                </a:spcAft>
              </a:pPr>
              <a:t>60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noFill/>
          <a:ln>
            <a:miter lim="800000"/>
            <a:headEnd/>
            <a:tailEnd/>
          </a:ln>
        </p:spPr>
        <p:txBody>
          <a:bodyPr/>
          <a:lstStyle/>
          <a:p>
            <a:fld id="{E16A4D4C-6D4E-4149-AC44-CA67AE538EBE}" type="slidenum">
              <a:rPr lang="en-US"/>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FA0C71-93B5-4A49-823E-0093E7D5D8E0}" type="slidenum">
              <a:rPr lang="en-US"/>
              <a:pPr fontAlgn="base">
                <a:spcBef>
                  <a:spcPct val="0"/>
                </a:spcBef>
                <a:spcAft>
                  <a:spcPct val="0"/>
                </a:spcAft>
              </a:pPr>
              <a:t>62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41340C-2486-4479-A80A-186AE18E2CA4}" type="slidenum">
              <a:rPr lang="en-US"/>
              <a:pPr fontAlgn="base">
                <a:spcBef>
                  <a:spcPct val="0"/>
                </a:spcBef>
                <a:spcAft>
                  <a:spcPct val="0"/>
                </a:spcAft>
              </a:pPr>
              <a:t>64</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9D1658-83B8-42D1-AF0E-E5FD6F201518}" type="slidenum">
              <a:rPr lang="en-US"/>
              <a:pPr fontAlgn="base">
                <a:spcBef>
                  <a:spcPct val="0"/>
                </a:spcBef>
                <a:spcAft>
                  <a:spcPct val="0"/>
                </a:spcAft>
              </a:pPr>
              <a:t>66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D465BE-8DA3-4429-B6BB-82B235AD73CA}" type="slidenum">
              <a:rPr lang="en-US"/>
              <a:pPr fontAlgn="base">
                <a:spcBef>
                  <a:spcPct val="0"/>
                </a:spcBef>
                <a:spcAft>
                  <a:spcPct val="0"/>
                </a:spcAft>
              </a:pPr>
              <a:t>68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9AB72A-D75B-402A-A0B2-AB3BD405B1C3}" type="slidenum">
              <a:rPr lang="en-US"/>
              <a:pPr fontAlgn="base">
                <a:spcBef>
                  <a:spcPct val="0"/>
                </a:spcBef>
                <a:spcAft>
                  <a:spcPct val="0"/>
                </a:spcAft>
              </a:pPr>
              <a:t>70</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C4E5B2-F1F3-48B4-AB38-397956126484}" type="slidenum">
              <a:rPr lang="en-US"/>
              <a:pPr fontAlgn="base">
                <a:spcBef>
                  <a:spcPct val="0"/>
                </a:spcBef>
                <a:spcAft>
                  <a:spcPct val="0"/>
                </a:spcAft>
              </a:pPr>
              <a:t>72</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a:lstStyle/>
          <a:p>
            <a:pPr>
              <a:spcBef>
                <a:spcPct val="0"/>
              </a:spcBef>
            </a:pPr>
            <a:endParaRPr lang="en-US"/>
          </a:p>
        </p:txBody>
      </p:sp>
      <p:sp>
        <p:nvSpPr>
          <p:cNvPr id="143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BBFB989-BA3F-0D4A-9AA8-AC10E9F1D600}" type="slidenum">
              <a:rPr lang="en-US" sz="1200">
                <a:latin typeface="Calibri" pitchFamily="-111" charset="0"/>
              </a:rPr>
              <a:pPr algn="r"/>
              <a:t>74</a:t>
            </a:fld>
            <a:endParaRPr lang="en-US" sz="1200">
              <a:latin typeface="Calibri" pitchFamily="-111"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a:spcBef>
                <a:spcPct val="0"/>
              </a:spcBef>
            </a:pPr>
            <a:endParaRPr lang="en-US"/>
          </a:p>
        </p:txBody>
      </p:sp>
      <p:sp>
        <p:nvSpPr>
          <p:cNvPr id="1536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29447D8-5D0E-F64A-A510-DA3B1CE83455}" type="slidenum">
              <a:rPr lang="en-US" sz="1200">
                <a:latin typeface="Calibri" pitchFamily="-111" charset="0"/>
              </a:rPr>
              <a:pPr algn="r"/>
              <a:t>75</a:t>
            </a:fld>
            <a:endParaRPr lang="en-US" sz="1200">
              <a:latin typeface="Calibri" pitchFamily="-111"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pPr>
              <a:spcBef>
                <a:spcPct val="0"/>
              </a:spcBef>
            </a:pPr>
            <a:endParaRPr lang="en-US"/>
          </a:p>
        </p:txBody>
      </p:sp>
      <p:sp>
        <p:nvSpPr>
          <p:cNvPr id="163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BCCAF4CD-38B4-CE45-A2D9-C2916CB56D8C}" type="slidenum">
              <a:rPr lang="en-US" sz="1200">
                <a:latin typeface="Calibri" pitchFamily="-111" charset="0"/>
              </a:rPr>
              <a:pPr algn="r"/>
              <a:t>76</a:t>
            </a:fld>
            <a:endParaRPr lang="en-US" sz="1200">
              <a:latin typeface="Calibri" pitchFamily="-111"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lstStyle/>
          <a:p>
            <a:pPr>
              <a:spcBef>
                <a:spcPct val="0"/>
              </a:spcBef>
            </a:pPr>
            <a:endParaRPr lang="en-US"/>
          </a:p>
        </p:txBody>
      </p:sp>
      <p:sp>
        <p:nvSpPr>
          <p:cNvPr id="174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6ADD80B-7AF3-2047-950A-71D3403A347D}" type="slidenum">
              <a:rPr lang="en-US" sz="1200">
                <a:latin typeface="Calibri" pitchFamily="-111" charset="0"/>
              </a:rPr>
              <a:pPr algn="r"/>
              <a:t>77</a:t>
            </a:fld>
            <a:endParaRPr lang="en-US" sz="1200">
              <a:latin typeface="Calibri" pitchFamily="-11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spcBef>
                <a:spcPct val="0"/>
              </a:spcBef>
            </a:pPr>
            <a:endParaRPr lang="en-US"/>
          </a:p>
        </p:txBody>
      </p:sp>
      <p:sp>
        <p:nvSpPr>
          <p:cNvPr id="19460" name="Slide Number Placeholder 3"/>
          <p:cNvSpPr>
            <a:spLocks noGrp="1"/>
          </p:cNvSpPr>
          <p:nvPr>
            <p:ph type="sldNum" sz="quarter" idx="5"/>
          </p:nvPr>
        </p:nvSpPr>
        <p:spPr bwMode="auto">
          <a:noFill/>
          <a:ln>
            <a:miter lim="800000"/>
            <a:headEnd/>
            <a:tailEnd/>
          </a:ln>
        </p:spPr>
        <p:txBody>
          <a:bodyPr/>
          <a:lstStyle/>
          <a:p>
            <a:fld id="{10E3A7DA-C9C4-314B-91FB-9E2E24908E93}" type="slidenum">
              <a:rPr lang="en-US"/>
              <a:pPr/>
              <a:t>9</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a:spcBef>
                <a:spcPct val="0"/>
              </a:spcBef>
            </a:pPr>
            <a:endParaRPr lang="en-US"/>
          </a:p>
        </p:txBody>
      </p:sp>
      <p:sp>
        <p:nvSpPr>
          <p:cNvPr id="1843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DF31A342-8BD6-C64D-AA81-3A62CC34CA64}" type="slidenum">
              <a:rPr lang="en-US" sz="1200">
                <a:latin typeface="Calibri" pitchFamily="-111" charset="0"/>
              </a:rPr>
              <a:pPr algn="r"/>
              <a:t>78</a:t>
            </a:fld>
            <a:endParaRPr lang="en-US" sz="1200">
              <a:latin typeface="Calibri" pitchFamily="-111"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a:spcBef>
                <a:spcPct val="0"/>
              </a:spcBef>
            </a:pPr>
            <a:endParaRPr lang="en-US"/>
          </a:p>
        </p:txBody>
      </p:sp>
      <p:sp>
        <p:nvSpPr>
          <p:cNvPr id="194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D637A7F-F26C-5140-B210-FBF70055ADD4}" type="slidenum">
              <a:rPr lang="en-US" sz="1200">
                <a:latin typeface="Calibri" pitchFamily="-111" charset="0"/>
              </a:rPr>
              <a:pPr algn="r"/>
              <a:t>79</a:t>
            </a:fld>
            <a:endParaRPr lang="en-US" sz="1200">
              <a:latin typeface="Calibri" pitchFamily="-111"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pPr>
              <a:spcBef>
                <a:spcPct val="0"/>
              </a:spcBef>
            </a:pPr>
            <a:endParaRPr lang="en-US"/>
          </a:p>
        </p:txBody>
      </p:sp>
      <p:sp>
        <p:nvSpPr>
          <p:cNvPr id="2048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44F25687-8770-8C4D-A814-6A72252397DA}" type="slidenum">
              <a:rPr lang="en-US" sz="1200">
                <a:latin typeface="Calibri" pitchFamily="-111" charset="0"/>
              </a:rPr>
              <a:pPr algn="r"/>
              <a:t>80</a:t>
            </a:fld>
            <a:endParaRPr lang="en-US" sz="1200">
              <a:latin typeface="Calibri" pitchFamily="-111"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a:spcBef>
                <a:spcPct val="0"/>
              </a:spcBef>
            </a:pPr>
            <a:endParaRPr lang="en-US"/>
          </a:p>
        </p:txBody>
      </p:sp>
      <p:sp>
        <p:nvSpPr>
          <p:cNvPr id="215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E23AB29-EE65-E54A-A934-768D6072F45D}" type="slidenum">
              <a:rPr lang="en-US" sz="1200">
                <a:latin typeface="Calibri" pitchFamily="-111" charset="0"/>
              </a:rPr>
              <a:pPr algn="r"/>
              <a:t>81</a:t>
            </a:fld>
            <a:endParaRPr lang="en-US" sz="1200">
              <a:latin typeface="Calibri" pitchFamily="-111"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pPr>
              <a:spcBef>
                <a:spcPct val="0"/>
              </a:spcBef>
            </a:pPr>
            <a:endParaRPr lang="en-US"/>
          </a:p>
        </p:txBody>
      </p:sp>
      <p:sp>
        <p:nvSpPr>
          <p:cNvPr id="225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FEF8D0E-D53A-9B4B-833E-C426CB465854}" type="slidenum">
              <a:rPr lang="en-US" sz="1200">
                <a:latin typeface="Calibri" pitchFamily="-111" charset="0"/>
              </a:rPr>
              <a:pPr algn="r"/>
              <a:t>82</a:t>
            </a:fld>
            <a:endParaRPr lang="en-US" sz="1200">
              <a:latin typeface="Calibri" pitchFamily="-111"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pPr>
              <a:spcBef>
                <a:spcPct val="0"/>
              </a:spcBef>
            </a:pPr>
            <a:endParaRPr lang="en-US"/>
          </a:p>
        </p:txBody>
      </p:sp>
      <p:sp>
        <p:nvSpPr>
          <p:cNvPr id="2355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57FF3AE-890B-414C-811E-540EAD4A17D8}" type="slidenum">
              <a:rPr lang="en-US" sz="1200">
                <a:latin typeface="Calibri" pitchFamily="-111" charset="0"/>
              </a:rPr>
              <a:pPr algn="r"/>
              <a:t>83</a:t>
            </a:fld>
            <a:endParaRPr lang="en-US" sz="1200">
              <a:latin typeface="Calibri" pitchFamily="-111"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a:spcBef>
                <a:spcPct val="0"/>
              </a:spcBef>
            </a:pPr>
            <a:endParaRPr lang="en-US"/>
          </a:p>
        </p:txBody>
      </p:sp>
      <p:sp>
        <p:nvSpPr>
          <p:cNvPr id="245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42F14F35-B95B-4A4C-8C19-854BD2DAC899}" type="slidenum">
              <a:rPr lang="en-US" sz="1200">
                <a:latin typeface="Calibri" pitchFamily="-111" charset="0"/>
              </a:rPr>
              <a:pPr algn="r"/>
              <a:t>84</a:t>
            </a:fld>
            <a:endParaRPr lang="en-US" sz="1200">
              <a:latin typeface="Calibri" pitchFamily="-111"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a:lstStyle/>
          <a:p>
            <a:pPr>
              <a:spcBef>
                <a:spcPct val="0"/>
              </a:spcBef>
            </a:pPr>
            <a:endParaRPr lang="en-US"/>
          </a:p>
        </p:txBody>
      </p:sp>
      <p:sp>
        <p:nvSpPr>
          <p:cNvPr id="14340" name="Slide Number Placeholder 3"/>
          <p:cNvSpPr>
            <a:spLocks noGrp="1"/>
          </p:cNvSpPr>
          <p:nvPr>
            <p:ph type="sldNum" sz="quarter" idx="5"/>
          </p:nvPr>
        </p:nvSpPr>
        <p:spPr bwMode="auto">
          <a:noFill/>
          <a:ln>
            <a:miter lim="800000"/>
            <a:headEnd/>
            <a:tailEnd/>
          </a:ln>
        </p:spPr>
        <p:txBody>
          <a:bodyPr/>
          <a:lstStyle/>
          <a:p>
            <a:fld id="{3EFDBFF0-621E-624B-8080-877679548C77}" type="slidenum">
              <a:rPr lang="en-US"/>
              <a:pPr/>
              <a:t>85</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a:spcBef>
                <a:spcPct val="0"/>
              </a:spcBef>
            </a:pPr>
            <a:endParaRPr lang="en-US"/>
          </a:p>
        </p:txBody>
      </p:sp>
      <p:sp>
        <p:nvSpPr>
          <p:cNvPr id="15364" name="Slide Number Placeholder 3"/>
          <p:cNvSpPr>
            <a:spLocks noGrp="1"/>
          </p:cNvSpPr>
          <p:nvPr>
            <p:ph type="sldNum" sz="quarter" idx="5"/>
          </p:nvPr>
        </p:nvSpPr>
        <p:spPr bwMode="auto">
          <a:noFill/>
          <a:ln>
            <a:miter lim="800000"/>
            <a:headEnd/>
            <a:tailEnd/>
          </a:ln>
        </p:spPr>
        <p:txBody>
          <a:bodyPr/>
          <a:lstStyle/>
          <a:p>
            <a:fld id="{2E105D75-7300-3D49-A236-94125F1CA21C}" type="slidenum">
              <a:rPr lang="en-US"/>
              <a:pPr/>
              <a:t>86</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a:lstStyle/>
          <a:p>
            <a:pPr>
              <a:spcBef>
                <a:spcPct val="0"/>
              </a:spcBef>
            </a:pPr>
            <a:endParaRPr lang="en-US"/>
          </a:p>
        </p:txBody>
      </p:sp>
      <p:sp>
        <p:nvSpPr>
          <p:cNvPr id="16388" name="Slide Number Placeholder 3"/>
          <p:cNvSpPr>
            <a:spLocks noGrp="1"/>
          </p:cNvSpPr>
          <p:nvPr>
            <p:ph type="sldNum" sz="quarter" idx="5"/>
          </p:nvPr>
        </p:nvSpPr>
        <p:spPr bwMode="auto">
          <a:noFill/>
          <a:ln>
            <a:miter lim="800000"/>
            <a:headEnd/>
            <a:tailEnd/>
          </a:ln>
        </p:spPr>
        <p:txBody>
          <a:bodyPr/>
          <a:lstStyle/>
          <a:p>
            <a:fld id="{EACF9BA5-9D06-BC41-98F8-A0BDBDA2C41E}" type="slidenum">
              <a:rPr lang="en-US"/>
              <a:pPr/>
              <a:t>87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pPr eaLnBrk="1" hangingPunct="1">
              <a:spcBef>
                <a:spcPct val="0"/>
              </a:spcBef>
            </a:pPr>
            <a:endParaRPr lang="en-US"/>
          </a:p>
        </p:txBody>
      </p:sp>
      <p:sp>
        <p:nvSpPr>
          <p:cNvPr id="20484" name="Slide Number Placeholder 3"/>
          <p:cNvSpPr>
            <a:spLocks noGrp="1"/>
          </p:cNvSpPr>
          <p:nvPr>
            <p:ph type="sldNum" sz="quarter" idx="5"/>
          </p:nvPr>
        </p:nvSpPr>
        <p:spPr bwMode="auto">
          <a:noFill/>
          <a:ln>
            <a:miter lim="800000"/>
            <a:headEnd/>
            <a:tailEnd/>
          </a:ln>
        </p:spPr>
        <p:txBody>
          <a:bodyPr/>
          <a:lstStyle/>
          <a:p>
            <a:fld id="{399E1C24-A16E-534D-8FCC-2E7693D04F0E}" type="slidenum">
              <a:rPr lang="en-US"/>
              <a:pPr/>
              <a:t>11</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a:lstStyle/>
          <a:p>
            <a:pPr>
              <a:spcBef>
                <a:spcPct val="0"/>
              </a:spcBef>
            </a:pPr>
            <a:endParaRPr lang="en-US"/>
          </a:p>
        </p:txBody>
      </p:sp>
      <p:sp>
        <p:nvSpPr>
          <p:cNvPr id="17412" name="Slide Number Placeholder 3"/>
          <p:cNvSpPr>
            <a:spLocks noGrp="1"/>
          </p:cNvSpPr>
          <p:nvPr>
            <p:ph type="sldNum" sz="quarter" idx="5"/>
          </p:nvPr>
        </p:nvSpPr>
        <p:spPr bwMode="auto">
          <a:noFill/>
          <a:ln>
            <a:miter lim="800000"/>
            <a:headEnd/>
            <a:tailEnd/>
          </a:ln>
        </p:spPr>
        <p:txBody>
          <a:bodyPr/>
          <a:lstStyle/>
          <a:p>
            <a:fld id="{EBBC09DC-0C42-BE4B-8171-923FA570A130}" type="slidenum">
              <a:rPr lang="en-US"/>
              <a:pPr/>
              <a:t>88</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a:spcBef>
                <a:spcPct val="0"/>
              </a:spcBef>
            </a:pPr>
            <a:endParaRPr lang="en-US"/>
          </a:p>
        </p:txBody>
      </p:sp>
      <p:sp>
        <p:nvSpPr>
          <p:cNvPr id="18436" name="Slide Number Placeholder 3"/>
          <p:cNvSpPr>
            <a:spLocks noGrp="1"/>
          </p:cNvSpPr>
          <p:nvPr>
            <p:ph type="sldNum" sz="quarter" idx="5"/>
          </p:nvPr>
        </p:nvSpPr>
        <p:spPr bwMode="auto">
          <a:noFill/>
          <a:ln>
            <a:miter lim="800000"/>
            <a:headEnd/>
            <a:tailEnd/>
          </a:ln>
        </p:spPr>
        <p:txBody>
          <a:bodyPr/>
          <a:lstStyle/>
          <a:p>
            <a:fld id="{CC1EB349-3C85-7F41-9A24-50D8A117E79E}" type="slidenum">
              <a:rPr lang="en-US"/>
              <a:pPr/>
              <a:t>89</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a:spcBef>
                <a:spcPct val="0"/>
              </a:spcBef>
            </a:pPr>
            <a:endParaRPr lang="en-US"/>
          </a:p>
        </p:txBody>
      </p:sp>
      <p:sp>
        <p:nvSpPr>
          <p:cNvPr id="19460" name="Slide Number Placeholder 3"/>
          <p:cNvSpPr>
            <a:spLocks noGrp="1"/>
          </p:cNvSpPr>
          <p:nvPr>
            <p:ph type="sldNum" sz="quarter" idx="5"/>
          </p:nvPr>
        </p:nvSpPr>
        <p:spPr bwMode="auto">
          <a:noFill/>
          <a:ln>
            <a:miter lim="800000"/>
            <a:headEnd/>
            <a:tailEnd/>
          </a:ln>
        </p:spPr>
        <p:txBody>
          <a:bodyPr/>
          <a:lstStyle/>
          <a:p>
            <a:fld id="{74DBD376-8659-2644-BEEC-9B1DDDA71603}" type="slidenum">
              <a:rPr lang="en-US"/>
              <a:pPr/>
              <a:t>90</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pPr>
              <a:spcBef>
                <a:spcPct val="0"/>
              </a:spcBef>
            </a:pPr>
            <a:endParaRPr lang="en-US"/>
          </a:p>
        </p:txBody>
      </p:sp>
      <p:sp>
        <p:nvSpPr>
          <p:cNvPr id="20484" name="Slide Number Placeholder 3"/>
          <p:cNvSpPr>
            <a:spLocks noGrp="1"/>
          </p:cNvSpPr>
          <p:nvPr>
            <p:ph type="sldNum" sz="quarter" idx="5"/>
          </p:nvPr>
        </p:nvSpPr>
        <p:spPr bwMode="auto">
          <a:noFill/>
          <a:ln>
            <a:miter lim="800000"/>
            <a:headEnd/>
            <a:tailEnd/>
          </a:ln>
        </p:spPr>
        <p:txBody>
          <a:bodyPr/>
          <a:lstStyle/>
          <a:p>
            <a:fld id="{7D82EEAE-9A09-9F4D-B95B-28623C155F91}" type="slidenum">
              <a:rPr lang="en-US"/>
              <a:pPr/>
              <a:t>91</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a:spcBef>
                <a:spcPct val="0"/>
              </a:spcBef>
            </a:pPr>
            <a:endParaRPr lang="en-US"/>
          </a:p>
        </p:txBody>
      </p:sp>
      <p:sp>
        <p:nvSpPr>
          <p:cNvPr id="21508" name="Slide Number Placeholder 3"/>
          <p:cNvSpPr>
            <a:spLocks noGrp="1"/>
          </p:cNvSpPr>
          <p:nvPr>
            <p:ph type="sldNum" sz="quarter" idx="5"/>
          </p:nvPr>
        </p:nvSpPr>
        <p:spPr bwMode="auto">
          <a:noFill/>
          <a:ln>
            <a:miter lim="800000"/>
            <a:headEnd/>
            <a:tailEnd/>
          </a:ln>
        </p:spPr>
        <p:txBody>
          <a:bodyPr/>
          <a:lstStyle/>
          <a:p>
            <a:fld id="{7EA89479-93B6-DE4E-9B50-5A749C35C8A2}" type="slidenum">
              <a:rPr lang="en-US"/>
              <a:pPr/>
              <a:t>92</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pPr>
              <a:spcBef>
                <a:spcPct val="0"/>
              </a:spcBef>
            </a:pPr>
            <a:endParaRPr lang="en-US"/>
          </a:p>
        </p:txBody>
      </p:sp>
      <p:sp>
        <p:nvSpPr>
          <p:cNvPr id="22532" name="Slide Number Placeholder 3"/>
          <p:cNvSpPr>
            <a:spLocks noGrp="1"/>
          </p:cNvSpPr>
          <p:nvPr>
            <p:ph type="sldNum" sz="quarter" idx="5"/>
          </p:nvPr>
        </p:nvSpPr>
        <p:spPr bwMode="auto">
          <a:noFill/>
          <a:ln>
            <a:miter lim="800000"/>
            <a:headEnd/>
            <a:tailEnd/>
          </a:ln>
        </p:spPr>
        <p:txBody>
          <a:bodyPr/>
          <a:lstStyle/>
          <a:p>
            <a:fld id="{98E2EAD5-8721-7145-8CD4-21C41C54876B}" type="slidenum">
              <a:rPr lang="en-US"/>
              <a:pPr/>
              <a:t>93</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a:lstStyle/>
          <a:p>
            <a:pPr>
              <a:spcBef>
                <a:spcPct val="0"/>
              </a:spcBef>
            </a:pPr>
            <a:endParaRPr lang="en-US"/>
          </a:p>
        </p:txBody>
      </p:sp>
      <p:sp>
        <p:nvSpPr>
          <p:cNvPr id="23556" name="Slide Number Placeholder 3"/>
          <p:cNvSpPr>
            <a:spLocks noGrp="1"/>
          </p:cNvSpPr>
          <p:nvPr>
            <p:ph type="sldNum" sz="quarter" idx="5"/>
          </p:nvPr>
        </p:nvSpPr>
        <p:spPr bwMode="auto">
          <a:noFill/>
          <a:ln>
            <a:miter lim="800000"/>
            <a:headEnd/>
            <a:tailEnd/>
          </a:ln>
        </p:spPr>
        <p:txBody>
          <a:bodyPr/>
          <a:lstStyle/>
          <a:p>
            <a:fld id="{C71E625D-2E9C-4341-B0DC-325470B3A57B}" type="slidenum">
              <a:rPr lang="en-US"/>
              <a:pPr/>
              <a:t>94</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a:spcBef>
                <a:spcPct val="0"/>
              </a:spcBef>
            </a:pPr>
            <a:endParaRPr lang="en-US"/>
          </a:p>
        </p:txBody>
      </p:sp>
      <p:sp>
        <p:nvSpPr>
          <p:cNvPr id="24580" name="Slide Number Placeholder 3"/>
          <p:cNvSpPr>
            <a:spLocks noGrp="1"/>
          </p:cNvSpPr>
          <p:nvPr>
            <p:ph type="sldNum" sz="quarter" idx="5"/>
          </p:nvPr>
        </p:nvSpPr>
        <p:spPr bwMode="auto">
          <a:noFill/>
          <a:ln>
            <a:miter lim="800000"/>
            <a:headEnd/>
            <a:tailEnd/>
          </a:ln>
        </p:spPr>
        <p:txBody>
          <a:bodyPr/>
          <a:lstStyle/>
          <a:p>
            <a:fld id="{E0FEAB4E-9BBD-F94B-B0AB-E2C00B3F3E4A}" type="slidenum">
              <a:rPr lang="en-US"/>
              <a:pPr/>
              <a:t>95</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61BA98-A218-47F6-B1FC-E28C707DF00D}" type="slidenum">
              <a:rPr lang="en-US" smtClean="0"/>
              <a:pPr/>
              <a:t>96</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eaLnBrk="1" hangingPunct="1">
              <a:spcBef>
                <a:spcPct val="0"/>
              </a:spcBef>
            </a:pPr>
            <a:endParaRPr lang="en-US"/>
          </a:p>
        </p:txBody>
      </p:sp>
      <p:sp>
        <p:nvSpPr>
          <p:cNvPr id="18436" name="Slide Number Placeholder 3"/>
          <p:cNvSpPr>
            <a:spLocks noGrp="1"/>
          </p:cNvSpPr>
          <p:nvPr>
            <p:ph type="sldNum" sz="quarter" idx="5"/>
          </p:nvPr>
        </p:nvSpPr>
        <p:spPr bwMode="auto">
          <a:noFill/>
          <a:ln>
            <a:miter lim="800000"/>
            <a:headEnd/>
            <a:tailEnd/>
          </a:ln>
        </p:spPr>
        <p:txBody>
          <a:bodyPr/>
          <a:lstStyle/>
          <a:p>
            <a:fld id="{F63A0407-BA31-BE43-9B56-7E29A412AAF4}" type="slidenum">
              <a:rPr lang="en-US"/>
              <a:pPr/>
              <a:t>97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eaLnBrk="1" hangingPunct="1"/>
            <a:endParaRPr lang="en-US"/>
          </a:p>
        </p:txBody>
      </p:sp>
      <p:sp>
        <p:nvSpPr>
          <p:cNvPr id="21508" name="Slide Number Placeholder 3"/>
          <p:cNvSpPr>
            <a:spLocks noGrp="1"/>
          </p:cNvSpPr>
          <p:nvPr>
            <p:ph type="sldNum" sz="quarter" idx="5"/>
          </p:nvPr>
        </p:nvSpPr>
        <p:spPr bwMode="auto">
          <a:noFill/>
          <a:ln>
            <a:miter lim="800000"/>
            <a:headEnd/>
            <a:tailEnd/>
          </a:ln>
        </p:spPr>
        <p:txBody>
          <a:bodyPr/>
          <a:lstStyle/>
          <a:p>
            <a:fld id="{4EFD3E8F-4168-954E-96C8-596449652D3E}" type="slidenum">
              <a:rPr lang="en-US"/>
              <a:pPr/>
              <a:t>13</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pPr eaLnBrk="1" hangingPunct="1">
              <a:spcBef>
                <a:spcPct val="0"/>
              </a:spcBef>
            </a:pPr>
            <a:endParaRPr lang="en-US"/>
          </a:p>
        </p:txBody>
      </p:sp>
      <p:sp>
        <p:nvSpPr>
          <p:cNvPr id="20484" name="Slide Number Placeholder 3"/>
          <p:cNvSpPr>
            <a:spLocks noGrp="1"/>
          </p:cNvSpPr>
          <p:nvPr>
            <p:ph type="sldNum" sz="quarter" idx="5"/>
          </p:nvPr>
        </p:nvSpPr>
        <p:spPr bwMode="auto">
          <a:noFill/>
          <a:ln>
            <a:miter lim="800000"/>
            <a:headEnd/>
            <a:tailEnd/>
          </a:ln>
        </p:spPr>
        <p:txBody>
          <a:bodyPr/>
          <a:lstStyle/>
          <a:p>
            <a:fld id="{3AA26889-ADDB-E144-91EF-E89F7E6257C1}" type="slidenum">
              <a:rPr lang="en-US"/>
              <a:pPr/>
              <a:t>98</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pPr eaLnBrk="1" hangingPunct="1">
              <a:spcBef>
                <a:spcPct val="0"/>
              </a:spcBef>
            </a:pPr>
            <a:endParaRPr lang="en-US"/>
          </a:p>
        </p:txBody>
      </p:sp>
      <p:sp>
        <p:nvSpPr>
          <p:cNvPr id="22532" name="Slide Number Placeholder 3"/>
          <p:cNvSpPr>
            <a:spLocks noGrp="1"/>
          </p:cNvSpPr>
          <p:nvPr>
            <p:ph type="sldNum" sz="quarter" idx="5"/>
          </p:nvPr>
        </p:nvSpPr>
        <p:spPr bwMode="auto">
          <a:noFill/>
          <a:ln>
            <a:miter lim="800000"/>
            <a:headEnd/>
            <a:tailEnd/>
          </a:ln>
        </p:spPr>
        <p:txBody>
          <a:bodyPr/>
          <a:lstStyle/>
          <a:p>
            <a:fld id="{98904187-7E4D-1B43-BA77-B8B9FBF5383A}" type="slidenum">
              <a:rPr lang="en-US"/>
              <a:pPr/>
              <a:t>99</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noFill/>
          <a:ln>
            <a:miter lim="800000"/>
            <a:headEnd/>
            <a:tailEnd/>
          </a:ln>
        </p:spPr>
        <p:txBody>
          <a:bodyPr/>
          <a:lstStyle/>
          <a:p>
            <a:fld id="{167A5E77-D709-A343-B3EF-98150B022140}" type="slidenum">
              <a:rPr lang="en-US"/>
              <a:pPr/>
              <a:t>100</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a:lstStyle/>
          <a:p>
            <a:pPr eaLnBrk="1" hangingPunct="1">
              <a:spcBef>
                <a:spcPct val="0"/>
              </a:spcBef>
            </a:pPr>
            <a:endParaRPr lang="en-US"/>
          </a:p>
        </p:txBody>
      </p:sp>
      <p:sp>
        <p:nvSpPr>
          <p:cNvPr id="26628" name="Slide Number Placeholder 3"/>
          <p:cNvSpPr>
            <a:spLocks noGrp="1"/>
          </p:cNvSpPr>
          <p:nvPr>
            <p:ph type="sldNum" sz="quarter" idx="5"/>
          </p:nvPr>
        </p:nvSpPr>
        <p:spPr bwMode="auto">
          <a:noFill/>
          <a:ln>
            <a:miter lim="800000"/>
            <a:headEnd/>
            <a:tailEnd/>
          </a:ln>
        </p:spPr>
        <p:txBody>
          <a:bodyPr/>
          <a:lstStyle/>
          <a:p>
            <a:fld id="{2EDE0A90-FB30-A546-8C4B-CE82ECC90730}" type="slidenum">
              <a:rPr lang="en-US"/>
              <a:pPr/>
              <a:t>101</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61BA98-A218-47F6-B1FC-E28C707DF00D}" type="slidenum">
              <a:rPr lang="en-US" smtClean="0"/>
              <a:pPr/>
              <a:t>102</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61BA98-A218-47F6-B1FC-E28C707DF00D}" type="slidenum">
              <a:rPr lang="en-US" smtClean="0"/>
              <a:pPr/>
              <a:t>103</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61BA98-A218-47F6-B1FC-E28C707DF00D}" type="slidenum">
              <a:rPr lang="en-US" smtClean="0"/>
              <a:pPr/>
              <a:t>108</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61BA98-A218-47F6-B1FC-E28C707DF00D}" type="slidenum">
              <a:rPr lang="en-US" smtClean="0"/>
              <a:pPr/>
              <a:t>111</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A61BA98-A218-47F6-B1FC-E28C707DF00D}" type="slidenum">
              <a:rPr lang="en-US" smtClean="0"/>
              <a:pPr/>
              <a:t>114</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1B9471-7A3C-4AC1-9DA1-D3944C6D867F}" type="slidenum">
              <a:rPr lang="en-US" smtClean="0"/>
              <a:pPr fontAlgn="base">
                <a:spcBef>
                  <a:spcPct val="0"/>
                </a:spcBef>
                <a:spcAft>
                  <a:spcPct val="0"/>
                </a:spcAft>
                <a:defRPr/>
              </a:pPr>
              <a:t>144</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a:lstStyle/>
          <a:p>
            <a:pPr eaLnBrk="1" hangingPunct="1"/>
            <a:endParaRPr lang="en-US"/>
          </a:p>
        </p:txBody>
      </p:sp>
      <p:sp>
        <p:nvSpPr>
          <p:cNvPr id="22532" name="Slide Number Placeholder 3"/>
          <p:cNvSpPr>
            <a:spLocks noGrp="1"/>
          </p:cNvSpPr>
          <p:nvPr>
            <p:ph type="sldNum" sz="quarter" idx="5"/>
          </p:nvPr>
        </p:nvSpPr>
        <p:spPr bwMode="auto">
          <a:noFill/>
          <a:ln>
            <a:miter lim="800000"/>
            <a:headEnd/>
            <a:tailEnd/>
          </a:ln>
        </p:spPr>
        <p:txBody>
          <a:bodyPr/>
          <a:lstStyle/>
          <a:p>
            <a:fld id="{A663729C-7CFD-D843-8A77-5139CBD1DA21}" type="slidenum">
              <a:rPr lang="en-US"/>
              <a:pPr/>
              <a:t>15</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3662D4-F6BB-470E-9664-FB8C4A059C57}" type="slidenum">
              <a:rPr lang="en-US" smtClean="0"/>
              <a:pPr fontAlgn="base">
                <a:spcBef>
                  <a:spcPct val="0"/>
                </a:spcBef>
                <a:spcAft>
                  <a:spcPct val="0"/>
                </a:spcAft>
                <a:defRPr/>
              </a:pPr>
              <a:t>145</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6F452E-FE66-45C5-9961-1B9BED1BB587}" type="slidenum">
              <a:rPr lang="en-US" smtClean="0"/>
              <a:pPr fontAlgn="base">
                <a:spcBef>
                  <a:spcPct val="0"/>
                </a:spcBef>
                <a:spcAft>
                  <a:spcPct val="0"/>
                </a:spcAft>
                <a:defRPr/>
              </a:pPr>
              <a:t>146</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C0924A-7BC9-48D0-A1D9-E5F2FE8FC434}" type="slidenum">
              <a:rPr lang="en-US" smtClean="0"/>
              <a:pPr fontAlgn="base">
                <a:spcBef>
                  <a:spcPct val="0"/>
                </a:spcBef>
                <a:spcAft>
                  <a:spcPct val="0"/>
                </a:spcAft>
                <a:defRPr/>
              </a:pPr>
              <a:t>147</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B4D931-C89A-4434-8B12-7833BBB6BDAE}" type="slidenum">
              <a:rPr lang="en-US" smtClean="0"/>
              <a:pPr fontAlgn="base">
                <a:spcBef>
                  <a:spcPct val="0"/>
                </a:spcBef>
                <a:spcAft>
                  <a:spcPct val="0"/>
                </a:spcAft>
                <a:defRPr/>
              </a:pPr>
              <a:t>148</a:t>
            </a:fld>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2B4EB4-2197-4AD8-BC0B-849E4E3408B5}" type="slidenum">
              <a:rPr lang="en-US" smtClean="0"/>
              <a:pPr fontAlgn="base">
                <a:spcBef>
                  <a:spcPct val="0"/>
                </a:spcBef>
                <a:spcAft>
                  <a:spcPct val="0"/>
                </a:spcAft>
                <a:defRPr/>
              </a:pPr>
              <a:t>149</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533CEB-7791-40A3-B316-3CE579A47A44}" type="slidenum">
              <a:rPr lang="en-US" smtClean="0"/>
              <a:pPr fontAlgn="base">
                <a:spcBef>
                  <a:spcPct val="0"/>
                </a:spcBef>
                <a:spcAft>
                  <a:spcPct val="0"/>
                </a:spcAft>
                <a:defRPr/>
              </a:pPr>
              <a:t>150</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F6DD43-8E04-48D6-B114-33B1B938FE5B}" type="slidenum">
              <a:rPr lang="en-US" smtClean="0"/>
              <a:pPr fontAlgn="base">
                <a:spcBef>
                  <a:spcPct val="0"/>
                </a:spcBef>
                <a:spcAft>
                  <a:spcPct val="0"/>
                </a:spcAft>
                <a:defRPr/>
              </a:pPr>
              <a:t>151</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517333-BA86-4F6E-9B2F-07180D4597D4}" type="slidenum">
              <a:rPr lang="en-US" smtClean="0"/>
              <a:pPr fontAlgn="base">
                <a:spcBef>
                  <a:spcPct val="0"/>
                </a:spcBef>
                <a:spcAft>
                  <a:spcPct val="0"/>
                </a:spcAft>
                <a:defRPr/>
              </a:pPr>
              <a:t>152</a:t>
            </a:fld>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ACAFCD-D933-4C15-854E-8BCF18CB7451}" type="slidenum">
              <a:rPr lang="en-US" smtClean="0"/>
              <a:pPr fontAlgn="base">
                <a:spcBef>
                  <a:spcPct val="0"/>
                </a:spcBef>
                <a:spcAft>
                  <a:spcPct val="0"/>
                </a:spcAft>
                <a:defRPr/>
              </a:pPr>
              <a:t>153</a:t>
            </a:fld>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E57D57-1E06-4549-BD49-32D47B2B2095}" type="slidenum">
              <a:rPr lang="en-US" smtClean="0"/>
              <a:pPr fontAlgn="base">
                <a:spcBef>
                  <a:spcPct val="0"/>
                </a:spcBef>
                <a:spcAft>
                  <a:spcPct val="0"/>
                </a:spcAft>
                <a:defRPr/>
              </a:pPr>
              <a:t>154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5890D2-250F-494D-827E-3F6425AD1DB0}" type="datetimeFigureOut">
              <a:rPr lang="en-US" smtClean="0"/>
              <a:pPr/>
              <a:t>9/27/10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6D0C2-1577-CB4A-A277-4A12A08AACB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5890D2-250F-494D-827E-3F6425AD1DB0}" type="datetimeFigureOut">
              <a:rPr lang="en-US" smtClean="0"/>
              <a:pPr/>
              <a:t>9/27/10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6D0C2-1577-CB4A-A277-4A12A08AACB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5890D2-250F-494D-827E-3F6425AD1DB0}" type="datetimeFigureOut">
              <a:rPr lang="en-US" smtClean="0"/>
              <a:pPr/>
              <a:t>9/27/10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6D0C2-1577-CB4A-A277-4A12A08AACB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C2D8D9-399C-2647-B7EB-F59D660D8D5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smtClean="0"/>
            </a:lvl1pPr>
          </a:lstStyle>
          <a:p>
            <a:fld id="{B835F184-DE56-D046-8BEF-F879F51AEAA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5890D2-250F-494D-827E-3F6425AD1DB0}" type="datetimeFigureOut">
              <a:rPr lang="en-US" smtClean="0"/>
              <a:pPr/>
              <a:t>9/27/10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6D0C2-1577-CB4A-A277-4A12A08AACB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5890D2-250F-494D-827E-3F6425AD1DB0}" type="datetimeFigureOut">
              <a:rPr lang="en-US" smtClean="0"/>
              <a:pPr/>
              <a:t>9/27/10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6D0C2-1577-CB4A-A277-4A12A08AACB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5890D2-250F-494D-827E-3F6425AD1DB0}" type="datetimeFigureOut">
              <a:rPr lang="en-US" smtClean="0"/>
              <a:pPr/>
              <a:t>9/27/10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6D0C2-1577-CB4A-A277-4A12A08AACB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5890D2-250F-494D-827E-3F6425AD1DB0}" type="datetimeFigureOut">
              <a:rPr lang="en-US" smtClean="0"/>
              <a:pPr/>
              <a:t>9/27/10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26D0C2-1577-CB4A-A277-4A12A08AACB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5890D2-250F-494D-827E-3F6425AD1DB0}" type="datetimeFigureOut">
              <a:rPr lang="en-US" smtClean="0"/>
              <a:pPr/>
              <a:t>9/27/10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26D0C2-1577-CB4A-A277-4A12A08AACB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890D2-250F-494D-827E-3F6425AD1DB0}" type="datetimeFigureOut">
              <a:rPr lang="en-US" smtClean="0"/>
              <a:pPr/>
              <a:t>9/27/10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26D0C2-1577-CB4A-A277-4A12A08AACB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890D2-250F-494D-827E-3F6425AD1DB0}" type="datetimeFigureOut">
              <a:rPr lang="en-US" smtClean="0"/>
              <a:pPr/>
              <a:t>9/27/10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6D0C2-1577-CB4A-A277-4A12A08AACB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890D2-250F-494D-827E-3F6425AD1DB0}" type="datetimeFigureOut">
              <a:rPr lang="en-US" smtClean="0"/>
              <a:pPr/>
              <a:t>9/27/10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6D0C2-1577-CB4A-A277-4A12A08AACB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890D2-250F-494D-827E-3F6425AD1DB0}" type="datetimeFigureOut">
              <a:rPr lang="en-US" smtClean="0"/>
              <a:pPr/>
              <a:t>9/27/10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6D0C2-1577-CB4A-A277-4A12A08AACB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image" Target="../media/image6.png"/><Relationship Id="rId4" Type="http://schemas.openxmlformats.org/officeDocument/2006/relationships/hyperlink" Target="http://en.wikipedia.org/wiki/Cellular_adhesion" TargetMode="External"/><Relationship Id="rId1" Type="http://schemas.openxmlformats.org/officeDocument/2006/relationships/slideLayout" Target="../slideLayouts/slideLayout13.xml"/><Relationship Id="rId2" Type="http://schemas.openxmlformats.org/officeDocument/2006/relationships/hyperlink" Target="http://en.wikipedia.org/wiki/Absorption_(chemistry)" TargetMode="External"/><Relationship Id="rId3" Type="http://schemas.openxmlformats.org/officeDocument/2006/relationships/hyperlink" Target="http://en.wikipedia.org/wiki/Secretion" TargetMode="External"/><Relationship Id="rId5" Type="http://schemas.openxmlformats.org/officeDocument/2006/relationships/hyperlink" Target="http://en.wikipedia.org/wiki/Mechanotransduction" TargetMode="External"/></Relationships>
</file>

<file path=ppt/slides/_rels/slide100.xml.rels><?xml version="1.0" encoding="UTF-8" standalone="yes"?>
<Relationships xmlns="http://schemas.openxmlformats.org/package/2006/relationships"><Relationship Id="rId4" Type="http://schemas.openxmlformats.org/officeDocument/2006/relationships/notesSlide" Target="../notesSlides/notesSlide82.xml"/><Relationship Id="rId1" Type="http://schemas.openxmlformats.org/officeDocument/2006/relationships/tags" Target="../tags/tag155.xml"/><Relationship Id="rId2" Type="http://schemas.openxmlformats.org/officeDocument/2006/relationships/tags" Target="../tags/tag156.xml"/><Relationship Id="rId3"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6" Type="http://schemas.openxmlformats.org/officeDocument/2006/relationships/image" Target="../media/image64.png"/><Relationship Id="rId4" Type="http://schemas.openxmlformats.org/officeDocument/2006/relationships/notesSlide" Target="../notesSlides/notesSlide83.xml"/><Relationship Id="rId1" Type="http://schemas.openxmlformats.org/officeDocument/2006/relationships/tags" Target="../tags/tag157.xml"/><Relationship Id="rId2" Type="http://schemas.openxmlformats.org/officeDocument/2006/relationships/tags" Target="../tags/tag158.xml"/><Relationship Id="rId3" Type="http://schemas.openxmlformats.org/officeDocument/2006/relationships/slideLayout" Target="../slideLayouts/slideLayout12.xml"/><Relationship Id="rId5" Type="http://schemas.openxmlformats.org/officeDocument/2006/relationships/image" Target="../media/image63.png"/></Relationships>
</file>

<file path=ppt/slides/_rels/slide102.xml.rels><?xml version="1.0" encoding="UTF-8" standalone="yes"?>
<Relationships xmlns="http://schemas.openxmlformats.org/package/2006/relationships"><Relationship Id="rId4" Type="http://schemas.openxmlformats.org/officeDocument/2006/relationships/notesSlide" Target="../notesSlides/notesSlide84.xml"/><Relationship Id="rId1" Type="http://schemas.openxmlformats.org/officeDocument/2006/relationships/tags" Target="../tags/tag159.xml"/><Relationship Id="rId2" Type="http://schemas.openxmlformats.org/officeDocument/2006/relationships/tags" Target="../tags/tag160.xml"/><Relationship Id="rId3" Type="http://schemas.openxmlformats.org/officeDocument/2006/relationships/slideLayout" Target="../slideLayouts/slideLayout12.xml"/><Relationship Id="rId5" Type="http://schemas.openxmlformats.org/officeDocument/2006/relationships/image" Target="../media/image65.jpeg"/></Relationships>
</file>

<file path=ppt/slides/_rels/slide103.xml.rels><?xml version="1.0" encoding="UTF-8" standalone="yes"?>
<Relationships xmlns="http://schemas.openxmlformats.org/package/2006/relationships"><Relationship Id="rId4" Type="http://schemas.openxmlformats.org/officeDocument/2006/relationships/notesSlide" Target="../notesSlides/notesSlide85.xml"/><Relationship Id="rId1" Type="http://schemas.openxmlformats.org/officeDocument/2006/relationships/tags" Target="../tags/tag161.xml"/><Relationship Id="rId2" Type="http://schemas.openxmlformats.org/officeDocument/2006/relationships/tags" Target="../tags/tag162.xml"/><Relationship Id="rId3" Type="http://schemas.openxmlformats.org/officeDocument/2006/relationships/slideLayout" Target="../slideLayouts/slideLayout12.xml"/><Relationship Id="rId5" Type="http://schemas.openxmlformats.org/officeDocument/2006/relationships/image" Target="../media/image66.jpeg"/></Relationships>
</file>

<file path=ppt/slides/_rels/slide104.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image" Target="../media/image68.jpeg"/></Relationships>
</file>

<file path=ppt/slides/_rels/slide10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4" Type="http://schemas.openxmlformats.org/officeDocument/2006/relationships/image" Target="../media/image70.jpeg"/><Relationship Id="rId1" Type="http://schemas.openxmlformats.org/officeDocument/2006/relationships/tags" Target="../tags/tag163.xml"/><Relationship Id="rId2" Type="http://schemas.openxmlformats.org/officeDocument/2006/relationships/slideLayout" Target="../slideLayouts/slideLayout12.xml"/><Relationship Id="rId3" Type="http://schemas.openxmlformats.org/officeDocument/2006/relationships/notesSlide" Target="../notesSlides/notesSlide86.xml"/><Relationship Id="rId5" Type="http://schemas.openxmlformats.org/officeDocument/2006/relationships/image" Target="../media/image71.jpeg"/></Relationships>
</file>

<file path=ppt/slides/_rels/slide10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7.xml"/><Relationship Id="rId1" Type="http://schemas.openxmlformats.org/officeDocument/2006/relationships/tags" Target="../tags/tag12.xml"/><Relationship Id="rId2" Type="http://schemas.openxmlformats.org/officeDocument/2006/relationships/tags" Target="../tags/tag13.xml"/><Relationship Id="rId3" Type="http://schemas.openxmlformats.org/officeDocument/2006/relationships/slideLayout" Target="../slideLayouts/slideLayout12.xml"/><Relationship Id="rId5" Type="http://schemas.openxmlformats.org/officeDocument/2006/relationships/image" Target="../media/image7.png"/></Relationships>
</file>

<file path=ppt/slides/_rels/slide11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6" Type="http://schemas.openxmlformats.org/officeDocument/2006/relationships/image" Target="../media/image73.jpeg"/><Relationship Id="rId4" Type="http://schemas.openxmlformats.org/officeDocument/2006/relationships/slideLayout" Target="../slideLayouts/slideLayout12.xml"/><Relationship Id="rId1" Type="http://schemas.openxmlformats.org/officeDocument/2006/relationships/tags" Target="../tags/tag164.xml"/><Relationship Id="rId2" Type="http://schemas.openxmlformats.org/officeDocument/2006/relationships/tags" Target="../tags/tag165.xml"/><Relationship Id="rId3" Type="http://schemas.openxmlformats.org/officeDocument/2006/relationships/tags" Target="../tags/tag166.xml"/><Relationship Id="rId5" Type="http://schemas.openxmlformats.org/officeDocument/2006/relationships/notesSlide" Target="../notesSlides/notesSlide87.xml"/></Relationships>
</file>

<file path=ppt/slides/_rels/slide11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6" Type="http://schemas.openxmlformats.org/officeDocument/2006/relationships/image" Target="../media/image76.jpeg"/><Relationship Id="rId4" Type="http://schemas.openxmlformats.org/officeDocument/2006/relationships/notesSlide" Target="../notesSlides/notesSlide88.xml"/><Relationship Id="rId1" Type="http://schemas.openxmlformats.org/officeDocument/2006/relationships/tags" Target="../tags/tag167.xml"/><Relationship Id="rId2" Type="http://schemas.openxmlformats.org/officeDocument/2006/relationships/tags" Target="../tags/tag168.xml"/><Relationship Id="rId3" Type="http://schemas.openxmlformats.org/officeDocument/2006/relationships/slideLayout" Target="../slideLayouts/slideLayout12.xml"/><Relationship Id="rId5" Type="http://schemas.openxmlformats.org/officeDocument/2006/relationships/image" Target="../media/image75.jpeg"/></Relationships>
</file>

<file path=ppt/slides/_rels/slide11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12.xml"/><Relationship Id="rId3" Type="http://schemas.openxmlformats.org/officeDocument/2006/relationships/oleObject" Target="../embeddings/oleObject2.bin"/><Relationship Id="rId1" Type="http://schemas.openxmlformats.org/officeDocument/2006/relationships/vmlDrawing" Target="../drawings/vmlDrawing2.vml"/></Relationships>
</file>

<file path=ppt/slides/_rels/slide11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12.xml"/><Relationship Id="rId3" Type="http://schemas.openxmlformats.org/officeDocument/2006/relationships/oleObject" Target="../embeddings/oleObject3.bin"/><Relationship Id="rId1" Type="http://schemas.openxmlformats.org/officeDocument/2006/relationships/vmlDrawing" Target="../drawings/vmlDrawing3.v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12.xml"/><Relationship Id="rId3" Type="http://schemas.openxmlformats.org/officeDocument/2006/relationships/oleObject" Target="../embeddings/oleObject4.bin"/><Relationship Id="rId1" Type="http://schemas.openxmlformats.org/officeDocument/2006/relationships/vmlDrawing" Target="../drawings/vmlDrawing4.vml"/></Relationships>
</file>

<file path=ppt/slides/_rels/slide1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12.xml"/><Relationship Id="rId3" Type="http://schemas.openxmlformats.org/officeDocument/2006/relationships/oleObject" Target="../embeddings/oleObject5.bin"/><Relationship Id="rId1" Type="http://schemas.openxmlformats.org/officeDocument/2006/relationships/vmlDrawing" Target="../drawings/vmlDrawing5.vml"/></Relationships>
</file>

<file path=ppt/slides/_rels/slide12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oleObject6.bin"/><Relationship Id="rId1" Type="http://schemas.openxmlformats.org/officeDocument/2006/relationships/vmlDrawing" Target="../drawings/vmlDrawing6.vml"/></Relationships>
</file>

<file path=ppt/slides/_rels/slide12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oleObject7.bin"/><Relationship Id="rId1" Type="http://schemas.openxmlformats.org/officeDocument/2006/relationships/vmlDrawing" Target="../drawings/vmlDrawing7.v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oleObject8.bin"/><Relationship Id="rId1" Type="http://schemas.openxmlformats.org/officeDocument/2006/relationships/vmlDrawing" Target="../drawings/vmlDrawing8.v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oleObject9.bin"/><Relationship Id="rId1" Type="http://schemas.openxmlformats.org/officeDocument/2006/relationships/vmlDrawing" Target="../drawings/vmlDrawing9.v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oleObject10.bin"/><Relationship Id="rId1" Type="http://schemas.openxmlformats.org/officeDocument/2006/relationships/vmlDrawing" Target="../drawings/vmlDrawing10.vml"/></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8.xml"/><Relationship Id="rId1" Type="http://schemas.openxmlformats.org/officeDocument/2006/relationships/tags" Target="../tags/tag14.xml"/><Relationship Id="rId2" Type="http://schemas.openxmlformats.org/officeDocument/2006/relationships/tags" Target="../tags/tag15.xml"/><Relationship Id="rId3"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oleObject11.bin"/><Relationship Id="rId1" Type="http://schemas.openxmlformats.org/officeDocument/2006/relationships/vmlDrawing" Target="../drawings/vmlDrawing11.vml"/></Relationships>
</file>

<file path=ppt/slides/_rels/slide13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oleObject" Target="../embeddings/oleObject12.bin"/><Relationship Id="rId1" Type="http://schemas.openxmlformats.org/officeDocument/2006/relationships/vmlDrawing" Target="../drawings/vmlDrawing12.v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89.xml"/><Relationship Id="rId1" Type="http://schemas.openxmlformats.org/officeDocument/2006/relationships/tags" Target="../tags/tag169.xml"/></Relationships>
</file>

<file path=ppt/slides/_rels/slide145.xml.rels><?xml version="1.0" encoding="UTF-8" standalone="yes"?>
<Relationships xmlns="http://schemas.openxmlformats.org/package/2006/relationships"><Relationship Id="rId4" Type="http://schemas.openxmlformats.org/officeDocument/2006/relationships/notesSlide" Target="../notesSlides/notesSlide90.xml"/><Relationship Id="rId1" Type="http://schemas.openxmlformats.org/officeDocument/2006/relationships/tags" Target="../tags/tag170.xml"/><Relationship Id="rId2" Type="http://schemas.openxmlformats.org/officeDocument/2006/relationships/tags" Target="../tags/tag171.xml"/><Relationship Id="rId3" Type="http://schemas.openxmlformats.org/officeDocument/2006/relationships/slideLayout" Target="../slideLayouts/slideLayout12.xml"/><Relationship Id="rId5" Type="http://schemas.openxmlformats.org/officeDocument/2006/relationships/image" Target="../media/image94.jpeg"/></Relationships>
</file>

<file path=ppt/slides/_rels/slide146.xml.rels><?xml version="1.0" encoding="UTF-8" standalone="yes"?>
<Relationships xmlns="http://schemas.openxmlformats.org/package/2006/relationships"><Relationship Id="rId4" Type="http://schemas.openxmlformats.org/officeDocument/2006/relationships/notesSlide" Target="../notesSlides/notesSlide91.xml"/><Relationship Id="rId5" Type="http://schemas.openxmlformats.org/officeDocument/2006/relationships/image" Target="../media/image95.jpeg"/><Relationship Id="rId7" Type="http://schemas.openxmlformats.org/officeDocument/2006/relationships/image" Target="../media/image96.jpeg"/><Relationship Id="rId1" Type="http://schemas.openxmlformats.org/officeDocument/2006/relationships/tags" Target="../tags/tag172.xml"/><Relationship Id="rId2" Type="http://schemas.openxmlformats.org/officeDocument/2006/relationships/tags" Target="../tags/tag173.xml"/><Relationship Id="rId3" Type="http://schemas.openxmlformats.org/officeDocument/2006/relationships/slideLayout" Target="../slideLayouts/slideLayout12.xml"/><Relationship Id="rId6" Type="http://schemas.openxmlformats.org/officeDocument/2006/relationships/image" Target="../media/image94.jpeg"/></Relationships>
</file>

<file path=ppt/slides/_rels/slide147.xml.rels><?xml version="1.0" encoding="UTF-8" standalone="yes"?>
<Relationships xmlns="http://schemas.openxmlformats.org/package/2006/relationships"><Relationship Id="rId4" Type="http://schemas.openxmlformats.org/officeDocument/2006/relationships/notesSlide" Target="../notesSlides/notesSlide92.xml"/><Relationship Id="rId1" Type="http://schemas.openxmlformats.org/officeDocument/2006/relationships/tags" Target="../tags/tag174.xml"/><Relationship Id="rId2" Type="http://schemas.openxmlformats.org/officeDocument/2006/relationships/tags" Target="../tags/tag175.xml"/><Relationship Id="rId3" Type="http://schemas.openxmlformats.org/officeDocument/2006/relationships/slideLayout" Target="../slideLayouts/slideLayout12.xml"/><Relationship Id="rId5" Type="http://schemas.openxmlformats.org/officeDocument/2006/relationships/image" Target="../media/image97.png"/></Relationships>
</file>

<file path=ppt/slides/_rels/slide148.xml.rels><?xml version="1.0" encoding="UTF-8" standalone="yes"?>
<Relationships xmlns="http://schemas.openxmlformats.org/package/2006/relationships"><Relationship Id="rId4" Type="http://schemas.openxmlformats.org/officeDocument/2006/relationships/notesSlide" Target="../notesSlides/notesSlide93.xml"/><Relationship Id="rId1" Type="http://schemas.openxmlformats.org/officeDocument/2006/relationships/tags" Target="../tags/tag176.xml"/><Relationship Id="rId2" Type="http://schemas.openxmlformats.org/officeDocument/2006/relationships/tags" Target="../tags/tag177.xml"/><Relationship Id="rId3" Type="http://schemas.openxmlformats.org/officeDocument/2006/relationships/slideLayout" Target="../slideLayouts/slideLayout12.xml"/><Relationship Id="rId5" Type="http://schemas.openxmlformats.org/officeDocument/2006/relationships/image" Target="../media/image98.png"/></Relationships>
</file>

<file path=ppt/slides/_rels/slide149.xml.rels><?xml version="1.0" encoding="UTF-8" standalone="yes"?>
<Relationships xmlns="http://schemas.openxmlformats.org/package/2006/relationships"><Relationship Id="rId4" Type="http://schemas.openxmlformats.org/officeDocument/2006/relationships/notesSlide" Target="../notesSlides/notesSlide94.xml"/><Relationship Id="rId1" Type="http://schemas.openxmlformats.org/officeDocument/2006/relationships/tags" Target="../tags/tag178.xml"/><Relationship Id="rId2" Type="http://schemas.openxmlformats.org/officeDocument/2006/relationships/tags" Target="../tags/tag179.xml"/><Relationship Id="rId3"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9.xml"/><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slideLayout" Target="../slideLayouts/slideLayout12.xml"/><Relationship Id="rId5" Type="http://schemas.openxmlformats.org/officeDocument/2006/relationships/image" Target="../media/image10.jpeg"/></Relationships>
</file>

<file path=ppt/slides/_rels/slide150.xml.rels><?xml version="1.0" encoding="UTF-8" standalone="yes"?>
<Relationships xmlns="http://schemas.openxmlformats.org/package/2006/relationships"><Relationship Id="rId6" Type="http://schemas.openxmlformats.org/officeDocument/2006/relationships/image" Target="../media/image96.jpeg"/><Relationship Id="rId4" Type="http://schemas.openxmlformats.org/officeDocument/2006/relationships/slideLayout" Target="../slideLayouts/slideLayout12.xml"/><Relationship Id="rId1" Type="http://schemas.openxmlformats.org/officeDocument/2006/relationships/tags" Target="../tags/tag180.xml"/><Relationship Id="rId2" Type="http://schemas.openxmlformats.org/officeDocument/2006/relationships/tags" Target="../tags/tag181.xml"/><Relationship Id="rId3" Type="http://schemas.openxmlformats.org/officeDocument/2006/relationships/tags" Target="../tags/tag182.xml"/><Relationship Id="rId5" Type="http://schemas.openxmlformats.org/officeDocument/2006/relationships/notesSlide" Target="../notesSlides/notesSlide95.xml"/></Relationships>
</file>

<file path=ppt/slides/_rels/slide151.xml.rels><?xml version="1.0" encoding="UTF-8" standalone="yes"?>
<Relationships xmlns="http://schemas.openxmlformats.org/package/2006/relationships"><Relationship Id="rId8" Type="http://schemas.openxmlformats.org/officeDocument/2006/relationships/image" Target="../media/image102.jpeg"/><Relationship Id="rId4" Type="http://schemas.openxmlformats.org/officeDocument/2006/relationships/notesSlide" Target="../notesSlides/notesSlide96.xml"/><Relationship Id="rId5" Type="http://schemas.openxmlformats.org/officeDocument/2006/relationships/image" Target="../media/image99.png"/><Relationship Id="rId7" Type="http://schemas.openxmlformats.org/officeDocument/2006/relationships/image" Target="../media/image101.jpeg"/><Relationship Id="rId1" Type="http://schemas.openxmlformats.org/officeDocument/2006/relationships/tags" Target="../tags/tag183.xml"/><Relationship Id="rId2" Type="http://schemas.openxmlformats.org/officeDocument/2006/relationships/tags" Target="../tags/tag184.xml"/><Relationship Id="rId3" Type="http://schemas.openxmlformats.org/officeDocument/2006/relationships/slideLayout" Target="../slideLayouts/slideLayout12.xml"/><Relationship Id="rId6" Type="http://schemas.openxmlformats.org/officeDocument/2006/relationships/image" Target="../media/image100.png"/></Relationships>
</file>

<file path=ppt/slides/_rels/slide152.xml.rels><?xml version="1.0" encoding="UTF-8" standalone="yes"?>
<Relationships xmlns="http://schemas.openxmlformats.org/package/2006/relationships"><Relationship Id="rId4" Type="http://schemas.openxmlformats.org/officeDocument/2006/relationships/notesSlide" Target="../notesSlides/notesSlide97.xml"/><Relationship Id="rId1" Type="http://schemas.openxmlformats.org/officeDocument/2006/relationships/tags" Target="../tags/tag185.xml"/><Relationship Id="rId2" Type="http://schemas.openxmlformats.org/officeDocument/2006/relationships/tags" Target="../tags/tag186.xml"/><Relationship Id="rId3" Type="http://schemas.openxmlformats.org/officeDocument/2006/relationships/slideLayout" Target="../slideLayouts/slideLayout12.xml"/><Relationship Id="rId5" Type="http://schemas.openxmlformats.org/officeDocument/2006/relationships/image" Target="../media/image103.jpeg"/></Relationships>
</file>

<file path=ppt/slides/_rels/slide153.xml.rels><?xml version="1.0" encoding="UTF-8" standalone="yes"?>
<Relationships xmlns="http://schemas.openxmlformats.org/package/2006/relationships"><Relationship Id="rId14" Type="http://schemas.openxmlformats.org/officeDocument/2006/relationships/hyperlink" Target="http://www.answers.com/topic/ameloblast" TargetMode="External"/><Relationship Id="rId4" Type="http://schemas.openxmlformats.org/officeDocument/2006/relationships/notesSlide" Target="../notesSlides/notesSlide98.xml"/><Relationship Id="rId7" Type="http://schemas.openxmlformats.org/officeDocument/2006/relationships/hyperlink" Target="http://www.answers.com/topic/tooth-enamel-1" TargetMode="External"/><Relationship Id="rId11" Type="http://schemas.openxmlformats.org/officeDocument/2006/relationships/hyperlink" Target="http://www.answers.com/topic/enamel-tufts" TargetMode="External"/><Relationship Id="rId1" Type="http://schemas.openxmlformats.org/officeDocument/2006/relationships/tags" Target="../tags/tag187.xml"/><Relationship Id="rId6" Type="http://schemas.openxmlformats.org/officeDocument/2006/relationships/hyperlink" Target="http://www.answers.com/topic/dentin" TargetMode="External"/><Relationship Id="rId16" Type="http://schemas.openxmlformats.org/officeDocument/2006/relationships/image" Target="../media/image105.png"/><Relationship Id="rId8" Type="http://schemas.openxmlformats.org/officeDocument/2006/relationships/hyperlink" Target="http://www.answers.com/topic/enamel-lamellae%23cite_note-0" TargetMode="External"/><Relationship Id="rId13" Type="http://schemas.openxmlformats.org/officeDocument/2006/relationships/hyperlink" Target="http://www.answers.com/topic/odontoblast" TargetMode="External"/><Relationship Id="rId10" Type="http://schemas.openxmlformats.org/officeDocument/2006/relationships/hyperlink" Target="http://www.answers.com/topic/proteoglycan" TargetMode="External"/><Relationship Id="rId5" Type="http://schemas.openxmlformats.org/officeDocument/2006/relationships/image" Target="../media/image104.png"/><Relationship Id="rId15" Type="http://schemas.openxmlformats.org/officeDocument/2006/relationships/hyperlink" Target="http://www.answers.com/topic/amelogenesis" TargetMode="External"/><Relationship Id="rId12" Type="http://schemas.openxmlformats.org/officeDocument/2006/relationships/hyperlink" Target="http://www.answers.com/topic/enamel-spindles" TargetMode="External"/><Relationship Id="rId2" Type="http://schemas.openxmlformats.org/officeDocument/2006/relationships/tags" Target="../tags/tag188.xml"/><Relationship Id="rId9" Type="http://schemas.openxmlformats.org/officeDocument/2006/relationships/hyperlink" Target="http://www.answers.com/topic/protein" TargetMode="External"/><Relationship Id="rId3"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6" Type="http://schemas.openxmlformats.org/officeDocument/2006/relationships/image" Target="../media/image107.png"/><Relationship Id="rId4" Type="http://schemas.openxmlformats.org/officeDocument/2006/relationships/notesSlide" Target="../notesSlides/notesSlide99.xml"/><Relationship Id="rId1" Type="http://schemas.openxmlformats.org/officeDocument/2006/relationships/tags" Target="../tags/tag189.xml"/><Relationship Id="rId2" Type="http://schemas.openxmlformats.org/officeDocument/2006/relationships/tags" Target="../tags/tag190.xml"/><Relationship Id="rId3" Type="http://schemas.openxmlformats.org/officeDocument/2006/relationships/slideLayout" Target="../slideLayouts/slideLayout12.xml"/><Relationship Id="rId5" Type="http://schemas.openxmlformats.org/officeDocument/2006/relationships/image" Target="../media/image106.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9.png"/><Relationship Id="rId3" Type="http://schemas.openxmlformats.org/officeDocument/2006/relationships/image" Target="../media/image110.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6" Type="http://schemas.openxmlformats.org/officeDocument/2006/relationships/image" Target="../media/image12.jpeg"/><Relationship Id="rId4" Type="http://schemas.openxmlformats.org/officeDocument/2006/relationships/notesSlide" Target="../notesSlides/notesSlide10.xml"/><Relationship Id="rId1" Type="http://schemas.openxmlformats.org/officeDocument/2006/relationships/tags" Target="../tags/tag18.xml"/><Relationship Id="rId2" Type="http://schemas.openxmlformats.org/officeDocument/2006/relationships/tags" Target="../tags/tag19.xml"/><Relationship Id="rId3" Type="http://schemas.openxmlformats.org/officeDocument/2006/relationships/slideLayout" Target="../slideLayouts/slideLayout12.xml"/><Relationship Id="rId5" Type="http://schemas.openxmlformats.org/officeDocument/2006/relationships/image" Target="../media/image11.wm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image" Target="../media/image10.jpeg"/><Relationship Id="rId3" Type="http://schemas.openxmlformats.org/officeDocument/2006/relationships/image" Target="../media/image13.jpe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1.xml"/><Relationship Id="rId1" Type="http://schemas.openxmlformats.org/officeDocument/2006/relationships/tags" Target="../tags/tag20.xml"/><Relationship Id="rId2" Type="http://schemas.openxmlformats.org/officeDocument/2006/relationships/tags" Target="../tags/tag21.xml"/><Relationship Id="rId3" Type="http://schemas.openxmlformats.org/officeDocument/2006/relationships/slideLayout" Target="../slideLayouts/slideLayout12.xml"/><Relationship Id="rId5"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3"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1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3.xml"/><Relationship Id="rId1" Type="http://schemas.openxmlformats.org/officeDocument/2006/relationships/tags" Target="../tags/tag23.xml"/><Relationship Id="rId2" Type="http://schemas.openxmlformats.org/officeDocument/2006/relationships/tags" Target="../tags/tag24.xml"/><Relationship Id="rId3" Type="http://schemas.openxmlformats.org/officeDocument/2006/relationships/slideLayout" Target="../slideLayouts/slideLayout12.xml"/><Relationship Id="rId5" Type="http://schemas.openxmlformats.org/officeDocument/2006/relationships/image" Target="../media/image18.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4.xml"/><Relationship Id="rId1" Type="http://schemas.openxmlformats.org/officeDocument/2006/relationships/tags" Target="../tags/tag25.xml"/><Relationship Id="rId2" Type="http://schemas.openxmlformats.org/officeDocument/2006/relationships/tags" Target="../tags/tag26.xml"/><Relationship Id="rId3"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5.xml"/><Relationship Id="rId1" Type="http://schemas.openxmlformats.org/officeDocument/2006/relationships/tags" Target="../tags/tag27.xml"/><Relationship Id="rId2" Type="http://schemas.openxmlformats.org/officeDocument/2006/relationships/tags" Target="../tags/tag28.xml"/><Relationship Id="rId3"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6.xml"/><Relationship Id="rId1" Type="http://schemas.openxmlformats.org/officeDocument/2006/relationships/tags" Target="../tags/tag29.xml"/><Relationship Id="rId2" Type="http://schemas.openxmlformats.org/officeDocument/2006/relationships/tags" Target="../tags/tag30.xml"/><Relationship Id="rId3" Type="http://schemas.openxmlformats.org/officeDocument/2006/relationships/slideLayout" Target="../slideLayouts/slideLayout12.xml"/><Relationship Id="rId5" Type="http://schemas.openxmlformats.org/officeDocument/2006/relationships/image" Target="../media/image19.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7.xml"/><Relationship Id="rId1" Type="http://schemas.openxmlformats.org/officeDocument/2006/relationships/tags" Target="../tags/tag31.xml"/><Relationship Id="rId2" Type="http://schemas.openxmlformats.org/officeDocument/2006/relationships/tags" Target="../tags/tag32.xml"/><Relationship Id="rId3"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8.xml"/><Relationship Id="rId1" Type="http://schemas.openxmlformats.org/officeDocument/2006/relationships/tags" Target="../tags/tag33.xml"/><Relationship Id="rId2" Type="http://schemas.openxmlformats.org/officeDocument/2006/relationships/tags" Target="../tags/tag34.xml"/><Relationship Id="rId3" Type="http://schemas.openxmlformats.org/officeDocument/2006/relationships/slideLayout" Target="../slideLayouts/slideLayout12.xml"/><Relationship Id="rId5" Type="http://schemas.openxmlformats.org/officeDocument/2006/relationships/image" Target="../media/image20.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19.xml"/><Relationship Id="rId1" Type="http://schemas.openxmlformats.org/officeDocument/2006/relationships/tags" Target="../tags/tag35.xml"/><Relationship Id="rId2" Type="http://schemas.openxmlformats.org/officeDocument/2006/relationships/tags" Target="../tags/tag36.xml"/><Relationship Id="rId3"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0.xml"/><Relationship Id="rId1" Type="http://schemas.openxmlformats.org/officeDocument/2006/relationships/tags" Target="../tags/tag37.xml"/><Relationship Id="rId2" Type="http://schemas.openxmlformats.org/officeDocument/2006/relationships/tags" Target="../tags/tag38.xml"/><Relationship Id="rId3" Type="http://schemas.openxmlformats.org/officeDocument/2006/relationships/slideLayout" Target="../slideLayouts/slideLayout12.xml"/><Relationship Id="rId5" Type="http://schemas.openxmlformats.org/officeDocument/2006/relationships/image" Target="../media/image21.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1.xml"/><Relationship Id="rId1" Type="http://schemas.openxmlformats.org/officeDocument/2006/relationships/tags" Target="../tags/tag39.xml"/><Relationship Id="rId2" Type="http://schemas.openxmlformats.org/officeDocument/2006/relationships/tags" Target="../tags/tag40.xml"/><Relationship Id="rId3" Type="http://schemas.openxmlformats.org/officeDocument/2006/relationships/slideLayout" Target="../slideLayouts/slideLayout12.xml"/><Relationship Id="rId5" Type="http://schemas.openxmlformats.org/officeDocument/2006/relationships/image" Target="../media/image22.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1" Type="http://schemas.openxmlformats.org/officeDocument/2006/relationships/tags" Target="../tags/tag2.xml"/><Relationship Id="rId2" Type="http://schemas.openxmlformats.org/officeDocument/2006/relationships/tags" Target="../tags/tag3.xml"/><Relationship Id="rId3"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2.xml"/><Relationship Id="rId1" Type="http://schemas.openxmlformats.org/officeDocument/2006/relationships/tags" Target="../tags/tag41.xml"/><Relationship Id="rId2" Type="http://schemas.openxmlformats.org/officeDocument/2006/relationships/tags" Target="../tags/tag42.xml"/><Relationship Id="rId3" Type="http://schemas.openxmlformats.org/officeDocument/2006/relationships/slideLayout" Target="../slideLayouts/slideLayout12.xml"/><Relationship Id="rId5" Type="http://schemas.openxmlformats.org/officeDocument/2006/relationships/image" Target="../media/image23.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23.xml"/><Relationship Id="rId1" Type="http://schemas.openxmlformats.org/officeDocument/2006/relationships/tags" Target="../tags/tag43.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4.xml"/><Relationship Id="rId1" Type="http://schemas.openxmlformats.org/officeDocument/2006/relationships/tags" Target="../tags/tag44.xml"/><Relationship Id="rId2" Type="http://schemas.openxmlformats.org/officeDocument/2006/relationships/tags" Target="../tags/tag45.xml"/><Relationship Id="rId3"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5.xml"/><Relationship Id="rId1" Type="http://schemas.openxmlformats.org/officeDocument/2006/relationships/tags" Target="../tags/tag46.xml"/><Relationship Id="rId2" Type="http://schemas.openxmlformats.org/officeDocument/2006/relationships/tags" Target="../tags/tag47.xml"/><Relationship Id="rId3" Type="http://schemas.openxmlformats.org/officeDocument/2006/relationships/slideLayout" Target="../slideLayouts/slideLayout12.xml"/><Relationship Id="rId5" Type="http://schemas.openxmlformats.org/officeDocument/2006/relationships/image" Target="../media/image24.jpe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6.xml"/><Relationship Id="rId1" Type="http://schemas.openxmlformats.org/officeDocument/2006/relationships/tags" Target="../tags/tag48.xml"/><Relationship Id="rId2" Type="http://schemas.openxmlformats.org/officeDocument/2006/relationships/tags" Target="../tags/tag49.xml"/><Relationship Id="rId3"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27.xml"/><Relationship Id="rId1" Type="http://schemas.openxmlformats.org/officeDocument/2006/relationships/tags" Target="../tags/tag50.xml"/><Relationship Id="rId2" Type="http://schemas.openxmlformats.org/officeDocument/2006/relationships/tags" Target="../tags/tag51.xml"/><Relationship Id="rId3"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8.xml"/><Relationship Id="rId1" Type="http://schemas.openxmlformats.org/officeDocument/2006/relationships/tags" Target="../tags/tag52.xml"/><Relationship Id="rId2" Type="http://schemas.openxmlformats.org/officeDocument/2006/relationships/tags" Target="../tags/tag53.xml"/><Relationship Id="rId3"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29.xml"/><Relationship Id="rId1" Type="http://schemas.openxmlformats.org/officeDocument/2006/relationships/tags" Target="../tags/tag54.xml"/><Relationship Id="rId2" Type="http://schemas.openxmlformats.org/officeDocument/2006/relationships/tags" Target="../tags/tag55.xml"/><Relationship Id="rId3"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0.xml"/><Relationship Id="rId1" Type="http://schemas.openxmlformats.org/officeDocument/2006/relationships/tags" Target="../tags/tag56.xml"/><Relationship Id="rId2" Type="http://schemas.openxmlformats.org/officeDocument/2006/relationships/tags" Target="../tags/tag57.xml"/><Relationship Id="rId3"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4" Type="http://schemas.openxmlformats.org/officeDocument/2006/relationships/notesSlide" Target="../notesSlides/notesSlide31.xml"/><Relationship Id="rId1" Type="http://schemas.openxmlformats.org/officeDocument/2006/relationships/tags" Target="../tags/tag58.xml"/><Relationship Id="rId2" Type="http://schemas.openxmlformats.org/officeDocument/2006/relationships/tags" Target="../tags/tag59.xml"/><Relationship Id="rId3" Type="http://schemas.openxmlformats.org/officeDocument/2006/relationships/slideLayout" Target="../slideLayouts/slideLayout12.xml"/><Relationship Id="rId5" Type="http://schemas.openxmlformats.org/officeDocument/2006/relationships/image" Target="../media/image25.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1" Type="http://schemas.openxmlformats.org/officeDocument/2006/relationships/tags" Target="../tags/tag4.xml"/><Relationship Id="rId2" Type="http://schemas.openxmlformats.org/officeDocument/2006/relationships/tags" Target="../tags/tag5.xml"/><Relationship Id="rId3"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6" Type="http://schemas.openxmlformats.org/officeDocument/2006/relationships/image" Target="../media/image27.jpeg"/><Relationship Id="rId4" Type="http://schemas.openxmlformats.org/officeDocument/2006/relationships/notesSlide" Target="../notesSlides/notesSlide32.xml"/><Relationship Id="rId1" Type="http://schemas.openxmlformats.org/officeDocument/2006/relationships/tags" Target="../tags/tag60.xml"/><Relationship Id="rId2" Type="http://schemas.openxmlformats.org/officeDocument/2006/relationships/tags" Target="../tags/tag61.xml"/><Relationship Id="rId3" Type="http://schemas.openxmlformats.org/officeDocument/2006/relationships/slideLayout" Target="../slideLayouts/slideLayout12.xml"/><Relationship Id="rId5" Type="http://schemas.openxmlformats.org/officeDocument/2006/relationships/image" Target="../media/image26.jpe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33.xml"/><Relationship Id="rId1" Type="http://schemas.openxmlformats.org/officeDocument/2006/relationships/tags" Target="../tags/tag62.xml"/><Relationship Id="rId2" Type="http://schemas.openxmlformats.org/officeDocument/2006/relationships/tags" Target="../tags/tag63.xml"/><Relationship Id="rId3" Type="http://schemas.openxmlformats.org/officeDocument/2006/relationships/slideLayout" Target="../slideLayouts/slideLayout12.xml"/><Relationship Id="rId5" Type="http://schemas.openxmlformats.org/officeDocument/2006/relationships/image" Target="../media/image28.wmf"/></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34.xml"/><Relationship Id="rId1" Type="http://schemas.openxmlformats.org/officeDocument/2006/relationships/tags" Target="../tags/tag64.xml"/></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5.xml"/><Relationship Id="rId1" Type="http://schemas.openxmlformats.org/officeDocument/2006/relationships/tags" Target="../tags/tag65.xml"/><Relationship Id="rId2" Type="http://schemas.openxmlformats.org/officeDocument/2006/relationships/tags" Target="../tags/tag66.xml"/><Relationship Id="rId3"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36.xml"/><Relationship Id="rId1" Type="http://schemas.openxmlformats.org/officeDocument/2006/relationships/tags" Target="../tags/tag67.xml"/><Relationship Id="rId2" Type="http://schemas.openxmlformats.org/officeDocument/2006/relationships/tags" Target="../tags/tag68.xml"/><Relationship Id="rId3" Type="http://schemas.openxmlformats.org/officeDocument/2006/relationships/slideLayout" Target="../slideLayouts/slideLayout12.xml"/><Relationship Id="rId5" Type="http://schemas.openxmlformats.org/officeDocument/2006/relationships/image" Target="../media/image29.jpeg"/></Relationships>
</file>

<file path=ppt/slides/_rels/slide45.xml.rels><?xml version="1.0" encoding="UTF-8" standalone="yes"?>
<Relationships xmlns="http://schemas.openxmlformats.org/package/2006/relationships"><Relationship Id="rId6" Type="http://schemas.openxmlformats.org/officeDocument/2006/relationships/image" Target="../media/image31.jpeg"/><Relationship Id="rId4" Type="http://schemas.openxmlformats.org/officeDocument/2006/relationships/notesSlide" Target="../notesSlides/notesSlide37.xml"/><Relationship Id="rId1" Type="http://schemas.openxmlformats.org/officeDocument/2006/relationships/tags" Target="../tags/tag69.xml"/><Relationship Id="rId2" Type="http://schemas.openxmlformats.org/officeDocument/2006/relationships/tags" Target="../tags/tag70.xml"/><Relationship Id="rId3" Type="http://schemas.openxmlformats.org/officeDocument/2006/relationships/slideLayout" Target="../slideLayouts/slideLayout12.xml"/><Relationship Id="rId5" Type="http://schemas.openxmlformats.org/officeDocument/2006/relationships/image" Target="../media/image30.jpeg"/></Relationships>
</file>

<file path=ppt/slides/_rels/slide46.xml.rels><?xml version="1.0" encoding="UTF-8" standalone="yes"?>
<Relationships xmlns="http://schemas.openxmlformats.org/package/2006/relationships"><Relationship Id="rId8" Type="http://schemas.openxmlformats.org/officeDocument/2006/relationships/image" Target="../media/image35.jpeg"/><Relationship Id="rId4" Type="http://schemas.openxmlformats.org/officeDocument/2006/relationships/notesSlide" Target="../notesSlides/notesSlide38.xml"/><Relationship Id="rId10" Type="http://schemas.openxmlformats.org/officeDocument/2006/relationships/image" Target="../media/image37.jpeg"/><Relationship Id="rId5" Type="http://schemas.openxmlformats.org/officeDocument/2006/relationships/image" Target="../media/image32.jpeg"/><Relationship Id="rId7" Type="http://schemas.openxmlformats.org/officeDocument/2006/relationships/image" Target="../media/image34.jpeg"/><Relationship Id="rId1" Type="http://schemas.openxmlformats.org/officeDocument/2006/relationships/tags" Target="../tags/tag71.xml"/><Relationship Id="rId2" Type="http://schemas.openxmlformats.org/officeDocument/2006/relationships/tags" Target="../tags/tag72.xml"/><Relationship Id="rId9" Type="http://schemas.openxmlformats.org/officeDocument/2006/relationships/image" Target="../media/image36.jpeg"/><Relationship Id="rId3" Type="http://schemas.openxmlformats.org/officeDocument/2006/relationships/slideLayout" Target="../slideLayouts/slideLayout12.xml"/><Relationship Id="rId6" Type="http://schemas.openxmlformats.org/officeDocument/2006/relationships/image" Target="../media/image33.jpeg"/></Relationships>
</file>

<file path=ppt/slides/_rels/slide47.xml.rels><?xml version="1.0" encoding="UTF-8" standalone="yes"?>
<Relationships xmlns="http://schemas.openxmlformats.org/package/2006/relationships"><Relationship Id="rId8" Type="http://schemas.openxmlformats.org/officeDocument/2006/relationships/image" Target="../media/image40.jpeg"/><Relationship Id="rId4" Type="http://schemas.openxmlformats.org/officeDocument/2006/relationships/notesSlide" Target="../notesSlides/notesSlide39.xml"/><Relationship Id="rId5" Type="http://schemas.openxmlformats.org/officeDocument/2006/relationships/image" Target="../media/image38.jpeg"/><Relationship Id="rId7" Type="http://schemas.openxmlformats.org/officeDocument/2006/relationships/image" Target="../media/image32.jpeg"/><Relationship Id="rId1" Type="http://schemas.openxmlformats.org/officeDocument/2006/relationships/tags" Target="../tags/tag73.xml"/><Relationship Id="rId2" Type="http://schemas.openxmlformats.org/officeDocument/2006/relationships/tags" Target="../tags/tag74.xml"/><Relationship Id="rId3" Type="http://schemas.openxmlformats.org/officeDocument/2006/relationships/slideLayout" Target="../slideLayouts/slideLayout12.xml"/><Relationship Id="rId6" Type="http://schemas.openxmlformats.org/officeDocument/2006/relationships/image" Target="../media/image39.jpe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0.xml"/><Relationship Id="rId1" Type="http://schemas.openxmlformats.org/officeDocument/2006/relationships/tags" Target="../tags/tag75.xml"/><Relationship Id="rId2" Type="http://schemas.openxmlformats.org/officeDocument/2006/relationships/tags" Target="../tags/tag76.xml"/><Relationship Id="rId3" Type="http://schemas.openxmlformats.org/officeDocument/2006/relationships/slideLayout" Target="../slideLayouts/slideLayout12.xml"/><Relationship Id="rId5" Type="http://schemas.openxmlformats.org/officeDocument/2006/relationships/image" Target="../media/image37.jpeg"/></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1.xml"/><Relationship Id="rId1" Type="http://schemas.openxmlformats.org/officeDocument/2006/relationships/tags" Target="../tags/tag77.xml"/><Relationship Id="rId2" Type="http://schemas.openxmlformats.org/officeDocument/2006/relationships/tags" Target="../tags/tag78.xml"/><Relationship Id="rId3"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4" Type="http://schemas.openxmlformats.org/officeDocument/2006/relationships/notesSlide" Target="../notesSlides/notesSlide42.xml"/><Relationship Id="rId1" Type="http://schemas.openxmlformats.org/officeDocument/2006/relationships/tags" Target="../tags/tag79.xml"/><Relationship Id="rId2" Type="http://schemas.openxmlformats.org/officeDocument/2006/relationships/tags" Target="../tags/tag80.xml"/><Relationship Id="rId3"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43.xml"/><Relationship Id="rId1" Type="http://schemas.openxmlformats.org/officeDocument/2006/relationships/tags" Target="../tags/tag81.xml"/><Relationship Id="rId2" Type="http://schemas.openxmlformats.org/officeDocument/2006/relationships/tags" Target="../tags/tag82.xml"/><Relationship Id="rId3"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44.xml"/><Relationship Id="rId1" Type="http://schemas.openxmlformats.org/officeDocument/2006/relationships/tags" Target="../tags/tag83.xml"/><Relationship Id="rId2" Type="http://schemas.openxmlformats.org/officeDocument/2006/relationships/tags" Target="../tags/tag84.xml"/><Relationship Id="rId3"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45.xml"/><Relationship Id="rId1" Type="http://schemas.openxmlformats.org/officeDocument/2006/relationships/tags" Target="../tags/tag85.xml"/></Relationships>
</file>

<file path=ppt/slides/_rels/slide54.xml.rels><?xml version="1.0" encoding="UTF-8" standalone="yes"?>
<Relationships xmlns="http://schemas.openxmlformats.org/package/2006/relationships"><Relationship Id="rId4" Type="http://schemas.openxmlformats.org/officeDocument/2006/relationships/notesSlide" Target="../notesSlides/notesSlide46.xml"/><Relationship Id="rId1" Type="http://schemas.openxmlformats.org/officeDocument/2006/relationships/tags" Target="../tags/tag86.xml"/><Relationship Id="rId2" Type="http://schemas.openxmlformats.org/officeDocument/2006/relationships/tags" Target="../tags/tag87.xml"/><Relationship Id="rId3"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47.xml"/><Relationship Id="rId1" Type="http://schemas.openxmlformats.org/officeDocument/2006/relationships/tags" Target="../tags/tag88.xml"/><Relationship Id="rId2" Type="http://schemas.openxmlformats.org/officeDocument/2006/relationships/tags" Target="../tags/tag89.xml"/><Relationship Id="rId3" Type="http://schemas.openxmlformats.org/officeDocument/2006/relationships/slideLayout" Target="../slideLayouts/slideLayout12.xml"/><Relationship Id="rId5" Type="http://schemas.openxmlformats.org/officeDocument/2006/relationships/image" Target="../media/image41.jpeg"/></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48.xml"/><Relationship Id="rId1" Type="http://schemas.openxmlformats.org/officeDocument/2006/relationships/tags" Target="../tags/tag90.xml"/><Relationship Id="rId2" Type="http://schemas.openxmlformats.org/officeDocument/2006/relationships/tags" Target="../tags/tag91.xml"/><Relationship Id="rId3"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1" Type="http://schemas.openxmlformats.org/officeDocument/2006/relationships/tags" Target="../tags/tag6.xml"/><Relationship Id="rId2" Type="http://schemas.openxmlformats.org/officeDocument/2006/relationships/tags" Target="../tags/tag7.xml"/><Relationship Id="rId3" Type="http://schemas.openxmlformats.org/officeDocument/2006/relationships/slideLayout" Target="../slideLayouts/slideLayout12.xml"/><Relationship Id="rId5" Type="http://schemas.openxmlformats.org/officeDocument/2006/relationships/image" Target="../media/image2.pn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49.xml"/><Relationship Id="rId1" Type="http://schemas.openxmlformats.org/officeDocument/2006/relationships/tags" Target="../tags/tag92.xml"/><Relationship Id="rId2" Type="http://schemas.openxmlformats.org/officeDocument/2006/relationships/tags" Target="../tags/tag93.xml"/><Relationship Id="rId3"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50.xml"/><Relationship Id="rId1" Type="http://schemas.openxmlformats.org/officeDocument/2006/relationships/tags" Target="../tags/tag94.xml"/><Relationship Id="rId2" Type="http://schemas.openxmlformats.org/officeDocument/2006/relationships/tags" Target="../tags/tag95.xml"/><Relationship Id="rId3" Type="http://schemas.openxmlformats.org/officeDocument/2006/relationships/slideLayout" Target="../slideLayouts/slideLayout12.xml"/><Relationship Id="rId5" Type="http://schemas.openxmlformats.org/officeDocument/2006/relationships/image" Target="../media/image43.jpeg"/></Relationships>
</file>

<file path=ppt/slides/_rels/slide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51.xml"/><Relationship Id="rId1" Type="http://schemas.openxmlformats.org/officeDocument/2006/relationships/tags" Target="../tags/tag96.xml"/><Relationship Id="rId2" Type="http://schemas.openxmlformats.org/officeDocument/2006/relationships/tags" Target="../tags/tag97.xml"/><Relationship Id="rId3"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4" Type="http://schemas.openxmlformats.org/officeDocument/2006/relationships/notesSlide" Target="../notesSlides/notesSlide52.xml"/><Relationship Id="rId1" Type="http://schemas.openxmlformats.org/officeDocument/2006/relationships/tags" Target="../tags/tag98.xml"/><Relationship Id="rId2" Type="http://schemas.openxmlformats.org/officeDocument/2006/relationships/tags" Target="../tags/tag99.xml"/><Relationship Id="rId3"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53.xml"/><Relationship Id="rId1" Type="http://schemas.openxmlformats.org/officeDocument/2006/relationships/tags" Target="../tags/tag100.xml"/><Relationship Id="rId2" Type="http://schemas.openxmlformats.org/officeDocument/2006/relationships/tags" Target="../tags/tag101.xml"/><Relationship Id="rId3"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1" Type="http://schemas.openxmlformats.org/officeDocument/2006/relationships/tags" Target="../tags/tag8.xml"/><Relationship Id="rId2" Type="http://schemas.openxmlformats.org/officeDocument/2006/relationships/tags" Target="../tags/tag9.xml"/><Relationship Id="rId3"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54.xml"/><Relationship Id="rId1" Type="http://schemas.openxmlformats.org/officeDocument/2006/relationships/tags" Target="../tags/tag102.xml"/><Relationship Id="rId2" Type="http://schemas.openxmlformats.org/officeDocument/2006/relationships/tags" Target="../tags/tag103.xml"/><Relationship Id="rId3" Type="http://schemas.openxmlformats.org/officeDocument/2006/relationships/slideLayout" Target="../slideLayouts/slideLayout12.xml"/><Relationship Id="rId5" Type="http://schemas.openxmlformats.org/officeDocument/2006/relationships/image" Target="../media/image45.jpeg"/></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3" Type="http://schemas.openxmlformats.org/officeDocument/2006/relationships/image" Target="../media/image47.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55.xml"/><Relationship Id="rId1" Type="http://schemas.openxmlformats.org/officeDocument/2006/relationships/tags" Target="../tags/tag104.xml"/><Relationship Id="rId2" Type="http://schemas.openxmlformats.org/officeDocument/2006/relationships/tags" Target="../tags/tag105.xml"/><Relationship Id="rId3"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notesSlide" Target="../notesSlides/notesSlide56.xml"/><Relationship Id="rId1" Type="http://schemas.openxmlformats.org/officeDocument/2006/relationships/tags" Target="../tags/tag106.xml"/></Relationships>
</file>

<file path=ppt/slides/_rels/slide75.xml.rels><?xml version="1.0" encoding="UTF-8" standalone="yes"?>
<Relationships xmlns="http://schemas.openxmlformats.org/package/2006/relationships"><Relationship Id="rId4" Type="http://schemas.openxmlformats.org/officeDocument/2006/relationships/notesSlide" Target="../notesSlides/notesSlide57.xml"/><Relationship Id="rId1" Type="http://schemas.openxmlformats.org/officeDocument/2006/relationships/tags" Target="../tags/tag107.xml"/><Relationship Id="rId2" Type="http://schemas.openxmlformats.org/officeDocument/2006/relationships/tags" Target="../tags/tag108.xml"/><Relationship Id="rId3"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6" Type="http://schemas.openxmlformats.org/officeDocument/2006/relationships/image" Target="../media/image49.jpeg"/><Relationship Id="rId4" Type="http://schemas.openxmlformats.org/officeDocument/2006/relationships/notesSlide" Target="../notesSlides/notesSlide58.xml"/><Relationship Id="rId1" Type="http://schemas.openxmlformats.org/officeDocument/2006/relationships/tags" Target="../tags/tag109.xml"/><Relationship Id="rId2" Type="http://schemas.openxmlformats.org/officeDocument/2006/relationships/tags" Target="../tags/tag110.xml"/><Relationship Id="rId3" Type="http://schemas.openxmlformats.org/officeDocument/2006/relationships/slideLayout" Target="../slideLayouts/slideLayout7.xml"/><Relationship Id="rId5" Type="http://schemas.openxmlformats.org/officeDocument/2006/relationships/image" Target="../media/image48.jpeg"/></Relationships>
</file>

<file path=ppt/slides/_rels/slide77.xml.rels><?xml version="1.0" encoding="UTF-8" standalone="yes"?>
<Relationships xmlns="http://schemas.openxmlformats.org/package/2006/relationships"><Relationship Id="rId6" Type="http://schemas.openxmlformats.org/officeDocument/2006/relationships/image" Target="../media/image49.jpeg"/><Relationship Id="rId4" Type="http://schemas.openxmlformats.org/officeDocument/2006/relationships/notesSlide" Target="../notesSlides/notesSlide59.xml"/><Relationship Id="rId1" Type="http://schemas.openxmlformats.org/officeDocument/2006/relationships/tags" Target="../tags/tag111.xml"/><Relationship Id="rId2" Type="http://schemas.openxmlformats.org/officeDocument/2006/relationships/tags" Target="../tags/tag112.xml"/><Relationship Id="rId3" Type="http://schemas.openxmlformats.org/officeDocument/2006/relationships/slideLayout" Target="../slideLayouts/slideLayout7.xml"/><Relationship Id="rId5" Type="http://schemas.openxmlformats.org/officeDocument/2006/relationships/image" Target="../media/image48.jpeg"/></Relationships>
</file>

<file path=ppt/slides/_rels/slide78.xml.rels><?xml version="1.0" encoding="UTF-8" standalone="yes"?>
<Relationships xmlns="http://schemas.openxmlformats.org/package/2006/relationships"><Relationship Id="rId4" Type="http://schemas.openxmlformats.org/officeDocument/2006/relationships/notesSlide" Target="../notesSlides/notesSlide60.xml"/><Relationship Id="rId1" Type="http://schemas.openxmlformats.org/officeDocument/2006/relationships/tags" Target="../tags/tag113.xml"/><Relationship Id="rId2" Type="http://schemas.openxmlformats.org/officeDocument/2006/relationships/tags" Target="../tags/tag114.xml"/><Relationship Id="rId3" Type="http://schemas.openxmlformats.org/officeDocument/2006/relationships/slideLayout" Target="../slideLayouts/slideLayout7.xml"/><Relationship Id="rId5" Type="http://schemas.openxmlformats.org/officeDocument/2006/relationships/image" Target="../media/image50.jpe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61.xml"/><Relationship Id="rId1" Type="http://schemas.openxmlformats.org/officeDocument/2006/relationships/tags" Target="../tags/tag115.xml"/><Relationship Id="rId2" Type="http://schemas.openxmlformats.org/officeDocument/2006/relationships/tags" Target="../tags/tag116.xml"/><Relationship Id="rId3"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3" Type="http://schemas.openxmlformats.org/officeDocument/2006/relationships/image" Target="../media/image4.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4" Type="http://schemas.openxmlformats.org/officeDocument/2006/relationships/notesSlide" Target="../notesSlides/notesSlide62.xml"/><Relationship Id="rId1" Type="http://schemas.openxmlformats.org/officeDocument/2006/relationships/tags" Target="../tags/tag117.xml"/><Relationship Id="rId2" Type="http://schemas.openxmlformats.org/officeDocument/2006/relationships/tags" Target="../tags/tag118.xml"/><Relationship Id="rId3"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4" Type="http://schemas.openxmlformats.org/officeDocument/2006/relationships/notesSlide" Target="../notesSlides/notesSlide63.xml"/><Relationship Id="rId1" Type="http://schemas.openxmlformats.org/officeDocument/2006/relationships/tags" Target="../tags/tag119.xml"/><Relationship Id="rId2" Type="http://schemas.openxmlformats.org/officeDocument/2006/relationships/tags" Target="../tags/tag120.xml"/><Relationship Id="rId3"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4" Type="http://schemas.openxmlformats.org/officeDocument/2006/relationships/notesSlide" Target="../notesSlides/notesSlide64.xml"/><Relationship Id="rId1" Type="http://schemas.openxmlformats.org/officeDocument/2006/relationships/tags" Target="../tags/tag121.xml"/><Relationship Id="rId2" Type="http://schemas.openxmlformats.org/officeDocument/2006/relationships/tags" Target="../tags/tag122.xml"/><Relationship Id="rId3" Type="http://schemas.openxmlformats.org/officeDocument/2006/relationships/slideLayout" Target="../slideLayouts/slideLayout7.xml"/><Relationship Id="rId5" Type="http://schemas.openxmlformats.org/officeDocument/2006/relationships/image" Target="../media/image51.png"/></Relationships>
</file>

<file path=ppt/slides/_rels/slide83.xml.rels><?xml version="1.0" encoding="UTF-8" standalone="yes"?>
<Relationships xmlns="http://schemas.openxmlformats.org/package/2006/relationships"><Relationship Id="rId4" Type="http://schemas.openxmlformats.org/officeDocument/2006/relationships/notesSlide" Target="../notesSlides/notesSlide65.xml"/><Relationship Id="rId1" Type="http://schemas.openxmlformats.org/officeDocument/2006/relationships/tags" Target="../tags/tag123.xml"/><Relationship Id="rId2" Type="http://schemas.openxmlformats.org/officeDocument/2006/relationships/tags" Target="../tags/tag124.xml"/><Relationship Id="rId3"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4" Type="http://schemas.openxmlformats.org/officeDocument/2006/relationships/notesSlide" Target="../notesSlides/notesSlide66.xml"/><Relationship Id="rId1" Type="http://schemas.openxmlformats.org/officeDocument/2006/relationships/tags" Target="../tags/tag125.xml"/><Relationship Id="rId2" Type="http://schemas.openxmlformats.org/officeDocument/2006/relationships/tags" Target="../tags/tag126.xml"/><Relationship Id="rId3"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67.xml"/><Relationship Id="rId1" Type="http://schemas.openxmlformats.org/officeDocument/2006/relationships/tags" Target="../tags/tag127.xml"/></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68.xml"/><Relationship Id="rId1" Type="http://schemas.openxmlformats.org/officeDocument/2006/relationships/tags" Target="../tags/tag128.xml"/><Relationship Id="rId2" Type="http://schemas.openxmlformats.org/officeDocument/2006/relationships/tags" Target="../tags/tag129.xml"/><Relationship Id="rId3" Type="http://schemas.openxmlformats.org/officeDocument/2006/relationships/slideLayout" Target="../slideLayouts/slideLayout12.xml"/><Relationship Id="rId5" Type="http://schemas.openxmlformats.org/officeDocument/2006/relationships/image" Target="../media/image52.jpeg"/></Relationships>
</file>

<file path=ppt/slides/_rels/slide87.xml.rels><?xml version="1.0" encoding="UTF-8" standalone="yes"?>
<Relationships xmlns="http://schemas.openxmlformats.org/package/2006/relationships"><Relationship Id="rId4" Type="http://schemas.openxmlformats.org/officeDocument/2006/relationships/notesSlide" Target="../notesSlides/notesSlide69.xml"/><Relationship Id="rId1" Type="http://schemas.openxmlformats.org/officeDocument/2006/relationships/tags" Target="../tags/tag130.xml"/><Relationship Id="rId2" Type="http://schemas.openxmlformats.org/officeDocument/2006/relationships/tags" Target="../tags/tag131.xml"/><Relationship Id="rId3" Type="http://schemas.openxmlformats.org/officeDocument/2006/relationships/slideLayout" Target="../slideLayouts/slideLayout12.xml"/><Relationship Id="rId5" Type="http://schemas.openxmlformats.org/officeDocument/2006/relationships/image" Target="../media/image53.jpeg"/></Relationships>
</file>

<file path=ppt/slides/_rels/slide88.xml.rels><?xml version="1.0" encoding="UTF-8" standalone="yes"?>
<Relationships xmlns="http://schemas.openxmlformats.org/package/2006/relationships"><Relationship Id="rId4" Type="http://schemas.openxmlformats.org/officeDocument/2006/relationships/notesSlide" Target="../notesSlides/notesSlide70.xml"/><Relationship Id="rId1" Type="http://schemas.openxmlformats.org/officeDocument/2006/relationships/tags" Target="../tags/tag132.xml"/><Relationship Id="rId2" Type="http://schemas.openxmlformats.org/officeDocument/2006/relationships/tags" Target="../tags/tag133.xml"/><Relationship Id="rId3" Type="http://schemas.openxmlformats.org/officeDocument/2006/relationships/slideLayout" Target="../slideLayouts/slideLayout12.xml"/><Relationship Id="rId5" Type="http://schemas.openxmlformats.org/officeDocument/2006/relationships/image" Target="../media/image54.jpeg"/></Relationships>
</file>

<file path=ppt/slides/_rels/slide89.xml.rels><?xml version="1.0" encoding="UTF-8" standalone="yes"?>
<Relationships xmlns="http://schemas.openxmlformats.org/package/2006/relationships"><Relationship Id="rId6" Type="http://schemas.openxmlformats.org/officeDocument/2006/relationships/image" Target="../media/image56.jpeg"/><Relationship Id="rId4" Type="http://schemas.openxmlformats.org/officeDocument/2006/relationships/notesSlide" Target="../notesSlides/notesSlide71.xml"/><Relationship Id="rId1" Type="http://schemas.openxmlformats.org/officeDocument/2006/relationships/tags" Target="../tags/tag134.xml"/><Relationship Id="rId2" Type="http://schemas.openxmlformats.org/officeDocument/2006/relationships/tags" Target="../tags/tag135.xml"/><Relationship Id="rId3" Type="http://schemas.openxmlformats.org/officeDocument/2006/relationships/slideLayout" Target="../slideLayouts/slideLayout12.xml"/><Relationship Id="rId5" Type="http://schemas.openxmlformats.org/officeDocument/2006/relationships/image" Target="../media/image55.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1" Type="http://schemas.openxmlformats.org/officeDocument/2006/relationships/tags" Target="../tags/tag10.xml"/><Relationship Id="rId2" Type="http://schemas.openxmlformats.org/officeDocument/2006/relationships/tags" Target="../tags/tag11.xml"/><Relationship Id="rId3" Type="http://schemas.openxmlformats.org/officeDocument/2006/relationships/slideLayout" Target="../slideLayouts/slideLayout12.xml"/><Relationship Id="rId5" Type="http://schemas.openxmlformats.org/officeDocument/2006/relationships/image" Target="../media/image5.png"/></Relationships>
</file>

<file path=ppt/slides/_rels/slide90.xml.rels><?xml version="1.0" encoding="UTF-8" standalone="yes"?>
<Relationships xmlns="http://schemas.openxmlformats.org/package/2006/relationships"><Relationship Id="rId4" Type="http://schemas.openxmlformats.org/officeDocument/2006/relationships/notesSlide" Target="../notesSlides/notesSlide72.xml"/><Relationship Id="rId1" Type="http://schemas.openxmlformats.org/officeDocument/2006/relationships/tags" Target="../tags/tag136.xml"/><Relationship Id="rId2" Type="http://schemas.openxmlformats.org/officeDocument/2006/relationships/tags" Target="../tags/tag137.xml"/><Relationship Id="rId3" Type="http://schemas.openxmlformats.org/officeDocument/2006/relationships/slideLayout" Target="../slideLayouts/slideLayout12.xml"/><Relationship Id="rId5" Type="http://schemas.openxmlformats.org/officeDocument/2006/relationships/image" Target="../media/image57.jpeg"/></Relationships>
</file>

<file path=ppt/slides/_rels/slide91.xml.rels><?xml version="1.0" encoding="UTF-8" standalone="yes"?>
<Relationships xmlns="http://schemas.openxmlformats.org/package/2006/relationships"><Relationship Id="rId6" Type="http://schemas.openxmlformats.org/officeDocument/2006/relationships/image" Target="../media/image59.jpeg"/><Relationship Id="rId4" Type="http://schemas.openxmlformats.org/officeDocument/2006/relationships/notesSlide" Target="../notesSlides/notesSlide73.xml"/><Relationship Id="rId1" Type="http://schemas.openxmlformats.org/officeDocument/2006/relationships/tags" Target="../tags/tag138.xml"/><Relationship Id="rId2" Type="http://schemas.openxmlformats.org/officeDocument/2006/relationships/tags" Target="../tags/tag139.xml"/><Relationship Id="rId3" Type="http://schemas.openxmlformats.org/officeDocument/2006/relationships/slideLayout" Target="../slideLayouts/slideLayout12.xml"/><Relationship Id="rId5" Type="http://schemas.openxmlformats.org/officeDocument/2006/relationships/image" Target="../media/image58.jpeg"/></Relationships>
</file>

<file path=ppt/slides/_rels/slide92.xml.rels><?xml version="1.0" encoding="UTF-8" standalone="yes"?>
<Relationships xmlns="http://schemas.openxmlformats.org/package/2006/relationships"><Relationship Id="rId4" Type="http://schemas.openxmlformats.org/officeDocument/2006/relationships/notesSlide" Target="../notesSlides/notesSlide74.xml"/><Relationship Id="rId1" Type="http://schemas.openxmlformats.org/officeDocument/2006/relationships/tags" Target="../tags/tag140.xml"/><Relationship Id="rId2" Type="http://schemas.openxmlformats.org/officeDocument/2006/relationships/tags" Target="../tags/tag141.xml"/><Relationship Id="rId3" Type="http://schemas.openxmlformats.org/officeDocument/2006/relationships/slideLayout" Target="../slideLayouts/slideLayout12.xml"/><Relationship Id="rId5" Type="http://schemas.openxmlformats.org/officeDocument/2006/relationships/image" Target="../media/image60.jpeg"/></Relationships>
</file>

<file path=ppt/slides/_rels/slide93.xml.rels><?xml version="1.0" encoding="UTF-8" standalone="yes"?>
<Relationships xmlns="http://schemas.openxmlformats.org/package/2006/relationships"><Relationship Id="rId4" Type="http://schemas.openxmlformats.org/officeDocument/2006/relationships/notesSlide" Target="../notesSlides/notesSlide75.xml"/><Relationship Id="rId1" Type="http://schemas.openxmlformats.org/officeDocument/2006/relationships/tags" Target="../tags/tag142.xml"/><Relationship Id="rId2" Type="http://schemas.openxmlformats.org/officeDocument/2006/relationships/tags" Target="../tags/tag143.xml"/><Relationship Id="rId3" Type="http://schemas.openxmlformats.org/officeDocument/2006/relationships/slideLayout" Target="../slideLayouts/slideLayout12.xml"/><Relationship Id="rId5" Type="http://schemas.openxmlformats.org/officeDocument/2006/relationships/image" Target="../media/image61.jpeg"/></Relationships>
</file>

<file path=ppt/slides/_rels/slide94.xml.rels><?xml version="1.0" encoding="UTF-8" standalone="yes"?>
<Relationships xmlns="http://schemas.openxmlformats.org/package/2006/relationships"><Relationship Id="rId4" Type="http://schemas.openxmlformats.org/officeDocument/2006/relationships/notesSlide" Target="../notesSlides/notesSlide76.xml"/><Relationship Id="rId1" Type="http://schemas.openxmlformats.org/officeDocument/2006/relationships/tags" Target="../tags/tag144.xml"/><Relationship Id="rId2" Type="http://schemas.openxmlformats.org/officeDocument/2006/relationships/tags" Target="../tags/tag145.xml"/><Relationship Id="rId3"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4" Type="http://schemas.openxmlformats.org/officeDocument/2006/relationships/notesSlide" Target="../notesSlides/notesSlide77.xml"/><Relationship Id="rId1" Type="http://schemas.openxmlformats.org/officeDocument/2006/relationships/tags" Target="../tags/tag146.xml"/><Relationship Id="rId2" Type="http://schemas.openxmlformats.org/officeDocument/2006/relationships/tags" Target="../tags/tag147.xml"/><Relationship Id="rId3"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78.xml"/><Relationship Id="rId1" Type="http://schemas.openxmlformats.org/officeDocument/2006/relationships/tags" Target="../tags/tag148.xml"/></Relationships>
</file>

<file path=ppt/slides/_rels/slide97.xml.rels><?xml version="1.0" encoding="UTF-8" standalone="yes"?>
<Relationships xmlns="http://schemas.openxmlformats.org/package/2006/relationships"><Relationship Id="rId4" Type="http://schemas.openxmlformats.org/officeDocument/2006/relationships/notesSlide" Target="../notesSlides/notesSlide79.xml"/><Relationship Id="rId1" Type="http://schemas.openxmlformats.org/officeDocument/2006/relationships/tags" Target="../tags/tag149.xml"/><Relationship Id="rId2" Type="http://schemas.openxmlformats.org/officeDocument/2006/relationships/tags" Target="../tags/tag150.xml"/><Relationship Id="rId3"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4" Type="http://schemas.openxmlformats.org/officeDocument/2006/relationships/notesSlide" Target="../notesSlides/notesSlide80.xml"/><Relationship Id="rId1" Type="http://schemas.openxmlformats.org/officeDocument/2006/relationships/tags" Target="../tags/tag151.xml"/><Relationship Id="rId2" Type="http://schemas.openxmlformats.org/officeDocument/2006/relationships/tags" Target="../tags/tag152.xml"/><Relationship Id="rId3" Type="http://schemas.openxmlformats.org/officeDocument/2006/relationships/slideLayout" Target="../slideLayouts/slideLayout12.xml"/><Relationship Id="rId5" Type="http://schemas.openxmlformats.org/officeDocument/2006/relationships/image" Target="../media/image62.jpeg"/></Relationships>
</file>

<file path=ppt/slides/_rels/slide99.xml.rels><?xml version="1.0" encoding="UTF-8" standalone="yes"?>
<Relationships xmlns="http://schemas.openxmlformats.org/package/2006/relationships"><Relationship Id="rId4" Type="http://schemas.openxmlformats.org/officeDocument/2006/relationships/notesSlide" Target="../notesSlides/notesSlide81.xml"/><Relationship Id="rId1" Type="http://schemas.openxmlformats.org/officeDocument/2006/relationships/tags" Target="../tags/tag153.xml"/><Relationship Id="rId2" Type="http://schemas.openxmlformats.org/officeDocument/2006/relationships/tags" Target="../tags/tag154.xml"/><Relationship Id="rId3"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81000" y="457200"/>
            <a:ext cx="8229600" cy="6432531"/>
          </a:xfrm>
          <a:prstGeom prst="rect">
            <a:avLst/>
          </a:prstGeom>
          <a:noFill/>
        </p:spPr>
        <p:txBody>
          <a:bodyPr wrap="square" rtlCol="0">
            <a:spAutoFit/>
          </a:bodyPr>
          <a:lstStyle/>
          <a:p>
            <a:r>
              <a:rPr lang="en-US" sz="2600" dirty="0" smtClean="0"/>
              <a:t>2009 Histology Final Review</a:t>
            </a:r>
          </a:p>
          <a:p>
            <a:r>
              <a:rPr lang="en-US" sz="2600" dirty="0" smtClean="0"/>
              <a:t>Temple Dental Class of 2013</a:t>
            </a:r>
          </a:p>
          <a:p>
            <a:endParaRPr lang="en-US" dirty="0" smtClean="0"/>
          </a:p>
          <a:p>
            <a:r>
              <a:rPr lang="en-US" dirty="0" smtClean="0"/>
              <a:t>Contributors:</a:t>
            </a:r>
          </a:p>
          <a:p>
            <a:r>
              <a:rPr lang="en-US" dirty="0" smtClean="0"/>
              <a:t>Jason Justison</a:t>
            </a:r>
          </a:p>
          <a:p>
            <a:r>
              <a:rPr lang="en-US" dirty="0" smtClean="0"/>
              <a:t>Dan </a:t>
            </a:r>
            <a:r>
              <a:rPr lang="en-US" dirty="0" err="1" smtClean="0"/>
              <a:t>Caban</a:t>
            </a:r>
            <a:endParaRPr lang="en-US" dirty="0" smtClean="0"/>
          </a:p>
          <a:p>
            <a:r>
              <a:rPr lang="en-US" dirty="0" smtClean="0"/>
              <a:t>Chris</a:t>
            </a:r>
            <a:r>
              <a:rPr lang="en-US" dirty="0" smtClean="0"/>
              <a:t> </a:t>
            </a:r>
            <a:r>
              <a:rPr lang="en-US" dirty="0" smtClean="0"/>
              <a:t>Green</a:t>
            </a:r>
            <a:endParaRPr lang="en-US" dirty="0" smtClean="0"/>
          </a:p>
          <a:p>
            <a:r>
              <a:rPr lang="en-US" dirty="0" smtClean="0"/>
              <a:t>Chris</a:t>
            </a:r>
            <a:r>
              <a:rPr lang="en-US" dirty="0" smtClean="0"/>
              <a:t> Hill</a:t>
            </a:r>
            <a:endParaRPr lang="en-US" dirty="0" smtClean="0"/>
          </a:p>
          <a:p>
            <a:r>
              <a:rPr lang="en-US" dirty="0" smtClean="0"/>
              <a:t>Brandon </a:t>
            </a:r>
            <a:r>
              <a:rPr lang="en-US" dirty="0" smtClean="0"/>
              <a:t>Wolf</a:t>
            </a:r>
          </a:p>
          <a:p>
            <a:r>
              <a:rPr lang="en-US" dirty="0" smtClean="0"/>
              <a:t>Garrett </a:t>
            </a:r>
            <a:r>
              <a:rPr lang="en-US" dirty="0" err="1" smtClean="0"/>
              <a:t>Kolber</a:t>
            </a:r>
            <a:endParaRPr lang="en-US" dirty="0" smtClean="0"/>
          </a:p>
          <a:p>
            <a:r>
              <a:rPr lang="en-US" dirty="0" smtClean="0"/>
              <a:t>David</a:t>
            </a:r>
            <a:r>
              <a:rPr lang="en-US" dirty="0" smtClean="0"/>
              <a:t> Body</a:t>
            </a:r>
            <a:endParaRPr lang="en-US" dirty="0" smtClean="0"/>
          </a:p>
          <a:p>
            <a:r>
              <a:rPr lang="en-US" dirty="0" smtClean="0"/>
              <a:t>Steve </a:t>
            </a:r>
            <a:r>
              <a:rPr lang="en-US" dirty="0" err="1" smtClean="0"/>
              <a:t>Hassler</a:t>
            </a:r>
            <a:endParaRPr lang="en-US" dirty="0" smtClean="0"/>
          </a:p>
          <a:p>
            <a:r>
              <a:rPr lang="en-US" dirty="0" smtClean="0"/>
              <a:t>Sarah</a:t>
            </a:r>
            <a:r>
              <a:rPr lang="en-US" dirty="0" smtClean="0"/>
              <a:t> Simmons</a:t>
            </a:r>
            <a:endParaRPr lang="en-US" dirty="0" smtClean="0"/>
          </a:p>
          <a:p>
            <a:r>
              <a:rPr lang="en-US" dirty="0" smtClean="0"/>
              <a:t>Brian</a:t>
            </a:r>
            <a:r>
              <a:rPr lang="en-US" dirty="0" smtClean="0"/>
              <a:t> </a:t>
            </a:r>
            <a:r>
              <a:rPr lang="en-US" dirty="0" err="1" smtClean="0"/>
              <a:t>Leeson</a:t>
            </a:r>
            <a:endParaRPr lang="en-US" dirty="0" smtClean="0"/>
          </a:p>
          <a:p>
            <a:r>
              <a:rPr lang="en-US" dirty="0" smtClean="0"/>
              <a:t>Eric </a:t>
            </a:r>
            <a:r>
              <a:rPr lang="en-US" dirty="0" smtClean="0"/>
              <a:t>Turner</a:t>
            </a:r>
          </a:p>
          <a:p>
            <a:r>
              <a:rPr lang="en-US" dirty="0" smtClean="0"/>
              <a:t>Dain</a:t>
            </a:r>
            <a:r>
              <a:rPr lang="en-US" dirty="0" smtClean="0"/>
              <a:t> </a:t>
            </a:r>
            <a:r>
              <a:rPr lang="en-US" dirty="0" err="1" smtClean="0"/>
              <a:t>Hubley</a:t>
            </a:r>
            <a:endParaRPr lang="en-US" dirty="0" smtClean="0"/>
          </a:p>
          <a:p>
            <a:r>
              <a:rPr lang="en-US" dirty="0" smtClean="0"/>
              <a:t>Andrew </a:t>
            </a:r>
            <a:r>
              <a:rPr lang="en-US" dirty="0" smtClean="0"/>
              <a:t>Verona</a:t>
            </a:r>
          </a:p>
          <a:p>
            <a:endParaRPr lang="en-US" dirty="0" smtClean="0"/>
          </a:p>
          <a:p>
            <a:endParaRPr lang="en-US" dirty="0" smtClean="0"/>
          </a:p>
          <a:p>
            <a:r>
              <a:rPr lang="en-US" dirty="0" smtClean="0"/>
              <a:t>Stay up, player</a:t>
            </a:r>
          </a:p>
          <a:p>
            <a:endParaRPr lang="en-US" dirty="0" smtClean="0"/>
          </a:p>
          <a:p>
            <a:endParaRPr lang="en-US"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0" y="228600"/>
            <a:ext cx="7467600" cy="3251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t>2. </a:t>
            </a:r>
            <a:r>
              <a:rPr lang="en-US" dirty="0">
                <a:solidFill>
                  <a:srgbClr val="FF0000"/>
                </a:solidFill>
              </a:rPr>
              <a:t>There are no lab images from this lecture of </a:t>
            </a:r>
            <a:r>
              <a:rPr lang="en-US" dirty="0" err="1">
                <a:solidFill>
                  <a:srgbClr val="FF0000"/>
                </a:solidFill>
              </a:rPr>
              <a:t>actin</a:t>
            </a:r>
            <a:r>
              <a:rPr lang="en-US" dirty="0">
                <a:solidFill>
                  <a:srgbClr val="FF0000"/>
                </a:solidFill>
              </a:rPr>
              <a:t>. See previous question for description.</a:t>
            </a:r>
          </a:p>
          <a:p>
            <a:pPr>
              <a:spcBef>
                <a:spcPct val="50000"/>
              </a:spcBef>
            </a:pPr>
            <a:r>
              <a:rPr lang="en-US" dirty="0"/>
              <a:t>3. </a:t>
            </a:r>
            <a:r>
              <a:rPr lang="en-US" dirty="0" err="1">
                <a:solidFill>
                  <a:srgbClr val="FF9900"/>
                </a:solidFill>
              </a:rPr>
              <a:t>Microvilli</a:t>
            </a:r>
            <a:r>
              <a:rPr lang="en-US" dirty="0">
                <a:solidFill>
                  <a:srgbClr val="FF9900"/>
                </a:solidFill>
              </a:rPr>
              <a:t> are microscopic cellular membrane protrusions that increase the surface area of cells, and are involved in a wide variety of functions, including </a:t>
            </a:r>
            <a:r>
              <a:rPr lang="en-US" dirty="0">
                <a:solidFill>
                  <a:srgbClr val="FF9900"/>
                </a:solidFill>
                <a:hlinkClick r:id="rId2" tooltip="Absorption (chemistry)"/>
              </a:rPr>
              <a:t>absorption</a:t>
            </a:r>
            <a:r>
              <a:rPr lang="en-US" dirty="0">
                <a:solidFill>
                  <a:srgbClr val="FF9900"/>
                </a:solidFill>
              </a:rPr>
              <a:t>, </a:t>
            </a:r>
            <a:r>
              <a:rPr lang="en-US" dirty="0">
                <a:solidFill>
                  <a:srgbClr val="FF9900"/>
                </a:solidFill>
                <a:hlinkClick r:id="rId3" tooltip="Secretion"/>
              </a:rPr>
              <a:t>secretion</a:t>
            </a:r>
            <a:r>
              <a:rPr lang="en-US" dirty="0">
                <a:solidFill>
                  <a:srgbClr val="FF9900"/>
                </a:solidFill>
              </a:rPr>
              <a:t>, </a:t>
            </a:r>
            <a:r>
              <a:rPr lang="en-US" dirty="0">
                <a:solidFill>
                  <a:srgbClr val="FF9900"/>
                </a:solidFill>
                <a:hlinkClick r:id="rId4" tooltip="Cellular adhesion"/>
              </a:rPr>
              <a:t>cellular adhesion</a:t>
            </a:r>
            <a:r>
              <a:rPr lang="en-US" dirty="0">
                <a:solidFill>
                  <a:srgbClr val="FF9900"/>
                </a:solidFill>
              </a:rPr>
              <a:t>, and </a:t>
            </a:r>
            <a:r>
              <a:rPr lang="en-US" dirty="0">
                <a:solidFill>
                  <a:srgbClr val="FF9900"/>
                </a:solidFill>
                <a:hlinkClick r:id="rId5" tooltip="Mechanotransduction"/>
              </a:rPr>
              <a:t>mechanotransduction</a:t>
            </a:r>
            <a:r>
              <a:rPr lang="en-US" dirty="0">
                <a:solidFill>
                  <a:srgbClr val="FF9900"/>
                </a:solidFill>
              </a:rPr>
              <a:t>.</a:t>
            </a:r>
            <a:r>
              <a:rPr lang="en-US" dirty="0"/>
              <a:t> </a:t>
            </a:r>
            <a:r>
              <a:rPr lang="en-US" dirty="0">
                <a:solidFill>
                  <a:srgbClr val="FF0000"/>
                </a:solidFill>
              </a:rPr>
              <a:t>The only thing mentioned about them in this section is that they are comprised of microfilaments. </a:t>
            </a:r>
          </a:p>
          <a:p>
            <a:r>
              <a:rPr lang="en-US" dirty="0">
                <a:solidFill>
                  <a:srgbClr val="FF0000"/>
                </a:solidFill>
              </a:rPr>
              <a:t>4. A pair of </a:t>
            </a:r>
            <a:r>
              <a:rPr lang="en-US" dirty="0" err="1">
                <a:solidFill>
                  <a:srgbClr val="FF0000"/>
                </a:solidFill>
              </a:rPr>
              <a:t>centrioles</a:t>
            </a:r>
            <a:r>
              <a:rPr lang="en-US" dirty="0">
                <a:solidFill>
                  <a:srgbClr val="FF0000"/>
                </a:solidFill>
              </a:rPr>
              <a:t> found in each cell. Prior to cell division </a:t>
            </a:r>
            <a:r>
              <a:rPr lang="en-US" dirty="0" err="1">
                <a:solidFill>
                  <a:srgbClr val="FF0000"/>
                </a:solidFill>
              </a:rPr>
              <a:t>centrioles</a:t>
            </a:r>
            <a:r>
              <a:rPr lang="en-US" dirty="0">
                <a:solidFill>
                  <a:srgbClr val="FF0000"/>
                </a:solidFill>
              </a:rPr>
              <a:t> duplicate and move to opposite poles of the cell, becoming organizing centers for mitotic spindles</a:t>
            </a:r>
          </a:p>
          <a:p>
            <a:pPr lvl="1"/>
            <a:endParaRPr lang="en-US" dirty="0">
              <a:solidFill>
                <a:srgbClr val="FF0000"/>
              </a:solidFill>
            </a:endParaRPr>
          </a:p>
        </p:txBody>
      </p:sp>
      <p:pic>
        <p:nvPicPr>
          <p:cNvPr id="40966" name="Picture 6"/>
          <p:cNvPicPr>
            <a:picLocks noGrp="1" noChangeAspect="1" noChangeArrowheads="1"/>
          </p:cNvPicPr>
          <p:nvPr>
            <p:ph/>
          </p:nvPr>
        </p:nvPicPr>
        <p:blipFill>
          <a:blip r:embed="rId6"/>
          <a:srcRect/>
          <a:stretch>
            <a:fillRect/>
          </a:stretch>
        </p:blipFill>
        <p:spPr>
          <a:xfrm>
            <a:off x="3429000" y="3276600"/>
            <a:ext cx="2857500" cy="2857500"/>
          </a:xfrm>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PQuestion"/>
          <p:cNvSpPr>
            <a:spLocks noGrp="1"/>
          </p:cNvSpPr>
          <p:nvPr>
            <p:ph type="title"/>
          </p:nvPr>
        </p:nvSpPr>
        <p:spPr/>
        <p:txBody>
          <a:bodyPr/>
          <a:lstStyle/>
          <a:p>
            <a:pPr eaLnBrk="1" hangingPunct="1"/>
            <a:r>
              <a:rPr lang="en-US"/>
              <a:t>4. Capacitation occurs in the:</a:t>
            </a:r>
          </a:p>
        </p:txBody>
      </p:sp>
      <p:sp>
        <p:nvSpPr>
          <p:cNvPr id="23555" name="TPAnswers"/>
          <p:cNvSpPr>
            <a:spLocks noGrp="1"/>
          </p:cNvSpPr>
          <p:nvPr>
            <p:ph type="body" idx="1"/>
            <p:custDataLst>
              <p:tags r:id="rId2"/>
            </p:custDataLst>
          </p:nvPr>
        </p:nvSpPr>
        <p:spPr>
          <a:xfrm>
            <a:off x="457200" y="1371600"/>
            <a:ext cx="6477000" cy="2895600"/>
          </a:xfrm>
        </p:spPr>
        <p:txBody>
          <a:bodyPr/>
          <a:lstStyle/>
          <a:p>
            <a:pPr marL="514350" indent="-514350" eaLnBrk="1" hangingPunct="1">
              <a:buFont typeface="Arial" pitchFamily="-111" charset="0"/>
              <a:buAutoNum type="arabicPeriod"/>
            </a:pPr>
            <a:r>
              <a:rPr lang="en-US"/>
              <a:t>Seminifeous tubules.</a:t>
            </a:r>
          </a:p>
          <a:p>
            <a:pPr marL="514350" indent="-514350" eaLnBrk="1" hangingPunct="1">
              <a:buFont typeface="Arial" pitchFamily="-111" charset="0"/>
              <a:buAutoNum type="arabicPeriod"/>
            </a:pPr>
            <a:r>
              <a:rPr lang="en-US"/>
              <a:t>Epididymis.</a:t>
            </a:r>
          </a:p>
          <a:p>
            <a:pPr marL="514350" indent="-514350" eaLnBrk="1" hangingPunct="1">
              <a:buFont typeface="Arial" pitchFamily="-111" charset="0"/>
              <a:buAutoNum type="arabicPeriod"/>
            </a:pPr>
            <a:r>
              <a:rPr lang="en-US"/>
              <a:t>Uterus.</a:t>
            </a:r>
          </a:p>
          <a:p>
            <a:pPr marL="514350" indent="-514350" eaLnBrk="1" hangingPunct="1">
              <a:buFont typeface="Arial" pitchFamily="-111" charset="0"/>
              <a:buAutoNum type="arabicPeriod"/>
            </a:pPr>
            <a:r>
              <a:rPr lang="en-US" b="1" i="1" u="sng"/>
              <a:t>Uterine tube.</a:t>
            </a:r>
          </a:p>
        </p:txBody>
      </p:sp>
      <p:sp>
        <p:nvSpPr>
          <p:cNvPr id="23556" name="Rectangle 5"/>
          <p:cNvSpPr>
            <a:spLocks noChangeArrowheads="1"/>
          </p:cNvSpPr>
          <p:nvPr/>
        </p:nvSpPr>
        <p:spPr bwMode="auto">
          <a:xfrm>
            <a:off x="533400" y="4191000"/>
            <a:ext cx="7848600" cy="1190625"/>
          </a:xfrm>
          <a:prstGeom prst="rect">
            <a:avLst/>
          </a:prstGeom>
          <a:noFill/>
          <a:ln w="9525">
            <a:noFill/>
            <a:miter lim="800000"/>
            <a:headEnd/>
            <a:tailEnd/>
          </a:ln>
        </p:spPr>
        <p:txBody>
          <a:bodyPr>
            <a:prstTxWarp prst="textNoShape">
              <a:avLst/>
            </a:prstTxWarp>
            <a:spAutoFit/>
          </a:bodyPr>
          <a:lstStyle/>
          <a:p>
            <a:r>
              <a:rPr lang="en-US"/>
              <a:t>Capacitation- the final stage of maturation in sperm that allows a sperm to fertilize the ovum.  This occurs in the female reproductive tract after a sperm has been ejaculated.  Therefore it could not occur anywhere in the male reproductive tract (1-3)</a:t>
            </a:r>
          </a:p>
        </p:txBody>
      </p:sp>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PQuestion"/>
          <p:cNvSpPr>
            <a:spLocks noGrp="1"/>
          </p:cNvSpPr>
          <p:nvPr>
            <p:ph type="title"/>
          </p:nvPr>
        </p:nvSpPr>
        <p:spPr/>
        <p:txBody>
          <a:bodyPr/>
          <a:lstStyle/>
          <a:p>
            <a:pPr eaLnBrk="1" hangingPunct="1"/>
            <a:r>
              <a:rPr lang="en-US" sz="3200"/>
              <a:t>5. In the prostate, cancer is most often found in:</a:t>
            </a:r>
          </a:p>
        </p:txBody>
      </p:sp>
      <p:grpSp>
        <p:nvGrpSpPr>
          <p:cNvPr id="2" name="Group 4"/>
          <p:cNvGrpSpPr>
            <a:grpSpLocks/>
          </p:cNvGrpSpPr>
          <p:nvPr/>
        </p:nvGrpSpPr>
        <p:grpSpPr bwMode="auto">
          <a:xfrm>
            <a:off x="1371600" y="1143000"/>
            <a:ext cx="7772400" cy="4343400"/>
            <a:chOff x="609600" y="1366838"/>
            <a:chExt cx="7772400" cy="4343400"/>
          </a:xfrm>
        </p:grpSpPr>
        <p:pic>
          <p:nvPicPr>
            <p:cNvPr id="25610" name="Picture 3"/>
            <p:cNvPicPr>
              <a:picLocks noChangeAspect="1" noChangeArrowheads="1"/>
            </p:cNvPicPr>
            <p:nvPr/>
          </p:nvPicPr>
          <p:blipFill>
            <a:blip r:embed="rId5"/>
            <a:srcRect/>
            <a:stretch>
              <a:fillRect/>
            </a:stretch>
          </p:blipFill>
          <p:spPr bwMode="auto">
            <a:xfrm>
              <a:off x="762000" y="1366838"/>
              <a:ext cx="7620000" cy="4124325"/>
            </a:xfrm>
            <a:prstGeom prst="rect">
              <a:avLst/>
            </a:prstGeom>
            <a:noFill/>
            <a:ln w="12700">
              <a:noFill/>
              <a:miter lim="800000"/>
              <a:headEnd/>
              <a:tailEnd/>
            </a:ln>
          </p:spPr>
        </p:pic>
        <p:sp>
          <p:nvSpPr>
            <p:cNvPr id="25611" name="TextBox 6"/>
            <p:cNvSpPr txBox="1">
              <a:spLocks noChangeArrowheads="1"/>
            </p:cNvSpPr>
            <p:nvPr/>
          </p:nvSpPr>
          <p:spPr bwMode="auto">
            <a:xfrm>
              <a:off x="609600" y="1524001"/>
              <a:ext cx="1981200" cy="946150"/>
            </a:xfrm>
            <a:prstGeom prst="rect">
              <a:avLst/>
            </a:prstGeom>
            <a:solidFill>
              <a:schemeClr val="bg1"/>
            </a:solidFill>
            <a:ln w="9525">
              <a:noFill/>
              <a:miter lim="800000"/>
              <a:headEnd/>
              <a:tailEnd/>
            </a:ln>
          </p:spPr>
          <p:txBody>
            <a:bodyPr>
              <a:prstTxWarp prst="textNoShape">
                <a:avLst/>
              </a:prstTxWarp>
              <a:spAutoFit/>
            </a:bodyPr>
            <a:lstStyle/>
            <a:p>
              <a:r>
                <a:rPr lang="en-US" sz="2800">
                  <a:latin typeface="Calibri" pitchFamily="-111" charset="0"/>
                </a:rPr>
                <a:t>                 A</a:t>
              </a:r>
            </a:p>
          </p:txBody>
        </p:sp>
        <p:sp>
          <p:nvSpPr>
            <p:cNvPr id="25612" name="TextBox 7"/>
            <p:cNvSpPr txBox="1">
              <a:spLocks noChangeArrowheads="1"/>
            </p:cNvSpPr>
            <p:nvPr/>
          </p:nvSpPr>
          <p:spPr bwMode="auto">
            <a:xfrm>
              <a:off x="685800" y="2752726"/>
              <a:ext cx="1981200" cy="946150"/>
            </a:xfrm>
            <a:prstGeom prst="rect">
              <a:avLst/>
            </a:prstGeom>
            <a:solidFill>
              <a:schemeClr val="bg1"/>
            </a:solidFill>
            <a:ln w="9525">
              <a:noFill/>
              <a:miter lim="800000"/>
              <a:headEnd/>
              <a:tailEnd/>
            </a:ln>
          </p:spPr>
          <p:txBody>
            <a:bodyPr>
              <a:prstTxWarp prst="textNoShape">
                <a:avLst/>
              </a:prstTxWarp>
              <a:spAutoFit/>
            </a:bodyPr>
            <a:lstStyle/>
            <a:p>
              <a:r>
                <a:rPr lang="en-US" sz="2800">
                  <a:latin typeface="Calibri" pitchFamily="-111" charset="0"/>
                </a:rPr>
                <a:t>                 B</a:t>
              </a:r>
            </a:p>
          </p:txBody>
        </p:sp>
        <p:sp>
          <p:nvSpPr>
            <p:cNvPr id="25613" name="TextBox 8"/>
            <p:cNvSpPr txBox="1">
              <a:spLocks noChangeArrowheads="1"/>
            </p:cNvSpPr>
            <p:nvPr/>
          </p:nvSpPr>
          <p:spPr bwMode="auto">
            <a:xfrm>
              <a:off x="685800" y="3895726"/>
              <a:ext cx="1981200" cy="946150"/>
            </a:xfrm>
            <a:prstGeom prst="rect">
              <a:avLst/>
            </a:prstGeom>
            <a:solidFill>
              <a:schemeClr val="bg1"/>
            </a:solidFill>
            <a:ln w="9525">
              <a:noFill/>
              <a:miter lim="800000"/>
              <a:headEnd/>
              <a:tailEnd/>
            </a:ln>
          </p:spPr>
          <p:txBody>
            <a:bodyPr>
              <a:prstTxWarp prst="textNoShape">
                <a:avLst/>
              </a:prstTxWarp>
              <a:spAutoFit/>
            </a:bodyPr>
            <a:lstStyle/>
            <a:p>
              <a:r>
                <a:rPr lang="en-US" sz="2800">
                  <a:latin typeface="Calibri" pitchFamily="-111" charset="0"/>
                </a:rPr>
                <a:t>                 C</a:t>
              </a:r>
            </a:p>
          </p:txBody>
        </p:sp>
        <p:sp>
          <p:nvSpPr>
            <p:cNvPr id="25614" name="TextBox 9"/>
            <p:cNvSpPr txBox="1">
              <a:spLocks noChangeArrowheads="1"/>
            </p:cNvSpPr>
            <p:nvPr/>
          </p:nvSpPr>
          <p:spPr bwMode="auto">
            <a:xfrm>
              <a:off x="3124200" y="5191125"/>
              <a:ext cx="2133600" cy="519113"/>
            </a:xfrm>
            <a:prstGeom prst="rect">
              <a:avLst/>
            </a:prstGeom>
            <a:solidFill>
              <a:schemeClr val="bg1"/>
            </a:solidFill>
            <a:ln w="9525">
              <a:noFill/>
              <a:miter lim="800000"/>
              <a:headEnd/>
              <a:tailEnd/>
            </a:ln>
          </p:spPr>
          <p:txBody>
            <a:bodyPr>
              <a:prstTxWarp prst="textNoShape">
                <a:avLst/>
              </a:prstTxWarp>
              <a:spAutoFit/>
            </a:bodyPr>
            <a:lstStyle/>
            <a:p>
              <a:r>
                <a:rPr lang="en-US" sz="2800">
                  <a:latin typeface="Calibri" pitchFamily="-111" charset="0"/>
                </a:rPr>
                <a:t>         D</a:t>
              </a:r>
            </a:p>
          </p:txBody>
        </p:sp>
      </p:grpSp>
      <p:sp>
        <p:nvSpPr>
          <p:cNvPr id="25604" name="TPAnswers"/>
          <p:cNvSpPr>
            <a:spLocks noGrp="1"/>
          </p:cNvSpPr>
          <p:nvPr>
            <p:ph type="body" idx="1"/>
            <p:custDataLst>
              <p:tags r:id="rId2"/>
            </p:custDataLst>
          </p:nvPr>
        </p:nvSpPr>
        <p:spPr>
          <a:xfrm>
            <a:off x="304800" y="1600200"/>
            <a:ext cx="1295400" cy="1600200"/>
          </a:xfrm>
        </p:spPr>
        <p:txBody>
          <a:bodyPr>
            <a:normAutofit fontScale="92500" lnSpcReduction="10000"/>
          </a:bodyPr>
          <a:lstStyle/>
          <a:p>
            <a:pPr marL="514350" indent="-514350" eaLnBrk="1" hangingPunct="1">
              <a:buFont typeface="Arial" pitchFamily="-111" charset="0"/>
              <a:buAutoNum type="arabicPeriod"/>
            </a:pPr>
            <a:r>
              <a:rPr lang="en-US" sz="2400" b="1" i="1" u="sng"/>
              <a:t>A</a:t>
            </a:r>
          </a:p>
          <a:p>
            <a:pPr marL="514350" indent="-514350" eaLnBrk="1" hangingPunct="1">
              <a:buFont typeface="Arial" pitchFamily="-111" charset="0"/>
              <a:buAutoNum type="arabicPeriod"/>
            </a:pPr>
            <a:r>
              <a:rPr lang="en-US" sz="2400"/>
              <a:t>B</a:t>
            </a:r>
          </a:p>
          <a:p>
            <a:pPr marL="514350" indent="-514350" eaLnBrk="1" hangingPunct="1">
              <a:buFont typeface="Arial" pitchFamily="-111" charset="0"/>
              <a:buAutoNum type="arabicPeriod"/>
            </a:pPr>
            <a:r>
              <a:rPr lang="en-US" sz="2400"/>
              <a:t>C</a:t>
            </a:r>
          </a:p>
          <a:p>
            <a:pPr marL="514350" indent="-514350" eaLnBrk="1" hangingPunct="1">
              <a:buFont typeface="Arial" pitchFamily="-111" charset="0"/>
              <a:buAutoNum type="arabicPeriod"/>
            </a:pPr>
            <a:r>
              <a:rPr lang="en-US" sz="2400"/>
              <a:t>D</a:t>
            </a:r>
          </a:p>
        </p:txBody>
      </p:sp>
      <p:sp>
        <p:nvSpPr>
          <p:cNvPr id="25605" name="Text Box 11"/>
          <p:cNvSpPr txBox="1">
            <a:spLocks noChangeArrowheads="1"/>
          </p:cNvSpPr>
          <p:nvPr/>
        </p:nvSpPr>
        <p:spPr bwMode="auto">
          <a:xfrm>
            <a:off x="2895600" y="1295400"/>
            <a:ext cx="4572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a:t>A</a:t>
            </a:r>
          </a:p>
        </p:txBody>
      </p:sp>
      <p:sp>
        <p:nvSpPr>
          <p:cNvPr id="25606" name="Text Box 12"/>
          <p:cNvSpPr txBox="1">
            <a:spLocks noChangeArrowheads="1"/>
          </p:cNvSpPr>
          <p:nvPr/>
        </p:nvSpPr>
        <p:spPr bwMode="auto">
          <a:xfrm>
            <a:off x="2819400" y="2590800"/>
            <a:ext cx="4572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a:t>B</a:t>
            </a:r>
          </a:p>
        </p:txBody>
      </p:sp>
      <p:sp>
        <p:nvSpPr>
          <p:cNvPr id="25607" name="Text Box 13"/>
          <p:cNvSpPr txBox="1">
            <a:spLocks noChangeArrowheads="1"/>
          </p:cNvSpPr>
          <p:nvPr/>
        </p:nvSpPr>
        <p:spPr bwMode="auto">
          <a:xfrm>
            <a:off x="2895600" y="3810000"/>
            <a:ext cx="4572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a:t>C</a:t>
            </a:r>
          </a:p>
        </p:txBody>
      </p:sp>
      <p:pic>
        <p:nvPicPr>
          <p:cNvPr id="25608" name="Picture 14" descr="white"/>
          <p:cNvPicPr>
            <a:picLocks noChangeAspect="1" noChangeArrowheads="1"/>
          </p:cNvPicPr>
          <p:nvPr/>
        </p:nvPicPr>
        <p:blipFill>
          <a:blip r:embed="rId6"/>
          <a:srcRect/>
          <a:stretch>
            <a:fillRect/>
          </a:stretch>
        </p:blipFill>
        <p:spPr bwMode="auto">
          <a:xfrm>
            <a:off x="1295400" y="1752600"/>
            <a:ext cx="1119188" cy="3048000"/>
          </a:xfrm>
          <a:prstGeom prst="rect">
            <a:avLst/>
          </a:prstGeom>
          <a:noFill/>
          <a:ln w="9525">
            <a:noFill/>
            <a:miter lim="800000"/>
            <a:headEnd/>
            <a:tailEnd/>
          </a:ln>
        </p:spPr>
      </p:pic>
      <p:sp>
        <p:nvSpPr>
          <p:cNvPr id="25609" name="Rectangle 15"/>
          <p:cNvSpPr>
            <a:spLocks noChangeArrowheads="1"/>
          </p:cNvSpPr>
          <p:nvPr/>
        </p:nvSpPr>
        <p:spPr bwMode="auto">
          <a:xfrm>
            <a:off x="381000" y="5405438"/>
            <a:ext cx="8382000" cy="1462087"/>
          </a:xfrm>
          <a:prstGeom prst="rect">
            <a:avLst/>
          </a:prstGeom>
          <a:noFill/>
          <a:ln w="9525">
            <a:noFill/>
            <a:miter lim="800000"/>
            <a:headEnd/>
            <a:tailEnd/>
          </a:ln>
        </p:spPr>
        <p:txBody>
          <a:bodyPr lIns="33327" tIns="44436" rIns="33327" bIns="44436" anchor="ctr">
            <a:prstTxWarp prst="textNoShape">
              <a:avLst/>
            </a:prstTxWarp>
            <a:spAutoFit/>
          </a:bodyPr>
          <a:lstStyle/>
          <a:p>
            <a:r>
              <a:rPr lang="en-US" dirty="0"/>
              <a:t>Prostate gland- in male reproductive tract, secretes an alkaline fluid with ejaculate intended to neutralize the acidity of the vaginal tract.  Cancer is most often found in the peripheral area of the gland because it makes up about 80% of the gland volume and is also the main glandular area.  Also he said so in class</a:t>
            </a:r>
            <a:r>
              <a:rPr lang="en-US" dirty="0" smtClean="0"/>
              <a:t>.  </a:t>
            </a:r>
            <a:endParaRPr lang="en-US" dirty="0"/>
          </a:p>
          <a:p>
            <a:pPr eaLnBrk="0" hangingPunct="0"/>
            <a:endParaRPr lang="en-US" dirty="0">
              <a:latin typeface="Calibri" pitchFamily="-111" charset="0"/>
            </a:endParaRPr>
          </a:p>
        </p:txBody>
      </p:sp>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lstStyle/>
          <a:p>
            <a:r>
              <a:rPr lang="en-US" dirty="0" smtClean="0"/>
              <a:t>6. Hair cells are:</a:t>
            </a:r>
            <a:endParaRPr lang="en-US" dirty="0"/>
          </a:p>
        </p:txBody>
      </p:sp>
      <p:grpSp>
        <p:nvGrpSpPr>
          <p:cNvPr id="4" name="Group 4"/>
          <p:cNvGrpSpPr/>
          <p:nvPr/>
        </p:nvGrpSpPr>
        <p:grpSpPr>
          <a:xfrm>
            <a:off x="3352800" y="1828800"/>
            <a:ext cx="5791200" cy="4360863"/>
            <a:chOff x="3352800" y="152400"/>
            <a:chExt cx="5791200" cy="4360863"/>
          </a:xfrm>
        </p:grpSpPr>
        <p:pic>
          <p:nvPicPr>
            <p:cNvPr id="6" name="Picture 9" descr="Untitled-1"/>
            <p:cNvPicPr>
              <a:picLocks noChangeAspect="1" noChangeArrowheads="1"/>
            </p:cNvPicPr>
            <p:nvPr/>
          </p:nvPicPr>
          <p:blipFill>
            <a:blip r:embed="rId5"/>
            <a:srcRect/>
            <a:stretch>
              <a:fillRect/>
            </a:stretch>
          </p:blipFill>
          <p:spPr bwMode="auto">
            <a:xfrm>
              <a:off x="3352800" y="152400"/>
              <a:ext cx="5791200" cy="4360863"/>
            </a:xfrm>
            <a:prstGeom prst="rect">
              <a:avLst/>
            </a:prstGeom>
            <a:noFill/>
            <a:ln w="28575">
              <a:solidFill>
                <a:srgbClr val="000000"/>
              </a:solidFill>
              <a:miter lim="800000"/>
              <a:headEnd/>
              <a:tailEnd/>
            </a:ln>
          </p:spPr>
        </p:pic>
        <p:sp>
          <p:nvSpPr>
            <p:cNvPr id="7" name="TextBox 6"/>
            <p:cNvSpPr txBox="1"/>
            <p:nvPr/>
          </p:nvSpPr>
          <p:spPr>
            <a:xfrm>
              <a:off x="7543800" y="1219200"/>
              <a:ext cx="32385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A</a:t>
              </a:r>
            </a:p>
          </p:txBody>
        </p:sp>
        <p:sp>
          <p:nvSpPr>
            <p:cNvPr id="8" name="TextBox 7"/>
            <p:cNvSpPr txBox="1"/>
            <p:nvPr/>
          </p:nvSpPr>
          <p:spPr>
            <a:xfrm>
              <a:off x="5943600" y="1752600"/>
              <a:ext cx="3175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B</a:t>
              </a:r>
            </a:p>
          </p:txBody>
        </p:sp>
        <p:sp>
          <p:nvSpPr>
            <p:cNvPr id="9" name="TextBox 8"/>
            <p:cNvSpPr txBox="1"/>
            <p:nvPr/>
          </p:nvSpPr>
          <p:spPr>
            <a:xfrm>
              <a:off x="4038600" y="2590800"/>
              <a:ext cx="3302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D</a:t>
              </a:r>
            </a:p>
          </p:txBody>
        </p:sp>
        <p:sp>
          <p:nvSpPr>
            <p:cNvPr id="10" name="TextBox 9"/>
            <p:cNvSpPr txBox="1"/>
            <p:nvPr/>
          </p:nvSpPr>
          <p:spPr>
            <a:xfrm>
              <a:off x="6096000" y="3733800"/>
              <a:ext cx="3175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C</a:t>
              </a:r>
            </a:p>
          </p:txBody>
        </p:sp>
        <p:cxnSp>
          <p:nvCxnSpPr>
            <p:cNvPr id="11" name="Straight Arrow Connector 10"/>
            <p:cNvCxnSpPr/>
            <p:nvPr/>
          </p:nvCxnSpPr>
          <p:spPr>
            <a:xfrm>
              <a:off x="7924800" y="1524000"/>
              <a:ext cx="4572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5829300" y="2171700"/>
              <a:ext cx="3810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5562600" y="3429000"/>
              <a:ext cx="533400" cy="304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343400" y="2895600"/>
              <a:ext cx="9144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 name="TPAnswers"/>
          <p:cNvSpPr>
            <a:spLocks noGrp="1"/>
          </p:cNvSpPr>
          <p:nvPr>
            <p:ph type="body" idx="1"/>
            <p:custDataLst>
              <p:tags r:id="rId2"/>
            </p:custDataLst>
          </p:nvPr>
        </p:nvSpPr>
        <p:spPr>
          <a:xfrm>
            <a:off x="457200" y="1600200"/>
            <a:ext cx="4114800" cy="4525963"/>
          </a:xfrm>
        </p:spPr>
        <p:txBody>
          <a:bodyPr>
            <a:normAutofit fontScale="92500" lnSpcReduction="20000"/>
          </a:bodyPr>
          <a:lstStyle/>
          <a:p>
            <a:pPr marL="514350" indent="-514350">
              <a:buNone/>
            </a:pPr>
            <a:r>
              <a:rPr lang="en-US" dirty="0" smtClean="0"/>
              <a:t>A - spiral </a:t>
            </a:r>
            <a:r>
              <a:rPr lang="en-US" dirty="0" err="1" smtClean="0"/>
              <a:t>limbus</a:t>
            </a:r>
            <a:r>
              <a:rPr lang="en-US" dirty="0" smtClean="0"/>
              <a:t>- contains acoustic nerve – attaches </a:t>
            </a:r>
            <a:r>
              <a:rPr lang="en-US" dirty="0" err="1" smtClean="0"/>
              <a:t>tectorial</a:t>
            </a:r>
            <a:r>
              <a:rPr lang="en-US" dirty="0" smtClean="0"/>
              <a:t> membrane</a:t>
            </a:r>
          </a:p>
          <a:p>
            <a:pPr marL="514350" indent="-514350">
              <a:buNone/>
            </a:pPr>
            <a:r>
              <a:rPr lang="en-US" b="1" dirty="0" smtClean="0"/>
              <a:t>B  - Outer Hair Cells</a:t>
            </a:r>
          </a:p>
          <a:p>
            <a:pPr marL="514350" indent="-514350">
              <a:buNone/>
            </a:pPr>
            <a:r>
              <a:rPr lang="en-US" dirty="0" smtClean="0"/>
              <a:t>C - Basilar membrane</a:t>
            </a:r>
          </a:p>
          <a:p>
            <a:pPr marL="514350" indent="-514350">
              <a:buNone/>
            </a:pPr>
            <a:r>
              <a:rPr lang="en-US" dirty="0" smtClean="0"/>
              <a:t>D – Supporting cell of outer hair cell</a:t>
            </a:r>
          </a:p>
          <a:p>
            <a:pPr marL="514350" indent="-514350">
              <a:buNone/>
            </a:pPr>
            <a:r>
              <a:rPr lang="en-US" dirty="0" smtClean="0"/>
              <a:t>T - </a:t>
            </a:r>
            <a:r>
              <a:rPr lang="en-US" dirty="0" err="1" smtClean="0"/>
              <a:t>tectorial</a:t>
            </a:r>
            <a:r>
              <a:rPr lang="en-US" dirty="0" smtClean="0"/>
              <a:t> membrane</a:t>
            </a:r>
          </a:p>
          <a:p>
            <a:pPr marL="514350" indent="-514350">
              <a:buNone/>
            </a:pPr>
            <a:r>
              <a:rPr lang="en-US" b="1" dirty="0" smtClean="0"/>
              <a:t>I - Inner Hair Cell</a:t>
            </a:r>
          </a:p>
          <a:p>
            <a:pPr marL="514350" indent="-514350">
              <a:buNone/>
            </a:pPr>
            <a:endParaRPr lang="en-US" dirty="0"/>
          </a:p>
        </p:txBody>
      </p:sp>
      <p:cxnSp>
        <p:nvCxnSpPr>
          <p:cNvPr id="21" name="Straight Arrow Connector 20"/>
          <p:cNvCxnSpPr/>
          <p:nvPr/>
        </p:nvCxnSpPr>
        <p:spPr>
          <a:xfrm>
            <a:off x="6324600" y="3048000"/>
            <a:ext cx="4572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019800" y="2895600"/>
            <a:ext cx="298955" cy="369332"/>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t>T</a:t>
            </a:r>
            <a:endParaRPr lang="en-US" b="1" dirty="0">
              <a:latin typeface="+mn-lt"/>
            </a:endParaRPr>
          </a:p>
        </p:txBody>
      </p:sp>
      <p:cxnSp>
        <p:nvCxnSpPr>
          <p:cNvPr id="23" name="Straight Arrow Connector 22"/>
          <p:cNvCxnSpPr>
            <a:stCxn id="24" idx="2"/>
          </p:cNvCxnSpPr>
          <p:nvPr/>
        </p:nvCxnSpPr>
        <p:spPr>
          <a:xfrm rot="5400000">
            <a:off x="6585744" y="4147344"/>
            <a:ext cx="544512"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05600" y="3505200"/>
            <a:ext cx="304800" cy="369888"/>
          </a:xfrm>
          <a:prstGeom prst="rect">
            <a:avLst/>
          </a:prstGeom>
          <a:solidFill>
            <a:schemeClr val="bg1">
              <a:lumMod val="95000"/>
            </a:schemeClr>
          </a:solidFill>
          <a:ln w="28575">
            <a:solidFill>
              <a:schemeClr val="accent1"/>
            </a:solidFill>
          </a:ln>
        </p:spPr>
        <p:txBody>
          <a:bodyPr wrap="square">
            <a:spAutoFit/>
          </a:bodyPr>
          <a:lstStyle/>
          <a:p>
            <a:pPr fontAlgn="auto">
              <a:spcBef>
                <a:spcPts val="0"/>
              </a:spcBef>
              <a:spcAft>
                <a:spcPts val="0"/>
              </a:spcAft>
              <a:defRPr/>
            </a:pPr>
            <a:r>
              <a:rPr lang="en-US" b="1" dirty="0" smtClean="0"/>
              <a:t>I</a:t>
            </a:r>
            <a:endParaRPr lang="en-US" b="1" dirty="0">
              <a:latin typeface="+mn-lt"/>
            </a:endParaRPr>
          </a:p>
        </p:txBody>
      </p:sp>
    </p:spTree>
    <p:custDataLst>
      <p:tags r:id="rId1"/>
    </p:custData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lstStyle/>
          <a:p>
            <a:r>
              <a:rPr lang="en-US" b="1" dirty="0" smtClean="0"/>
              <a:t>7. </a:t>
            </a:r>
            <a:r>
              <a:rPr lang="en-US" b="1" dirty="0" err="1" smtClean="0"/>
              <a:t>Tectorial</a:t>
            </a:r>
            <a:r>
              <a:rPr lang="en-US" b="1" dirty="0" smtClean="0"/>
              <a:t> </a:t>
            </a:r>
            <a:r>
              <a:rPr lang="en-US" b="1" dirty="0"/>
              <a:t>membrane:</a:t>
            </a:r>
            <a:endParaRPr lang="en-US" dirty="0"/>
          </a:p>
        </p:txBody>
      </p:sp>
      <p:grpSp>
        <p:nvGrpSpPr>
          <p:cNvPr id="4" name="Group 5"/>
          <p:cNvGrpSpPr/>
          <p:nvPr/>
        </p:nvGrpSpPr>
        <p:grpSpPr>
          <a:xfrm>
            <a:off x="4114800" y="1676400"/>
            <a:ext cx="5029200" cy="3787775"/>
            <a:chOff x="3657600" y="152400"/>
            <a:chExt cx="5029200" cy="3787775"/>
          </a:xfrm>
        </p:grpSpPr>
        <p:pic>
          <p:nvPicPr>
            <p:cNvPr id="7" name="Picture 11" descr="Untitled-1"/>
            <p:cNvPicPr>
              <a:picLocks noChangeAspect="1" noChangeArrowheads="1"/>
            </p:cNvPicPr>
            <p:nvPr/>
          </p:nvPicPr>
          <p:blipFill>
            <a:blip r:embed="rId5"/>
            <a:srcRect/>
            <a:stretch>
              <a:fillRect/>
            </a:stretch>
          </p:blipFill>
          <p:spPr bwMode="auto">
            <a:xfrm>
              <a:off x="3657600" y="152400"/>
              <a:ext cx="5029200" cy="3787775"/>
            </a:xfrm>
            <a:prstGeom prst="rect">
              <a:avLst/>
            </a:prstGeom>
            <a:noFill/>
            <a:ln w="28575">
              <a:solidFill>
                <a:srgbClr val="000000"/>
              </a:solidFill>
              <a:miter lim="800000"/>
              <a:headEnd/>
              <a:tailEnd/>
            </a:ln>
          </p:spPr>
        </p:pic>
        <p:sp>
          <p:nvSpPr>
            <p:cNvPr id="8" name="TextBox 7"/>
            <p:cNvSpPr txBox="1"/>
            <p:nvPr/>
          </p:nvSpPr>
          <p:spPr>
            <a:xfrm>
              <a:off x="7162800" y="990600"/>
              <a:ext cx="32385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A</a:t>
              </a:r>
            </a:p>
          </p:txBody>
        </p:sp>
        <p:sp>
          <p:nvSpPr>
            <p:cNvPr id="9" name="TextBox 8"/>
            <p:cNvSpPr txBox="1"/>
            <p:nvPr/>
          </p:nvSpPr>
          <p:spPr>
            <a:xfrm>
              <a:off x="6858000" y="2057400"/>
              <a:ext cx="3175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B</a:t>
              </a:r>
            </a:p>
          </p:txBody>
        </p:sp>
        <p:sp>
          <p:nvSpPr>
            <p:cNvPr id="10" name="TextBox 9"/>
            <p:cNvSpPr txBox="1"/>
            <p:nvPr/>
          </p:nvSpPr>
          <p:spPr>
            <a:xfrm>
              <a:off x="7315200" y="3429000"/>
              <a:ext cx="3175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C</a:t>
              </a:r>
            </a:p>
          </p:txBody>
        </p:sp>
        <p:cxnSp>
          <p:nvCxnSpPr>
            <p:cNvPr id="11" name="Straight Arrow Connector 10"/>
            <p:cNvCxnSpPr/>
            <p:nvPr/>
          </p:nvCxnSpPr>
          <p:spPr>
            <a:xfrm rot="16200000" flipH="1">
              <a:off x="7353300" y="1485900"/>
              <a:ext cx="457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6477000" y="2133600"/>
              <a:ext cx="381000" cy="76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0"/>
            </p:cNvCxnSpPr>
            <p:nvPr/>
          </p:nvCxnSpPr>
          <p:spPr>
            <a:xfrm rot="16200000" flipV="1">
              <a:off x="7242175" y="3197225"/>
              <a:ext cx="304800" cy="1587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67200" y="2438400"/>
              <a:ext cx="3302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D</a:t>
              </a:r>
            </a:p>
          </p:txBody>
        </p:sp>
      </p:grpSp>
      <p:sp>
        <p:nvSpPr>
          <p:cNvPr id="3" name="TPAnswers"/>
          <p:cNvSpPr>
            <a:spLocks noGrp="1"/>
          </p:cNvSpPr>
          <p:nvPr>
            <p:ph type="body" idx="1"/>
            <p:custDataLst>
              <p:tags r:id="rId2"/>
            </p:custDataLst>
          </p:nvPr>
        </p:nvSpPr>
        <p:spPr>
          <a:xfrm>
            <a:off x="457200" y="1600200"/>
            <a:ext cx="4114800" cy="4525963"/>
          </a:xfrm>
        </p:spPr>
        <p:txBody>
          <a:bodyPr>
            <a:normAutofit/>
          </a:bodyPr>
          <a:lstStyle/>
          <a:p>
            <a:pPr marL="514350" indent="-514350">
              <a:buFont typeface="Arial" pitchFamily="34" charset="0"/>
              <a:buAutoNum type="arabicPeriod"/>
            </a:pPr>
            <a:r>
              <a:rPr lang="en-US" dirty="0" smtClean="0"/>
              <a:t>A vestibular membrane</a:t>
            </a:r>
          </a:p>
          <a:p>
            <a:pPr marL="514350" indent="-514350">
              <a:buFont typeface="Arial" pitchFamily="34" charset="0"/>
              <a:buAutoNum type="arabicPeriod"/>
            </a:pPr>
            <a:r>
              <a:rPr lang="en-US" dirty="0" smtClean="0"/>
              <a:t>B </a:t>
            </a:r>
            <a:r>
              <a:rPr lang="en-US" dirty="0" err="1" smtClean="0"/>
              <a:t>tectorial</a:t>
            </a:r>
            <a:r>
              <a:rPr lang="en-US" dirty="0" smtClean="0"/>
              <a:t> membrane</a:t>
            </a:r>
          </a:p>
          <a:p>
            <a:pPr marL="514350" indent="-514350">
              <a:buFont typeface="Arial" pitchFamily="34" charset="0"/>
              <a:buAutoNum type="arabicPeriod"/>
            </a:pPr>
            <a:r>
              <a:rPr lang="en-US" dirty="0" smtClean="0"/>
              <a:t>C basilar membrane</a:t>
            </a:r>
          </a:p>
          <a:p>
            <a:pPr marL="514350" indent="-514350">
              <a:buFont typeface="Arial" pitchFamily="34" charset="0"/>
              <a:buAutoNum type="arabicPeriod"/>
            </a:pPr>
            <a:r>
              <a:rPr lang="en-US" dirty="0" smtClean="0"/>
              <a:t>D cell bodies of neurons of the spiral ganglion</a:t>
            </a:r>
            <a:endParaRPr lang="en-US" dirty="0"/>
          </a:p>
        </p:txBody>
      </p:sp>
      <p:sp>
        <p:nvSpPr>
          <p:cNvPr id="21" name="TextBox 20"/>
          <p:cNvSpPr txBox="1"/>
          <p:nvPr/>
        </p:nvSpPr>
        <p:spPr>
          <a:xfrm>
            <a:off x="304800" y="6172200"/>
            <a:ext cx="9144000" cy="369332"/>
          </a:xfrm>
          <a:prstGeom prst="rect">
            <a:avLst/>
          </a:prstGeom>
          <a:noFill/>
        </p:spPr>
        <p:txBody>
          <a:bodyPr wrap="square" rtlCol="0">
            <a:spAutoFit/>
          </a:bodyPr>
          <a:lstStyle/>
          <a:p>
            <a:r>
              <a:rPr lang="en-US" dirty="0" err="1" smtClean="0"/>
              <a:t>Tectorial</a:t>
            </a:r>
            <a:r>
              <a:rPr lang="en-US" dirty="0" smtClean="0"/>
              <a:t> membrane covers the organ of </a:t>
            </a:r>
            <a:r>
              <a:rPr lang="en-US" dirty="0" err="1" smtClean="0"/>
              <a:t>corti</a:t>
            </a:r>
            <a:endParaRPr lang="en-US" dirty="0"/>
          </a:p>
        </p:txBody>
      </p:sp>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6" descr="fig1"/>
          <p:cNvPicPr>
            <a:picLocks noChangeAspect="1" noChangeArrowheads="1"/>
          </p:cNvPicPr>
          <p:nvPr/>
        </p:nvPicPr>
        <p:blipFill>
          <a:blip r:embed="rId3"/>
          <a:srcRect/>
          <a:stretch>
            <a:fillRect/>
          </a:stretch>
        </p:blipFill>
        <p:spPr bwMode="auto">
          <a:xfrm>
            <a:off x="3200400" y="0"/>
            <a:ext cx="5943600" cy="5213350"/>
          </a:xfrm>
          <a:prstGeom prst="rect">
            <a:avLst/>
          </a:prstGeom>
          <a:noFill/>
          <a:ln w="28575">
            <a:solidFill>
              <a:srgbClr val="000000"/>
            </a:solidFill>
            <a:miter lim="800000"/>
            <a:headEnd/>
            <a:tailEnd/>
          </a:ln>
        </p:spPr>
      </p:pic>
      <p:sp>
        <p:nvSpPr>
          <p:cNvPr id="5" name="Rectangle 4"/>
          <p:cNvSpPr>
            <a:spLocks noChangeArrowheads="1"/>
          </p:cNvSpPr>
          <p:nvPr/>
        </p:nvSpPr>
        <p:spPr bwMode="auto">
          <a:xfrm>
            <a:off x="0" y="4879975"/>
            <a:ext cx="9144000" cy="1320874"/>
          </a:xfrm>
          <a:prstGeom prst="rect">
            <a:avLst/>
          </a:prstGeom>
          <a:noFill/>
          <a:ln w="12700">
            <a:noFill/>
            <a:miter lim="800000"/>
            <a:headEnd/>
            <a:tailEnd/>
          </a:ln>
        </p:spPr>
        <p:txBody>
          <a:bodyPr lIns="90488" tIns="44450" rIns="90488" bIns="44450">
            <a:prstTxWarp prst="textNoShape">
              <a:avLst/>
            </a:prstTxWarp>
            <a:spAutoFit/>
          </a:bodyPr>
          <a:lstStyle/>
          <a:p>
            <a:endParaRPr lang="en-US" sz="2000" dirty="0" smtClean="0"/>
          </a:p>
          <a:p>
            <a:r>
              <a:rPr lang="en-US" sz="2000" dirty="0" smtClean="0"/>
              <a:t>Resting </a:t>
            </a:r>
            <a:r>
              <a:rPr lang="en-US" sz="2000" dirty="0"/>
              <a:t>on the basilar membrane and projecting into the </a:t>
            </a:r>
            <a:r>
              <a:rPr lang="en-US" sz="2000" dirty="0" err="1"/>
              <a:t>scala</a:t>
            </a:r>
            <a:r>
              <a:rPr lang="en-US" sz="2000" dirty="0"/>
              <a:t> media is the organ of </a:t>
            </a:r>
            <a:r>
              <a:rPr lang="en-US" sz="2000" dirty="0" err="1"/>
              <a:t>Corti</a:t>
            </a:r>
            <a:r>
              <a:rPr lang="en-US" sz="2000" dirty="0"/>
              <a:t> (OC)</a:t>
            </a:r>
            <a:r>
              <a:rPr lang="en-US" sz="2000" dirty="0" smtClean="0"/>
              <a:t>.</a:t>
            </a:r>
          </a:p>
          <a:p>
            <a:r>
              <a:rPr lang="en-US" sz="2000" dirty="0" smtClean="0"/>
              <a:t> </a:t>
            </a:r>
            <a:r>
              <a:rPr lang="en-US" sz="2000" dirty="0"/>
              <a:t>Note the cell bodies of the neurons (</a:t>
            </a:r>
            <a:r>
              <a:rPr lang="en-US" sz="2000" dirty="0" err="1"/>
              <a:t>n</a:t>
            </a:r>
            <a:r>
              <a:rPr lang="en-US" sz="2000" dirty="0"/>
              <a:t>) of the spiral ganglion within the </a:t>
            </a:r>
            <a:r>
              <a:rPr lang="en-US" sz="2000" dirty="0" err="1"/>
              <a:t>modiolus</a:t>
            </a:r>
            <a:r>
              <a:rPr lang="en-US" sz="2000" dirty="0"/>
              <a:t> (</a:t>
            </a:r>
            <a:r>
              <a:rPr lang="en-US" sz="2000" dirty="0" err="1"/>
              <a:t>m</a:t>
            </a:r>
            <a:r>
              <a:rPr lang="en-US" sz="2000" dirty="0"/>
              <a:t>).</a:t>
            </a:r>
          </a:p>
        </p:txBody>
      </p:sp>
      <p:sp>
        <p:nvSpPr>
          <p:cNvPr id="6" name="Rectangle 5"/>
          <p:cNvSpPr>
            <a:spLocks noChangeArrowheads="1"/>
          </p:cNvSpPr>
          <p:nvPr/>
        </p:nvSpPr>
        <p:spPr bwMode="auto">
          <a:xfrm>
            <a:off x="6172200" y="1752600"/>
            <a:ext cx="506413"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b="1"/>
              <a:t>SV</a:t>
            </a:r>
          </a:p>
        </p:txBody>
      </p:sp>
      <p:sp>
        <p:nvSpPr>
          <p:cNvPr id="7" name="Rectangle 6"/>
          <p:cNvSpPr>
            <a:spLocks noChangeArrowheads="1"/>
          </p:cNvSpPr>
          <p:nvPr/>
        </p:nvSpPr>
        <p:spPr bwMode="auto">
          <a:xfrm>
            <a:off x="4876800" y="1676400"/>
            <a:ext cx="604838"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b="1"/>
              <a:t>VM</a:t>
            </a:r>
          </a:p>
        </p:txBody>
      </p:sp>
      <p:sp>
        <p:nvSpPr>
          <p:cNvPr id="8" name="AutoShape 7"/>
          <p:cNvSpPr>
            <a:spLocks noChangeArrowheads="1"/>
          </p:cNvSpPr>
          <p:nvPr/>
        </p:nvSpPr>
        <p:spPr bwMode="auto">
          <a:xfrm rot="16200000" flipH="1">
            <a:off x="5143500" y="2324100"/>
            <a:ext cx="292100" cy="215900"/>
          </a:xfrm>
          <a:prstGeom prst="rightArrow">
            <a:avLst>
              <a:gd name="adj1" fmla="val 50000"/>
              <a:gd name="adj2" fmla="val 67666"/>
            </a:avLst>
          </a:prstGeom>
          <a:solidFill>
            <a:schemeClr val="tx1"/>
          </a:solidFill>
          <a:ln w="12700">
            <a:solidFill>
              <a:schemeClr val="bg1"/>
            </a:solidFill>
            <a:miter lim="800000"/>
            <a:headEnd/>
            <a:tailEnd/>
          </a:ln>
        </p:spPr>
        <p:txBody>
          <a:bodyPr wrap="none" anchor="ctr">
            <a:prstTxWarp prst="textNoShape">
              <a:avLst/>
            </a:prstTxWarp>
          </a:bodyPr>
          <a:lstStyle/>
          <a:p>
            <a:endParaRPr lang="en-US"/>
          </a:p>
        </p:txBody>
      </p:sp>
      <p:sp>
        <p:nvSpPr>
          <p:cNvPr id="9" name="Rectangle 8"/>
          <p:cNvSpPr>
            <a:spLocks noChangeArrowheads="1"/>
          </p:cNvSpPr>
          <p:nvPr/>
        </p:nvSpPr>
        <p:spPr bwMode="auto">
          <a:xfrm>
            <a:off x="4572000" y="259080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b="1"/>
              <a:t>SM</a:t>
            </a:r>
          </a:p>
        </p:txBody>
      </p:sp>
      <p:sp>
        <p:nvSpPr>
          <p:cNvPr id="10" name="Rectangle 9"/>
          <p:cNvSpPr>
            <a:spLocks noChangeArrowheads="1"/>
          </p:cNvSpPr>
          <p:nvPr/>
        </p:nvSpPr>
        <p:spPr bwMode="auto">
          <a:xfrm>
            <a:off x="6629400" y="4495800"/>
            <a:ext cx="492125"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b="1"/>
              <a:t>ST</a:t>
            </a:r>
          </a:p>
        </p:txBody>
      </p:sp>
      <p:sp>
        <p:nvSpPr>
          <p:cNvPr id="11" name="Rectangle 10"/>
          <p:cNvSpPr>
            <a:spLocks noChangeArrowheads="1"/>
          </p:cNvSpPr>
          <p:nvPr/>
        </p:nvSpPr>
        <p:spPr bwMode="auto">
          <a:xfrm>
            <a:off x="5334000" y="4267200"/>
            <a:ext cx="590550"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b="1"/>
              <a:t>BM</a:t>
            </a:r>
          </a:p>
        </p:txBody>
      </p:sp>
      <p:sp>
        <p:nvSpPr>
          <p:cNvPr id="12" name="AutoShape 11"/>
          <p:cNvSpPr>
            <a:spLocks noChangeArrowheads="1"/>
          </p:cNvSpPr>
          <p:nvPr/>
        </p:nvSpPr>
        <p:spPr bwMode="auto">
          <a:xfrm rot="16200000">
            <a:off x="5295900" y="3848100"/>
            <a:ext cx="292100" cy="215900"/>
          </a:xfrm>
          <a:prstGeom prst="rightArrow">
            <a:avLst>
              <a:gd name="adj1" fmla="val 50000"/>
              <a:gd name="adj2" fmla="val 67666"/>
            </a:avLst>
          </a:prstGeom>
          <a:solidFill>
            <a:schemeClr val="tx1"/>
          </a:solidFill>
          <a:ln w="12700">
            <a:solidFill>
              <a:schemeClr val="bg1"/>
            </a:solidFill>
            <a:miter lim="800000"/>
            <a:headEnd/>
            <a:tailEnd/>
          </a:ln>
        </p:spPr>
        <p:txBody>
          <a:bodyPr wrap="none" anchor="ctr">
            <a:prstTxWarp prst="textNoShape">
              <a:avLst/>
            </a:prstTxWarp>
          </a:bodyPr>
          <a:lstStyle/>
          <a:p>
            <a:endParaRPr lang="en-US"/>
          </a:p>
        </p:txBody>
      </p:sp>
      <p:sp>
        <p:nvSpPr>
          <p:cNvPr id="13" name="Rectangle 12"/>
          <p:cNvSpPr>
            <a:spLocks noChangeArrowheads="1"/>
          </p:cNvSpPr>
          <p:nvPr/>
        </p:nvSpPr>
        <p:spPr bwMode="auto">
          <a:xfrm>
            <a:off x="4114800" y="3429000"/>
            <a:ext cx="561975"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b="1"/>
              <a:t>OC</a:t>
            </a:r>
          </a:p>
        </p:txBody>
      </p:sp>
      <p:sp>
        <p:nvSpPr>
          <p:cNvPr id="14" name="Rectangle 14"/>
          <p:cNvSpPr>
            <a:spLocks noChangeArrowheads="1"/>
          </p:cNvSpPr>
          <p:nvPr/>
        </p:nvSpPr>
        <p:spPr bwMode="auto">
          <a:xfrm>
            <a:off x="8229600" y="3581400"/>
            <a:ext cx="406400" cy="576263"/>
          </a:xfrm>
          <a:prstGeom prst="rect">
            <a:avLst/>
          </a:prstGeom>
          <a:noFill/>
          <a:ln w="12700">
            <a:noFill/>
            <a:miter lim="800000"/>
            <a:headEnd/>
            <a:tailEnd/>
          </a:ln>
        </p:spPr>
        <p:txBody>
          <a:bodyPr wrap="none" lIns="90488" tIns="44450" rIns="90488" bIns="44450">
            <a:prstTxWarp prst="textNoShape">
              <a:avLst/>
            </a:prstTxWarp>
            <a:spAutoFit/>
          </a:bodyPr>
          <a:lstStyle/>
          <a:p>
            <a:r>
              <a:rPr lang="en-US" sz="3200" b="1"/>
              <a:t>n</a:t>
            </a:r>
          </a:p>
        </p:txBody>
      </p:sp>
      <p:sp>
        <p:nvSpPr>
          <p:cNvPr id="15" name="Rectangle 15"/>
          <p:cNvSpPr>
            <a:spLocks noChangeArrowheads="1"/>
          </p:cNvSpPr>
          <p:nvPr/>
        </p:nvSpPr>
        <p:spPr bwMode="auto">
          <a:xfrm>
            <a:off x="8624888" y="2362200"/>
            <a:ext cx="519112" cy="576263"/>
          </a:xfrm>
          <a:prstGeom prst="rect">
            <a:avLst/>
          </a:prstGeom>
          <a:noFill/>
          <a:ln w="12700">
            <a:noFill/>
            <a:miter lim="800000"/>
            <a:headEnd/>
            <a:tailEnd/>
          </a:ln>
        </p:spPr>
        <p:txBody>
          <a:bodyPr wrap="none" lIns="90488" tIns="44450" rIns="90488" bIns="44450">
            <a:prstTxWarp prst="textNoShape">
              <a:avLst/>
            </a:prstTxWarp>
            <a:spAutoFit/>
          </a:bodyPr>
          <a:lstStyle/>
          <a:p>
            <a:r>
              <a:rPr lang="en-US" sz="3200" b="1"/>
              <a:t>m</a:t>
            </a:r>
          </a:p>
        </p:txBody>
      </p:sp>
      <p:sp>
        <p:nvSpPr>
          <p:cNvPr id="16" name="Line 17"/>
          <p:cNvSpPr>
            <a:spLocks noChangeShapeType="1"/>
          </p:cNvSpPr>
          <p:nvPr/>
        </p:nvSpPr>
        <p:spPr bwMode="auto">
          <a:xfrm>
            <a:off x="4648200" y="3581400"/>
            <a:ext cx="685800" cy="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graphicFrame>
        <p:nvGraphicFramePr>
          <p:cNvPr id="17" name="Object 2"/>
          <p:cNvGraphicFramePr>
            <a:graphicFrameLocks noChangeAspect="1"/>
          </p:cNvGraphicFramePr>
          <p:nvPr/>
        </p:nvGraphicFramePr>
        <p:xfrm>
          <a:off x="76200" y="2590800"/>
          <a:ext cx="2744788" cy="2325688"/>
        </p:xfrm>
        <a:graphic>
          <a:graphicData uri="http://schemas.openxmlformats.org/presentationml/2006/ole">
            <p:oleObj spid="_x0000_s223234" name="Image" r:id="rId4" imgW="2744794" imgH="2325450" progId="">
              <p:embed/>
            </p:oleObj>
          </a:graphicData>
        </a:graphic>
      </p:graphicFrame>
      <p:sp>
        <p:nvSpPr>
          <p:cNvPr id="18" name="Rectangle 19"/>
          <p:cNvSpPr>
            <a:spLocks noChangeArrowheads="1"/>
          </p:cNvSpPr>
          <p:nvPr/>
        </p:nvSpPr>
        <p:spPr bwMode="auto">
          <a:xfrm>
            <a:off x="1371600" y="3352800"/>
            <a:ext cx="457200" cy="457200"/>
          </a:xfrm>
          <a:prstGeom prst="rect">
            <a:avLst/>
          </a:prstGeom>
          <a:noFill/>
          <a:ln w="28575">
            <a:solidFill>
              <a:schemeClr val="tx1"/>
            </a:solidFill>
            <a:miter lim="800000"/>
            <a:headEnd/>
            <a:tailEnd/>
          </a:ln>
        </p:spPr>
        <p:txBody>
          <a:bodyPr wrap="none" anchor="ctr">
            <a:prstTxWarp prst="textNoShape">
              <a:avLst/>
            </a:prstTxWarp>
          </a:bodyPr>
          <a:lstStyle/>
          <a:p>
            <a:endParaRPr lang="en-US"/>
          </a:p>
        </p:txBody>
      </p:sp>
      <p:sp>
        <p:nvSpPr>
          <p:cNvPr id="19" name="Line 20"/>
          <p:cNvSpPr>
            <a:spLocks noChangeShapeType="1"/>
          </p:cNvSpPr>
          <p:nvPr/>
        </p:nvSpPr>
        <p:spPr bwMode="auto">
          <a:xfrm>
            <a:off x="1828800" y="3581400"/>
            <a:ext cx="14478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20" name="TextBox 19"/>
          <p:cNvSpPr txBox="1"/>
          <p:nvPr/>
        </p:nvSpPr>
        <p:spPr>
          <a:xfrm>
            <a:off x="0" y="0"/>
            <a:ext cx="3200400" cy="2893100"/>
          </a:xfrm>
          <a:prstGeom prst="rect">
            <a:avLst/>
          </a:prstGeom>
          <a:noFill/>
        </p:spPr>
        <p:txBody>
          <a:bodyPr wrap="square" rtlCol="0">
            <a:spAutoFit/>
          </a:bodyPr>
          <a:lstStyle/>
          <a:p>
            <a:r>
              <a:rPr lang="en-US" b="1" dirty="0" smtClean="0"/>
              <a:t>Cochlear Duct</a:t>
            </a:r>
            <a:r>
              <a:rPr lang="en-US" dirty="0" smtClean="0"/>
              <a:t> - med. </a:t>
            </a:r>
            <a:r>
              <a:rPr lang="en-US" dirty="0" err="1" smtClean="0"/>
              <a:t>mag</a:t>
            </a:r>
            <a:endParaRPr lang="en-US" dirty="0" smtClean="0"/>
          </a:p>
          <a:p>
            <a:r>
              <a:rPr lang="en-US" dirty="0" smtClean="0"/>
              <a:t>Separating the </a:t>
            </a:r>
            <a:r>
              <a:rPr lang="en-US" dirty="0" err="1" smtClean="0"/>
              <a:t>scala</a:t>
            </a:r>
            <a:r>
              <a:rPr lang="en-US" dirty="0" smtClean="0"/>
              <a:t> </a:t>
            </a:r>
            <a:r>
              <a:rPr lang="en-US" dirty="0" err="1" smtClean="0"/>
              <a:t>vestibuli</a:t>
            </a:r>
            <a:r>
              <a:rPr lang="en-US" dirty="0" smtClean="0"/>
              <a:t> (SV)</a:t>
            </a:r>
          </a:p>
          <a:p>
            <a:r>
              <a:rPr lang="en-US" dirty="0" smtClean="0"/>
              <a:t> from the </a:t>
            </a:r>
            <a:r>
              <a:rPr lang="en-US" dirty="0" err="1" smtClean="0"/>
              <a:t>scala</a:t>
            </a:r>
            <a:r>
              <a:rPr lang="en-US" dirty="0" smtClean="0"/>
              <a:t> media (SM)</a:t>
            </a:r>
          </a:p>
          <a:p>
            <a:r>
              <a:rPr lang="en-US" dirty="0" smtClean="0"/>
              <a:t> is the vestibular membrane (VM).</a:t>
            </a:r>
          </a:p>
          <a:p>
            <a:r>
              <a:rPr lang="en-US" dirty="0" smtClean="0"/>
              <a:t> The </a:t>
            </a:r>
            <a:r>
              <a:rPr lang="en-US" dirty="0" err="1" smtClean="0"/>
              <a:t>scala</a:t>
            </a:r>
            <a:r>
              <a:rPr lang="en-US" dirty="0" smtClean="0"/>
              <a:t> media is separated from the </a:t>
            </a:r>
            <a:r>
              <a:rPr lang="en-US" dirty="0" err="1" smtClean="0"/>
              <a:t>scala</a:t>
            </a:r>
            <a:r>
              <a:rPr lang="en-US" dirty="0" smtClean="0"/>
              <a:t> tympani (ST)</a:t>
            </a:r>
          </a:p>
          <a:p>
            <a:r>
              <a:rPr lang="en-US" dirty="0" smtClean="0"/>
              <a:t> by the basilar membrane (BM). </a:t>
            </a:r>
          </a:p>
          <a:p>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6" descr="fig1"/>
          <p:cNvPicPr>
            <a:picLocks noChangeAspect="1" noChangeArrowheads="1"/>
          </p:cNvPicPr>
          <p:nvPr/>
        </p:nvPicPr>
        <p:blipFill>
          <a:blip r:embed="rId2"/>
          <a:srcRect/>
          <a:stretch>
            <a:fillRect/>
          </a:stretch>
        </p:blipFill>
        <p:spPr bwMode="auto">
          <a:xfrm>
            <a:off x="1524000" y="501650"/>
            <a:ext cx="5943600" cy="5213350"/>
          </a:xfrm>
          <a:prstGeom prst="rect">
            <a:avLst/>
          </a:prstGeom>
          <a:noFill/>
          <a:ln w="28575">
            <a:solidFill>
              <a:srgbClr val="000000"/>
            </a:solid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0" descr="eye"/>
          <p:cNvPicPr>
            <a:picLocks noChangeAspect="1" noChangeArrowheads="1"/>
          </p:cNvPicPr>
          <p:nvPr/>
        </p:nvPicPr>
        <p:blipFill>
          <a:blip r:embed="rId2"/>
          <a:srcRect/>
          <a:stretch>
            <a:fillRect/>
          </a:stretch>
        </p:blipFill>
        <p:spPr bwMode="auto">
          <a:xfrm>
            <a:off x="1828800" y="457200"/>
            <a:ext cx="6705600" cy="4608513"/>
          </a:xfrm>
          <a:prstGeom prst="rect">
            <a:avLst/>
          </a:prstGeom>
          <a:noFill/>
          <a:ln w="28575">
            <a:solidFill>
              <a:schemeClr val="tx1"/>
            </a:solidFill>
            <a:miter lim="800000"/>
            <a:headEnd/>
            <a:tailEnd/>
          </a:ln>
        </p:spPr>
      </p:pic>
      <p:sp>
        <p:nvSpPr>
          <p:cNvPr id="6" name="Rectangle 4"/>
          <p:cNvSpPr>
            <a:spLocks noGrp="1" noChangeArrowheads="1"/>
          </p:cNvSpPr>
          <p:nvPr>
            <p:ph type="body" idx="1"/>
          </p:nvPr>
        </p:nvSpPr>
        <p:spPr>
          <a:xfrm>
            <a:off x="0" y="5257800"/>
            <a:ext cx="9067800" cy="1143000"/>
          </a:xfrm>
          <a:noFill/>
        </p:spPr>
        <p:txBody>
          <a:bodyPr>
            <a:normAutofit fontScale="92500" lnSpcReduction="20000"/>
          </a:bodyPr>
          <a:lstStyle/>
          <a:p>
            <a:pPr>
              <a:lnSpc>
                <a:spcPct val="90000"/>
              </a:lnSpc>
              <a:buFont typeface="Monotype Sorts" pitchFamily="-111" charset="2"/>
              <a:buNone/>
            </a:pPr>
            <a:r>
              <a:rPr lang="en-US" sz="2000" dirty="0">
                <a:latin typeface="Arial" pitchFamily="-111" charset="0"/>
              </a:rPr>
              <a:t>The </a:t>
            </a:r>
            <a:r>
              <a:rPr lang="en-US" sz="2000" dirty="0" err="1" smtClean="0">
                <a:latin typeface="Arial" pitchFamily="-111" charset="0"/>
              </a:rPr>
              <a:t>vascuoid</a:t>
            </a:r>
            <a:r>
              <a:rPr lang="en-US" sz="2000" dirty="0" smtClean="0">
                <a:latin typeface="Arial" pitchFamily="-111" charset="0"/>
              </a:rPr>
              <a:t> layer is continuous </a:t>
            </a:r>
            <a:r>
              <a:rPr lang="en-US" sz="2000" dirty="0" err="1" smtClean="0">
                <a:latin typeface="Arial" pitchFamily="-111" charset="0"/>
              </a:rPr>
              <a:t>anteriorly</a:t>
            </a:r>
            <a:r>
              <a:rPr lang="en-US" sz="2000" dirty="0" smtClean="0">
                <a:latin typeface="Arial" pitchFamily="-111" charset="0"/>
              </a:rPr>
              <a:t> with the muscular </a:t>
            </a:r>
            <a:r>
              <a:rPr lang="en-US" sz="2000" dirty="0" err="1" smtClean="0">
                <a:latin typeface="Arial" pitchFamily="-111" charset="0"/>
              </a:rPr>
              <a:t>ciliary</a:t>
            </a:r>
            <a:r>
              <a:rPr lang="en-US" sz="2000" dirty="0" smtClean="0">
                <a:latin typeface="Arial" pitchFamily="-111" charset="0"/>
              </a:rPr>
              <a:t> body (CB). </a:t>
            </a:r>
          </a:p>
          <a:p>
            <a:pPr>
              <a:lnSpc>
                <a:spcPct val="90000"/>
              </a:lnSpc>
              <a:buFont typeface="Monotype Sorts" pitchFamily="-111" charset="2"/>
              <a:buNone/>
            </a:pPr>
            <a:r>
              <a:rPr lang="en-US" sz="2000" dirty="0" smtClean="0">
                <a:latin typeface="Arial" pitchFamily="-111" charset="0"/>
              </a:rPr>
              <a:t>The </a:t>
            </a:r>
            <a:r>
              <a:rPr lang="en-US" sz="2000" dirty="0">
                <a:latin typeface="Arial" pitchFamily="-111" charset="0"/>
              </a:rPr>
              <a:t>anterior continuation of the </a:t>
            </a:r>
            <a:r>
              <a:rPr lang="en-US" sz="2000" dirty="0" err="1">
                <a:latin typeface="Arial" pitchFamily="-111" charset="0"/>
              </a:rPr>
              <a:t>ciliary</a:t>
            </a:r>
            <a:r>
              <a:rPr lang="en-US" sz="2000" dirty="0">
                <a:latin typeface="Arial" pitchFamily="-111" charset="0"/>
              </a:rPr>
              <a:t> body is the iris (I).</a:t>
            </a:r>
            <a:r>
              <a:rPr lang="en-US" sz="2000" dirty="0" smtClean="0">
                <a:latin typeface="Arial" pitchFamily="-111" charset="0"/>
              </a:rPr>
              <a:t> </a:t>
            </a:r>
          </a:p>
          <a:p>
            <a:pPr>
              <a:lnSpc>
                <a:spcPct val="90000"/>
              </a:lnSpc>
              <a:buFont typeface="Monotype Sorts" pitchFamily="-111" charset="2"/>
              <a:buNone/>
            </a:pPr>
            <a:r>
              <a:rPr lang="en-US" sz="2000" dirty="0" smtClean="0">
                <a:latin typeface="Arial" pitchFamily="-111" charset="0"/>
              </a:rPr>
              <a:t> </a:t>
            </a:r>
            <a:r>
              <a:rPr lang="en-US" sz="2000" dirty="0">
                <a:latin typeface="Arial" pitchFamily="-111" charset="0"/>
              </a:rPr>
              <a:t>The central free margin of the iris rests on the anterior surface of the lens (L</a:t>
            </a:r>
            <a:r>
              <a:rPr lang="en-US" sz="2000" dirty="0" smtClean="0">
                <a:latin typeface="Arial" pitchFamily="-111" charset="0"/>
              </a:rPr>
              <a:t>)</a:t>
            </a:r>
          </a:p>
          <a:p>
            <a:pPr>
              <a:lnSpc>
                <a:spcPct val="90000"/>
              </a:lnSpc>
              <a:buFont typeface="Monotype Sorts" pitchFamily="-111" charset="2"/>
              <a:buNone/>
            </a:pPr>
            <a:r>
              <a:rPr lang="en-US" sz="2000" dirty="0" smtClean="0">
                <a:latin typeface="Arial" pitchFamily="-111" charset="0"/>
              </a:rPr>
              <a:t> </a:t>
            </a:r>
            <a:r>
              <a:rPr lang="en-US" sz="2000" dirty="0">
                <a:latin typeface="Arial" pitchFamily="-111" charset="0"/>
              </a:rPr>
              <a:t>forming a central opening called the</a:t>
            </a:r>
            <a:r>
              <a:rPr lang="en-US" sz="2000" dirty="0" smtClean="0">
                <a:latin typeface="Arial" pitchFamily="-111" charset="0"/>
              </a:rPr>
              <a:t> pupil.</a:t>
            </a:r>
            <a:r>
              <a:rPr lang="en-US" sz="2400" dirty="0" smtClean="0">
                <a:latin typeface="Arial" pitchFamily="-111" charset="0"/>
              </a:rPr>
              <a:t> </a:t>
            </a:r>
            <a:endParaRPr lang="en-US" sz="2400" dirty="0">
              <a:latin typeface="Arial" pitchFamily="-111" charset="0"/>
            </a:endParaRPr>
          </a:p>
        </p:txBody>
      </p:sp>
      <p:sp>
        <p:nvSpPr>
          <p:cNvPr id="7" name="Line 5"/>
          <p:cNvSpPr>
            <a:spLocks noChangeShapeType="1"/>
          </p:cNvSpPr>
          <p:nvPr/>
        </p:nvSpPr>
        <p:spPr bwMode="auto">
          <a:xfrm flipH="1">
            <a:off x="2514600" y="3200400"/>
            <a:ext cx="762000" cy="0"/>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8" name="Line 6"/>
          <p:cNvSpPr>
            <a:spLocks noChangeShapeType="1"/>
          </p:cNvSpPr>
          <p:nvPr/>
        </p:nvSpPr>
        <p:spPr bwMode="auto">
          <a:xfrm>
            <a:off x="4038600" y="1143000"/>
            <a:ext cx="533400" cy="457200"/>
          </a:xfrm>
          <a:prstGeom prst="line">
            <a:avLst/>
          </a:prstGeom>
          <a:noFill/>
          <a:ln w="25400">
            <a:solidFill>
              <a:schemeClr val="tx1"/>
            </a:solidFill>
            <a:round/>
            <a:headEnd type="triangle" w="med" len="med"/>
            <a:tailEnd/>
          </a:ln>
        </p:spPr>
        <p:txBody>
          <a:bodyPr wrap="none" anchor="ctr">
            <a:prstTxWarp prst="textNoShape">
              <a:avLst/>
            </a:prstTxWarp>
          </a:bodyPr>
          <a:lstStyle/>
          <a:p>
            <a:endParaRPr lang="en-US"/>
          </a:p>
        </p:txBody>
      </p:sp>
      <p:sp>
        <p:nvSpPr>
          <p:cNvPr id="9" name="Rectangle 7"/>
          <p:cNvSpPr>
            <a:spLocks noChangeArrowheads="1"/>
          </p:cNvSpPr>
          <p:nvPr/>
        </p:nvSpPr>
        <p:spPr bwMode="auto">
          <a:xfrm>
            <a:off x="4419600" y="1524000"/>
            <a:ext cx="604838" cy="454025"/>
          </a:xfrm>
          <a:prstGeom prst="rect">
            <a:avLst/>
          </a:prstGeom>
          <a:noFill/>
          <a:ln w="12700">
            <a:noFill/>
            <a:miter lim="800000"/>
            <a:headEnd/>
            <a:tailEnd/>
          </a:ln>
        </p:spPr>
        <p:txBody>
          <a:bodyPr wrap="none" lIns="90488" tIns="44450" rIns="90488" bIns="44450">
            <a:prstTxWarp prst="textNoShape">
              <a:avLst/>
            </a:prstTxWarp>
            <a:spAutoFit/>
          </a:bodyPr>
          <a:lstStyle/>
          <a:p>
            <a:r>
              <a:rPr lang="en-US" b="1" dirty="0"/>
              <a:t>CB</a:t>
            </a:r>
          </a:p>
        </p:txBody>
      </p:sp>
      <p:sp>
        <p:nvSpPr>
          <p:cNvPr id="10" name="Rectangle 8"/>
          <p:cNvSpPr>
            <a:spLocks noChangeArrowheads="1"/>
          </p:cNvSpPr>
          <p:nvPr/>
        </p:nvSpPr>
        <p:spPr bwMode="auto">
          <a:xfrm>
            <a:off x="2286000" y="2971800"/>
            <a:ext cx="300038" cy="454025"/>
          </a:xfrm>
          <a:prstGeom prst="rect">
            <a:avLst/>
          </a:prstGeom>
          <a:noFill/>
          <a:ln w="12700">
            <a:noFill/>
            <a:miter lim="800000"/>
            <a:headEnd/>
            <a:tailEnd/>
          </a:ln>
        </p:spPr>
        <p:txBody>
          <a:bodyPr wrap="none" lIns="90488" tIns="44450" rIns="90488" bIns="44450">
            <a:prstTxWarp prst="textNoShape">
              <a:avLst/>
            </a:prstTxWarp>
            <a:spAutoFit/>
          </a:bodyPr>
          <a:lstStyle/>
          <a:p>
            <a:r>
              <a:rPr lang="en-US" b="1" dirty="0"/>
              <a:t>I</a:t>
            </a:r>
          </a:p>
        </p:txBody>
      </p:sp>
      <p:sp>
        <p:nvSpPr>
          <p:cNvPr id="11" name="Rectangle 9"/>
          <p:cNvSpPr>
            <a:spLocks noChangeArrowheads="1"/>
          </p:cNvSpPr>
          <p:nvPr/>
        </p:nvSpPr>
        <p:spPr bwMode="auto">
          <a:xfrm>
            <a:off x="4114800" y="2286000"/>
            <a:ext cx="384175" cy="454025"/>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solidFill>
                  <a:schemeClr val="bg2"/>
                </a:solidFill>
              </a:rPr>
              <a:t>L</a:t>
            </a:r>
          </a:p>
        </p:txBody>
      </p:sp>
      <p:sp>
        <p:nvSpPr>
          <p:cNvPr id="12" name="TextBox 11"/>
          <p:cNvSpPr txBox="1"/>
          <p:nvPr/>
        </p:nvSpPr>
        <p:spPr>
          <a:xfrm>
            <a:off x="0" y="381000"/>
            <a:ext cx="1676400" cy="2308324"/>
          </a:xfrm>
          <a:prstGeom prst="rect">
            <a:avLst/>
          </a:prstGeom>
          <a:noFill/>
        </p:spPr>
        <p:txBody>
          <a:bodyPr wrap="square" rtlCol="0">
            <a:spAutoFit/>
          </a:bodyPr>
          <a:lstStyle/>
          <a:p>
            <a:r>
              <a:rPr lang="en-US" dirty="0" smtClean="0">
                <a:latin typeface="Arial" pitchFamily="-111" charset="0"/>
              </a:rPr>
              <a:t>muscular </a:t>
            </a:r>
            <a:r>
              <a:rPr lang="en-US" dirty="0" err="1" smtClean="0">
                <a:latin typeface="Arial" pitchFamily="-111" charset="0"/>
              </a:rPr>
              <a:t>ciliary</a:t>
            </a:r>
            <a:r>
              <a:rPr lang="en-US" dirty="0" smtClean="0">
                <a:latin typeface="Arial" pitchFamily="-111" charset="0"/>
              </a:rPr>
              <a:t> body -CB </a:t>
            </a:r>
          </a:p>
          <a:p>
            <a:endParaRPr lang="en-US" dirty="0" smtClean="0">
              <a:latin typeface="Arial" pitchFamily="-111" charset="0"/>
            </a:endParaRPr>
          </a:p>
          <a:p>
            <a:r>
              <a:rPr lang="en-US" dirty="0" smtClean="0">
                <a:latin typeface="Arial" pitchFamily="-111" charset="0"/>
              </a:rPr>
              <a:t>the iris - I</a:t>
            </a:r>
          </a:p>
          <a:p>
            <a:endParaRPr lang="en-US" dirty="0" smtClean="0">
              <a:latin typeface="Arial" pitchFamily="-111" charset="0"/>
            </a:endParaRPr>
          </a:p>
          <a:p>
            <a:r>
              <a:rPr lang="en-US" dirty="0" smtClean="0">
                <a:latin typeface="Arial" pitchFamily="-111" charset="0"/>
              </a:rPr>
              <a:t>Lens - L</a:t>
            </a:r>
          </a:p>
          <a:p>
            <a:endParaRPr lang="en-US" dirty="0"/>
          </a:p>
        </p:txBody>
      </p:sp>
      <p:sp>
        <p:nvSpPr>
          <p:cNvPr id="13" name="TextBox 12"/>
          <p:cNvSpPr txBox="1"/>
          <p:nvPr/>
        </p:nvSpPr>
        <p:spPr>
          <a:xfrm>
            <a:off x="3505200" y="2286000"/>
            <a:ext cx="381000" cy="461665"/>
          </a:xfrm>
          <a:prstGeom prst="rect">
            <a:avLst/>
          </a:prstGeom>
          <a:noFill/>
        </p:spPr>
        <p:txBody>
          <a:bodyPr wrap="square" rtlCol="0">
            <a:spAutoFit/>
          </a:bodyPr>
          <a:lstStyle/>
          <a:p>
            <a:r>
              <a:rPr lang="en-US" sz="2400" dirty="0" smtClean="0"/>
              <a:t>L</a:t>
            </a:r>
            <a:endParaRPr lang="en-US" sz="2400" dirty="0"/>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0" descr="eye"/>
          <p:cNvPicPr>
            <a:picLocks noChangeAspect="1" noChangeArrowheads="1"/>
          </p:cNvPicPr>
          <p:nvPr/>
        </p:nvPicPr>
        <p:blipFill>
          <a:blip r:embed="rId2"/>
          <a:srcRect/>
          <a:stretch>
            <a:fillRect/>
          </a:stretch>
        </p:blipFill>
        <p:spPr bwMode="auto">
          <a:xfrm>
            <a:off x="0" y="0"/>
            <a:ext cx="6705600" cy="4608513"/>
          </a:xfrm>
          <a:prstGeom prst="rect">
            <a:avLst/>
          </a:prstGeom>
          <a:noFill/>
          <a:ln w="28575">
            <a:solidFill>
              <a:schemeClr val="tx1"/>
            </a:solidFill>
            <a:miter lim="800000"/>
            <a:headEnd/>
            <a:tailEnd/>
          </a:ln>
        </p:spPr>
      </p:pic>
      <p:sp>
        <p:nvSpPr>
          <p:cNvPr id="6" name="TextBox 5"/>
          <p:cNvSpPr txBox="1"/>
          <p:nvPr/>
        </p:nvSpPr>
        <p:spPr>
          <a:xfrm rot="5647400">
            <a:off x="4558787" y="2645781"/>
            <a:ext cx="558867" cy="646331"/>
          </a:xfrm>
          <a:prstGeom prst="rect">
            <a:avLst/>
          </a:prstGeom>
          <a:noFill/>
        </p:spPr>
        <p:txBody>
          <a:bodyPr wrap="none" rtlCol="0">
            <a:spAutoFit/>
          </a:bodyPr>
          <a:lstStyle/>
          <a:p>
            <a:r>
              <a:rPr lang="en-US" sz="3600" dirty="0" err="1" smtClean="0">
                <a:latin typeface="Wingdings"/>
                <a:ea typeface="Wingdings"/>
                <a:cs typeface="Wingdings"/>
              </a:rPr>
              <a:t></a:t>
            </a:r>
            <a:endParaRPr lang="en-US" sz="3600" dirty="0"/>
          </a:p>
        </p:txBody>
      </p:sp>
      <p:sp>
        <p:nvSpPr>
          <p:cNvPr id="7" name="TextBox 6"/>
          <p:cNvSpPr txBox="1"/>
          <p:nvPr/>
        </p:nvSpPr>
        <p:spPr>
          <a:xfrm>
            <a:off x="3733800" y="2743200"/>
            <a:ext cx="914400" cy="381000"/>
          </a:xfrm>
          <a:prstGeom prst="rect">
            <a:avLst/>
          </a:prstGeom>
          <a:noFill/>
        </p:spPr>
        <p:txBody>
          <a:bodyPr wrap="square" rtlCol="0">
            <a:spAutoFit/>
          </a:bodyPr>
          <a:lstStyle/>
          <a:p>
            <a:r>
              <a:rPr lang="en-US" dirty="0" smtClean="0"/>
              <a:t>Retina</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p:nvPr/>
        </p:nvGrpSpPr>
        <p:grpSpPr>
          <a:xfrm>
            <a:off x="4038600" y="1260475"/>
            <a:ext cx="5105400" cy="3844925"/>
            <a:chOff x="3810000" y="0"/>
            <a:chExt cx="5105400" cy="3844925"/>
          </a:xfrm>
        </p:grpSpPr>
        <p:pic>
          <p:nvPicPr>
            <p:cNvPr id="6" name="Picture 9" descr="Untitled-1"/>
            <p:cNvPicPr>
              <a:picLocks noChangeAspect="1" noChangeArrowheads="1"/>
            </p:cNvPicPr>
            <p:nvPr/>
          </p:nvPicPr>
          <p:blipFill>
            <a:blip r:embed="rId4"/>
            <a:srcRect/>
            <a:stretch>
              <a:fillRect/>
            </a:stretch>
          </p:blipFill>
          <p:spPr bwMode="auto">
            <a:xfrm>
              <a:off x="3810000" y="0"/>
              <a:ext cx="5105400" cy="3844925"/>
            </a:xfrm>
            <a:prstGeom prst="rect">
              <a:avLst/>
            </a:prstGeom>
            <a:noFill/>
            <a:ln w="28575">
              <a:solidFill>
                <a:srgbClr val="000000"/>
              </a:solidFill>
              <a:miter lim="800000"/>
              <a:headEnd/>
              <a:tailEnd/>
            </a:ln>
          </p:spPr>
        </p:pic>
        <p:sp>
          <p:nvSpPr>
            <p:cNvPr id="7" name="TextBox 6"/>
            <p:cNvSpPr txBox="1"/>
            <p:nvPr/>
          </p:nvSpPr>
          <p:spPr>
            <a:xfrm>
              <a:off x="7696200" y="762000"/>
              <a:ext cx="32385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A</a:t>
              </a:r>
            </a:p>
          </p:txBody>
        </p:sp>
        <p:sp>
          <p:nvSpPr>
            <p:cNvPr id="8" name="TextBox 7"/>
            <p:cNvSpPr txBox="1"/>
            <p:nvPr/>
          </p:nvSpPr>
          <p:spPr>
            <a:xfrm>
              <a:off x="6858000" y="1828800"/>
              <a:ext cx="3175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B</a:t>
              </a:r>
            </a:p>
          </p:txBody>
        </p:sp>
        <p:sp>
          <p:nvSpPr>
            <p:cNvPr id="9" name="TextBox 8"/>
            <p:cNvSpPr txBox="1"/>
            <p:nvPr/>
          </p:nvSpPr>
          <p:spPr>
            <a:xfrm>
              <a:off x="6172200" y="2438400"/>
              <a:ext cx="3175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C</a:t>
              </a:r>
            </a:p>
          </p:txBody>
        </p:sp>
        <p:sp>
          <p:nvSpPr>
            <p:cNvPr id="10" name="TextBox 9"/>
            <p:cNvSpPr txBox="1"/>
            <p:nvPr/>
          </p:nvSpPr>
          <p:spPr>
            <a:xfrm>
              <a:off x="5486400" y="2819400"/>
              <a:ext cx="3302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D</a:t>
              </a:r>
            </a:p>
          </p:txBody>
        </p:sp>
      </p:grpSp>
      <p:pic>
        <p:nvPicPr>
          <p:cNvPr id="17" name="Picture 13" descr="fig1"/>
          <p:cNvPicPr>
            <a:picLocks noChangeAspect="1" noChangeArrowheads="1"/>
          </p:cNvPicPr>
          <p:nvPr/>
        </p:nvPicPr>
        <p:blipFill>
          <a:blip r:embed="rId5"/>
          <a:srcRect/>
          <a:stretch>
            <a:fillRect/>
          </a:stretch>
        </p:blipFill>
        <p:spPr bwMode="auto">
          <a:xfrm>
            <a:off x="2514600" y="457200"/>
            <a:ext cx="6629400" cy="4989512"/>
          </a:xfrm>
          <a:prstGeom prst="rect">
            <a:avLst/>
          </a:prstGeom>
          <a:noFill/>
          <a:ln w="28575">
            <a:solidFill>
              <a:srgbClr val="000000"/>
            </a:solidFill>
            <a:miter lim="800000"/>
            <a:headEnd/>
            <a:tailEnd/>
          </a:ln>
        </p:spPr>
      </p:pic>
      <p:sp>
        <p:nvSpPr>
          <p:cNvPr id="18" name="Rectangle 3"/>
          <p:cNvSpPr>
            <a:spLocks noChangeArrowheads="1"/>
          </p:cNvSpPr>
          <p:nvPr/>
        </p:nvSpPr>
        <p:spPr bwMode="auto">
          <a:xfrm>
            <a:off x="4763" y="1662113"/>
            <a:ext cx="2298707" cy="397545"/>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dirty="0" smtClean="0">
                <a:latin typeface="Arial" pitchFamily="-111" charset="0"/>
              </a:rPr>
              <a:t>Ganglion cell </a:t>
            </a:r>
            <a:r>
              <a:rPr lang="en-US" sz="2000" dirty="0">
                <a:latin typeface="Arial" pitchFamily="-111" charset="0"/>
              </a:rPr>
              <a:t>layer</a:t>
            </a:r>
          </a:p>
        </p:txBody>
      </p:sp>
      <p:sp>
        <p:nvSpPr>
          <p:cNvPr id="19" name="Rectangle 4"/>
          <p:cNvSpPr>
            <a:spLocks noChangeArrowheads="1"/>
          </p:cNvSpPr>
          <p:nvPr/>
        </p:nvSpPr>
        <p:spPr bwMode="auto">
          <a:xfrm>
            <a:off x="4763" y="1981200"/>
            <a:ext cx="2674937"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a:latin typeface="Arial" pitchFamily="-111" charset="0"/>
              </a:rPr>
              <a:t>Inner plexiform layer</a:t>
            </a:r>
          </a:p>
        </p:txBody>
      </p:sp>
      <p:sp>
        <p:nvSpPr>
          <p:cNvPr id="20" name="Rectangle 5"/>
          <p:cNvSpPr>
            <a:spLocks noChangeArrowheads="1"/>
          </p:cNvSpPr>
          <p:nvPr/>
        </p:nvSpPr>
        <p:spPr bwMode="auto">
          <a:xfrm>
            <a:off x="4763" y="2286000"/>
            <a:ext cx="2282825"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a:latin typeface="Arial" pitchFamily="-111" charset="0"/>
              </a:rPr>
              <a:t>Inner nuclear layer</a:t>
            </a:r>
          </a:p>
        </p:txBody>
      </p:sp>
      <p:sp>
        <p:nvSpPr>
          <p:cNvPr id="21" name="Rectangle 6"/>
          <p:cNvSpPr>
            <a:spLocks noChangeArrowheads="1"/>
          </p:cNvSpPr>
          <p:nvPr/>
        </p:nvSpPr>
        <p:spPr bwMode="auto">
          <a:xfrm>
            <a:off x="-71438" y="2590800"/>
            <a:ext cx="2800351"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a:latin typeface="Arial" pitchFamily="-111" charset="0"/>
              </a:rPr>
              <a:t> Outer plexiform layer</a:t>
            </a:r>
          </a:p>
        </p:txBody>
      </p:sp>
      <p:sp>
        <p:nvSpPr>
          <p:cNvPr id="22" name="Rectangle 7"/>
          <p:cNvSpPr>
            <a:spLocks noChangeArrowheads="1"/>
          </p:cNvSpPr>
          <p:nvPr/>
        </p:nvSpPr>
        <p:spPr bwMode="auto">
          <a:xfrm>
            <a:off x="4763" y="2819400"/>
            <a:ext cx="2338387"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a:latin typeface="Arial" pitchFamily="-111" charset="0"/>
              </a:rPr>
              <a:t>Outer nuclear layer</a:t>
            </a:r>
          </a:p>
        </p:txBody>
      </p:sp>
      <p:sp>
        <p:nvSpPr>
          <p:cNvPr id="23" name="Rectangle 8"/>
          <p:cNvSpPr>
            <a:spLocks noChangeArrowheads="1"/>
          </p:cNvSpPr>
          <p:nvPr/>
        </p:nvSpPr>
        <p:spPr bwMode="auto">
          <a:xfrm>
            <a:off x="0" y="3200400"/>
            <a:ext cx="2647950"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a:latin typeface="Arial" pitchFamily="-111" charset="0"/>
              </a:rPr>
              <a:t>Layer of rods &amp; cones</a:t>
            </a:r>
          </a:p>
        </p:txBody>
      </p:sp>
      <p:sp>
        <p:nvSpPr>
          <p:cNvPr id="24" name="Rectangle 9"/>
          <p:cNvSpPr>
            <a:spLocks noChangeArrowheads="1"/>
          </p:cNvSpPr>
          <p:nvPr/>
        </p:nvSpPr>
        <p:spPr bwMode="auto">
          <a:xfrm>
            <a:off x="0" y="3505200"/>
            <a:ext cx="2185988"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dirty="0">
                <a:latin typeface="Arial" pitchFamily="-111" charset="0"/>
              </a:rPr>
              <a:t>Pigment cell layer</a:t>
            </a:r>
          </a:p>
        </p:txBody>
      </p:sp>
      <p:sp>
        <p:nvSpPr>
          <p:cNvPr id="25" name="Rectangle 10"/>
          <p:cNvSpPr>
            <a:spLocks noChangeArrowheads="1"/>
          </p:cNvSpPr>
          <p:nvPr/>
        </p:nvSpPr>
        <p:spPr bwMode="auto">
          <a:xfrm>
            <a:off x="290513" y="5853113"/>
            <a:ext cx="8775700" cy="797654"/>
          </a:xfrm>
          <a:prstGeom prst="rect">
            <a:avLst/>
          </a:prstGeom>
          <a:noFill/>
          <a:ln w="12700">
            <a:noFill/>
            <a:miter lim="800000"/>
            <a:headEnd/>
            <a:tailEnd/>
          </a:ln>
        </p:spPr>
        <p:txBody>
          <a:bodyPr lIns="90488" tIns="44450" rIns="90488" bIns="44450">
            <a:prstTxWarp prst="textNoShape">
              <a:avLst/>
            </a:prstTxWarp>
            <a:spAutoFit/>
          </a:bodyPr>
          <a:lstStyle/>
          <a:p>
            <a:r>
              <a:rPr lang="en-US" dirty="0">
                <a:latin typeface="Arial" pitchFamily="-111" charset="0"/>
              </a:rPr>
              <a:t>The full thickness of the retina is seen in this slide</a:t>
            </a:r>
            <a:r>
              <a:rPr lang="en-US" dirty="0" smtClean="0">
                <a:latin typeface="Arial" pitchFamily="-111" charset="0"/>
              </a:rPr>
              <a:t>.</a:t>
            </a:r>
          </a:p>
          <a:p>
            <a:r>
              <a:rPr lang="en-US" sz="2800" dirty="0" smtClean="0">
                <a:latin typeface="Arial" pitchFamily="-111" charset="0"/>
              </a:rPr>
              <a:t>The next slide presents a schematic. </a:t>
            </a:r>
            <a:endParaRPr lang="en-US" sz="2800" dirty="0">
              <a:latin typeface="Arial" pitchFamily="-111" charset="0"/>
            </a:endParaRPr>
          </a:p>
        </p:txBody>
      </p:sp>
      <p:sp>
        <p:nvSpPr>
          <p:cNvPr id="26" name="Rectangle 11"/>
          <p:cNvSpPr>
            <a:spLocks noChangeArrowheads="1"/>
          </p:cNvSpPr>
          <p:nvPr/>
        </p:nvSpPr>
        <p:spPr bwMode="auto">
          <a:xfrm>
            <a:off x="80963" y="1358900"/>
            <a:ext cx="2350003" cy="397545"/>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b="1" dirty="0">
                <a:latin typeface="Arial" pitchFamily="-111" charset="0"/>
              </a:rPr>
              <a:t>Nerve Fiber Layer</a:t>
            </a:r>
          </a:p>
        </p:txBody>
      </p:sp>
      <p:sp>
        <p:nvSpPr>
          <p:cNvPr id="27" name="Line 14"/>
          <p:cNvSpPr>
            <a:spLocks noChangeShapeType="1"/>
          </p:cNvSpPr>
          <p:nvPr/>
        </p:nvSpPr>
        <p:spPr bwMode="auto">
          <a:xfrm>
            <a:off x="2362200" y="1600200"/>
            <a:ext cx="381000" cy="0"/>
          </a:xfrm>
          <a:prstGeom prst="line">
            <a:avLst/>
          </a:prstGeom>
          <a:noFill/>
          <a:ln w="28575">
            <a:solidFill>
              <a:srgbClr val="FF5008"/>
            </a:solidFill>
            <a:round/>
            <a:headEnd/>
            <a:tailEnd/>
          </a:ln>
        </p:spPr>
        <p:txBody>
          <a:bodyPr wrap="none" anchor="ctr">
            <a:prstTxWarp prst="textNoShape">
              <a:avLst/>
            </a:prstTxWarp>
          </a:bodyPr>
          <a:lstStyle/>
          <a:p>
            <a:endParaRPr lang="en-US"/>
          </a:p>
        </p:txBody>
      </p:sp>
      <p:sp>
        <p:nvSpPr>
          <p:cNvPr id="28" name="Line 15"/>
          <p:cNvSpPr>
            <a:spLocks noChangeShapeType="1"/>
          </p:cNvSpPr>
          <p:nvPr/>
        </p:nvSpPr>
        <p:spPr bwMode="auto">
          <a:xfrm>
            <a:off x="2362200" y="1905000"/>
            <a:ext cx="381000" cy="0"/>
          </a:xfrm>
          <a:prstGeom prst="line">
            <a:avLst/>
          </a:prstGeom>
          <a:noFill/>
          <a:ln w="28575">
            <a:solidFill>
              <a:srgbClr val="FF5008"/>
            </a:solidFill>
            <a:round/>
            <a:headEnd/>
            <a:tailEnd/>
          </a:ln>
        </p:spPr>
        <p:txBody>
          <a:bodyPr wrap="none" anchor="ctr">
            <a:prstTxWarp prst="textNoShape">
              <a:avLst/>
            </a:prstTxWarp>
          </a:bodyPr>
          <a:lstStyle/>
          <a:p>
            <a:endParaRPr lang="en-US"/>
          </a:p>
        </p:txBody>
      </p:sp>
      <p:sp>
        <p:nvSpPr>
          <p:cNvPr id="29" name="Line 16"/>
          <p:cNvSpPr>
            <a:spLocks noChangeShapeType="1"/>
          </p:cNvSpPr>
          <p:nvPr/>
        </p:nvSpPr>
        <p:spPr bwMode="auto">
          <a:xfrm>
            <a:off x="2438400" y="2209800"/>
            <a:ext cx="381000" cy="0"/>
          </a:xfrm>
          <a:prstGeom prst="line">
            <a:avLst/>
          </a:prstGeom>
          <a:noFill/>
          <a:ln w="28575">
            <a:solidFill>
              <a:srgbClr val="FF5008"/>
            </a:solidFill>
            <a:round/>
            <a:headEnd/>
            <a:tailEnd/>
          </a:ln>
        </p:spPr>
        <p:txBody>
          <a:bodyPr wrap="none" anchor="ctr">
            <a:prstTxWarp prst="textNoShape">
              <a:avLst/>
            </a:prstTxWarp>
          </a:bodyPr>
          <a:lstStyle/>
          <a:p>
            <a:endParaRPr lang="en-US"/>
          </a:p>
        </p:txBody>
      </p:sp>
      <p:sp>
        <p:nvSpPr>
          <p:cNvPr id="30" name="Line 17"/>
          <p:cNvSpPr>
            <a:spLocks noChangeShapeType="1"/>
          </p:cNvSpPr>
          <p:nvPr/>
        </p:nvSpPr>
        <p:spPr bwMode="auto">
          <a:xfrm>
            <a:off x="2286000" y="2514600"/>
            <a:ext cx="381000" cy="0"/>
          </a:xfrm>
          <a:prstGeom prst="line">
            <a:avLst/>
          </a:prstGeom>
          <a:noFill/>
          <a:ln w="28575">
            <a:solidFill>
              <a:srgbClr val="FF5008"/>
            </a:solidFill>
            <a:round/>
            <a:headEnd/>
            <a:tailEnd/>
          </a:ln>
        </p:spPr>
        <p:txBody>
          <a:bodyPr wrap="none" anchor="ctr">
            <a:prstTxWarp prst="textNoShape">
              <a:avLst/>
            </a:prstTxWarp>
          </a:bodyPr>
          <a:lstStyle/>
          <a:p>
            <a:endParaRPr lang="en-US"/>
          </a:p>
        </p:txBody>
      </p:sp>
      <p:sp>
        <p:nvSpPr>
          <p:cNvPr id="31" name="Line 18"/>
          <p:cNvSpPr>
            <a:spLocks noChangeShapeType="1"/>
          </p:cNvSpPr>
          <p:nvPr/>
        </p:nvSpPr>
        <p:spPr bwMode="auto">
          <a:xfrm>
            <a:off x="2438400" y="2743200"/>
            <a:ext cx="381000" cy="0"/>
          </a:xfrm>
          <a:prstGeom prst="line">
            <a:avLst/>
          </a:prstGeom>
          <a:noFill/>
          <a:ln w="28575">
            <a:solidFill>
              <a:srgbClr val="FF5008"/>
            </a:solidFill>
            <a:round/>
            <a:headEnd/>
            <a:tailEnd/>
          </a:ln>
        </p:spPr>
        <p:txBody>
          <a:bodyPr wrap="none" anchor="ctr">
            <a:prstTxWarp prst="textNoShape">
              <a:avLst/>
            </a:prstTxWarp>
          </a:bodyPr>
          <a:lstStyle/>
          <a:p>
            <a:endParaRPr lang="en-US"/>
          </a:p>
        </p:txBody>
      </p:sp>
      <p:sp>
        <p:nvSpPr>
          <p:cNvPr id="32" name="Line 19"/>
          <p:cNvSpPr>
            <a:spLocks noChangeShapeType="1"/>
          </p:cNvSpPr>
          <p:nvPr/>
        </p:nvSpPr>
        <p:spPr bwMode="auto">
          <a:xfrm>
            <a:off x="2362200" y="3048000"/>
            <a:ext cx="381000" cy="0"/>
          </a:xfrm>
          <a:prstGeom prst="line">
            <a:avLst/>
          </a:prstGeom>
          <a:noFill/>
          <a:ln w="28575">
            <a:solidFill>
              <a:srgbClr val="FF5008"/>
            </a:solidFill>
            <a:round/>
            <a:headEnd/>
            <a:tailEnd/>
          </a:ln>
        </p:spPr>
        <p:txBody>
          <a:bodyPr wrap="none" anchor="ctr">
            <a:prstTxWarp prst="textNoShape">
              <a:avLst/>
            </a:prstTxWarp>
          </a:bodyPr>
          <a:lstStyle/>
          <a:p>
            <a:endParaRPr lang="en-US"/>
          </a:p>
        </p:txBody>
      </p:sp>
      <p:sp>
        <p:nvSpPr>
          <p:cNvPr id="33" name="Line 20"/>
          <p:cNvSpPr>
            <a:spLocks noChangeShapeType="1"/>
          </p:cNvSpPr>
          <p:nvPr/>
        </p:nvSpPr>
        <p:spPr bwMode="auto">
          <a:xfrm>
            <a:off x="2590800" y="3429000"/>
            <a:ext cx="381000" cy="0"/>
          </a:xfrm>
          <a:prstGeom prst="line">
            <a:avLst/>
          </a:prstGeom>
          <a:noFill/>
          <a:ln w="28575">
            <a:solidFill>
              <a:srgbClr val="FF5008"/>
            </a:solidFill>
            <a:round/>
            <a:headEnd/>
            <a:tailEnd/>
          </a:ln>
        </p:spPr>
        <p:txBody>
          <a:bodyPr wrap="none" anchor="ctr">
            <a:prstTxWarp prst="textNoShape">
              <a:avLst/>
            </a:prstTxWarp>
          </a:bodyPr>
          <a:lstStyle/>
          <a:p>
            <a:endParaRPr lang="en-US"/>
          </a:p>
        </p:txBody>
      </p:sp>
      <p:sp>
        <p:nvSpPr>
          <p:cNvPr id="34" name="Line 21"/>
          <p:cNvSpPr>
            <a:spLocks noChangeShapeType="1"/>
          </p:cNvSpPr>
          <p:nvPr/>
        </p:nvSpPr>
        <p:spPr bwMode="auto">
          <a:xfrm flipV="1">
            <a:off x="2209800" y="3581400"/>
            <a:ext cx="533400" cy="76200"/>
          </a:xfrm>
          <a:prstGeom prst="line">
            <a:avLst/>
          </a:prstGeom>
          <a:noFill/>
          <a:ln w="28575">
            <a:solidFill>
              <a:srgbClr val="FF5008"/>
            </a:solidFill>
            <a:round/>
            <a:headEnd/>
            <a:tailEnd/>
          </a:ln>
        </p:spPr>
        <p:txBody>
          <a:bodyPr wrap="none" anchor="ctr">
            <a:prstTxWarp prst="textNoShape">
              <a:avLst/>
            </a:prstTxWarp>
          </a:bodyPr>
          <a:lstStyle/>
          <a:p>
            <a:endParaRPr lang="en-US"/>
          </a:p>
        </p:txBody>
      </p:sp>
      <p:sp>
        <p:nvSpPr>
          <p:cNvPr id="35" name="TPQuestion"/>
          <p:cNvSpPr txBox="1">
            <a:spLocks/>
          </p:cNvSpPr>
          <p:nvPr/>
        </p:nvSpPr>
        <p:spPr>
          <a:xfrm>
            <a:off x="60960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8. Axonal layer of the retina:</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srcRect/>
          <a:stretch>
            <a:fillRect/>
          </a:stretch>
        </p:blipFill>
        <p:spPr bwMode="auto">
          <a:xfrm>
            <a:off x="533400" y="219075"/>
            <a:ext cx="8077200" cy="641985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PQuestion"/>
          <p:cNvSpPr>
            <a:spLocks noGrp="1"/>
          </p:cNvSpPr>
          <p:nvPr>
            <p:ph type="title"/>
          </p:nvPr>
        </p:nvSpPr>
        <p:spPr>
          <a:xfrm>
            <a:off x="0" y="0"/>
            <a:ext cx="8229600" cy="1143000"/>
          </a:xfrm>
        </p:spPr>
        <p:txBody>
          <a:bodyPr/>
          <a:lstStyle/>
          <a:p>
            <a:pPr eaLnBrk="1" hangingPunct="1"/>
            <a:r>
              <a:rPr lang="en-US"/>
              <a:t>The tip of the arrow lies on the:</a:t>
            </a:r>
          </a:p>
        </p:txBody>
      </p:sp>
      <p:pic>
        <p:nvPicPr>
          <p:cNvPr id="8195" name="Picture 3"/>
          <p:cNvPicPr>
            <a:picLocks noChangeAspect="1" noChangeArrowheads="1"/>
          </p:cNvPicPr>
          <p:nvPr/>
        </p:nvPicPr>
        <p:blipFill>
          <a:blip r:embed="rId5"/>
          <a:srcRect/>
          <a:stretch>
            <a:fillRect/>
          </a:stretch>
        </p:blipFill>
        <p:spPr bwMode="auto">
          <a:xfrm>
            <a:off x="6477000" y="990600"/>
            <a:ext cx="7620000" cy="4962525"/>
          </a:xfrm>
          <a:prstGeom prst="rect">
            <a:avLst/>
          </a:prstGeom>
          <a:noFill/>
          <a:ln w="9525">
            <a:noFill/>
            <a:miter lim="800000"/>
            <a:headEnd/>
            <a:tailEnd/>
          </a:ln>
        </p:spPr>
      </p:pic>
      <p:sp>
        <p:nvSpPr>
          <p:cNvPr id="9" name="Left Arrow 8"/>
          <p:cNvSpPr/>
          <p:nvPr/>
        </p:nvSpPr>
        <p:spPr>
          <a:xfrm>
            <a:off x="7924800" y="3200400"/>
            <a:ext cx="1066800" cy="457200"/>
          </a:xfrm>
          <a:prstGeom prst="leftArrow">
            <a:avLst/>
          </a:prstGeom>
          <a:solidFill>
            <a:schemeClr val="tx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8197" name="TPAnswers"/>
          <p:cNvSpPr>
            <a:spLocks noGrp="1"/>
          </p:cNvSpPr>
          <p:nvPr>
            <p:ph type="body" idx="1"/>
            <p:custDataLst>
              <p:tags r:id="rId2"/>
            </p:custDataLst>
          </p:nvPr>
        </p:nvSpPr>
        <p:spPr>
          <a:xfrm>
            <a:off x="0" y="838200"/>
            <a:ext cx="4114800" cy="4525963"/>
          </a:xfrm>
        </p:spPr>
        <p:txBody>
          <a:bodyPr/>
          <a:lstStyle/>
          <a:p>
            <a:pPr marL="514350" indent="-514350" eaLnBrk="1" hangingPunct="1">
              <a:buFontTx/>
              <a:buAutoNum type="arabicPeriod"/>
            </a:pPr>
            <a:r>
              <a:rPr lang="en-US">
                <a:solidFill>
                  <a:srgbClr val="00FF00"/>
                </a:solidFill>
              </a:rPr>
              <a:t>Nucleolus</a:t>
            </a:r>
          </a:p>
          <a:p>
            <a:pPr marL="514350" indent="-514350" eaLnBrk="1" hangingPunct="1">
              <a:buFontTx/>
              <a:buAutoNum type="arabicPeriod"/>
            </a:pPr>
            <a:r>
              <a:rPr lang="en-US"/>
              <a:t>Heterochromatin</a:t>
            </a:r>
          </a:p>
          <a:p>
            <a:pPr marL="514350" indent="-514350" eaLnBrk="1" hangingPunct="1">
              <a:buFontTx/>
              <a:buAutoNum type="arabicPeriod"/>
            </a:pPr>
            <a:r>
              <a:rPr lang="en-US"/>
              <a:t>Lysosome</a:t>
            </a:r>
          </a:p>
          <a:p>
            <a:pPr marL="514350" indent="-514350" eaLnBrk="1" hangingPunct="1">
              <a:buFontTx/>
              <a:buAutoNum type="arabicPeriod"/>
            </a:pPr>
            <a:r>
              <a:rPr lang="en-US"/>
              <a:t>Secretory granule</a:t>
            </a:r>
          </a:p>
        </p:txBody>
      </p:sp>
      <p:sp>
        <p:nvSpPr>
          <p:cNvPr id="8199" name="Text Box 7"/>
          <p:cNvSpPr txBox="1">
            <a:spLocks noChangeArrowheads="1"/>
          </p:cNvSpPr>
          <p:nvPr/>
        </p:nvSpPr>
        <p:spPr bwMode="auto">
          <a:xfrm>
            <a:off x="0" y="3581400"/>
            <a:ext cx="6858000" cy="2894013"/>
          </a:xfrm>
          <a:prstGeom prst="rect">
            <a:avLst/>
          </a:prstGeom>
          <a:noFill/>
          <a:ln w="9525">
            <a:noFill/>
            <a:miter lim="800000"/>
            <a:headEnd/>
            <a:tailEnd/>
          </a:ln>
          <a:effectLst/>
        </p:spPr>
        <p:txBody>
          <a:bodyPr>
            <a:prstTxWarp prst="textNoShape">
              <a:avLst/>
            </a:prstTxWarp>
            <a:spAutoFit/>
          </a:bodyPr>
          <a:lstStyle/>
          <a:p>
            <a:pPr marL="800100" lvl="1" indent="-342900"/>
            <a:r>
              <a:rPr lang="en-US">
                <a:solidFill>
                  <a:srgbClr val="FF0000"/>
                </a:solidFill>
              </a:rPr>
              <a:t>Picture taken directly from Nucleus Lecture.</a:t>
            </a:r>
          </a:p>
          <a:p>
            <a:pPr marL="800100" lvl="1" indent="-342900">
              <a:buFontTx/>
              <a:buAutoNum type="arabicPeriod"/>
            </a:pPr>
            <a:r>
              <a:rPr lang="en-US">
                <a:solidFill>
                  <a:srgbClr val="FF0000"/>
                </a:solidFill>
              </a:rPr>
              <a:t>The nucleolus is the nucleolar organizing region containing the DNA that codes for ribosomal RNA Humans chromosomes.</a:t>
            </a:r>
          </a:p>
          <a:p>
            <a:pPr marL="800100" lvl="1" indent="-342900"/>
            <a:r>
              <a:rPr lang="en-US">
                <a:solidFill>
                  <a:srgbClr val="FF0000"/>
                </a:solidFill>
              </a:rPr>
              <a:t>2. Heterochromatin is tightly packed and coiled DNA that is found at the periphery of the nucleus and around the nucleolus.</a:t>
            </a:r>
          </a:p>
          <a:p>
            <a:pPr marL="800100" lvl="1" indent="-342900"/>
            <a:r>
              <a:rPr lang="en-US">
                <a:solidFill>
                  <a:srgbClr val="FF0000"/>
                </a:solidFill>
              </a:rPr>
              <a:t>3. Lysosomes are small single membrane bound organelles.</a:t>
            </a:r>
          </a:p>
          <a:p>
            <a:pPr marL="800100" lvl="1" indent="-342900"/>
            <a:r>
              <a:rPr lang="en-US">
                <a:solidFill>
                  <a:srgbClr val="FF0000"/>
                </a:solidFill>
              </a:rPr>
              <a:t>Contain hydrolytic enzymes (discussed further in another question, also not even found in the nucleus).</a:t>
            </a:r>
          </a:p>
          <a:p>
            <a:pPr marL="800100" lvl="1" indent="-342900"/>
            <a:r>
              <a:rPr lang="en-US">
                <a:solidFill>
                  <a:srgbClr val="FF0000"/>
                </a:solidFill>
              </a:rPr>
              <a:t>4. See next slide for secretory granule description.</a:t>
            </a:r>
          </a:p>
          <a:p>
            <a:pPr marL="800100" lvl="1" indent="-342900">
              <a:spcBef>
                <a:spcPct val="20000"/>
              </a:spcBef>
              <a:buFontTx/>
              <a:buChar char="–"/>
            </a:pPr>
            <a:endParaRPr lang="en-US">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p:nvPr/>
        </p:nvGrpSpPr>
        <p:grpSpPr>
          <a:xfrm>
            <a:off x="4038600" y="1260475"/>
            <a:ext cx="5105400" cy="3844925"/>
            <a:chOff x="3810000" y="0"/>
            <a:chExt cx="5105400" cy="3844925"/>
          </a:xfrm>
        </p:grpSpPr>
        <p:pic>
          <p:nvPicPr>
            <p:cNvPr id="5" name="Picture 9" descr="Untitled-1"/>
            <p:cNvPicPr>
              <a:picLocks noChangeAspect="1" noChangeArrowheads="1"/>
            </p:cNvPicPr>
            <p:nvPr/>
          </p:nvPicPr>
          <p:blipFill>
            <a:blip r:embed="rId2"/>
            <a:srcRect/>
            <a:stretch>
              <a:fillRect/>
            </a:stretch>
          </p:blipFill>
          <p:spPr bwMode="auto">
            <a:xfrm>
              <a:off x="3810000" y="0"/>
              <a:ext cx="5105400" cy="3844925"/>
            </a:xfrm>
            <a:prstGeom prst="rect">
              <a:avLst/>
            </a:prstGeom>
            <a:noFill/>
            <a:ln w="28575">
              <a:solidFill>
                <a:srgbClr val="000000"/>
              </a:solidFill>
              <a:miter lim="800000"/>
              <a:headEnd/>
              <a:tailEnd/>
            </a:ln>
          </p:spPr>
        </p:pic>
        <p:sp>
          <p:nvSpPr>
            <p:cNvPr id="6" name="TextBox 5"/>
            <p:cNvSpPr txBox="1"/>
            <p:nvPr/>
          </p:nvSpPr>
          <p:spPr>
            <a:xfrm>
              <a:off x="7696200" y="762000"/>
              <a:ext cx="32385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A</a:t>
              </a:r>
            </a:p>
          </p:txBody>
        </p:sp>
        <p:sp>
          <p:nvSpPr>
            <p:cNvPr id="7" name="TextBox 6"/>
            <p:cNvSpPr txBox="1"/>
            <p:nvPr/>
          </p:nvSpPr>
          <p:spPr>
            <a:xfrm>
              <a:off x="6858000" y="1828800"/>
              <a:ext cx="3175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B</a:t>
              </a:r>
            </a:p>
          </p:txBody>
        </p:sp>
        <p:sp>
          <p:nvSpPr>
            <p:cNvPr id="8" name="TextBox 7"/>
            <p:cNvSpPr txBox="1"/>
            <p:nvPr/>
          </p:nvSpPr>
          <p:spPr>
            <a:xfrm>
              <a:off x="6172200" y="2438400"/>
              <a:ext cx="3175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C</a:t>
              </a:r>
            </a:p>
          </p:txBody>
        </p:sp>
        <p:sp>
          <p:nvSpPr>
            <p:cNvPr id="9" name="TextBox 8"/>
            <p:cNvSpPr txBox="1"/>
            <p:nvPr/>
          </p:nvSpPr>
          <p:spPr>
            <a:xfrm>
              <a:off x="5486400" y="2819400"/>
              <a:ext cx="330200" cy="369888"/>
            </a:xfrm>
            <a:prstGeom prst="rect">
              <a:avLst/>
            </a:prstGeom>
            <a:solidFill>
              <a:schemeClr val="bg1">
                <a:lumMod val="95000"/>
              </a:schemeClr>
            </a:solidFill>
            <a:ln w="28575">
              <a:solidFill>
                <a:schemeClr val="accent1"/>
              </a:solidFill>
            </a:ln>
          </p:spPr>
          <p:txBody>
            <a:bodyPr wrap="none">
              <a:spAutoFit/>
            </a:bodyPr>
            <a:lstStyle/>
            <a:p>
              <a:pPr fontAlgn="auto">
                <a:spcBef>
                  <a:spcPts val="0"/>
                </a:spcBef>
                <a:spcAft>
                  <a:spcPts val="0"/>
                </a:spcAft>
                <a:defRPr/>
              </a:pPr>
              <a:r>
                <a:rPr lang="en-US" b="1" dirty="0">
                  <a:latin typeface="+mn-lt"/>
                </a:rPr>
                <a:t>D</a:t>
              </a:r>
            </a:p>
          </p:txBody>
        </p:sp>
      </p:grpSp>
      <p:sp>
        <p:nvSpPr>
          <p:cNvPr id="10" name="TextBox 9"/>
          <p:cNvSpPr txBox="1"/>
          <p:nvPr/>
        </p:nvSpPr>
        <p:spPr>
          <a:xfrm>
            <a:off x="152400" y="1219200"/>
            <a:ext cx="3505200" cy="369332"/>
          </a:xfrm>
          <a:prstGeom prst="rect">
            <a:avLst/>
          </a:prstGeom>
          <a:noFill/>
        </p:spPr>
        <p:txBody>
          <a:bodyPr wrap="square" rtlCol="0">
            <a:spAutoFit/>
          </a:bodyPr>
          <a:lstStyle/>
          <a:p>
            <a:r>
              <a:rPr lang="en-US" dirty="0" smtClean="0"/>
              <a:t>Quick Quiz - ID These</a:t>
            </a: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0" y="274638"/>
            <a:ext cx="9144000" cy="1143000"/>
          </a:xfrm>
        </p:spPr>
        <p:txBody>
          <a:bodyPr>
            <a:normAutofit fontScale="90000"/>
          </a:bodyPr>
          <a:lstStyle/>
          <a:p>
            <a:pPr marL="342900" indent="-342900" algn="l" fontAlgn="auto">
              <a:spcBef>
                <a:spcPts val="0"/>
              </a:spcBef>
              <a:spcAft>
                <a:spcPts val="0"/>
              </a:spcAft>
              <a:defRPr/>
            </a:pPr>
            <a:r>
              <a:rPr lang="en-US" dirty="0" smtClean="0"/>
              <a:t>9.</a:t>
            </a:r>
            <a:r>
              <a:rPr lang="en-US" b="1" dirty="0"/>
              <a:t> The arrow is in </a:t>
            </a:r>
            <a:r>
              <a:rPr lang="en-US" b="1" dirty="0" smtClean="0"/>
              <a:t>which layer</a:t>
            </a:r>
            <a:r>
              <a:rPr lang="en-US" b="1" dirty="0"/>
              <a:t>?</a:t>
            </a:r>
            <a:br>
              <a:rPr lang="en-US" b="1" dirty="0"/>
            </a:br>
            <a:endParaRPr lang="en-US" dirty="0"/>
          </a:p>
        </p:txBody>
      </p:sp>
      <p:pic>
        <p:nvPicPr>
          <p:cNvPr id="5" name="Picture 1030" descr="Untitled-1"/>
          <p:cNvPicPr>
            <a:picLocks noChangeAspect="1" noChangeArrowheads="1"/>
          </p:cNvPicPr>
          <p:nvPr/>
        </p:nvPicPr>
        <p:blipFill>
          <a:blip r:embed="rId6"/>
          <a:srcRect/>
          <a:stretch>
            <a:fillRect/>
          </a:stretch>
        </p:blipFill>
        <p:spPr bwMode="auto">
          <a:xfrm>
            <a:off x="3657600" y="1219200"/>
            <a:ext cx="5486400" cy="4132262"/>
          </a:xfrm>
          <a:prstGeom prst="rect">
            <a:avLst/>
          </a:prstGeom>
          <a:noFill/>
          <a:ln w="28575">
            <a:solidFill>
              <a:srgbClr val="000000"/>
            </a:solidFill>
            <a:miter lim="800000"/>
            <a:headEnd/>
            <a:tailEnd/>
          </a:ln>
        </p:spPr>
      </p:pic>
      <p:sp>
        <p:nvSpPr>
          <p:cNvPr id="6" name="Line 1029"/>
          <p:cNvSpPr>
            <a:spLocks noChangeShapeType="1"/>
          </p:cNvSpPr>
          <p:nvPr/>
        </p:nvSpPr>
        <p:spPr bwMode="auto">
          <a:xfrm>
            <a:off x="6324600" y="2608262"/>
            <a:ext cx="914400" cy="0"/>
          </a:xfrm>
          <a:prstGeom prst="line">
            <a:avLst/>
          </a:prstGeom>
          <a:noFill/>
          <a:ln w="57150">
            <a:solidFill>
              <a:schemeClr val="hlink"/>
            </a:solidFill>
            <a:round/>
            <a:headEnd type="triangle" w="med" len="med"/>
            <a:tailEnd/>
          </a:ln>
        </p:spPr>
        <p:txBody>
          <a:bodyPr wrap="none" anchor="ctr"/>
          <a:lstStyle/>
          <a:p>
            <a:endParaRPr lang="en-US"/>
          </a:p>
        </p:txBody>
      </p:sp>
      <p:sp>
        <p:nvSpPr>
          <p:cNvPr id="3" name="TPAnswers"/>
          <p:cNvSpPr>
            <a:spLocks noGrp="1"/>
          </p:cNvSpPr>
          <p:nvPr>
            <p:ph type="body" idx="1"/>
            <p:custDataLst>
              <p:tags r:id="rId2"/>
            </p:custDataLst>
          </p:nvPr>
        </p:nvSpPr>
        <p:spPr>
          <a:xfrm>
            <a:off x="0" y="1524000"/>
            <a:ext cx="4114800" cy="4525963"/>
          </a:xfrm>
        </p:spPr>
        <p:txBody>
          <a:bodyPr>
            <a:normAutofit/>
          </a:bodyPr>
          <a:lstStyle/>
          <a:p>
            <a:pPr marL="457200" indent="-457200" fontAlgn="auto">
              <a:spcBef>
                <a:spcPts val="0"/>
              </a:spcBef>
              <a:spcAft>
                <a:spcPts val="0"/>
              </a:spcAft>
              <a:buFont typeface="+mj-lt"/>
              <a:buAutoNum type="alphaUcPeriod"/>
              <a:defRPr/>
            </a:pPr>
            <a:r>
              <a:rPr lang="en-US" dirty="0"/>
              <a:t>Sclera</a:t>
            </a:r>
          </a:p>
          <a:p>
            <a:pPr>
              <a:spcBef>
                <a:spcPts val="0"/>
              </a:spcBef>
              <a:buFontTx/>
              <a:buAutoNum type="alphaUcPeriod"/>
              <a:defRPr/>
            </a:pPr>
            <a:r>
              <a:rPr lang="en-US" dirty="0"/>
              <a:t> Choroid</a:t>
            </a:r>
          </a:p>
          <a:p>
            <a:pPr>
              <a:spcBef>
                <a:spcPts val="0"/>
              </a:spcBef>
              <a:buFontTx/>
              <a:buAutoNum type="alphaUcPeriod"/>
              <a:defRPr/>
            </a:pPr>
            <a:r>
              <a:rPr lang="en-US" dirty="0"/>
              <a:t> </a:t>
            </a:r>
            <a:r>
              <a:rPr lang="en-US" dirty="0" err="1"/>
              <a:t>Choriocapillaris</a:t>
            </a:r>
            <a:endParaRPr lang="en-US" dirty="0"/>
          </a:p>
          <a:p>
            <a:pPr>
              <a:spcBef>
                <a:spcPts val="0"/>
              </a:spcBef>
              <a:buFontTx/>
              <a:buAutoNum type="alphaUcPeriod"/>
              <a:defRPr/>
            </a:pPr>
            <a:r>
              <a:rPr lang="en-US" b="1" dirty="0"/>
              <a:t> Rods &amp; </a:t>
            </a:r>
            <a:r>
              <a:rPr lang="en-US" b="1" dirty="0" smtClean="0"/>
              <a:t>Cones</a:t>
            </a:r>
          </a:p>
          <a:p>
            <a:pPr>
              <a:spcBef>
                <a:spcPts val="0"/>
              </a:spcBef>
              <a:buNone/>
              <a:defRPr/>
            </a:pPr>
            <a:r>
              <a:rPr lang="en-US" dirty="0" smtClean="0"/>
              <a:t>P. Pigment Cell Layer</a:t>
            </a:r>
          </a:p>
          <a:p>
            <a:pPr>
              <a:spcBef>
                <a:spcPts val="0"/>
              </a:spcBef>
              <a:buNone/>
              <a:defRPr/>
            </a:pPr>
            <a:endParaRPr lang="en-US" dirty="0" smtClean="0"/>
          </a:p>
          <a:p>
            <a:pPr>
              <a:spcBef>
                <a:spcPts val="0"/>
              </a:spcBef>
              <a:buNone/>
              <a:defRPr/>
            </a:pPr>
            <a:r>
              <a:rPr lang="en-US" dirty="0" smtClean="0"/>
              <a:t>The next slide contains the other layers in better detail</a:t>
            </a:r>
          </a:p>
        </p:txBody>
      </p:sp>
      <p:grpSp>
        <p:nvGrpSpPr>
          <p:cNvPr id="4" name="Countdown"/>
          <p:cNvGrpSpPr/>
          <p:nvPr>
            <p:custDataLst>
              <p:tags r:id="rId3"/>
            </p:custDataLst>
          </p:nvPr>
        </p:nvGrpSpPr>
        <p:grpSpPr>
          <a:xfrm>
            <a:off x="8178800" y="5216525"/>
            <a:ext cx="838200" cy="1514475"/>
            <a:chOff x="457200" y="5105400"/>
            <a:chExt cx="838200" cy="1514475"/>
          </a:xfrm>
        </p:grpSpPr>
        <p:sp>
          <p:nvSpPr>
            <p:cNvPr id="11" name="CDGlassBottom"/>
            <p:cNvSpPr/>
            <p:nvPr/>
          </p:nvSpPr>
          <p:spPr>
            <a:xfrm rot="16200000">
              <a:off x="676275" y="6134100"/>
              <a:ext cx="381000" cy="266700"/>
            </a:xfrm>
            <a:prstGeom prst="homePlate">
              <a:avLst/>
            </a:prstGeom>
            <a:solidFill>
              <a:schemeClr val="accent1">
                <a:alpha val="0"/>
              </a:schemeClr>
            </a:solidFill>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DGlassTop"/>
            <p:cNvSpPr/>
            <p:nvPr/>
          </p:nvSpPr>
          <p:spPr>
            <a:xfrm rot="5400000">
              <a:off x="676275" y="5753100"/>
              <a:ext cx="381000" cy="266700"/>
            </a:xfrm>
            <a:prstGeom prst="homePlate">
              <a:avLst/>
            </a:prstGeom>
            <a:solidFill>
              <a:schemeClr val="accent1"/>
            </a:solidFill>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DText"/>
            <p:cNvSpPr txBox="1"/>
            <p:nvPr/>
          </p:nvSpPr>
          <p:spPr>
            <a:xfrm>
              <a:off x="457200" y="5105400"/>
              <a:ext cx="838200" cy="519112"/>
            </a:xfrm>
            <a:prstGeom prst="rect">
              <a:avLst/>
            </a:prstGeom>
            <a:noFill/>
          </p:spPr>
          <p:txBody>
            <a:bodyPr vert="horz" rtlCol="0">
              <a:noAutofit/>
            </a:bodyPr>
            <a:lstStyle/>
            <a:p>
              <a:pPr algn="ctr"/>
              <a:r>
                <a:rPr lang="en-US" sz="2800" b="1" dirty="0" smtClean="0">
                  <a:latin typeface="Times New Roman"/>
                </a:rPr>
                <a:t>60</a:t>
              </a:r>
              <a:endParaRPr lang="en-US" sz="2800" b="1" dirty="0">
                <a:latin typeface="Times New Roman"/>
              </a:endParaRPr>
            </a:p>
          </p:txBody>
        </p:sp>
        <p:sp>
          <p:nvSpPr>
            <p:cNvPr id="8" name="CDCapTop"/>
            <p:cNvSpPr/>
            <p:nvPr/>
          </p:nvSpPr>
          <p:spPr>
            <a:xfrm>
              <a:off x="600075" y="5534025"/>
              <a:ext cx="533400" cy="152400"/>
            </a:xfrm>
            <a:prstGeom prst="trapezoid">
              <a:avLst/>
            </a:prstGeom>
            <a:gradFill flip="none" rotWithShape="1">
              <a:gsLst>
                <a:gs pos="0">
                  <a:srgbClr val="D6B19C"/>
                </a:gs>
                <a:gs pos="30000">
                  <a:srgbClr val="D49E6C"/>
                </a:gs>
                <a:gs pos="70000">
                  <a:srgbClr val="A65528"/>
                </a:gs>
                <a:gs pos="100000">
                  <a:srgbClr val="663012"/>
                </a:gs>
              </a:gsLst>
              <a:lin ang="5400000" scaled="1"/>
              <a:tileRect/>
            </a:gradFill>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DCapBottom"/>
            <p:cNvSpPr/>
            <p:nvPr/>
          </p:nvSpPr>
          <p:spPr>
            <a:xfrm rot="10800000">
              <a:off x="600075" y="6467475"/>
              <a:ext cx="533400" cy="152400"/>
            </a:xfrm>
            <a:prstGeom prst="trapezoid">
              <a:avLst/>
            </a:prstGeom>
            <a:gradFill flip="none" rotWithShape="1">
              <a:gsLst>
                <a:gs pos="0">
                  <a:srgbClr val="D6B19C"/>
                </a:gs>
                <a:gs pos="30000">
                  <a:srgbClr val="D49E6C"/>
                </a:gs>
                <a:gs pos="70000">
                  <a:srgbClr val="A65528"/>
                </a:gs>
                <a:gs pos="100000">
                  <a:srgbClr val="663012"/>
                </a:gs>
              </a:gsLst>
              <a:lin ang="5400000" scaled="1"/>
              <a:tileRect/>
            </a:gradFill>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7239000" y="3505200"/>
            <a:ext cx="331153" cy="415498"/>
          </a:xfrm>
          <a:prstGeom prst="rect">
            <a:avLst/>
          </a:prstGeom>
          <a:noFill/>
        </p:spPr>
        <p:txBody>
          <a:bodyPr wrap="none" rtlCol="0">
            <a:spAutoFit/>
          </a:bodyPr>
          <a:lstStyle/>
          <a:p>
            <a:r>
              <a:rPr lang="en-US" sz="2100" dirty="0" smtClean="0">
                <a:solidFill>
                  <a:srgbClr val="FF0000"/>
                </a:solidFill>
              </a:rPr>
              <a:t>B</a:t>
            </a:r>
            <a:endParaRPr lang="en-US" sz="2100" dirty="0">
              <a:solidFill>
                <a:srgbClr val="FF0000"/>
              </a:solidFill>
            </a:endParaRPr>
          </a:p>
        </p:txBody>
      </p:sp>
      <p:sp>
        <p:nvSpPr>
          <p:cNvPr id="29" name="TextBox 28"/>
          <p:cNvSpPr txBox="1"/>
          <p:nvPr/>
        </p:nvSpPr>
        <p:spPr>
          <a:xfrm>
            <a:off x="7162800" y="4114800"/>
            <a:ext cx="685800" cy="461665"/>
          </a:xfrm>
          <a:prstGeom prst="rect">
            <a:avLst/>
          </a:prstGeom>
          <a:noFill/>
        </p:spPr>
        <p:txBody>
          <a:bodyPr wrap="square" rtlCol="0">
            <a:spAutoFit/>
          </a:bodyPr>
          <a:lstStyle/>
          <a:p>
            <a:r>
              <a:rPr lang="en-US" sz="2400" dirty="0" smtClean="0"/>
              <a:t>A</a:t>
            </a:r>
            <a:endParaRPr lang="en-US" sz="2400" dirty="0"/>
          </a:p>
        </p:txBody>
      </p:sp>
      <p:sp>
        <p:nvSpPr>
          <p:cNvPr id="30" name="TextBox 29"/>
          <p:cNvSpPr txBox="1"/>
          <p:nvPr/>
        </p:nvSpPr>
        <p:spPr>
          <a:xfrm>
            <a:off x="7239000" y="2438400"/>
            <a:ext cx="457200" cy="461665"/>
          </a:xfrm>
          <a:prstGeom prst="rect">
            <a:avLst/>
          </a:prstGeom>
          <a:noFill/>
        </p:spPr>
        <p:txBody>
          <a:bodyPr wrap="square" rtlCol="0">
            <a:spAutoFit/>
          </a:bodyPr>
          <a:lstStyle/>
          <a:p>
            <a:r>
              <a:rPr lang="en-US" sz="2400" dirty="0" smtClean="0"/>
              <a:t>D</a:t>
            </a:r>
            <a:endParaRPr lang="en-US" sz="2400" dirty="0"/>
          </a:p>
        </p:txBody>
      </p:sp>
      <p:sp>
        <p:nvSpPr>
          <p:cNvPr id="31" name="TextBox 30"/>
          <p:cNvSpPr txBox="1"/>
          <p:nvPr/>
        </p:nvSpPr>
        <p:spPr>
          <a:xfrm>
            <a:off x="6019800" y="3364468"/>
            <a:ext cx="320420" cy="400110"/>
          </a:xfrm>
          <a:prstGeom prst="rect">
            <a:avLst/>
          </a:prstGeom>
          <a:noFill/>
        </p:spPr>
        <p:txBody>
          <a:bodyPr wrap="none" rtlCol="0">
            <a:spAutoFit/>
          </a:bodyPr>
          <a:lstStyle/>
          <a:p>
            <a:r>
              <a:rPr lang="en-US" sz="2000" b="1" dirty="0" smtClean="0">
                <a:solidFill>
                  <a:srgbClr val="0000FF"/>
                </a:solidFill>
              </a:rPr>
              <a:t>C</a:t>
            </a:r>
            <a:endParaRPr lang="en-US" sz="2000" b="1" dirty="0">
              <a:solidFill>
                <a:srgbClr val="0000FF"/>
              </a:solidFill>
            </a:endParaRPr>
          </a:p>
        </p:txBody>
      </p:sp>
      <p:sp>
        <p:nvSpPr>
          <p:cNvPr id="32" name="TextBox 31"/>
          <p:cNvSpPr txBox="1"/>
          <p:nvPr/>
        </p:nvSpPr>
        <p:spPr>
          <a:xfrm>
            <a:off x="7239000" y="3048000"/>
            <a:ext cx="381000" cy="430887"/>
          </a:xfrm>
          <a:prstGeom prst="rect">
            <a:avLst/>
          </a:prstGeom>
          <a:noFill/>
        </p:spPr>
        <p:txBody>
          <a:bodyPr wrap="square" rtlCol="0">
            <a:spAutoFit/>
          </a:bodyPr>
          <a:lstStyle/>
          <a:p>
            <a:r>
              <a:rPr lang="en-US" sz="2200" dirty="0" smtClean="0">
                <a:solidFill>
                  <a:srgbClr val="FF0000"/>
                </a:solidFill>
              </a:rPr>
              <a:t>P</a:t>
            </a:r>
            <a:endParaRPr lang="en-US" sz="2200" dirty="0">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4" descr="fig1"/>
          <p:cNvPicPr>
            <a:picLocks noChangeAspect="1" noChangeArrowheads="1"/>
          </p:cNvPicPr>
          <p:nvPr/>
        </p:nvPicPr>
        <p:blipFill>
          <a:blip r:embed="rId2"/>
          <a:srcRect/>
          <a:stretch>
            <a:fillRect/>
          </a:stretch>
        </p:blipFill>
        <p:spPr bwMode="auto">
          <a:xfrm>
            <a:off x="2895600" y="0"/>
            <a:ext cx="6213475" cy="4676775"/>
          </a:xfrm>
          <a:prstGeom prst="rect">
            <a:avLst/>
          </a:prstGeom>
          <a:noFill/>
          <a:ln w="28575">
            <a:solidFill>
              <a:srgbClr val="000000"/>
            </a:solidFill>
            <a:miter lim="800000"/>
            <a:headEnd/>
            <a:tailEnd/>
          </a:ln>
        </p:spPr>
      </p:pic>
      <p:sp>
        <p:nvSpPr>
          <p:cNvPr id="6" name="Rectangle 4"/>
          <p:cNvSpPr>
            <a:spLocks noGrp="1" noChangeArrowheads="1"/>
          </p:cNvSpPr>
          <p:nvPr>
            <p:ph type="body" idx="1"/>
          </p:nvPr>
        </p:nvSpPr>
        <p:spPr>
          <a:xfrm>
            <a:off x="0" y="4648200"/>
            <a:ext cx="9067800" cy="2286000"/>
          </a:xfrm>
          <a:noFill/>
        </p:spPr>
        <p:txBody>
          <a:bodyPr>
            <a:normAutofit fontScale="85000" lnSpcReduction="10000"/>
          </a:bodyPr>
          <a:lstStyle/>
          <a:p>
            <a:pPr>
              <a:buFont typeface="Monotype Sorts" pitchFamily="-111" charset="2"/>
              <a:buNone/>
            </a:pPr>
            <a:r>
              <a:rPr lang="en-US" sz="2000" dirty="0">
                <a:latin typeface="Arial" pitchFamily="-111" charset="0"/>
              </a:rPr>
              <a:t>The middle vascular layer of the eye consists of the choroid </a:t>
            </a:r>
            <a:r>
              <a:rPr lang="en-US" sz="2000" dirty="0" err="1">
                <a:latin typeface="Arial" pitchFamily="-111" charset="0"/>
              </a:rPr>
              <a:t>posteriorly</a:t>
            </a:r>
            <a:r>
              <a:rPr lang="en-US" sz="2000" dirty="0">
                <a:latin typeface="Arial" pitchFamily="-111" charset="0"/>
              </a:rPr>
              <a:t>;</a:t>
            </a:r>
            <a:r>
              <a:rPr lang="en-US" sz="2000" dirty="0" smtClean="0">
                <a:latin typeface="Arial" pitchFamily="-111" charset="0"/>
              </a:rPr>
              <a:t> </a:t>
            </a:r>
          </a:p>
          <a:p>
            <a:pPr>
              <a:buFont typeface="Monotype Sorts" pitchFamily="-111" charset="2"/>
              <a:buNone/>
            </a:pPr>
            <a:r>
              <a:rPr lang="en-US" sz="2000" dirty="0" smtClean="0">
                <a:latin typeface="Arial" pitchFamily="-111" charset="0"/>
              </a:rPr>
              <a:t>more </a:t>
            </a:r>
            <a:r>
              <a:rPr lang="en-US" sz="2000" dirty="0" err="1">
                <a:latin typeface="Arial" pitchFamily="-111" charset="0"/>
              </a:rPr>
              <a:t>anteriorly</a:t>
            </a:r>
            <a:r>
              <a:rPr lang="en-US" sz="2000" dirty="0">
                <a:latin typeface="Arial" pitchFamily="-111" charset="0"/>
              </a:rPr>
              <a:t> it contributes to the </a:t>
            </a:r>
            <a:r>
              <a:rPr lang="en-US" sz="2000" dirty="0" err="1">
                <a:latin typeface="Arial" pitchFamily="-111" charset="0"/>
              </a:rPr>
              <a:t>ciliary</a:t>
            </a:r>
            <a:r>
              <a:rPr lang="en-US" sz="2000" dirty="0">
                <a:latin typeface="Arial" pitchFamily="-111" charset="0"/>
              </a:rPr>
              <a:t> body and iris.</a:t>
            </a:r>
            <a:r>
              <a:rPr lang="en-US" sz="2000" dirty="0" smtClean="0">
                <a:latin typeface="Arial" pitchFamily="-111" charset="0"/>
              </a:rPr>
              <a:t> </a:t>
            </a:r>
          </a:p>
          <a:p>
            <a:pPr>
              <a:buFont typeface="Monotype Sorts" pitchFamily="-111" charset="2"/>
              <a:buNone/>
            </a:pPr>
            <a:r>
              <a:rPr lang="en-US" sz="2000" dirty="0" smtClean="0">
                <a:latin typeface="Arial" pitchFamily="-111" charset="0"/>
              </a:rPr>
              <a:t> </a:t>
            </a:r>
            <a:r>
              <a:rPr lang="en-US" sz="2000" dirty="0">
                <a:latin typeface="Arial" pitchFamily="-111" charset="0"/>
              </a:rPr>
              <a:t>The choroid (C) contains pigmented cells and attaches to the sclera (S). </a:t>
            </a:r>
            <a:r>
              <a:rPr lang="en-US" sz="2000" dirty="0" smtClean="0">
                <a:latin typeface="Arial" pitchFamily="-111" charset="0"/>
              </a:rPr>
              <a:t> </a:t>
            </a:r>
          </a:p>
          <a:p>
            <a:pPr>
              <a:buFont typeface="Monotype Sorts" pitchFamily="-111" charset="2"/>
              <a:buNone/>
            </a:pPr>
            <a:r>
              <a:rPr lang="en-US" sz="2000" dirty="0" smtClean="0">
                <a:latin typeface="Arial" pitchFamily="-111" charset="0"/>
              </a:rPr>
              <a:t>Externally</a:t>
            </a:r>
            <a:r>
              <a:rPr lang="en-US" sz="2000" dirty="0">
                <a:latin typeface="Arial" pitchFamily="-111" charset="0"/>
              </a:rPr>
              <a:t>, the choroid has large blood vessels which diminish in size becoming the inner </a:t>
            </a:r>
            <a:r>
              <a:rPr lang="en-US" sz="2000" dirty="0" err="1">
                <a:latin typeface="Arial" pitchFamily="-111" charset="0"/>
              </a:rPr>
              <a:t>choriocapillaris</a:t>
            </a:r>
            <a:r>
              <a:rPr lang="en-US" sz="2000" dirty="0">
                <a:latin typeface="Arial" pitchFamily="-111" charset="0"/>
              </a:rPr>
              <a:t> layer (CC) supplies blood. </a:t>
            </a:r>
            <a:r>
              <a:rPr lang="en-US" sz="2000" dirty="0" smtClean="0">
                <a:latin typeface="Arial" pitchFamily="-111" charset="0"/>
              </a:rPr>
              <a:t> </a:t>
            </a:r>
          </a:p>
          <a:p>
            <a:pPr>
              <a:buFont typeface="Monotype Sorts" pitchFamily="-111" charset="2"/>
              <a:buNone/>
            </a:pPr>
            <a:r>
              <a:rPr lang="en-US" sz="2000" dirty="0" smtClean="0">
                <a:latin typeface="Arial" pitchFamily="-111" charset="0"/>
              </a:rPr>
              <a:t>The </a:t>
            </a:r>
            <a:r>
              <a:rPr lang="en-US" sz="2000" dirty="0">
                <a:latin typeface="Arial" pitchFamily="-111" charset="0"/>
              </a:rPr>
              <a:t>innermost layer of the choroid, between it and the retina (R),</a:t>
            </a:r>
            <a:r>
              <a:rPr lang="en-US" sz="2000" dirty="0" smtClean="0">
                <a:latin typeface="Arial" pitchFamily="-111" charset="0"/>
              </a:rPr>
              <a:t> </a:t>
            </a:r>
          </a:p>
          <a:p>
            <a:pPr>
              <a:buFont typeface="Monotype Sorts" pitchFamily="-111" charset="2"/>
              <a:buNone/>
            </a:pPr>
            <a:r>
              <a:rPr lang="en-US" sz="2000" dirty="0" smtClean="0">
                <a:latin typeface="Arial" pitchFamily="-111" charset="0"/>
              </a:rPr>
              <a:t>is </a:t>
            </a:r>
            <a:r>
              <a:rPr lang="en-US" sz="2000" dirty="0">
                <a:latin typeface="Arial" pitchFamily="-111" charset="0"/>
              </a:rPr>
              <a:t>a complex “basement membrane” called Bruch’s membrane (B).</a:t>
            </a:r>
          </a:p>
          <a:p>
            <a:pPr>
              <a:buFont typeface="Monotype Sorts" pitchFamily="-111" charset="2"/>
              <a:buNone/>
            </a:pPr>
            <a:r>
              <a:rPr lang="en-US" sz="2000" dirty="0">
                <a:latin typeface="Arial" pitchFamily="-111" charset="0"/>
              </a:rPr>
              <a:t>Retina </a:t>
            </a:r>
            <a:r>
              <a:rPr lang="en-US" sz="2000" dirty="0" err="1">
                <a:latin typeface="Arial" pitchFamily="-111" charset="0"/>
              </a:rPr>
              <a:t>revieves</a:t>
            </a:r>
            <a:r>
              <a:rPr lang="en-US" sz="2000" dirty="0">
                <a:latin typeface="Arial" pitchFamily="-111" charset="0"/>
              </a:rPr>
              <a:t> dual blood</a:t>
            </a:r>
          </a:p>
        </p:txBody>
      </p:sp>
      <p:sp>
        <p:nvSpPr>
          <p:cNvPr id="7" name="Rectangle 5"/>
          <p:cNvSpPr>
            <a:spLocks noChangeArrowheads="1"/>
          </p:cNvSpPr>
          <p:nvPr/>
        </p:nvSpPr>
        <p:spPr bwMode="auto">
          <a:xfrm>
            <a:off x="6781800" y="2819400"/>
            <a:ext cx="474663" cy="576263"/>
          </a:xfrm>
          <a:prstGeom prst="rect">
            <a:avLst/>
          </a:prstGeom>
          <a:noFill/>
          <a:ln w="12700">
            <a:noFill/>
            <a:miter lim="800000"/>
            <a:headEnd/>
            <a:tailEnd/>
          </a:ln>
        </p:spPr>
        <p:txBody>
          <a:bodyPr wrap="none" lIns="90488" tIns="44450" rIns="90488" bIns="44450">
            <a:prstTxWarp prst="textNoShape">
              <a:avLst/>
            </a:prstTxWarp>
            <a:spAutoFit/>
          </a:bodyPr>
          <a:lstStyle/>
          <a:p>
            <a:r>
              <a:rPr lang="en-US" sz="3200" b="1">
                <a:solidFill>
                  <a:srgbClr val="FF0000"/>
                </a:solidFill>
              </a:rPr>
              <a:t>C</a:t>
            </a:r>
          </a:p>
        </p:txBody>
      </p:sp>
      <p:sp>
        <p:nvSpPr>
          <p:cNvPr id="8" name="Line 6"/>
          <p:cNvSpPr>
            <a:spLocks noChangeShapeType="1"/>
          </p:cNvSpPr>
          <p:nvPr/>
        </p:nvSpPr>
        <p:spPr bwMode="auto">
          <a:xfrm flipH="1">
            <a:off x="2819400" y="2057400"/>
            <a:ext cx="2865438" cy="533400"/>
          </a:xfrm>
          <a:prstGeom prst="line">
            <a:avLst/>
          </a:prstGeom>
          <a:noFill/>
          <a:ln w="28575">
            <a:solidFill>
              <a:srgbClr val="FF0000"/>
            </a:solidFill>
            <a:round/>
            <a:headEnd type="triangle" w="med" len="med"/>
            <a:tailEnd/>
          </a:ln>
        </p:spPr>
        <p:txBody>
          <a:bodyPr wrap="none" anchor="ctr">
            <a:prstTxWarp prst="textNoShape">
              <a:avLst/>
            </a:prstTxWarp>
          </a:bodyPr>
          <a:lstStyle/>
          <a:p>
            <a:endParaRPr lang="en-US"/>
          </a:p>
        </p:txBody>
      </p:sp>
      <p:sp>
        <p:nvSpPr>
          <p:cNvPr id="9" name="Rectangle 7"/>
          <p:cNvSpPr>
            <a:spLocks noChangeArrowheads="1"/>
          </p:cNvSpPr>
          <p:nvPr/>
        </p:nvSpPr>
        <p:spPr bwMode="auto">
          <a:xfrm>
            <a:off x="2057400" y="2438400"/>
            <a:ext cx="695325" cy="515938"/>
          </a:xfrm>
          <a:prstGeom prst="rect">
            <a:avLst/>
          </a:prstGeom>
          <a:noFill/>
          <a:ln w="12700">
            <a:noFill/>
            <a:miter lim="800000"/>
            <a:headEnd/>
            <a:tailEnd/>
          </a:ln>
        </p:spPr>
        <p:txBody>
          <a:bodyPr wrap="none" lIns="90488" tIns="44450" rIns="90488" bIns="44450">
            <a:prstTxWarp prst="textNoShape">
              <a:avLst/>
            </a:prstTxWarp>
            <a:spAutoFit/>
          </a:bodyPr>
          <a:lstStyle/>
          <a:p>
            <a:r>
              <a:rPr lang="en-US" sz="2800" b="1"/>
              <a:t>CC</a:t>
            </a:r>
          </a:p>
        </p:txBody>
      </p:sp>
      <p:sp>
        <p:nvSpPr>
          <p:cNvPr id="10" name="Line 8"/>
          <p:cNvSpPr>
            <a:spLocks noChangeShapeType="1"/>
          </p:cNvSpPr>
          <p:nvPr/>
        </p:nvSpPr>
        <p:spPr bwMode="auto">
          <a:xfrm flipH="1">
            <a:off x="2209800" y="1371600"/>
            <a:ext cx="2667000" cy="457200"/>
          </a:xfrm>
          <a:prstGeom prst="line">
            <a:avLst/>
          </a:prstGeom>
          <a:noFill/>
          <a:ln w="19050">
            <a:solidFill>
              <a:srgbClr val="FF0000"/>
            </a:solidFill>
            <a:round/>
            <a:headEnd type="triangle" w="med" len="med"/>
            <a:tailEnd/>
          </a:ln>
        </p:spPr>
        <p:txBody>
          <a:bodyPr wrap="none" anchor="ctr">
            <a:prstTxWarp prst="textNoShape">
              <a:avLst/>
            </a:prstTxWarp>
          </a:bodyPr>
          <a:lstStyle/>
          <a:p>
            <a:endParaRPr lang="en-US"/>
          </a:p>
        </p:txBody>
      </p:sp>
      <p:sp>
        <p:nvSpPr>
          <p:cNvPr id="11" name="Rectangle 9"/>
          <p:cNvSpPr>
            <a:spLocks noChangeArrowheads="1"/>
          </p:cNvSpPr>
          <p:nvPr/>
        </p:nvSpPr>
        <p:spPr bwMode="auto">
          <a:xfrm>
            <a:off x="1905000" y="1600200"/>
            <a:ext cx="384175" cy="454025"/>
          </a:xfrm>
          <a:prstGeom prst="rect">
            <a:avLst/>
          </a:prstGeom>
          <a:noFill/>
          <a:ln w="12700">
            <a:noFill/>
            <a:miter lim="800000"/>
            <a:headEnd/>
            <a:tailEnd/>
          </a:ln>
        </p:spPr>
        <p:txBody>
          <a:bodyPr wrap="none" lIns="90488" tIns="44450" rIns="90488" bIns="44450">
            <a:prstTxWarp prst="textNoShape">
              <a:avLst/>
            </a:prstTxWarp>
            <a:spAutoFit/>
          </a:bodyPr>
          <a:lstStyle/>
          <a:p>
            <a:r>
              <a:rPr lang="en-US" b="1"/>
              <a:t>B</a:t>
            </a:r>
          </a:p>
        </p:txBody>
      </p:sp>
      <p:sp>
        <p:nvSpPr>
          <p:cNvPr id="12" name="Line 10"/>
          <p:cNvSpPr>
            <a:spLocks noChangeShapeType="1"/>
          </p:cNvSpPr>
          <p:nvPr/>
        </p:nvSpPr>
        <p:spPr bwMode="auto">
          <a:xfrm flipH="1">
            <a:off x="7010400" y="2438400"/>
            <a:ext cx="0" cy="457200"/>
          </a:xfrm>
          <a:prstGeom prst="line">
            <a:avLst/>
          </a:prstGeom>
          <a:noFill/>
          <a:ln w="28575">
            <a:solidFill>
              <a:srgbClr val="FF0000"/>
            </a:solidFill>
            <a:round/>
            <a:headEnd type="triangle" w="med" len="med"/>
            <a:tailEnd/>
          </a:ln>
        </p:spPr>
        <p:txBody>
          <a:bodyPr wrap="none" anchor="ctr">
            <a:prstTxWarp prst="textNoShape">
              <a:avLst/>
            </a:prstTxWarp>
          </a:bodyPr>
          <a:lstStyle/>
          <a:p>
            <a:endParaRPr lang="en-US"/>
          </a:p>
        </p:txBody>
      </p:sp>
      <p:sp>
        <p:nvSpPr>
          <p:cNvPr id="13" name="Line 11"/>
          <p:cNvSpPr>
            <a:spLocks noChangeShapeType="1"/>
          </p:cNvSpPr>
          <p:nvPr/>
        </p:nvSpPr>
        <p:spPr bwMode="auto">
          <a:xfrm flipV="1">
            <a:off x="6934200" y="3276600"/>
            <a:ext cx="0" cy="503238"/>
          </a:xfrm>
          <a:prstGeom prst="line">
            <a:avLst/>
          </a:prstGeom>
          <a:noFill/>
          <a:ln w="28575">
            <a:solidFill>
              <a:srgbClr val="FF0000"/>
            </a:solidFill>
            <a:round/>
            <a:headEnd type="triangle" w="med" len="med"/>
            <a:tailEnd/>
          </a:ln>
        </p:spPr>
        <p:txBody>
          <a:bodyPr wrap="none" anchor="ctr">
            <a:prstTxWarp prst="textNoShape">
              <a:avLst/>
            </a:prstTxWarp>
          </a:bodyPr>
          <a:lstStyle/>
          <a:p>
            <a:endParaRPr lang="en-US"/>
          </a:p>
        </p:txBody>
      </p:sp>
      <p:sp>
        <p:nvSpPr>
          <p:cNvPr id="14" name="Rectangle 12"/>
          <p:cNvSpPr>
            <a:spLocks noChangeArrowheads="1"/>
          </p:cNvSpPr>
          <p:nvPr/>
        </p:nvSpPr>
        <p:spPr bwMode="auto">
          <a:xfrm>
            <a:off x="6324600" y="838200"/>
            <a:ext cx="438150" cy="515938"/>
          </a:xfrm>
          <a:prstGeom prst="rect">
            <a:avLst/>
          </a:prstGeom>
          <a:noFill/>
          <a:ln w="12700">
            <a:noFill/>
            <a:miter lim="800000"/>
            <a:headEnd/>
            <a:tailEnd/>
          </a:ln>
        </p:spPr>
        <p:txBody>
          <a:bodyPr wrap="none" lIns="90488" tIns="44450" rIns="90488" bIns="44450">
            <a:prstTxWarp prst="textNoShape">
              <a:avLst/>
            </a:prstTxWarp>
            <a:spAutoFit/>
          </a:bodyPr>
          <a:lstStyle/>
          <a:p>
            <a:r>
              <a:rPr lang="en-US" sz="2800" b="1"/>
              <a:t>R</a:t>
            </a:r>
          </a:p>
        </p:txBody>
      </p:sp>
      <p:sp>
        <p:nvSpPr>
          <p:cNvPr id="15" name="Rectangle 13"/>
          <p:cNvSpPr>
            <a:spLocks noChangeArrowheads="1"/>
          </p:cNvSpPr>
          <p:nvPr/>
        </p:nvSpPr>
        <p:spPr bwMode="auto">
          <a:xfrm>
            <a:off x="3581400" y="3505200"/>
            <a:ext cx="406400" cy="576263"/>
          </a:xfrm>
          <a:prstGeom prst="rect">
            <a:avLst/>
          </a:prstGeom>
          <a:noFill/>
          <a:ln w="12700">
            <a:noFill/>
            <a:miter lim="800000"/>
            <a:headEnd/>
            <a:tailEnd/>
          </a:ln>
        </p:spPr>
        <p:txBody>
          <a:bodyPr wrap="none" lIns="90488" tIns="44450" rIns="90488" bIns="44450">
            <a:prstTxWarp prst="textNoShape">
              <a:avLst/>
            </a:prstTxWarp>
            <a:spAutoFit/>
          </a:bodyPr>
          <a:lstStyle/>
          <a:p>
            <a:r>
              <a:rPr lang="en-US" sz="3200" b="1"/>
              <a:t>S</a:t>
            </a:r>
          </a:p>
        </p:txBody>
      </p:sp>
      <p:sp>
        <p:nvSpPr>
          <p:cNvPr id="18" name="TextBox 17"/>
          <p:cNvSpPr txBox="1"/>
          <p:nvPr/>
        </p:nvSpPr>
        <p:spPr>
          <a:xfrm>
            <a:off x="0" y="0"/>
            <a:ext cx="2743200" cy="2031325"/>
          </a:xfrm>
          <a:prstGeom prst="rect">
            <a:avLst/>
          </a:prstGeom>
          <a:noFill/>
        </p:spPr>
        <p:txBody>
          <a:bodyPr wrap="square" rtlCol="0">
            <a:spAutoFit/>
          </a:bodyPr>
          <a:lstStyle/>
          <a:p>
            <a:r>
              <a:rPr lang="en-US" dirty="0" smtClean="0">
                <a:latin typeface="Arial" pitchFamily="-111" charset="0"/>
              </a:rPr>
              <a:t>Choroid -C</a:t>
            </a:r>
          </a:p>
          <a:p>
            <a:r>
              <a:rPr lang="en-US" dirty="0" smtClean="0">
                <a:latin typeface="Arial" pitchFamily="-111" charset="0"/>
              </a:rPr>
              <a:t>Sclera -S</a:t>
            </a:r>
          </a:p>
          <a:p>
            <a:r>
              <a:rPr lang="en-US" dirty="0" err="1" smtClean="0">
                <a:latin typeface="Arial" pitchFamily="-111" charset="0"/>
              </a:rPr>
              <a:t>choriocapillaris</a:t>
            </a:r>
            <a:r>
              <a:rPr lang="en-US" dirty="0" smtClean="0">
                <a:latin typeface="Arial" pitchFamily="-111" charset="0"/>
              </a:rPr>
              <a:t> layer -CC</a:t>
            </a:r>
          </a:p>
          <a:p>
            <a:r>
              <a:rPr lang="en-US" dirty="0" smtClean="0">
                <a:latin typeface="Arial" pitchFamily="-111" charset="0"/>
              </a:rPr>
              <a:t>Retina -R</a:t>
            </a:r>
          </a:p>
          <a:p>
            <a:r>
              <a:rPr lang="en-US" dirty="0" smtClean="0">
                <a:latin typeface="Arial" pitchFamily="-111" charset="0"/>
              </a:rPr>
              <a:t>Bruch’s membrane -B</a:t>
            </a:r>
          </a:p>
          <a:p>
            <a:endParaRPr lang="en-US" dirty="0" smtClean="0">
              <a:latin typeface="Arial" pitchFamily="-111" charset="0"/>
            </a:endParaRPr>
          </a:p>
          <a:p>
            <a:endParaRPr lang="en-US" dirty="0"/>
          </a:p>
        </p:txBody>
      </p:sp>
      <p:sp>
        <p:nvSpPr>
          <p:cNvPr id="19" name="TextBox 18"/>
          <p:cNvSpPr txBox="1"/>
          <p:nvPr/>
        </p:nvSpPr>
        <p:spPr>
          <a:xfrm>
            <a:off x="0" y="3276600"/>
            <a:ext cx="2438400" cy="646331"/>
          </a:xfrm>
          <a:prstGeom prst="rect">
            <a:avLst/>
          </a:prstGeom>
          <a:noFill/>
        </p:spPr>
        <p:txBody>
          <a:bodyPr wrap="square" rtlCol="0">
            <a:spAutoFit/>
          </a:bodyPr>
          <a:lstStyle/>
          <a:p>
            <a:r>
              <a:rPr lang="en-US" dirty="0" err="1" smtClean="0">
                <a:latin typeface="Arial" pitchFamily="-111" charset="0"/>
              </a:rPr>
              <a:t>choriocapillaris</a:t>
            </a:r>
            <a:r>
              <a:rPr lang="en-US" dirty="0" smtClean="0">
                <a:latin typeface="Arial" pitchFamily="-111" charset="0"/>
              </a:rPr>
              <a:t> layer CC supplies blood</a:t>
            </a: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10" descr="eye"/>
          <p:cNvPicPr>
            <a:picLocks noChangeAspect="1" noChangeArrowheads="1"/>
          </p:cNvPicPr>
          <p:nvPr/>
        </p:nvPicPr>
        <p:blipFill>
          <a:blip r:embed="rId2"/>
          <a:srcRect/>
          <a:stretch>
            <a:fillRect/>
          </a:stretch>
        </p:blipFill>
        <p:spPr bwMode="auto">
          <a:xfrm>
            <a:off x="1219200" y="914400"/>
            <a:ext cx="6705600" cy="4608513"/>
          </a:xfrm>
          <a:prstGeom prst="rect">
            <a:avLst/>
          </a:prstGeom>
          <a:noFill/>
          <a:ln w="28575">
            <a:solidFill>
              <a:schemeClr val="tx1"/>
            </a:solidFill>
            <a:miter lim="800000"/>
            <a:headEnd/>
            <a:tailEnd/>
          </a:ln>
          <a:scene3d>
            <a:camera prst="orthographicFront">
              <a:rot lat="0" lon="10800000" rev="0"/>
            </a:camera>
            <a:lightRig rig="threePt" dir="t"/>
          </a:scene3d>
        </p:spPr>
      </p:pic>
      <p:sp>
        <p:nvSpPr>
          <p:cNvPr id="5" name="Line 1029"/>
          <p:cNvSpPr>
            <a:spLocks noChangeShapeType="1"/>
          </p:cNvSpPr>
          <p:nvPr/>
        </p:nvSpPr>
        <p:spPr bwMode="auto">
          <a:xfrm flipH="1" flipV="1">
            <a:off x="4648200" y="3962400"/>
            <a:ext cx="1295400" cy="152400"/>
          </a:xfrm>
          <a:prstGeom prst="line">
            <a:avLst/>
          </a:prstGeom>
          <a:noFill/>
          <a:ln w="57150">
            <a:solidFill>
              <a:schemeClr val="hlink"/>
            </a:solidFill>
            <a:round/>
            <a:headEnd type="triangle" w="med" len="med"/>
            <a:tailEnd/>
          </a:ln>
        </p:spPr>
        <p:txBody>
          <a:bodyPr wrap="none" anchor="ctr"/>
          <a:lstStyle/>
          <a:p>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152400" y="274638"/>
            <a:ext cx="4267200" cy="1143000"/>
          </a:xfrm>
        </p:spPr>
        <p:txBody>
          <a:bodyPr/>
          <a:lstStyle/>
          <a:p>
            <a:r>
              <a:rPr lang="en-US" b="1" dirty="0" smtClean="0"/>
              <a:t>10. This </a:t>
            </a:r>
            <a:r>
              <a:rPr lang="en-US" b="1" dirty="0"/>
              <a:t>muscle:</a:t>
            </a:r>
            <a:endParaRPr lang="en-US" dirty="0"/>
          </a:p>
        </p:txBody>
      </p:sp>
      <p:sp>
        <p:nvSpPr>
          <p:cNvPr id="3" name="TPAnswers"/>
          <p:cNvSpPr>
            <a:spLocks noGrp="1"/>
          </p:cNvSpPr>
          <p:nvPr>
            <p:ph type="body" idx="1"/>
            <p:custDataLst>
              <p:tags r:id="rId2"/>
            </p:custDataLst>
          </p:nvPr>
        </p:nvSpPr>
        <p:spPr>
          <a:xfrm>
            <a:off x="0" y="1600200"/>
            <a:ext cx="3886200" cy="5257799"/>
          </a:xfrm>
        </p:spPr>
        <p:txBody>
          <a:bodyPr>
            <a:normAutofit fontScale="77500" lnSpcReduction="20000"/>
          </a:bodyPr>
          <a:lstStyle/>
          <a:p>
            <a:pPr marL="514350" indent="-514350">
              <a:buFont typeface="Arial" pitchFamily="34" charset="0"/>
              <a:buAutoNum type="arabicPeriod"/>
            </a:pPr>
            <a:r>
              <a:rPr lang="en-US" dirty="0" smtClean="0"/>
              <a:t>Moves the eyeball.  See next slide^</a:t>
            </a:r>
          </a:p>
          <a:p>
            <a:pPr marL="514350" indent="-514350">
              <a:buFont typeface="Arial" pitchFamily="34" charset="0"/>
              <a:buAutoNum type="arabicPeriod"/>
            </a:pPr>
            <a:r>
              <a:rPr lang="en-US" dirty="0" smtClean="0"/>
              <a:t>Opens the pupil.</a:t>
            </a:r>
          </a:p>
          <a:p>
            <a:pPr marL="514350" indent="-514350">
              <a:buFont typeface="Arial" pitchFamily="34" charset="0"/>
              <a:buAutoNum type="arabicPeriod"/>
            </a:pPr>
            <a:r>
              <a:rPr lang="en-US" dirty="0" smtClean="0"/>
              <a:t>Closes the pupil.</a:t>
            </a:r>
          </a:p>
          <a:p>
            <a:pPr marL="514350" indent="-514350">
              <a:buFont typeface="Arial" pitchFamily="34" charset="0"/>
              <a:buAutoNum type="arabicPeriod"/>
            </a:pPr>
            <a:r>
              <a:rPr lang="en-US" b="1" dirty="0" smtClean="0"/>
              <a:t>Helps focus the lens.- blue arrow</a:t>
            </a:r>
          </a:p>
          <a:p>
            <a:pPr marL="514350" indent="-514350">
              <a:buNone/>
            </a:pPr>
            <a:r>
              <a:rPr lang="en-US" dirty="0" smtClean="0"/>
              <a:t>CP- </a:t>
            </a:r>
            <a:r>
              <a:rPr lang="en-US" dirty="0" err="1" smtClean="0"/>
              <a:t>cilliary</a:t>
            </a:r>
            <a:r>
              <a:rPr lang="en-US" dirty="0" smtClean="0"/>
              <a:t> process</a:t>
            </a:r>
          </a:p>
          <a:p>
            <a:pPr marL="514350" indent="-514350">
              <a:buNone/>
            </a:pPr>
            <a:r>
              <a:rPr lang="en-US" dirty="0" smtClean="0"/>
              <a:t>I- Iris</a:t>
            </a:r>
          </a:p>
          <a:p>
            <a:pPr marL="514350" indent="-514350">
              <a:buNone/>
            </a:pPr>
            <a:r>
              <a:rPr lang="en-US" dirty="0" smtClean="0"/>
              <a:t>This is a picture of the </a:t>
            </a:r>
            <a:r>
              <a:rPr lang="en-US" dirty="0" err="1" smtClean="0"/>
              <a:t>ciliary</a:t>
            </a:r>
            <a:r>
              <a:rPr lang="en-US" dirty="0" smtClean="0"/>
              <a:t> process that manipulates the lens.</a:t>
            </a:r>
          </a:p>
          <a:p>
            <a:pPr marL="514350" indent="-514350">
              <a:buNone/>
            </a:pPr>
            <a:r>
              <a:rPr lang="en-US" dirty="0" smtClean="0">
                <a:latin typeface="Arial" pitchFamily="-111" charset="0"/>
              </a:rPr>
              <a:t>dilator (D) muscles of the pupil sympathetic control.------------</a:t>
            </a:r>
            <a:r>
              <a:rPr lang="en-US" dirty="0" err="1" smtClean="0">
                <a:latin typeface="Arial" pitchFamily="-111" charset="0"/>
                <a:sym typeface="Wingdings"/>
              </a:rPr>
              <a:t></a:t>
            </a:r>
            <a:endParaRPr lang="en-US" dirty="0" smtClean="0"/>
          </a:p>
          <a:p>
            <a:pPr marL="514350" indent="-514350">
              <a:buFont typeface="Arial" pitchFamily="34" charset="0"/>
              <a:buAutoNum type="arabicPeriod"/>
            </a:pPr>
            <a:endParaRPr lang="en-US" dirty="0" smtClean="0"/>
          </a:p>
        </p:txBody>
      </p:sp>
      <p:pic>
        <p:nvPicPr>
          <p:cNvPr id="5" name="Picture 6" descr="Untitled-1"/>
          <p:cNvPicPr>
            <a:picLocks noChangeAspect="1" noChangeArrowheads="1"/>
          </p:cNvPicPr>
          <p:nvPr/>
        </p:nvPicPr>
        <p:blipFill>
          <a:blip r:embed="rId5"/>
          <a:srcRect/>
          <a:stretch>
            <a:fillRect/>
          </a:stretch>
        </p:blipFill>
        <p:spPr bwMode="auto">
          <a:xfrm>
            <a:off x="3810000" y="215900"/>
            <a:ext cx="5257800" cy="4621213"/>
          </a:xfrm>
          <a:prstGeom prst="rect">
            <a:avLst/>
          </a:prstGeom>
          <a:noFill/>
          <a:ln w="28575">
            <a:solidFill>
              <a:srgbClr val="000000"/>
            </a:solidFill>
            <a:miter lim="800000"/>
            <a:headEnd/>
            <a:tailEnd/>
          </a:ln>
        </p:spPr>
      </p:pic>
      <p:sp>
        <p:nvSpPr>
          <p:cNvPr id="6" name="AutoShape 5"/>
          <p:cNvSpPr>
            <a:spLocks noChangeArrowheads="1"/>
          </p:cNvSpPr>
          <p:nvPr/>
        </p:nvSpPr>
        <p:spPr bwMode="auto">
          <a:xfrm rot="16200000" flipH="1">
            <a:off x="6972300" y="2247900"/>
            <a:ext cx="673100" cy="292100"/>
          </a:xfrm>
          <a:prstGeom prst="rightArrow">
            <a:avLst>
              <a:gd name="adj1" fmla="val 50000"/>
              <a:gd name="adj2" fmla="val 115249"/>
            </a:avLst>
          </a:prstGeom>
          <a:solidFill>
            <a:schemeClr val="accent1"/>
          </a:solidFill>
          <a:ln w="12700">
            <a:solidFill>
              <a:schemeClr val="tx1"/>
            </a:solidFill>
            <a:miter lim="800000"/>
            <a:headEnd/>
            <a:tailEnd/>
          </a:ln>
        </p:spPr>
        <p:txBody>
          <a:bodyPr wrap="none" anchor="ctr"/>
          <a:lstStyle/>
          <a:p>
            <a:endParaRPr lang="en-US"/>
          </a:p>
        </p:txBody>
      </p:sp>
      <p:sp>
        <p:nvSpPr>
          <p:cNvPr id="13" name="TextBox 12"/>
          <p:cNvSpPr txBox="1"/>
          <p:nvPr/>
        </p:nvSpPr>
        <p:spPr>
          <a:xfrm>
            <a:off x="5029200" y="1143000"/>
            <a:ext cx="621359" cy="430887"/>
          </a:xfrm>
          <a:prstGeom prst="rect">
            <a:avLst/>
          </a:prstGeom>
          <a:noFill/>
        </p:spPr>
        <p:txBody>
          <a:bodyPr wrap="none" rtlCol="0">
            <a:spAutoFit/>
          </a:bodyPr>
          <a:lstStyle/>
          <a:p>
            <a:r>
              <a:rPr lang="en-US" sz="2200" dirty="0" smtClean="0"/>
              <a:t>CP&gt;</a:t>
            </a:r>
            <a:endParaRPr lang="en-US" sz="2200" dirty="0"/>
          </a:p>
        </p:txBody>
      </p:sp>
      <p:sp>
        <p:nvSpPr>
          <p:cNvPr id="14" name="TextBox 13"/>
          <p:cNvSpPr txBox="1"/>
          <p:nvPr/>
        </p:nvSpPr>
        <p:spPr>
          <a:xfrm>
            <a:off x="7696200" y="609600"/>
            <a:ext cx="262211" cy="461665"/>
          </a:xfrm>
          <a:prstGeom prst="rect">
            <a:avLst/>
          </a:prstGeom>
          <a:noFill/>
        </p:spPr>
        <p:txBody>
          <a:bodyPr wrap="none" rtlCol="0">
            <a:spAutoFit/>
          </a:bodyPr>
          <a:lstStyle/>
          <a:p>
            <a:r>
              <a:rPr lang="en-US" sz="2400" dirty="0" smtClean="0"/>
              <a:t>I</a:t>
            </a:r>
            <a:endParaRPr lang="en-US" sz="2400" dirty="0"/>
          </a:p>
        </p:txBody>
      </p:sp>
      <p:sp>
        <p:nvSpPr>
          <p:cNvPr id="15" name="Line 14"/>
          <p:cNvSpPr>
            <a:spLocks noChangeShapeType="1"/>
          </p:cNvSpPr>
          <p:nvPr/>
        </p:nvSpPr>
        <p:spPr bwMode="auto">
          <a:xfrm flipH="1" flipV="1">
            <a:off x="7924800" y="914400"/>
            <a:ext cx="990600" cy="304800"/>
          </a:xfrm>
          <a:prstGeom prst="line">
            <a:avLst/>
          </a:prstGeom>
          <a:noFill/>
          <a:ln w="28575">
            <a:solidFill>
              <a:schemeClr val="tx1"/>
            </a:solidFill>
            <a:round/>
            <a:headEnd type="triangle" w="med" len="med"/>
            <a:tailEnd/>
          </a:ln>
        </p:spPr>
        <p:txBody>
          <a:bodyPr wrap="none" anchor="ctr">
            <a:prstTxWarp prst="textNoShape">
              <a:avLst/>
            </a:prstTxWarp>
          </a:bodyPr>
          <a:lstStyle/>
          <a:p>
            <a:endParaRPr lang="en-US"/>
          </a:p>
        </p:txBody>
      </p:sp>
      <p:sp>
        <p:nvSpPr>
          <p:cNvPr id="16" name="Rectangle 12"/>
          <p:cNvSpPr>
            <a:spLocks noChangeArrowheads="1"/>
          </p:cNvSpPr>
          <p:nvPr/>
        </p:nvSpPr>
        <p:spPr bwMode="auto">
          <a:xfrm>
            <a:off x="4343400" y="381000"/>
            <a:ext cx="1295400" cy="6985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b="1" dirty="0">
                <a:latin typeface="Arial" pitchFamily="-111" charset="0"/>
              </a:rPr>
              <a:t>Posterior</a:t>
            </a:r>
          </a:p>
          <a:p>
            <a:r>
              <a:rPr lang="en-US" sz="2000" b="1" dirty="0">
                <a:latin typeface="Arial" pitchFamily="-111" charset="0"/>
              </a:rPr>
              <a:t>chamber</a:t>
            </a:r>
          </a:p>
        </p:txBody>
      </p:sp>
      <p:pic>
        <p:nvPicPr>
          <p:cNvPr id="17" name="Picture 14" descr="fig2"/>
          <p:cNvPicPr>
            <a:picLocks noChangeAspect="1" noChangeArrowheads="1"/>
          </p:cNvPicPr>
          <p:nvPr/>
        </p:nvPicPr>
        <p:blipFill>
          <a:blip r:embed="rId6"/>
          <a:srcRect/>
          <a:stretch>
            <a:fillRect/>
          </a:stretch>
        </p:blipFill>
        <p:spPr bwMode="auto">
          <a:xfrm>
            <a:off x="4876801" y="4876800"/>
            <a:ext cx="3581400" cy="2651801"/>
          </a:xfrm>
          <a:prstGeom prst="rect">
            <a:avLst/>
          </a:prstGeom>
          <a:noFill/>
          <a:ln w="28575">
            <a:solidFill>
              <a:srgbClr val="000000"/>
            </a:solidFill>
            <a:miter lim="800000"/>
            <a:headEnd/>
            <a:tailEnd/>
          </a:ln>
        </p:spPr>
      </p:pic>
      <p:sp>
        <p:nvSpPr>
          <p:cNvPr id="19" name="Rectangle 11"/>
          <p:cNvSpPr>
            <a:spLocks noChangeArrowheads="1"/>
          </p:cNvSpPr>
          <p:nvPr/>
        </p:nvSpPr>
        <p:spPr bwMode="auto">
          <a:xfrm>
            <a:off x="6096000" y="4953000"/>
            <a:ext cx="2424113" cy="393700"/>
          </a:xfrm>
          <a:prstGeom prst="rect">
            <a:avLst/>
          </a:prstGeom>
          <a:noFill/>
          <a:ln w="12700">
            <a:noFill/>
            <a:miter lim="800000"/>
            <a:headEnd/>
            <a:tailEnd/>
          </a:ln>
        </p:spPr>
        <p:txBody>
          <a:bodyPr wrap="none" lIns="90488" tIns="44450" rIns="90488" bIns="44450">
            <a:prstTxWarp prst="textNoShape">
              <a:avLst/>
            </a:prstTxWarp>
            <a:spAutoFit/>
          </a:bodyPr>
          <a:lstStyle/>
          <a:p>
            <a:r>
              <a:rPr lang="en-US" sz="2000" b="1" dirty="0">
                <a:latin typeface="Arial" pitchFamily="-111" charset="0"/>
              </a:rPr>
              <a:t>Posterior chamber</a:t>
            </a:r>
          </a:p>
        </p:txBody>
      </p:sp>
      <p:sp>
        <p:nvSpPr>
          <p:cNvPr id="20" name="Line 8"/>
          <p:cNvSpPr>
            <a:spLocks noChangeShapeType="1"/>
          </p:cNvSpPr>
          <p:nvPr/>
        </p:nvSpPr>
        <p:spPr bwMode="auto">
          <a:xfrm flipH="1">
            <a:off x="6705600" y="5410200"/>
            <a:ext cx="1295400" cy="685800"/>
          </a:xfrm>
          <a:prstGeom prst="line">
            <a:avLst/>
          </a:prstGeom>
          <a:noFill/>
          <a:ln w="28575">
            <a:solidFill>
              <a:srgbClr val="FF5008"/>
            </a:solidFill>
            <a:round/>
            <a:headEnd/>
            <a:tailEnd type="triangle" w="med" len="med"/>
          </a:ln>
        </p:spPr>
        <p:txBody>
          <a:bodyPr wrap="none" anchor="ctr">
            <a:prstTxWarp prst="textNoShape">
              <a:avLst/>
            </a:prstTxWarp>
          </a:bodyPr>
          <a:lstStyle/>
          <a:p>
            <a:endParaRPr lang="en-US"/>
          </a:p>
        </p:txBody>
      </p:sp>
      <p:sp>
        <p:nvSpPr>
          <p:cNvPr id="21" name="Rectangle 7"/>
          <p:cNvSpPr>
            <a:spLocks noChangeArrowheads="1"/>
          </p:cNvSpPr>
          <p:nvPr/>
        </p:nvSpPr>
        <p:spPr bwMode="auto">
          <a:xfrm>
            <a:off x="7772400" y="5105400"/>
            <a:ext cx="762000" cy="520655"/>
          </a:xfrm>
          <a:prstGeom prst="rect">
            <a:avLst/>
          </a:prstGeom>
          <a:noFill/>
          <a:ln w="12700">
            <a:noFill/>
            <a:miter lim="800000"/>
            <a:headEnd/>
            <a:tailEnd/>
          </a:ln>
        </p:spPr>
        <p:txBody>
          <a:bodyPr wrap="square" lIns="90488" tIns="44450" rIns="90488" bIns="44450">
            <a:prstTxWarp prst="textNoShape">
              <a:avLst/>
            </a:prstTxWarp>
            <a:spAutoFit/>
          </a:bodyPr>
          <a:lstStyle/>
          <a:p>
            <a:r>
              <a:rPr lang="en-US" sz="2800" b="1" dirty="0">
                <a:latin typeface="Book Antiqua" pitchFamily="-111" charset="0"/>
              </a:rPr>
              <a:t>D</a:t>
            </a:r>
          </a:p>
        </p:txBody>
      </p:sp>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lum contrast="20000"/>
          </a:blip>
          <a:srcRect/>
          <a:stretch>
            <a:fillRect/>
          </a:stretch>
        </p:blipFill>
        <p:spPr bwMode="auto">
          <a:xfrm>
            <a:off x="914400" y="79375"/>
            <a:ext cx="6415997" cy="5940425"/>
          </a:xfrm>
          <a:prstGeom prst="rect">
            <a:avLst/>
          </a:prstGeom>
          <a:noFill/>
          <a:ln w="38100" cmpd="dbl">
            <a:solidFill>
              <a:srgbClr val="FF9900"/>
            </a:solidFill>
            <a:miter lim="800000"/>
            <a:headEnd/>
            <a:tailEnd/>
          </a:ln>
        </p:spPr>
      </p:pic>
      <p:sp>
        <p:nvSpPr>
          <p:cNvPr id="8" name="Up Arrow 7"/>
          <p:cNvSpPr/>
          <p:nvPr/>
        </p:nvSpPr>
        <p:spPr>
          <a:xfrm>
            <a:off x="1219200" y="3429000"/>
            <a:ext cx="484632" cy="97840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0" y="5943600"/>
            <a:ext cx="8763000" cy="369332"/>
          </a:xfrm>
          <a:prstGeom prst="rect">
            <a:avLst/>
          </a:prstGeom>
          <a:noFill/>
        </p:spPr>
        <p:txBody>
          <a:bodyPr wrap="square" rtlCol="0">
            <a:spAutoFit/>
          </a:bodyPr>
          <a:lstStyle/>
          <a:p>
            <a:r>
              <a:rPr lang="en-US" dirty="0" err="1" smtClean="0"/>
              <a:t>Extraocular</a:t>
            </a:r>
            <a:r>
              <a:rPr lang="en-US" dirty="0" smtClean="0"/>
              <a:t> muscles control movements of the eye</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685800" y="2130425"/>
            <a:ext cx="7772400" cy="14700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Quiz 9</a:t>
            </a:r>
            <a:endParaRPr kumimoji="0" lang="en-US" sz="4400" b="0" i="0" u="none" strike="noStrike" kern="0" cap="none" spc="0" normalizeH="0" baseline="0" noProof="0">
              <a:ln>
                <a:noFill/>
              </a:ln>
              <a:solidFill>
                <a:schemeClr val="tx2"/>
              </a:solidFill>
              <a:effectLst/>
              <a:uLnTx/>
              <a:uFillTx/>
              <a:latin typeface="+mj-lt"/>
              <a:ea typeface="+mj-ea"/>
              <a:cs typeface="+mj-cs"/>
            </a:endParaRPr>
          </a:p>
        </p:txBody>
      </p:sp>
      <p:sp>
        <p:nvSpPr>
          <p:cNvPr id="5" name="Rectangle 3"/>
          <p:cNvSpPr txBox="1">
            <a:spLocks noChangeArrowheads="1"/>
          </p:cNvSpPr>
          <p:nvPr/>
        </p:nvSpPr>
        <p:spPr bwMode="auto">
          <a:xfrm>
            <a:off x="1371600" y="3886200"/>
            <a:ext cx="64008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09600" marR="0" lvl="0" indent="-609600" algn="ctr" defTabSz="914400" rtl="0" eaLnBrk="1" fontAlgn="base" latinLnBrk="0" hangingPunct="1">
              <a:lnSpc>
                <a:spcPct val="80000"/>
              </a:lnSpc>
              <a:spcBef>
                <a:spcPct val="20000"/>
              </a:spcBef>
              <a:spcAft>
                <a:spcPct val="0"/>
              </a:spcAft>
              <a:buClrTx/>
              <a:buSzTx/>
              <a:buFontTx/>
              <a:buNone/>
              <a:tabLst/>
              <a:defRPr/>
            </a:pPr>
            <a:r>
              <a:rPr kumimoji="0" lang="en-US" sz="1200" b="0" i="0" u="none" strike="noStrike" kern="0" cap="none" spc="0" normalizeH="0" baseline="0" noProof="0" smtClean="0">
                <a:ln>
                  <a:noFill/>
                </a:ln>
                <a:solidFill>
                  <a:schemeClr val="tx1"/>
                </a:solidFill>
                <a:effectLst/>
                <a:uLnTx/>
                <a:uFillTx/>
                <a:latin typeface="+mn-lt"/>
                <a:ea typeface="+mn-ea"/>
                <a:cs typeface="+mn-cs"/>
              </a:rPr>
              <a:t>This quiz was on the integumentary system: the skin and its derivatives</a:t>
            </a:r>
          </a:p>
          <a:p>
            <a:pPr marL="609600" marR="0" lvl="0" indent="-609600" algn="ctr" defTabSz="914400" rtl="0" eaLnBrk="1" fontAlgn="base" latinLnBrk="0" hangingPunct="1">
              <a:lnSpc>
                <a:spcPct val="80000"/>
              </a:lnSpc>
              <a:spcBef>
                <a:spcPct val="20000"/>
              </a:spcBef>
              <a:spcAft>
                <a:spcPct val="0"/>
              </a:spcAft>
              <a:buClrTx/>
              <a:buSzTx/>
              <a:buFontTx/>
              <a:buNone/>
              <a:tabLst/>
              <a:defRPr/>
            </a:pPr>
            <a:r>
              <a:rPr kumimoji="0" lang="en-US" sz="1200" b="0" i="0" u="none" strike="noStrike" kern="0" cap="none" spc="0" normalizeH="0" baseline="0" noProof="0" smtClean="0">
                <a:ln>
                  <a:noFill/>
                </a:ln>
                <a:solidFill>
                  <a:schemeClr val="tx1"/>
                </a:solidFill>
                <a:effectLst/>
                <a:uLnTx/>
                <a:uFillTx/>
                <a:latin typeface="+mn-lt"/>
                <a:ea typeface="+mn-ea"/>
                <a:cs typeface="+mn-cs"/>
              </a:rPr>
              <a:t>The skin includes the hypodermis, the dermis, and the epidermis</a:t>
            </a:r>
          </a:p>
          <a:p>
            <a:pPr marL="609600" marR="0" lvl="0" indent="-609600" algn="ctr" defTabSz="914400" rtl="0" eaLnBrk="1" fontAlgn="base" latinLnBrk="0" hangingPunct="1">
              <a:lnSpc>
                <a:spcPct val="80000"/>
              </a:lnSpc>
              <a:spcBef>
                <a:spcPct val="20000"/>
              </a:spcBef>
              <a:spcAft>
                <a:spcPct val="0"/>
              </a:spcAft>
              <a:buClrTx/>
              <a:buSzTx/>
              <a:buFontTx/>
              <a:buNone/>
              <a:tabLst/>
              <a:defRPr/>
            </a:pPr>
            <a:r>
              <a:rPr kumimoji="0" lang="en-US" sz="1200" b="0" i="0" u="none" strike="noStrike" kern="0" cap="none" spc="0" normalizeH="0" baseline="0" noProof="0" smtClean="0">
                <a:ln>
                  <a:noFill/>
                </a:ln>
                <a:solidFill>
                  <a:schemeClr val="tx1"/>
                </a:solidFill>
                <a:effectLst/>
                <a:uLnTx/>
                <a:uFillTx/>
                <a:latin typeface="+mn-lt"/>
                <a:ea typeface="+mn-ea"/>
                <a:cs typeface="+mn-cs"/>
              </a:rPr>
              <a:t>There were 4 major layers of the epidermis:</a:t>
            </a:r>
          </a:p>
          <a:p>
            <a:pPr marL="609600" marR="0" lvl="0" indent="-609600" algn="ctr" defTabSz="914400" rtl="0" eaLnBrk="1" fontAlgn="base" latinLnBrk="0" hangingPunct="1">
              <a:lnSpc>
                <a:spcPct val="80000"/>
              </a:lnSpc>
              <a:spcBef>
                <a:spcPct val="20000"/>
              </a:spcBef>
              <a:spcAft>
                <a:spcPct val="0"/>
              </a:spcAft>
              <a:buClrTx/>
              <a:buSzTx/>
              <a:buFontTx/>
              <a:buNone/>
              <a:tabLst/>
              <a:defRPr/>
            </a:pPr>
            <a:r>
              <a:rPr kumimoji="0" lang="en-US" sz="1200" b="0" i="0" u="none" strike="noStrike" kern="0" cap="none" spc="0" normalizeH="0" baseline="0" noProof="0" smtClean="0">
                <a:ln>
                  <a:noFill/>
                </a:ln>
                <a:solidFill>
                  <a:schemeClr val="tx1"/>
                </a:solidFill>
                <a:effectLst/>
                <a:uLnTx/>
                <a:uFillTx/>
                <a:latin typeface="+mn-lt"/>
                <a:ea typeface="+mn-ea"/>
                <a:cs typeface="+mn-cs"/>
              </a:rPr>
              <a:t>	From top to bottom:</a:t>
            </a:r>
          </a:p>
          <a:p>
            <a:pPr marL="609600" marR="0" lvl="0" indent="-609600" algn="ctr" defTabSz="914400" rtl="0" eaLnBrk="1" fontAlgn="base" latinLnBrk="0" hangingPunct="1">
              <a:lnSpc>
                <a:spcPct val="80000"/>
              </a:lnSpc>
              <a:spcBef>
                <a:spcPct val="20000"/>
              </a:spcBef>
              <a:spcAft>
                <a:spcPct val="0"/>
              </a:spcAft>
              <a:buClrTx/>
              <a:buSzTx/>
              <a:buFontTx/>
              <a:buNone/>
              <a:tabLst/>
              <a:defRPr/>
            </a:pPr>
            <a:r>
              <a:rPr kumimoji="0" lang="en-US" sz="1200" b="0" i="0" u="none" strike="noStrike" kern="0" cap="none" spc="0" normalizeH="0" baseline="0" noProof="0" smtClean="0">
                <a:ln>
                  <a:noFill/>
                </a:ln>
                <a:solidFill>
                  <a:schemeClr val="tx1"/>
                </a:solidFill>
                <a:effectLst/>
                <a:uLnTx/>
                <a:uFillTx/>
                <a:latin typeface="+mn-lt"/>
                <a:ea typeface="+mn-ea"/>
                <a:cs typeface="+mn-cs"/>
              </a:rPr>
              <a:t>Stratum corneum</a:t>
            </a:r>
          </a:p>
          <a:p>
            <a:pPr marL="609600" marR="0" lvl="0" indent="-609600" algn="ctr" defTabSz="914400" rtl="0" eaLnBrk="1" fontAlgn="base" latinLnBrk="0" hangingPunct="1">
              <a:lnSpc>
                <a:spcPct val="80000"/>
              </a:lnSpc>
              <a:spcBef>
                <a:spcPct val="20000"/>
              </a:spcBef>
              <a:spcAft>
                <a:spcPct val="0"/>
              </a:spcAft>
              <a:buClrTx/>
              <a:buSzTx/>
              <a:buFontTx/>
              <a:buNone/>
              <a:tabLst/>
              <a:defRPr/>
            </a:pPr>
            <a:r>
              <a:rPr kumimoji="0" lang="en-US" sz="1200" b="0" i="0" u="none" strike="noStrike" kern="0" cap="none" spc="0" normalizeH="0" baseline="0" noProof="0" smtClean="0">
                <a:ln>
                  <a:noFill/>
                </a:ln>
                <a:solidFill>
                  <a:schemeClr val="tx1"/>
                </a:solidFill>
                <a:effectLst/>
                <a:uLnTx/>
                <a:uFillTx/>
                <a:latin typeface="+mn-lt"/>
                <a:ea typeface="+mn-ea"/>
                <a:cs typeface="+mn-cs"/>
              </a:rPr>
              <a:t>Stratum granulosum</a:t>
            </a:r>
          </a:p>
          <a:p>
            <a:pPr marL="609600" marR="0" lvl="0" indent="-609600" algn="ctr" defTabSz="914400" rtl="0" eaLnBrk="1" fontAlgn="base" latinLnBrk="0" hangingPunct="1">
              <a:lnSpc>
                <a:spcPct val="80000"/>
              </a:lnSpc>
              <a:spcBef>
                <a:spcPct val="20000"/>
              </a:spcBef>
              <a:spcAft>
                <a:spcPct val="0"/>
              </a:spcAft>
              <a:buClrTx/>
              <a:buSzTx/>
              <a:buFontTx/>
              <a:buNone/>
              <a:tabLst/>
              <a:defRPr/>
            </a:pPr>
            <a:r>
              <a:rPr kumimoji="0" lang="en-US" sz="1200" b="0" i="0" u="none" strike="noStrike" kern="0" cap="none" spc="0" normalizeH="0" baseline="0" noProof="0" smtClean="0">
                <a:ln>
                  <a:noFill/>
                </a:ln>
                <a:solidFill>
                  <a:schemeClr val="tx1"/>
                </a:solidFill>
                <a:effectLst/>
                <a:uLnTx/>
                <a:uFillTx/>
                <a:latin typeface="+mn-lt"/>
                <a:ea typeface="+mn-ea"/>
                <a:cs typeface="+mn-cs"/>
              </a:rPr>
              <a:t>Stratum spinosum</a:t>
            </a:r>
          </a:p>
          <a:p>
            <a:pPr marL="609600" marR="0" lvl="0" indent="-609600" algn="ctr" defTabSz="914400" rtl="0" eaLnBrk="1" fontAlgn="base" latinLnBrk="0" hangingPunct="1">
              <a:lnSpc>
                <a:spcPct val="80000"/>
              </a:lnSpc>
              <a:spcBef>
                <a:spcPct val="20000"/>
              </a:spcBef>
              <a:spcAft>
                <a:spcPct val="0"/>
              </a:spcAft>
              <a:buClrTx/>
              <a:buSzTx/>
              <a:buFontTx/>
              <a:buNone/>
              <a:tabLst/>
              <a:defRPr/>
            </a:pPr>
            <a:r>
              <a:rPr kumimoji="0" lang="en-US" sz="1200" b="0" i="0" u="none" strike="noStrike" kern="0" cap="none" spc="0" normalizeH="0" baseline="0" noProof="0" smtClean="0">
                <a:ln>
                  <a:noFill/>
                </a:ln>
                <a:solidFill>
                  <a:schemeClr val="tx1"/>
                </a:solidFill>
                <a:effectLst/>
                <a:uLnTx/>
                <a:uFillTx/>
                <a:latin typeface="+mn-lt"/>
                <a:ea typeface="+mn-ea"/>
                <a:cs typeface="+mn-cs"/>
              </a:rPr>
              <a:t>Stratum basale</a:t>
            </a:r>
          </a:p>
          <a:p>
            <a:pPr marL="609600" marR="0" lvl="0" indent="-609600" algn="ctr" defTabSz="914400" rtl="0" eaLnBrk="1" fontAlgn="base" latinLnBrk="0" hangingPunct="1">
              <a:lnSpc>
                <a:spcPct val="80000"/>
              </a:lnSpc>
              <a:spcBef>
                <a:spcPct val="20000"/>
              </a:spcBef>
              <a:spcAft>
                <a:spcPct val="0"/>
              </a:spcAft>
              <a:buClrTx/>
              <a:buSzTx/>
              <a:buFontTx/>
              <a:buNone/>
              <a:tabLst/>
              <a:defRPr/>
            </a:pPr>
            <a:r>
              <a:rPr kumimoji="0" lang="en-US" sz="1200" b="0" i="0" u="none" strike="noStrike" kern="0" cap="none" spc="0" normalizeH="0" baseline="0" noProof="0" smtClean="0">
                <a:ln>
                  <a:noFill/>
                </a:ln>
                <a:solidFill>
                  <a:schemeClr val="tx1"/>
                </a:solidFill>
                <a:effectLst/>
                <a:uLnTx/>
                <a:uFillTx/>
                <a:latin typeface="+mn-lt"/>
                <a:ea typeface="+mn-ea"/>
                <a:cs typeface="+mn-cs"/>
              </a:rPr>
              <a:t>The dermis has a papillary layer</a:t>
            </a:r>
            <a:endParaRPr kumimoji="0" lang="en-US" sz="1200" b="0" i="0" u="none" strike="noStrike" kern="0" cap="none" spc="0" normalizeH="0" baseline="0" noProof="0">
              <a:ln>
                <a:noFill/>
              </a:ln>
              <a:solidFill>
                <a:schemeClr val="tx1"/>
              </a:solidFill>
              <a:effectLst/>
              <a:uLnTx/>
              <a:uFillTx/>
              <a:latin typeface="+mn-lt"/>
              <a:ea typeface="+mn-ea"/>
              <a:cs typeface="+mn-cs"/>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en-US"/>
              <a:t>Question 1</a:t>
            </a:r>
          </a:p>
        </p:txBody>
      </p:sp>
      <p:sp>
        <p:nvSpPr>
          <p:cNvPr id="5" name="Rectangle 3"/>
          <p:cNvSpPr>
            <a:spLocks noGrp="1" noChangeArrowheads="1"/>
          </p:cNvSpPr>
          <p:nvPr>
            <p:ph type="body" idx="1"/>
          </p:nvPr>
        </p:nvSpPr>
        <p:spPr>
          <a:xfrm>
            <a:off x="457200" y="1600200"/>
            <a:ext cx="8229600" cy="4525963"/>
          </a:xfrm>
        </p:spPr>
        <p:txBody>
          <a:bodyPr/>
          <a:lstStyle/>
          <a:p>
            <a:pPr>
              <a:buFontTx/>
              <a:buNone/>
            </a:pPr>
            <a:endParaRPr lang="en-US"/>
          </a:p>
        </p:txBody>
      </p:sp>
      <p:sp>
        <p:nvSpPr>
          <p:cNvPr id="6"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7" name="Object 4"/>
          <p:cNvGraphicFramePr>
            <a:graphicFrameLocks noChangeAspect="1"/>
          </p:cNvGraphicFramePr>
          <p:nvPr/>
        </p:nvGraphicFramePr>
        <p:xfrm>
          <a:off x="838200" y="1752600"/>
          <a:ext cx="4572000" cy="3429000"/>
        </p:xfrm>
        <a:graphic>
          <a:graphicData uri="http://schemas.openxmlformats.org/presentationml/2006/ole">
            <p:oleObj spid="_x0000_s41986" name="Slide" r:id="rId3" imgW="4572000" imgH="3429000" progId="">
              <p:embed/>
            </p:oleObj>
          </a:graphicData>
        </a:graphic>
      </p:graphicFrame>
      <p:sp>
        <p:nvSpPr>
          <p:cNvPr id="8" name="Text Box 6"/>
          <p:cNvSpPr txBox="1">
            <a:spLocks noChangeArrowheads="1"/>
          </p:cNvSpPr>
          <p:nvPr/>
        </p:nvSpPr>
        <p:spPr bwMode="auto">
          <a:xfrm>
            <a:off x="5791200" y="2514600"/>
            <a:ext cx="2301875" cy="2838450"/>
          </a:xfrm>
          <a:prstGeom prst="rect">
            <a:avLst/>
          </a:prstGeom>
          <a:noFill/>
          <a:ln w="9525">
            <a:noFill/>
            <a:miter lim="800000"/>
            <a:headEnd/>
            <a:tailEnd/>
          </a:ln>
          <a:effectLst/>
        </p:spPr>
        <p:txBody>
          <a:bodyPr>
            <a:prstTxWarp prst="textNoShape">
              <a:avLst/>
            </a:prstTxWarp>
            <a:spAutoFit/>
          </a:bodyPr>
          <a:lstStyle/>
          <a:p>
            <a:r>
              <a:rPr lang="en-US"/>
              <a:t>Answer: 3 – Sebaceous gland.</a:t>
            </a:r>
          </a:p>
          <a:p>
            <a:r>
              <a:rPr lang="en-US"/>
              <a:t>You know this is a sebaceous gland because it is next to a hair follicle.</a:t>
            </a:r>
          </a:p>
          <a:p>
            <a:r>
              <a:rPr lang="en-US"/>
              <a:t>Sebaceous glands are appendages of the hair follicle that lie in the dermis</a:t>
            </a: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en-US"/>
              <a:t>Question 1 (cont)</a:t>
            </a:r>
          </a:p>
        </p:txBody>
      </p:sp>
      <p:pic>
        <p:nvPicPr>
          <p:cNvPr id="5" name="Text Placeholder 4"/>
          <p:cNvPicPr>
            <a:picLocks noGrp="1" noChangeAspect="1" noChangeArrowheads="1"/>
          </p:cNvPicPr>
          <p:nvPr>
            <p:ph type="body" idx="1"/>
          </p:nvPr>
        </p:nvPicPr>
        <p:blipFill>
          <a:blip r:embed="rId2"/>
          <a:srcRect/>
          <a:stretch>
            <a:fillRect/>
          </a:stretch>
        </p:blipFill>
        <p:spPr>
          <a:xfrm>
            <a:off x="1909763" y="1600200"/>
            <a:ext cx="5324475" cy="4525963"/>
          </a:xfrm>
          <a:noFill/>
          <a:ln w="38100" cmpd="dbl">
            <a:solidFill>
              <a:srgbClr val="6600CC"/>
            </a:solid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en-US"/>
              <a:t>Question 2</a:t>
            </a:r>
          </a:p>
        </p:txBody>
      </p:sp>
      <p:sp>
        <p:nvSpPr>
          <p:cNvPr id="5" name="Rectangle 3"/>
          <p:cNvSpPr>
            <a:spLocks noGrp="1" noChangeArrowheads="1"/>
          </p:cNvSpPr>
          <p:nvPr>
            <p:ph type="body" idx="1"/>
          </p:nvPr>
        </p:nvSpPr>
        <p:spPr>
          <a:xfrm>
            <a:off x="457200" y="1600200"/>
            <a:ext cx="8229600" cy="4525963"/>
          </a:xfrm>
        </p:spPr>
        <p:txBody>
          <a:bodyPr/>
          <a:lstStyle/>
          <a:p>
            <a:endParaRPr lang="en-US"/>
          </a:p>
        </p:txBody>
      </p:sp>
      <p:sp>
        <p:nvSpPr>
          <p:cNvPr id="6"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7" name="Object 4"/>
          <p:cNvGraphicFramePr>
            <a:graphicFrameLocks noChangeAspect="1"/>
          </p:cNvGraphicFramePr>
          <p:nvPr/>
        </p:nvGraphicFramePr>
        <p:xfrm>
          <a:off x="533400" y="1676400"/>
          <a:ext cx="4572000" cy="3429000"/>
        </p:xfrm>
        <a:graphic>
          <a:graphicData uri="http://schemas.openxmlformats.org/presentationml/2006/ole">
            <p:oleObj spid="_x0000_s44034" name="Slide" r:id="rId3" imgW="4572000" imgH="3429000" progId="">
              <p:embed/>
            </p:oleObj>
          </a:graphicData>
        </a:graphic>
      </p:graphicFrame>
      <p:sp>
        <p:nvSpPr>
          <p:cNvPr id="8" name="Text Box 6"/>
          <p:cNvSpPr txBox="1">
            <a:spLocks noChangeArrowheads="1"/>
          </p:cNvSpPr>
          <p:nvPr/>
        </p:nvSpPr>
        <p:spPr bwMode="auto">
          <a:xfrm>
            <a:off x="5410200" y="2590800"/>
            <a:ext cx="2759075" cy="2563813"/>
          </a:xfrm>
          <a:prstGeom prst="rect">
            <a:avLst/>
          </a:prstGeom>
          <a:noFill/>
          <a:ln w="9525">
            <a:noFill/>
            <a:miter lim="800000"/>
            <a:headEnd/>
            <a:tailEnd/>
          </a:ln>
          <a:effectLst/>
        </p:spPr>
        <p:txBody>
          <a:bodyPr>
            <a:prstTxWarp prst="textNoShape">
              <a:avLst/>
            </a:prstTxWarp>
            <a:spAutoFit/>
          </a:bodyPr>
          <a:lstStyle/>
          <a:p>
            <a:r>
              <a:rPr lang="en-US"/>
              <a:t>Answer: 4 – A and B.</a:t>
            </a:r>
          </a:p>
          <a:p>
            <a:r>
              <a:rPr lang="en-US"/>
              <a:t>C is pointing to the stratum corneum which is just keratin – a layer of protection.  There is no mitotic activity here.  Mitotic activity occurs in the stratum basale and stratum spinosum.</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0" y="1600200"/>
            <a:ext cx="3657600" cy="4525963"/>
          </a:xfrm>
        </p:spPr>
        <p:txBody>
          <a:bodyPr/>
          <a:lstStyle/>
          <a:p>
            <a:r>
              <a:rPr lang="en-US">
                <a:solidFill>
                  <a:srgbClr val="FF0000"/>
                </a:solidFill>
              </a:rPr>
              <a:t>4. Secretory Granules (S) are products of the Golgi (GC), as seen in this picture taken from the cell lab.</a:t>
            </a:r>
          </a:p>
        </p:txBody>
      </p:sp>
      <p:pic>
        <p:nvPicPr>
          <p:cNvPr id="45060" name="Picture 4" descr="cell4"/>
          <p:cNvPicPr>
            <a:picLocks noChangeAspect="1" noChangeArrowheads="1"/>
          </p:cNvPicPr>
          <p:nvPr/>
        </p:nvPicPr>
        <p:blipFill>
          <a:blip r:embed="rId2"/>
          <a:srcRect/>
          <a:stretch>
            <a:fillRect/>
          </a:stretch>
        </p:blipFill>
        <p:spPr bwMode="auto">
          <a:xfrm>
            <a:off x="3810000" y="990600"/>
            <a:ext cx="5181600" cy="4579938"/>
          </a:xfrm>
          <a:prstGeom prst="rect">
            <a:avLst/>
          </a:prstGeom>
          <a:noFill/>
          <a:ln w="38100">
            <a:solidFill>
              <a:srgbClr val="000000"/>
            </a:solidFill>
            <a:miter lim="800000"/>
            <a:headEnd/>
            <a:tailEnd/>
          </a:ln>
        </p:spPr>
      </p:pic>
      <p:sp>
        <p:nvSpPr>
          <p:cNvPr id="45061" name="Rectangle 5"/>
          <p:cNvSpPr>
            <a:spLocks noChangeArrowheads="1"/>
          </p:cNvSpPr>
          <p:nvPr/>
        </p:nvSpPr>
        <p:spPr bwMode="auto">
          <a:xfrm>
            <a:off x="6253163" y="3200400"/>
            <a:ext cx="1366837" cy="4540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b="1">
                <a:solidFill>
                  <a:srgbClr val="FC0128"/>
                </a:solidFill>
              </a:rPr>
              <a:t>Nucleus</a:t>
            </a:r>
          </a:p>
        </p:txBody>
      </p:sp>
      <p:sp>
        <p:nvSpPr>
          <p:cNvPr id="45062" name="Rectangle 6"/>
          <p:cNvSpPr>
            <a:spLocks noChangeArrowheads="1"/>
          </p:cNvSpPr>
          <p:nvPr/>
        </p:nvSpPr>
        <p:spPr bwMode="auto">
          <a:xfrm>
            <a:off x="8077200" y="1371600"/>
            <a:ext cx="638175" cy="4540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b="1">
                <a:solidFill>
                  <a:srgbClr val="FC0128"/>
                </a:solidFill>
              </a:rPr>
              <a:t>GC</a:t>
            </a:r>
          </a:p>
        </p:txBody>
      </p:sp>
      <p:sp>
        <p:nvSpPr>
          <p:cNvPr id="45063" name="Line 7"/>
          <p:cNvSpPr>
            <a:spLocks noChangeShapeType="1"/>
          </p:cNvSpPr>
          <p:nvPr/>
        </p:nvSpPr>
        <p:spPr bwMode="auto">
          <a:xfrm flipV="1">
            <a:off x="7162800" y="1600200"/>
            <a:ext cx="990600" cy="609600"/>
          </a:xfrm>
          <a:prstGeom prst="line">
            <a:avLst/>
          </a:prstGeom>
          <a:noFill/>
          <a:ln w="50800">
            <a:solidFill>
              <a:srgbClr val="FC0128"/>
            </a:solidFill>
            <a:round/>
            <a:headEnd type="triangle" w="med" len="med"/>
            <a:tailEnd/>
          </a:ln>
          <a:effectLst/>
        </p:spPr>
        <p:txBody>
          <a:bodyPr wrap="none" anchor="ctr">
            <a:prstTxWarp prst="textNoShape">
              <a:avLst/>
            </a:prstTxWarp>
          </a:bodyPr>
          <a:lstStyle/>
          <a:p>
            <a:endParaRPr lang="en-US"/>
          </a:p>
        </p:txBody>
      </p:sp>
      <p:sp>
        <p:nvSpPr>
          <p:cNvPr id="45064" name="Rectangle 8"/>
          <p:cNvSpPr>
            <a:spLocks noChangeArrowheads="1"/>
          </p:cNvSpPr>
          <p:nvPr/>
        </p:nvSpPr>
        <p:spPr bwMode="auto">
          <a:xfrm>
            <a:off x="7354888" y="2286000"/>
            <a:ext cx="417512" cy="515938"/>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800" b="1">
                <a:solidFill>
                  <a:srgbClr val="FC0128"/>
                </a:solidFill>
              </a:rPr>
              <a:t>S</a:t>
            </a:r>
          </a:p>
        </p:txBody>
      </p:sp>
      <p:sp>
        <p:nvSpPr>
          <p:cNvPr id="45065" name="Rectangle 9"/>
          <p:cNvSpPr>
            <a:spLocks noChangeArrowheads="1"/>
          </p:cNvSpPr>
          <p:nvPr/>
        </p:nvSpPr>
        <p:spPr bwMode="auto">
          <a:xfrm>
            <a:off x="6157913" y="946150"/>
            <a:ext cx="547687" cy="39370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000" b="1">
                <a:solidFill>
                  <a:schemeClr val="bg2"/>
                </a:solidFill>
              </a:rPr>
              <a:t>mc</a:t>
            </a: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en-US"/>
              <a:t>Question 3 (cont)</a:t>
            </a:r>
          </a:p>
        </p:txBody>
      </p:sp>
      <p:sp>
        <p:nvSpPr>
          <p:cNvPr id="5" name="Rectangle 3"/>
          <p:cNvSpPr>
            <a:spLocks noGrp="1" noChangeArrowheads="1"/>
          </p:cNvSpPr>
          <p:nvPr>
            <p:ph type="body" idx="1"/>
          </p:nvPr>
        </p:nvSpPr>
        <p:spPr>
          <a:xfrm>
            <a:off x="457200" y="1600200"/>
            <a:ext cx="8229600" cy="4525963"/>
          </a:xfrm>
        </p:spPr>
        <p:txBody>
          <a:bodyPr/>
          <a:lstStyle/>
          <a:p>
            <a:endParaRPr lang="en-US"/>
          </a:p>
        </p:txBody>
      </p:sp>
      <p:sp>
        <p:nvSpPr>
          <p:cNvPr id="6"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7" name="Object 4"/>
          <p:cNvGraphicFramePr>
            <a:graphicFrameLocks noChangeAspect="1"/>
          </p:cNvGraphicFramePr>
          <p:nvPr/>
        </p:nvGraphicFramePr>
        <p:xfrm>
          <a:off x="609600" y="1752600"/>
          <a:ext cx="4572000" cy="3429000"/>
        </p:xfrm>
        <a:graphic>
          <a:graphicData uri="http://schemas.openxmlformats.org/presentationml/2006/ole">
            <p:oleObj spid="_x0000_s45058" name="Slide" r:id="rId3" imgW="4572000" imgH="3429000" progId="">
              <p:embed/>
            </p:oleObj>
          </a:graphicData>
        </a:graphic>
      </p:graphicFrame>
      <p:sp>
        <p:nvSpPr>
          <p:cNvPr id="8" name="Text Box 6"/>
          <p:cNvSpPr txBox="1">
            <a:spLocks noChangeArrowheads="1"/>
          </p:cNvSpPr>
          <p:nvPr/>
        </p:nvSpPr>
        <p:spPr bwMode="auto">
          <a:xfrm>
            <a:off x="5546725" y="239871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9" name="Text Box 7"/>
          <p:cNvSpPr txBox="1">
            <a:spLocks noChangeArrowheads="1"/>
          </p:cNvSpPr>
          <p:nvPr/>
        </p:nvSpPr>
        <p:spPr bwMode="auto">
          <a:xfrm>
            <a:off x="5851525" y="2398713"/>
            <a:ext cx="2584450" cy="366712"/>
          </a:xfrm>
          <a:prstGeom prst="rect">
            <a:avLst/>
          </a:prstGeom>
          <a:noFill/>
          <a:ln w="9525">
            <a:noFill/>
            <a:miter lim="800000"/>
            <a:headEnd/>
            <a:tailEnd/>
          </a:ln>
          <a:effectLst/>
        </p:spPr>
        <p:txBody>
          <a:bodyPr wrap="none">
            <a:prstTxWarp prst="textNoShape">
              <a:avLst/>
            </a:prstTxWarp>
            <a:spAutoFit/>
          </a:bodyPr>
          <a:lstStyle/>
          <a:p>
            <a:r>
              <a:rPr lang="en-US"/>
              <a:t>Answer: 3 – Sweat duct</a:t>
            </a: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en-US"/>
              <a:t>Question 3 (cont)</a:t>
            </a:r>
          </a:p>
        </p:txBody>
      </p:sp>
      <p:pic>
        <p:nvPicPr>
          <p:cNvPr id="5" name="Picture 18" descr="fig1"/>
          <p:cNvPicPr>
            <a:picLocks noGrp="1" noChangeAspect="1" noChangeArrowheads="1"/>
          </p:cNvPicPr>
          <p:nvPr>
            <p:ph type="body" idx="1"/>
          </p:nvPr>
        </p:nvPicPr>
        <p:blipFill>
          <a:blip r:embed="rId2"/>
          <a:srcRect/>
          <a:stretch>
            <a:fillRect/>
          </a:stretch>
        </p:blipFill>
        <p:spPr>
          <a:xfrm>
            <a:off x="1066800" y="1905000"/>
            <a:ext cx="2955925" cy="3927475"/>
          </a:xfrm>
          <a:noFill/>
          <a:ln w="28575">
            <a:solidFill>
              <a:srgbClr val="000000"/>
            </a:solidFill>
          </a:ln>
        </p:spPr>
      </p:pic>
      <p:sp>
        <p:nvSpPr>
          <p:cNvPr id="6" name="Text Box 5"/>
          <p:cNvSpPr txBox="1">
            <a:spLocks noChangeArrowheads="1"/>
          </p:cNvSpPr>
          <p:nvPr/>
        </p:nvSpPr>
        <p:spPr bwMode="auto">
          <a:xfrm>
            <a:off x="5029200" y="3200400"/>
            <a:ext cx="2606675" cy="2014538"/>
          </a:xfrm>
          <a:prstGeom prst="rect">
            <a:avLst/>
          </a:prstGeom>
          <a:noFill/>
          <a:ln w="9525">
            <a:noFill/>
            <a:miter lim="800000"/>
            <a:headEnd/>
            <a:tailEnd/>
          </a:ln>
          <a:effectLst/>
        </p:spPr>
        <p:txBody>
          <a:bodyPr>
            <a:prstTxWarp prst="textNoShape">
              <a:avLst/>
            </a:prstTxWarp>
            <a:spAutoFit/>
          </a:bodyPr>
          <a:lstStyle/>
          <a:p>
            <a:endParaRPr lang="en-US"/>
          </a:p>
          <a:p>
            <a:r>
              <a:rPr lang="en-US"/>
              <a:t>Sweat ducts start stratum corneum and the glands go through the dermis and into the hypodermis (pictured in purple)</a:t>
            </a: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en-US"/>
              <a:t>Question 4</a:t>
            </a:r>
          </a:p>
        </p:txBody>
      </p:sp>
      <p:sp>
        <p:nvSpPr>
          <p:cNvPr id="5" name="Rectangle 3"/>
          <p:cNvSpPr>
            <a:spLocks noGrp="1" noChangeArrowheads="1"/>
          </p:cNvSpPr>
          <p:nvPr>
            <p:ph type="body" idx="1"/>
          </p:nvPr>
        </p:nvSpPr>
        <p:spPr>
          <a:xfrm>
            <a:off x="457200" y="1600200"/>
            <a:ext cx="8229600" cy="4525963"/>
          </a:xfrm>
        </p:spPr>
        <p:txBody>
          <a:bodyPr/>
          <a:lstStyle/>
          <a:p>
            <a:endParaRPr lang="en-US"/>
          </a:p>
        </p:txBody>
      </p:sp>
      <p:sp>
        <p:nvSpPr>
          <p:cNvPr id="6"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7" name="Object 4"/>
          <p:cNvGraphicFramePr>
            <a:graphicFrameLocks noChangeAspect="1"/>
          </p:cNvGraphicFramePr>
          <p:nvPr/>
        </p:nvGraphicFramePr>
        <p:xfrm>
          <a:off x="457200" y="1752600"/>
          <a:ext cx="4572000" cy="3429000"/>
        </p:xfrm>
        <a:graphic>
          <a:graphicData uri="http://schemas.openxmlformats.org/presentationml/2006/ole">
            <p:oleObj spid="_x0000_s47106" name="Slide" r:id="rId3" imgW="4572000" imgH="3429000" progId="">
              <p:embed/>
            </p:oleObj>
          </a:graphicData>
        </a:graphic>
      </p:graphicFrame>
      <p:sp>
        <p:nvSpPr>
          <p:cNvPr id="8" name="Text Box 6"/>
          <p:cNvSpPr txBox="1">
            <a:spLocks noChangeArrowheads="1"/>
          </p:cNvSpPr>
          <p:nvPr/>
        </p:nvSpPr>
        <p:spPr bwMode="auto">
          <a:xfrm>
            <a:off x="5699125" y="2627313"/>
            <a:ext cx="2301875" cy="2289175"/>
          </a:xfrm>
          <a:prstGeom prst="rect">
            <a:avLst/>
          </a:prstGeom>
          <a:noFill/>
          <a:ln w="9525">
            <a:noFill/>
            <a:miter lim="800000"/>
            <a:headEnd/>
            <a:tailEnd/>
          </a:ln>
          <a:effectLst/>
        </p:spPr>
        <p:txBody>
          <a:bodyPr>
            <a:prstTxWarp prst="textNoShape">
              <a:avLst/>
            </a:prstTxWarp>
            <a:spAutoFit/>
          </a:bodyPr>
          <a:lstStyle/>
          <a:p>
            <a:r>
              <a:rPr lang="en-US"/>
              <a:t>Answer: 3 – dermis</a:t>
            </a:r>
          </a:p>
          <a:p>
            <a:r>
              <a:rPr lang="en-US"/>
              <a:t>Sweat glands are involved in heat regulation – they are in the dermis and go up through the epidermis and out of the skin</a:t>
            </a: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274638"/>
            <a:ext cx="8229600" cy="1143000"/>
          </a:xfrm>
        </p:spPr>
        <p:txBody>
          <a:bodyPr/>
          <a:lstStyle/>
          <a:p>
            <a:r>
              <a:rPr lang="en-US"/>
              <a:t>Question 4 (cont)</a:t>
            </a:r>
          </a:p>
        </p:txBody>
      </p:sp>
      <p:pic>
        <p:nvPicPr>
          <p:cNvPr id="5" name="Text Placeholder 4"/>
          <p:cNvPicPr>
            <a:picLocks noGrp="1" noChangeAspect="1" noChangeArrowheads="1"/>
          </p:cNvPicPr>
          <p:nvPr>
            <p:ph type="body" idx="1"/>
          </p:nvPr>
        </p:nvPicPr>
        <p:blipFill>
          <a:blip r:embed="rId2"/>
          <a:srcRect/>
          <a:stretch>
            <a:fillRect/>
          </a:stretch>
        </p:blipFill>
        <p:spPr>
          <a:xfrm>
            <a:off x="1487488" y="2027238"/>
            <a:ext cx="6169025" cy="3670300"/>
          </a:xfrm>
          <a:noFill/>
          <a:ln w="38100" cmpd="dbl">
            <a:solidFill>
              <a:srgbClr val="CA488C"/>
            </a:solid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Question 5</a:t>
            </a:r>
            <a:endParaRPr kumimoji="0" lang="en-US" sz="4400" b="0" i="0" u="none" strike="noStrike" kern="0" cap="none" spc="0" normalizeH="0" baseline="0" noProof="0">
              <a:ln>
                <a:noFill/>
              </a:ln>
              <a:solidFill>
                <a:schemeClr val="tx2"/>
              </a:solidFill>
              <a:effectLst/>
              <a:uLnTx/>
              <a:uFillTx/>
              <a:latin typeface="+mj-lt"/>
              <a:ea typeface="+mj-ea"/>
              <a:cs typeface="+mj-cs"/>
            </a:endParaRPr>
          </a:p>
        </p:txBody>
      </p:sp>
      <p:sp>
        <p:nvSpPr>
          <p:cNvPr id="5"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6" name="Object 4"/>
          <p:cNvGraphicFramePr>
            <a:graphicFrameLocks noChangeAspect="1"/>
          </p:cNvGraphicFramePr>
          <p:nvPr/>
        </p:nvGraphicFramePr>
        <p:xfrm>
          <a:off x="609600" y="1828800"/>
          <a:ext cx="4572000" cy="3429000"/>
        </p:xfrm>
        <a:graphic>
          <a:graphicData uri="http://schemas.openxmlformats.org/presentationml/2006/ole">
            <p:oleObj spid="_x0000_s49154" name="Slide" r:id="rId3" imgW="4572000" imgH="3429000" progId="">
              <p:embed/>
            </p:oleObj>
          </a:graphicData>
        </a:graphic>
      </p:graphicFrame>
      <p:sp>
        <p:nvSpPr>
          <p:cNvPr id="7" name="Text Box 7"/>
          <p:cNvSpPr txBox="1">
            <a:spLocks noChangeArrowheads="1"/>
          </p:cNvSpPr>
          <p:nvPr/>
        </p:nvSpPr>
        <p:spPr bwMode="auto">
          <a:xfrm>
            <a:off x="5851525" y="2474913"/>
            <a:ext cx="2378075" cy="2289175"/>
          </a:xfrm>
          <a:prstGeom prst="rect">
            <a:avLst/>
          </a:prstGeom>
          <a:noFill/>
          <a:ln w="9525">
            <a:noFill/>
            <a:miter lim="800000"/>
            <a:headEnd/>
            <a:tailEnd/>
          </a:ln>
          <a:effectLst/>
        </p:spPr>
        <p:txBody>
          <a:bodyPr>
            <a:prstTxWarp prst="textNoShape">
              <a:avLst/>
            </a:prstTxWarp>
            <a:spAutoFit/>
          </a:bodyPr>
          <a:lstStyle/>
          <a:p>
            <a:r>
              <a:rPr lang="en-US"/>
              <a:t>Answer: D</a:t>
            </a:r>
          </a:p>
          <a:p>
            <a:r>
              <a:rPr lang="en-US"/>
              <a:t>Melanocytes:</a:t>
            </a:r>
          </a:p>
          <a:p>
            <a:r>
              <a:rPr lang="en-US"/>
              <a:t>The cell body of melanocytes is located in the stratum basale (D).  They are the first cells to arrive in the epidermis.</a:t>
            </a: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Question 5 (cont)</a:t>
            </a:r>
            <a:endParaRPr kumimoji="0" lang="en-US" sz="4400" b="0" i="0" u="none" strike="noStrike" kern="0" cap="none" spc="0" normalizeH="0" baseline="0" noProof="0">
              <a:ln>
                <a:noFill/>
              </a:ln>
              <a:solidFill>
                <a:schemeClr val="tx2"/>
              </a:solidFill>
              <a:effectLst/>
              <a:uLnTx/>
              <a:uFillTx/>
              <a:latin typeface="+mj-lt"/>
              <a:ea typeface="+mj-ea"/>
              <a:cs typeface="+mj-cs"/>
            </a:endParaRPr>
          </a:p>
        </p:txBody>
      </p:sp>
      <p:pic>
        <p:nvPicPr>
          <p:cNvPr id="5" name="Picture 4"/>
          <p:cNvPicPr>
            <a:picLocks noChangeAspect="1" noChangeArrowheads="1"/>
          </p:cNvPicPr>
          <p:nvPr/>
        </p:nvPicPr>
        <p:blipFill>
          <a:blip r:embed="rId2"/>
          <a:srcRect/>
          <a:stretch>
            <a:fillRect/>
          </a:stretch>
        </p:blipFill>
        <p:spPr bwMode="auto">
          <a:xfrm>
            <a:off x="1492250" y="2671763"/>
            <a:ext cx="6159500" cy="2382837"/>
          </a:xfrm>
          <a:prstGeom prst="rect">
            <a:avLst/>
          </a:prstGeom>
          <a:noFill/>
          <a:ln w="38100" cmpd="dbl">
            <a:solidFill>
              <a:srgbClr val="269996"/>
            </a:solidFill>
            <a:miter lim="800000"/>
            <a:headEnd/>
            <a:tailEnd/>
          </a:ln>
          <a:effectLst/>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Question 6</a:t>
            </a:r>
            <a:endParaRPr kumimoji="0" lang="en-US" sz="4400" b="0" i="0" u="none" strike="noStrike" kern="0" cap="none" spc="0" normalizeH="0" baseline="0" noProof="0">
              <a:ln>
                <a:noFill/>
              </a:ln>
              <a:solidFill>
                <a:schemeClr val="tx2"/>
              </a:solidFill>
              <a:effectLst/>
              <a:uLnTx/>
              <a:uFillTx/>
              <a:latin typeface="+mj-lt"/>
              <a:ea typeface="+mj-ea"/>
              <a:cs typeface="+mj-cs"/>
            </a:endParaRPr>
          </a:p>
        </p:txBody>
      </p:sp>
      <p:sp>
        <p:nvSpPr>
          <p:cNvPr id="3"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4" name="Object 4"/>
          <p:cNvGraphicFramePr>
            <a:graphicFrameLocks noChangeAspect="1"/>
          </p:cNvGraphicFramePr>
          <p:nvPr/>
        </p:nvGraphicFramePr>
        <p:xfrm>
          <a:off x="609600" y="1676400"/>
          <a:ext cx="4572000" cy="3429000"/>
        </p:xfrm>
        <a:graphic>
          <a:graphicData uri="http://schemas.openxmlformats.org/presentationml/2006/ole">
            <p:oleObj spid="_x0000_s51202" name="Slide" r:id="rId3" imgW="4572000" imgH="3429000" progId="">
              <p:embed/>
            </p:oleObj>
          </a:graphicData>
        </a:graphic>
      </p:graphicFrame>
      <p:sp>
        <p:nvSpPr>
          <p:cNvPr id="5" name="Text Box 6"/>
          <p:cNvSpPr txBox="1">
            <a:spLocks noChangeArrowheads="1"/>
          </p:cNvSpPr>
          <p:nvPr/>
        </p:nvSpPr>
        <p:spPr bwMode="auto">
          <a:xfrm>
            <a:off x="5791200" y="2286000"/>
            <a:ext cx="2682875" cy="3662363"/>
          </a:xfrm>
          <a:prstGeom prst="rect">
            <a:avLst/>
          </a:prstGeom>
          <a:noFill/>
          <a:ln w="9525">
            <a:noFill/>
            <a:miter lim="800000"/>
            <a:headEnd/>
            <a:tailEnd/>
          </a:ln>
          <a:effectLst/>
        </p:spPr>
        <p:txBody>
          <a:bodyPr>
            <a:prstTxWarp prst="textNoShape">
              <a:avLst/>
            </a:prstTxWarp>
            <a:spAutoFit/>
          </a:bodyPr>
          <a:lstStyle/>
          <a:p>
            <a:r>
              <a:rPr lang="en-US"/>
              <a:t>Answer: 3 – Langerhan cell</a:t>
            </a:r>
          </a:p>
          <a:p>
            <a:r>
              <a:rPr lang="en-US"/>
              <a:t>Presents antigens to T cells in the dermis to initiate responses against foreign antibodies</a:t>
            </a:r>
          </a:p>
          <a:p>
            <a:r>
              <a:rPr lang="en-US"/>
              <a:t>Melanocytes secrete melanin</a:t>
            </a:r>
          </a:p>
          <a:p>
            <a:r>
              <a:rPr lang="en-US"/>
              <a:t>Keratocytes are for keratin</a:t>
            </a:r>
          </a:p>
          <a:p>
            <a:r>
              <a:rPr lang="en-US"/>
              <a:t>Merkel cells are touch receptors</a:t>
            </a: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Question 6 (cont)</a:t>
            </a:r>
            <a:endParaRPr kumimoji="0" lang="en-US" sz="4400" b="0" i="0" u="none" strike="noStrike" kern="0" cap="none" spc="0" normalizeH="0" baseline="0" noProof="0">
              <a:ln>
                <a:noFill/>
              </a:ln>
              <a:solidFill>
                <a:schemeClr val="tx2"/>
              </a:solidFill>
              <a:effectLst/>
              <a:uLnTx/>
              <a:uFillTx/>
              <a:latin typeface="+mj-lt"/>
              <a:ea typeface="+mj-ea"/>
              <a:cs typeface="+mj-cs"/>
            </a:endParaRPr>
          </a:p>
        </p:txBody>
      </p:sp>
      <p:sp>
        <p:nvSpPr>
          <p:cNvPr id="3"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4" name="Object 4"/>
          <p:cNvGraphicFramePr>
            <a:graphicFrameLocks noChangeAspect="1"/>
          </p:cNvGraphicFramePr>
          <p:nvPr/>
        </p:nvGraphicFramePr>
        <p:xfrm>
          <a:off x="2438400" y="2286000"/>
          <a:ext cx="4572000" cy="3429000"/>
        </p:xfrm>
        <a:graphic>
          <a:graphicData uri="http://schemas.openxmlformats.org/presentationml/2006/ole">
            <p:oleObj spid="_x0000_s52226" name="Slide" r:id="rId3" imgW="4572000" imgH="3429000" progId="">
              <p:embed/>
            </p:oleObj>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Question 7</a:t>
            </a:r>
            <a:endParaRPr kumimoji="0" lang="en-US" sz="4400" b="0" i="0" u="none" strike="noStrike" kern="0" cap="none" spc="0" normalizeH="0" baseline="0" noProof="0">
              <a:ln>
                <a:noFill/>
              </a:ln>
              <a:solidFill>
                <a:schemeClr val="tx2"/>
              </a:solidFill>
              <a:effectLst/>
              <a:uLnTx/>
              <a:uFillTx/>
              <a:latin typeface="+mj-lt"/>
              <a:ea typeface="+mj-ea"/>
              <a:cs typeface="+mj-cs"/>
            </a:endParaRPr>
          </a:p>
        </p:txBody>
      </p:sp>
      <p:sp>
        <p:nvSpPr>
          <p:cNvPr id="3"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4" name="Object 4"/>
          <p:cNvGraphicFramePr>
            <a:graphicFrameLocks noChangeAspect="1"/>
          </p:cNvGraphicFramePr>
          <p:nvPr/>
        </p:nvGraphicFramePr>
        <p:xfrm>
          <a:off x="609600" y="1676400"/>
          <a:ext cx="4572000" cy="3429000"/>
        </p:xfrm>
        <a:graphic>
          <a:graphicData uri="http://schemas.openxmlformats.org/presentationml/2006/ole">
            <p:oleObj spid="_x0000_s53250" name="Slide" r:id="rId3" imgW="4572000" imgH="3429000" progId="">
              <p:embed/>
            </p:oleObj>
          </a:graphicData>
        </a:graphic>
      </p:graphicFrame>
      <p:sp>
        <p:nvSpPr>
          <p:cNvPr id="5" name="Text Box 6"/>
          <p:cNvSpPr txBox="1">
            <a:spLocks noChangeArrowheads="1"/>
          </p:cNvSpPr>
          <p:nvPr/>
        </p:nvSpPr>
        <p:spPr bwMode="auto">
          <a:xfrm>
            <a:off x="5699125" y="2551113"/>
            <a:ext cx="2835275" cy="2563812"/>
          </a:xfrm>
          <a:prstGeom prst="rect">
            <a:avLst/>
          </a:prstGeom>
          <a:noFill/>
          <a:ln w="9525">
            <a:noFill/>
            <a:miter lim="800000"/>
            <a:headEnd/>
            <a:tailEnd/>
          </a:ln>
          <a:effectLst/>
        </p:spPr>
        <p:txBody>
          <a:bodyPr>
            <a:prstTxWarp prst="textNoShape">
              <a:avLst/>
            </a:prstTxWarp>
            <a:spAutoFit/>
          </a:bodyPr>
          <a:lstStyle/>
          <a:p>
            <a:r>
              <a:rPr lang="en-US"/>
              <a:t>Answer: A – stratum corneum</a:t>
            </a:r>
          </a:p>
          <a:p>
            <a:r>
              <a:rPr lang="en-US"/>
              <a:t>No mitotic activity in s. corneum (the keratinized layer).  Mitotic activity only occurs in the s. basale, and s. spinosum, as well as the hair and nail matrix and in glands.</a:t>
            </a: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Question 8</a:t>
            </a:r>
            <a:endParaRPr kumimoji="0" lang="en-US" sz="4400" b="0" i="0" u="none" strike="noStrike" kern="0" cap="none" spc="0" normalizeH="0" baseline="0" noProof="0">
              <a:ln>
                <a:noFill/>
              </a:ln>
              <a:solidFill>
                <a:schemeClr val="tx2"/>
              </a:solidFill>
              <a:effectLst/>
              <a:uLnTx/>
              <a:uFillTx/>
              <a:latin typeface="+mj-lt"/>
              <a:ea typeface="+mj-ea"/>
              <a:cs typeface="+mj-cs"/>
            </a:endParaRPr>
          </a:p>
        </p:txBody>
      </p:sp>
      <p:sp>
        <p:nvSpPr>
          <p:cNvPr id="3"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4" name="Object 4"/>
          <p:cNvGraphicFramePr>
            <a:graphicFrameLocks noChangeAspect="1"/>
          </p:cNvGraphicFramePr>
          <p:nvPr/>
        </p:nvGraphicFramePr>
        <p:xfrm>
          <a:off x="609600" y="1676400"/>
          <a:ext cx="4572000" cy="3429000"/>
        </p:xfrm>
        <a:graphic>
          <a:graphicData uri="http://schemas.openxmlformats.org/presentationml/2006/ole">
            <p:oleObj spid="_x0000_s54274" name="Slide" r:id="rId3" imgW="4572000" imgH="3429000" progId="">
              <p:embed/>
            </p:oleObj>
          </a:graphicData>
        </a:graphic>
      </p:graphicFrame>
      <p:sp>
        <p:nvSpPr>
          <p:cNvPr id="5" name="Text Box 6"/>
          <p:cNvSpPr txBox="1">
            <a:spLocks noChangeArrowheads="1"/>
          </p:cNvSpPr>
          <p:nvPr/>
        </p:nvSpPr>
        <p:spPr bwMode="auto">
          <a:xfrm>
            <a:off x="5622925" y="2170113"/>
            <a:ext cx="3063875" cy="3937000"/>
          </a:xfrm>
          <a:prstGeom prst="rect">
            <a:avLst/>
          </a:prstGeom>
          <a:noFill/>
          <a:ln w="9525">
            <a:noFill/>
            <a:miter lim="800000"/>
            <a:headEnd/>
            <a:tailEnd/>
          </a:ln>
          <a:effectLst/>
        </p:spPr>
        <p:txBody>
          <a:bodyPr>
            <a:prstTxWarp prst="textNoShape">
              <a:avLst/>
            </a:prstTxWarp>
            <a:spAutoFit/>
          </a:bodyPr>
          <a:lstStyle/>
          <a:p>
            <a:r>
              <a:rPr lang="en-US"/>
              <a:t>Answer: 1 – Dermis</a:t>
            </a:r>
          </a:p>
          <a:p>
            <a:r>
              <a:rPr lang="en-US"/>
              <a:t>The arrector pili (ap) is a band of smooth muscle attached from the papillary layer of the dermis to the ct surrounding the hair follicle trapping the sebaceous gland (sg) in between. Contraction moves the hair to a vertical position, squeezes sebum from the sebaceous gland and is responsible for “goose bumps”.</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PQuestion"/>
          <p:cNvSpPr>
            <a:spLocks noGrp="1"/>
          </p:cNvSpPr>
          <p:nvPr>
            <p:ph type="title"/>
          </p:nvPr>
        </p:nvSpPr>
        <p:spPr/>
        <p:txBody>
          <a:bodyPr>
            <a:normAutofit fontScale="90000"/>
          </a:bodyPr>
          <a:lstStyle/>
          <a:p>
            <a:r>
              <a:rPr lang="en-US"/>
              <a:t>A surface specialization that promotes absorption:</a:t>
            </a:r>
          </a:p>
        </p:txBody>
      </p:sp>
      <p:sp>
        <p:nvSpPr>
          <p:cNvPr id="9219" name="TPAnswers"/>
          <p:cNvSpPr>
            <a:spLocks noGrp="1"/>
          </p:cNvSpPr>
          <p:nvPr>
            <p:ph type="body" idx="1"/>
            <p:custDataLst>
              <p:tags r:id="rId2"/>
            </p:custDataLst>
          </p:nvPr>
        </p:nvSpPr>
        <p:spPr>
          <a:xfrm>
            <a:off x="457200" y="1600200"/>
            <a:ext cx="4114800" cy="4525963"/>
          </a:xfrm>
        </p:spPr>
        <p:txBody>
          <a:bodyPr/>
          <a:lstStyle/>
          <a:p>
            <a:pPr marL="514350" indent="-514350">
              <a:buFontTx/>
              <a:buAutoNum type="arabicPeriod"/>
            </a:pPr>
            <a:r>
              <a:rPr lang="en-US" dirty="0"/>
              <a:t>Cilia</a:t>
            </a:r>
          </a:p>
          <a:p>
            <a:pPr marL="514350" indent="-514350">
              <a:buFontTx/>
              <a:buAutoNum type="arabicPeriod"/>
            </a:pPr>
            <a:r>
              <a:rPr lang="en-US" b="1" dirty="0" err="1"/>
              <a:t>Microvilli</a:t>
            </a:r>
            <a:endParaRPr lang="en-US" b="1" dirty="0"/>
          </a:p>
          <a:p>
            <a:pPr marL="514350" indent="-514350">
              <a:buFontTx/>
              <a:buAutoNum type="arabicPeriod"/>
            </a:pPr>
            <a:r>
              <a:rPr lang="en-US" dirty="0"/>
              <a:t>Tight junctions</a:t>
            </a:r>
          </a:p>
          <a:p>
            <a:pPr marL="514350" indent="-514350">
              <a:buFontTx/>
              <a:buAutoNum type="arabicPeriod"/>
            </a:pPr>
            <a:r>
              <a:rPr lang="en-US" dirty="0"/>
              <a:t>Basal </a:t>
            </a:r>
            <a:r>
              <a:rPr lang="en-US" dirty="0" err="1"/>
              <a:t>infoldings</a:t>
            </a:r>
            <a:endParaRPr lang="en-US" dirty="0"/>
          </a:p>
        </p:txBody>
      </p:sp>
    </p:spTree>
    <p:custDataLst>
      <p:tags r:id="rId1"/>
    </p:custData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Question 9</a:t>
            </a:r>
            <a:endParaRPr kumimoji="0" lang="en-US" sz="4400" b="0" i="0" u="none" strike="noStrike" kern="0" cap="none" spc="0" normalizeH="0" baseline="0" noProof="0">
              <a:ln>
                <a:noFill/>
              </a:ln>
              <a:solidFill>
                <a:schemeClr val="tx2"/>
              </a:solidFill>
              <a:effectLst/>
              <a:uLnTx/>
              <a:uFillTx/>
              <a:latin typeface="+mj-lt"/>
              <a:ea typeface="+mj-ea"/>
              <a:cs typeface="+mj-cs"/>
            </a:endParaRPr>
          </a:p>
        </p:txBody>
      </p:sp>
      <p:sp>
        <p:nvSpPr>
          <p:cNvPr id="3"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4" name="Object 4"/>
          <p:cNvGraphicFramePr>
            <a:graphicFrameLocks noChangeAspect="1"/>
          </p:cNvGraphicFramePr>
          <p:nvPr/>
        </p:nvGraphicFramePr>
        <p:xfrm>
          <a:off x="533400" y="1752600"/>
          <a:ext cx="4572000" cy="3429000"/>
        </p:xfrm>
        <a:graphic>
          <a:graphicData uri="http://schemas.openxmlformats.org/presentationml/2006/ole">
            <p:oleObj spid="_x0000_s55298" name="Slide" r:id="rId3" imgW="4572000" imgH="3429000" progId="">
              <p:embed/>
            </p:oleObj>
          </a:graphicData>
        </a:graphic>
      </p:graphicFrame>
      <p:sp>
        <p:nvSpPr>
          <p:cNvPr id="5" name="Text Box 6"/>
          <p:cNvSpPr txBox="1">
            <a:spLocks noChangeArrowheads="1"/>
          </p:cNvSpPr>
          <p:nvPr/>
        </p:nvSpPr>
        <p:spPr bwMode="auto">
          <a:xfrm>
            <a:off x="5562600" y="3200400"/>
            <a:ext cx="2530475" cy="641350"/>
          </a:xfrm>
          <a:prstGeom prst="rect">
            <a:avLst/>
          </a:prstGeom>
          <a:noFill/>
          <a:ln w="9525">
            <a:noFill/>
            <a:miter lim="800000"/>
            <a:headEnd/>
            <a:tailEnd/>
          </a:ln>
          <a:effectLst/>
        </p:spPr>
        <p:txBody>
          <a:bodyPr>
            <a:prstTxWarp prst="textNoShape">
              <a:avLst/>
            </a:prstTxWarp>
            <a:spAutoFit/>
          </a:bodyPr>
          <a:lstStyle/>
          <a:p>
            <a:r>
              <a:rPr lang="en-US"/>
              <a:t>Answer: 3 – Epithelial cells of the sweat duct</a:t>
            </a: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Question 9 (cont)</a:t>
            </a:r>
            <a:endParaRPr kumimoji="0" lang="en-US" sz="4400" b="0" i="0" u="none" strike="noStrike" kern="0" cap="none" spc="0" normalizeH="0" baseline="0" noProof="0">
              <a:ln>
                <a:noFill/>
              </a:ln>
              <a:solidFill>
                <a:schemeClr val="tx2"/>
              </a:solidFill>
              <a:effectLst/>
              <a:uLnTx/>
              <a:uFillTx/>
              <a:latin typeface="+mj-lt"/>
              <a:ea typeface="+mj-ea"/>
              <a:cs typeface="+mj-cs"/>
            </a:endParaRPr>
          </a:p>
        </p:txBody>
      </p:sp>
      <p:pic>
        <p:nvPicPr>
          <p:cNvPr id="3" name="Picture 4"/>
          <p:cNvPicPr>
            <a:picLocks noChangeAspect="1" noChangeArrowheads="1"/>
          </p:cNvPicPr>
          <p:nvPr/>
        </p:nvPicPr>
        <p:blipFill>
          <a:blip r:embed="rId2"/>
          <a:srcRect/>
          <a:stretch>
            <a:fillRect/>
          </a:stretch>
        </p:blipFill>
        <p:spPr bwMode="auto">
          <a:xfrm>
            <a:off x="1487488" y="2862263"/>
            <a:ext cx="6169025" cy="2000250"/>
          </a:xfrm>
          <a:prstGeom prst="rect">
            <a:avLst/>
          </a:prstGeom>
          <a:noFill/>
          <a:ln w="38100" cmpd="dbl">
            <a:solidFill>
              <a:srgbClr val="CC0A21"/>
            </a:solidFill>
            <a:miter lim="800000"/>
            <a:headEnd/>
            <a:tailEnd/>
          </a:ln>
          <a:effectLst/>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Question 10</a:t>
            </a:r>
            <a:endParaRPr kumimoji="0" lang="en-US" sz="4400" b="0" i="0" u="none" strike="noStrike" kern="0" cap="none" spc="0" normalizeH="0" baseline="0" noProof="0">
              <a:ln>
                <a:noFill/>
              </a:ln>
              <a:solidFill>
                <a:schemeClr val="tx2"/>
              </a:solidFill>
              <a:effectLst/>
              <a:uLnTx/>
              <a:uFillTx/>
              <a:latin typeface="+mj-lt"/>
              <a:ea typeface="+mj-ea"/>
              <a:cs typeface="+mj-cs"/>
            </a:endParaRPr>
          </a:p>
        </p:txBody>
      </p:sp>
      <p:sp>
        <p:nvSpPr>
          <p:cNvPr id="3"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4" name="Object 4"/>
          <p:cNvGraphicFramePr>
            <a:graphicFrameLocks noChangeAspect="1"/>
          </p:cNvGraphicFramePr>
          <p:nvPr/>
        </p:nvGraphicFramePr>
        <p:xfrm>
          <a:off x="609600" y="1676400"/>
          <a:ext cx="4572000" cy="3429000"/>
        </p:xfrm>
        <a:graphic>
          <a:graphicData uri="http://schemas.openxmlformats.org/presentationml/2006/ole">
            <p:oleObj spid="_x0000_s57346" name="Slide" r:id="rId3" imgW="4572000" imgH="3429000" progId="">
              <p:embed/>
            </p:oleObj>
          </a:graphicData>
        </a:graphic>
      </p:graphicFrame>
      <p:sp>
        <p:nvSpPr>
          <p:cNvPr id="5" name="Text Box 6"/>
          <p:cNvSpPr txBox="1">
            <a:spLocks noChangeArrowheads="1"/>
          </p:cNvSpPr>
          <p:nvPr/>
        </p:nvSpPr>
        <p:spPr bwMode="auto">
          <a:xfrm>
            <a:off x="5851525" y="2398713"/>
            <a:ext cx="2682875" cy="2014537"/>
          </a:xfrm>
          <a:prstGeom prst="rect">
            <a:avLst/>
          </a:prstGeom>
          <a:noFill/>
          <a:ln w="9525">
            <a:noFill/>
            <a:miter lim="800000"/>
            <a:headEnd/>
            <a:tailEnd/>
          </a:ln>
          <a:effectLst/>
        </p:spPr>
        <p:txBody>
          <a:bodyPr>
            <a:prstTxWarp prst="textNoShape">
              <a:avLst/>
            </a:prstTxWarp>
            <a:spAutoFit/>
          </a:bodyPr>
          <a:lstStyle/>
          <a:p>
            <a:r>
              <a:rPr lang="en-US"/>
              <a:t>Answer: A</a:t>
            </a:r>
          </a:p>
          <a:p>
            <a:r>
              <a:rPr lang="en-US"/>
              <a:t>Stratum corneum (A) does not have mitotic activity</a:t>
            </a:r>
          </a:p>
          <a:p>
            <a:r>
              <a:rPr lang="en-US"/>
              <a:t>B is the granulosum layer and C is the spinosum layer</a:t>
            </a: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38200" y="1524000"/>
            <a:ext cx="8305800" cy="1631216"/>
          </a:xfrm>
          <a:prstGeom prst="rect">
            <a:avLst/>
          </a:prstGeom>
          <a:noFill/>
        </p:spPr>
        <p:txBody>
          <a:bodyPr wrap="square" rtlCol="0">
            <a:spAutoFit/>
          </a:bodyPr>
          <a:lstStyle/>
          <a:p>
            <a:r>
              <a:rPr lang="en-US" sz="10000" smtClean="0"/>
              <a:t>Quiz  </a:t>
            </a:r>
            <a:r>
              <a:rPr lang="en-US" sz="10000" smtClean="0"/>
              <a:t>10</a:t>
            </a:r>
            <a:endParaRPr lang="en-US" sz="10000" dirty="0" smtClean="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sp>
        <p:nvSpPr>
          <p:cNvPr id="10" name="Text Placeholder 9"/>
          <p:cNvSpPr>
            <a:spLocks noGrp="1"/>
          </p:cNvSpPr>
          <p:nvPr>
            <p:ph type="body" idx="1"/>
          </p:nvPr>
        </p:nvSpPr>
        <p:spPr/>
        <p:txBody>
          <a:bodyPr>
            <a:normAutofit fontScale="92500" lnSpcReduction="20000"/>
          </a:bodyPr>
          <a:lstStyle/>
          <a:p>
            <a:r>
              <a:rPr lang="en-US" smtClean="0"/>
              <a:t>Quiz 10</a:t>
            </a:r>
          </a:p>
          <a:p>
            <a:r>
              <a:rPr lang="en-US" smtClean="0"/>
              <a:t>1) Fertilization occurs on:</a:t>
            </a:r>
          </a:p>
          <a:p>
            <a:r>
              <a:rPr lang="en-US" smtClean="0"/>
              <a:t>	 Day 1 of the  menstrual cycle.  No, this is when the ovarian follicle matures.</a:t>
            </a:r>
          </a:p>
          <a:p>
            <a:r>
              <a:rPr lang="en-US" smtClean="0"/>
              <a:t>	Day 8 of the  menstrual cycle.  This date corresponds to nothing.</a:t>
            </a:r>
          </a:p>
          <a:p>
            <a:r>
              <a:rPr lang="en-US" smtClean="0"/>
              <a:t>	Day 15 of the  menstrual cycle. Yes! Egg is released on the 14, fertilization on the 15th.</a:t>
            </a:r>
          </a:p>
          <a:p>
            <a:r>
              <a:rPr lang="en-US" smtClean="0"/>
              <a:t>	Day 21 of the  menstrual cycle.  No, this is the blastocyst  formation.</a:t>
            </a:r>
          </a:p>
          <a:p>
            <a:endParaRPr lang="en-US" dirty="0"/>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fontScale="92500" lnSpcReduction="20000"/>
          </a:bodyPr>
          <a:lstStyle/>
          <a:p>
            <a:r>
              <a:rPr lang="en-US" dirty="0" smtClean="0"/>
              <a:t>2) The embryo develops from:</a:t>
            </a:r>
          </a:p>
          <a:p>
            <a:r>
              <a:rPr lang="en-US" dirty="0" smtClean="0"/>
              <a:t>	The </a:t>
            </a:r>
            <a:r>
              <a:rPr lang="en-US" dirty="0" err="1" smtClean="0"/>
              <a:t>cytotrophoblast</a:t>
            </a:r>
            <a:r>
              <a:rPr lang="en-US" dirty="0" smtClean="0"/>
              <a:t>.  No, this is the outer layer that forms the </a:t>
            </a:r>
            <a:r>
              <a:rPr lang="en-US" dirty="0" err="1" smtClean="0"/>
              <a:t>chorion</a:t>
            </a:r>
            <a:r>
              <a:rPr lang="en-US" dirty="0" smtClean="0"/>
              <a:t>.</a:t>
            </a:r>
          </a:p>
          <a:p>
            <a:r>
              <a:rPr lang="en-US" dirty="0" smtClean="0"/>
              <a:t>	The  </a:t>
            </a:r>
            <a:r>
              <a:rPr lang="en-US" dirty="0" err="1" smtClean="0"/>
              <a:t>syncytiotrophoblast</a:t>
            </a:r>
            <a:r>
              <a:rPr lang="en-US" dirty="0" smtClean="0"/>
              <a:t>.  No, this develops from the </a:t>
            </a:r>
            <a:r>
              <a:rPr lang="en-US" dirty="0" err="1" smtClean="0"/>
              <a:t>cytotrophoblast</a:t>
            </a:r>
            <a:r>
              <a:rPr lang="en-US" dirty="0" smtClean="0"/>
              <a:t>.  Makes </a:t>
            </a:r>
            <a:r>
              <a:rPr lang="en-US" dirty="0" err="1" smtClean="0"/>
              <a:t>hCG</a:t>
            </a:r>
            <a:r>
              <a:rPr lang="en-US" dirty="0" smtClean="0"/>
              <a:t> and progesterone.</a:t>
            </a:r>
          </a:p>
          <a:p>
            <a:r>
              <a:rPr lang="en-US" b="1" dirty="0" smtClean="0"/>
              <a:t>	The </a:t>
            </a:r>
            <a:r>
              <a:rPr lang="en-US" b="1" dirty="0" err="1" smtClean="0"/>
              <a:t>epiblast</a:t>
            </a:r>
            <a:r>
              <a:rPr lang="en-US" b="1" dirty="0" smtClean="0"/>
              <a:t>.  </a:t>
            </a:r>
            <a:r>
              <a:rPr lang="en-US" dirty="0" smtClean="0"/>
              <a:t>Yes.  This is the layer above the hypoblast.  It folds into the embryo.</a:t>
            </a:r>
          </a:p>
          <a:p>
            <a:r>
              <a:rPr lang="en-US" dirty="0" smtClean="0"/>
              <a:t>	The hypoblast.  No, the hypoblast develops into the </a:t>
            </a:r>
            <a:r>
              <a:rPr lang="en-US" dirty="0" err="1" smtClean="0"/>
              <a:t>extraembryonic</a:t>
            </a:r>
            <a:r>
              <a:rPr lang="en-US" dirty="0" smtClean="0"/>
              <a:t> tissues, like the yolk sac. </a:t>
            </a:r>
          </a:p>
          <a:p>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fontScale="92500" lnSpcReduction="20000"/>
          </a:bodyPr>
          <a:lstStyle/>
          <a:p>
            <a:r>
              <a:rPr lang="en-US" dirty="0" smtClean="0"/>
              <a:t>3) Implantation occurs:</a:t>
            </a:r>
          </a:p>
          <a:p>
            <a:r>
              <a:rPr lang="en-US" dirty="0" smtClean="0"/>
              <a:t>	7 days after  fertilization. Yes.</a:t>
            </a:r>
          </a:p>
          <a:p>
            <a:r>
              <a:rPr lang="en-US" dirty="0" smtClean="0"/>
              <a:t>	Day 7 of the  menstrual cycle.  No, this is the proliferative stage.  Ovulation still hasn’t occurred.</a:t>
            </a:r>
          </a:p>
          <a:p>
            <a:r>
              <a:rPr lang="en-US" dirty="0" smtClean="0"/>
              <a:t>	Day 14 of the  menstrual cycle.  No, this is ovulation.</a:t>
            </a:r>
          </a:p>
          <a:p>
            <a:r>
              <a:rPr lang="en-US" dirty="0" smtClean="0"/>
              <a:t>	14 days after  fertilization.  No, this is the </a:t>
            </a:r>
            <a:r>
              <a:rPr lang="en-US" dirty="0" err="1" smtClean="0"/>
              <a:t>bilaminar</a:t>
            </a:r>
            <a:r>
              <a:rPr lang="en-US" dirty="0" smtClean="0"/>
              <a:t> disc (</a:t>
            </a:r>
            <a:r>
              <a:rPr lang="en-US" dirty="0" err="1" smtClean="0"/>
              <a:t>epiblast</a:t>
            </a:r>
            <a:r>
              <a:rPr lang="en-US" dirty="0" smtClean="0"/>
              <a:t> &amp;hypoblast) nearing </a:t>
            </a:r>
            <a:r>
              <a:rPr lang="en-US" dirty="0" err="1" smtClean="0"/>
              <a:t>gastrulation</a:t>
            </a:r>
            <a:r>
              <a:rPr lang="en-US" dirty="0" smtClean="0"/>
              <a:t>.</a:t>
            </a:r>
          </a:p>
          <a:p>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4) Human chorionic </a:t>
            </a:r>
            <a:r>
              <a:rPr lang="en-US" dirty="0" err="1" smtClean="0"/>
              <a:t>gonadotropin</a:t>
            </a:r>
            <a:r>
              <a:rPr lang="en-US" dirty="0" smtClean="0"/>
              <a:t> is made by:</a:t>
            </a:r>
          </a:p>
          <a:p>
            <a:r>
              <a:rPr lang="en-US" dirty="0" smtClean="0"/>
              <a:t>	</a:t>
            </a:r>
            <a:r>
              <a:rPr lang="en-US" dirty="0" err="1" smtClean="0"/>
              <a:t>Cytotrophoblast</a:t>
            </a:r>
            <a:r>
              <a:rPr lang="en-US" dirty="0" smtClean="0"/>
              <a:t>.  This layer anchors the embryonic </a:t>
            </a:r>
            <a:r>
              <a:rPr lang="en-US" dirty="0" err="1" smtClean="0"/>
              <a:t>chorion</a:t>
            </a:r>
            <a:r>
              <a:rPr lang="en-US" dirty="0" smtClean="0"/>
              <a:t> into the maternal </a:t>
            </a:r>
            <a:r>
              <a:rPr lang="en-US" dirty="0" err="1" smtClean="0"/>
              <a:t>endometrium</a:t>
            </a:r>
            <a:r>
              <a:rPr lang="en-US" dirty="0" smtClean="0"/>
              <a:t>.</a:t>
            </a:r>
          </a:p>
          <a:p>
            <a:r>
              <a:rPr lang="en-US" b="1" dirty="0" smtClean="0"/>
              <a:t>	</a:t>
            </a:r>
            <a:r>
              <a:rPr lang="en-US" b="1" dirty="0" err="1" smtClean="0"/>
              <a:t>Syncytiotrophoblast</a:t>
            </a:r>
            <a:r>
              <a:rPr lang="en-US" b="1" dirty="0" smtClean="0"/>
              <a:t>.  Yes.  It also produces progesterone.</a:t>
            </a:r>
          </a:p>
          <a:p>
            <a:r>
              <a:rPr lang="en-US" dirty="0" smtClean="0"/>
              <a:t>	</a:t>
            </a:r>
            <a:r>
              <a:rPr lang="en-US" dirty="0" err="1" smtClean="0"/>
              <a:t>Epiblast</a:t>
            </a:r>
            <a:r>
              <a:rPr lang="en-US" dirty="0" smtClean="0"/>
              <a:t>.  No, this layer forms the embryo.</a:t>
            </a:r>
          </a:p>
          <a:p>
            <a:r>
              <a:rPr lang="en-US" dirty="0" smtClean="0"/>
              <a:t>	Hypoblast.  No, this layer forms the yolk sac.</a:t>
            </a:r>
          </a:p>
          <a:p>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fontScale="92500" lnSpcReduction="10000"/>
          </a:bodyPr>
          <a:lstStyle/>
          <a:p>
            <a:r>
              <a:rPr lang="en-US" dirty="0" smtClean="0"/>
              <a:t>5) The percentage of fertilized eggs that make it to birth is approximately:</a:t>
            </a:r>
          </a:p>
          <a:p>
            <a:r>
              <a:rPr lang="en-US" dirty="0" smtClean="0"/>
              <a:t>	90%. Not even close to a good option.</a:t>
            </a:r>
          </a:p>
          <a:p>
            <a:r>
              <a:rPr lang="en-US" dirty="0" smtClean="0"/>
              <a:t>	70% No.  This is the unsuccessful amount.  1/3 of these are lost before implantation ever occurs.</a:t>
            </a:r>
          </a:p>
          <a:p>
            <a:r>
              <a:rPr lang="en-US" dirty="0" smtClean="0"/>
              <a:t>	60% No.  But 50-60% of spontaneous abortions are caused by chromosomal abnormalities.</a:t>
            </a:r>
          </a:p>
          <a:p>
            <a:r>
              <a:rPr lang="en-US" dirty="0" smtClean="0"/>
              <a:t>	30%  Yes.  Approximately 30% of fertilized eggs are carried to a successful term.</a:t>
            </a:r>
          </a:p>
          <a:p>
            <a:endParaRPr lang="en-US" dirty="0"/>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fontScale="85000" lnSpcReduction="20000"/>
          </a:bodyPr>
          <a:lstStyle/>
          <a:p>
            <a:r>
              <a:rPr lang="en-US" dirty="0" smtClean="0"/>
              <a:t>6) The mandible is formed from  cells that arise from:</a:t>
            </a:r>
          </a:p>
          <a:p>
            <a:r>
              <a:rPr lang="en-US" dirty="0" smtClean="0"/>
              <a:t>	Paraxial mesoderm. No, forms floor of the brain case, some of occipital region, voluntary muscles of the craniofacial region, dermis and connective tissue in dorsal head, </a:t>
            </a:r>
            <a:r>
              <a:rPr lang="en-US" dirty="0" err="1" smtClean="0"/>
              <a:t>meninges</a:t>
            </a:r>
            <a:r>
              <a:rPr lang="en-US" dirty="0" smtClean="0"/>
              <a:t>.</a:t>
            </a:r>
          </a:p>
          <a:p>
            <a:r>
              <a:rPr lang="en-US" dirty="0" smtClean="0"/>
              <a:t>	              Lateral plate mesoderm.  No, forms laryngeal cartilages in 4</a:t>
            </a:r>
            <a:r>
              <a:rPr lang="en-US" baseline="30000" dirty="0" smtClean="0"/>
              <a:t>th</a:t>
            </a:r>
            <a:r>
              <a:rPr lang="en-US" dirty="0" smtClean="0"/>
              <a:t>/ 6</a:t>
            </a:r>
            <a:r>
              <a:rPr lang="en-US" baseline="30000" dirty="0" smtClean="0"/>
              <a:t>th</a:t>
            </a:r>
            <a:r>
              <a:rPr lang="en-US" dirty="0" smtClean="0"/>
              <a:t> arches and connective tissue in larynx.</a:t>
            </a:r>
          </a:p>
          <a:p>
            <a:r>
              <a:rPr lang="en-US" dirty="0" smtClean="0"/>
              <a:t>	Intermediate mesoderm.  No, this forms part of the </a:t>
            </a:r>
            <a:r>
              <a:rPr lang="en-US" dirty="0" err="1" smtClean="0"/>
              <a:t>urogenital</a:t>
            </a:r>
            <a:r>
              <a:rPr lang="en-US" dirty="0" smtClean="0"/>
              <a:t> system.</a:t>
            </a:r>
          </a:p>
          <a:p>
            <a:r>
              <a:rPr lang="en-US" dirty="0" smtClean="0"/>
              <a:t>	</a:t>
            </a:r>
            <a:r>
              <a:rPr lang="en-US" b="1" dirty="0" smtClean="0"/>
              <a:t>Neural crest cells. Yes.  Also forms bones of face, cartilage, dentin, tendon, dermis,  sensory neurons.</a:t>
            </a:r>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1447800"/>
            <a:ext cx="3810000" cy="53340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2"/>
              </a:buClr>
              <a:buSzPct val="75000"/>
              <a:buFont typeface="Monotype Sorts" pitchFamily="-65" charset="2"/>
              <a:buChar char="u"/>
              <a:tabLst/>
              <a:defRPr/>
            </a:pPr>
            <a:r>
              <a:rPr kumimoji="0" lang="en-US" sz="2400" b="0" i="0" u="none" strike="noStrike" kern="0" cap="none" spc="0" normalizeH="0" baseline="0" noProof="0" dirty="0" smtClean="0">
                <a:ln>
                  <a:noFill/>
                </a:ln>
                <a:solidFill>
                  <a:schemeClr val="tx1"/>
                </a:solidFill>
                <a:effectLst/>
                <a:uLnTx/>
                <a:uFillTx/>
                <a:latin typeface="Arial" pitchFamily="-65" charset="0"/>
                <a:ea typeface="+mn-ea"/>
                <a:cs typeface="+mn-cs"/>
              </a:rPr>
              <a:t>Arrow :Terminal web.</a:t>
            </a:r>
          </a:p>
          <a:p>
            <a:pPr marL="342900" marR="0" lvl="0" indent="-342900" algn="l" defTabSz="914400" rtl="0" eaLnBrk="0" fontAlgn="base" latinLnBrk="0" hangingPunct="0">
              <a:lnSpc>
                <a:spcPct val="100000"/>
              </a:lnSpc>
              <a:spcBef>
                <a:spcPct val="20000"/>
              </a:spcBef>
              <a:spcAft>
                <a:spcPct val="0"/>
              </a:spcAft>
              <a:buClr>
                <a:schemeClr val="accent2"/>
              </a:buClr>
              <a:buSzPct val="75000"/>
              <a:buFont typeface="Monotype Sorts" pitchFamily="-65" charset="2"/>
              <a:buChar char="u"/>
              <a:tabLst/>
              <a:defRPr/>
            </a:pPr>
            <a:r>
              <a:rPr kumimoji="0" lang="en-US" sz="2400" b="0" i="0" u="none" strike="noStrike" kern="0" cap="none" spc="0" normalizeH="0" baseline="0" noProof="0" dirty="0" smtClean="0">
                <a:ln>
                  <a:noFill/>
                </a:ln>
                <a:solidFill>
                  <a:schemeClr val="tx1"/>
                </a:solidFill>
                <a:effectLst/>
                <a:uLnTx/>
                <a:uFillTx/>
                <a:latin typeface="Arial" pitchFamily="-65" charset="0"/>
                <a:ea typeface="+mn-ea"/>
                <a:cs typeface="+mn-cs"/>
              </a:rPr>
              <a:t>The </a:t>
            </a:r>
            <a:r>
              <a:rPr kumimoji="0" lang="en-US" sz="2400" b="0" i="0" u="none" strike="noStrike" kern="0" cap="none" spc="0" normalizeH="0" baseline="0" noProof="0" dirty="0" err="1" smtClean="0">
                <a:ln>
                  <a:noFill/>
                </a:ln>
                <a:solidFill>
                  <a:schemeClr val="tx1"/>
                </a:solidFill>
                <a:effectLst/>
                <a:uLnTx/>
                <a:uFillTx/>
                <a:latin typeface="Arial" pitchFamily="-65" charset="0"/>
                <a:ea typeface="+mn-ea"/>
                <a:cs typeface="+mn-cs"/>
              </a:rPr>
              <a:t>microvillous</a:t>
            </a:r>
            <a:r>
              <a:rPr kumimoji="0" lang="en-US" sz="2400" b="0" i="0" u="none" strike="noStrike" kern="0" cap="none" spc="0" normalizeH="0" baseline="0" noProof="0" dirty="0" smtClean="0">
                <a:ln>
                  <a:noFill/>
                </a:ln>
                <a:solidFill>
                  <a:schemeClr val="tx1"/>
                </a:solidFill>
                <a:effectLst/>
                <a:uLnTx/>
                <a:uFillTx/>
                <a:latin typeface="Arial" pitchFamily="-65" charset="0"/>
                <a:ea typeface="+mn-ea"/>
                <a:cs typeface="+mn-cs"/>
              </a:rPr>
              <a:t> brush border of these simple columnar absorptive cells sends its </a:t>
            </a:r>
            <a:r>
              <a:rPr kumimoji="0" lang="en-US" sz="2400" b="0" i="0" u="none" strike="noStrike" kern="0" cap="none" spc="0" normalizeH="0" baseline="0" noProof="0" dirty="0" err="1" smtClean="0">
                <a:ln>
                  <a:noFill/>
                </a:ln>
                <a:solidFill>
                  <a:schemeClr val="tx1"/>
                </a:solidFill>
                <a:effectLst/>
                <a:uLnTx/>
                <a:uFillTx/>
                <a:latin typeface="Arial" pitchFamily="-65" charset="0"/>
                <a:ea typeface="+mn-ea"/>
                <a:cs typeface="+mn-cs"/>
              </a:rPr>
              <a:t>actin</a:t>
            </a:r>
            <a:r>
              <a:rPr kumimoji="0" lang="en-US" sz="2400" b="0" i="0" u="none" strike="noStrike" kern="0" cap="none" spc="0" normalizeH="0" baseline="0" noProof="0" dirty="0" smtClean="0">
                <a:ln>
                  <a:noFill/>
                </a:ln>
                <a:solidFill>
                  <a:schemeClr val="tx1"/>
                </a:solidFill>
                <a:effectLst/>
                <a:uLnTx/>
                <a:uFillTx/>
                <a:latin typeface="Arial" pitchFamily="-65" charset="0"/>
                <a:ea typeface="+mn-ea"/>
                <a:cs typeface="+mn-cs"/>
              </a:rPr>
              <a:t> microfilaments to the subsurface where they insert into the </a:t>
            </a:r>
            <a:r>
              <a:rPr kumimoji="0" lang="en-US" sz="2400" b="0" i="0" u="none" strike="noStrike" kern="0" cap="none" spc="0" normalizeH="0" baseline="0" noProof="0" dirty="0" err="1" smtClean="0">
                <a:ln>
                  <a:noFill/>
                </a:ln>
                <a:solidFill>
                  <a:schemeClr val="tx1"/>
                </a:solidFill>
                <a:effectLst/>
                <a:uLnTx/>
                <a:uFillTx/>
                <a:latin typeface="Arial" pitchFamily="-65" charset="0"/>
                <a:ea typeface="+mn-ea"/>
                <a:cs typeface="+mn-cs"/>
              </a:rPr>
              <a:t>zonula</a:t>
            </a:r>
            <a:r>
              <a:rPr kumimoji="0" lang="en-US" sz="2400" b="0" i="0" u="none" strike="noStrike" kern="0" cap="none" spc="0" normalizeH="0" baseline="0" noProof="0" dirty="0" smtClean="0">
                <a:ln>
                  <a:noFill/>
                </a:ln>
                <a:solidFill>
                  <a:schemeClr val="tx1"/>
                </a:solidFill>
                <a:effectLst/>
                <a:uLnTx/>
                <a:uFillTx/>
                <a:latin typeface="Arial" pitchFamily="-65" charset="0"/>
                <a:ea typeface="+mn-ea"/>
                <a:cs typeface="+mn-cs"/>
              </a:rPr>
              <a:t> </a:t>
            </a:r>
            <a:r>
              <a:rPr kumimoji="0" lang="en-US" sz="2400" b="0" i="0" u="none" strike="noStrike" kern="0" cap="none" spc="0" normalizeH="0" baseline="0" noProof="0" dirty="0" err="1" smtClean="0">
                <a:ln>
                  <a:noFill/>
                </a:ln>
                <a:solidFill>
                  <a:schemeClr val="tx1"/>
                </a:solidFill>
                <a:effectLst/>
                <a:uLnTx/>
                <a:uFillTx/>
                <a:latin typeface="Arial" pitchFamily="-65" charset="0"/>
                <a:ea typeface="+mn-ea"/>
                <a:cs typeface="+mn-cs"/>
              </a:rPr>
              <a:t>adherens</a:t>
            </a:r>
            <a:r>
              <a:rPr kumimoji="0" lang="en-US" sz="2400" b="0" i="0" u="none" strike="noStrike" kern="0" cap="none" spc="0" normalizeH="0" baseline="0" noProof="0" dirty="0" smtClean="0">
                <a:ln>
                  <a:noFill/>
                </a:ln>
                <a:solidFill>
                  <a:schemeClr val="tx1"/>
                </a:solidFill>
                <a:effectLst/>
                <a:uLnTx/>
                <a:uFillTx/>
                <a:latin typeface="Arial" pitchFamily="-65" charset="0"/>
                <a:ea typeface="+mn-ea"/>
                <a:cs typeface="+mn-cs"/>
              </a:rPr>
              <a:t>.</a:t>
            </a:r>
            <a:endParaRPr kumimoji="0" lang="en-US" sz="2400" b="0" i="0" u="none" strike="noStrike" kern="0" cap="none" spc="0" normalizeH="0" baseline="0" noProof="0" dirty="0">
              <a:ln>
                <a:noFill/>
              </a:ln>
              <a:solidFill>
                <a:schemeClr val="tx1"/>
              </a:solidFill>
              <a:effectLst/>
              <a:uLnTx/>
              <a:uFillTx/>
              <a:latin typeface="Arial" pitchFamily="-65" charset="0"/>
              <a:ea typeface="+mn-ea"/>
              <a:cs typeface="+mn-cs"/>
            </a:endParaRPr>
          </a:p>
        </p:txBody>
      </p:sp>
      <p:pic>
        <p:nvPicPr>
          <p:cNvPr id="5" name="Picture 4"/>
          <p:cNvPicPr>
            <a:picLocks noChangeArrowheads="1"/>
          </p:cNvPicPr>
          <p:nvPr/>
        </p:nvPicPr>
        <p:blipFill>
          <a:blip r:embed="rId2"/>
          <a:srcRect/>
          <a:stretch>
            <a:fillRect/>
          </a:stretch>
        </p:blipFill>
        <p:spPr bwMode="auto">
          <a:xfrm>
            <a:off x="3871913" y="6350"/>
            <a:ext cx="5240337" cy="3905250"/>
          </a:xfrm>
          <a:prstGeom prst="rect">
            <a:avLst/>
          </a:prstGeom>
          <a:noFill/>
          <a:ln w="38100">
            <a:solidFill>
              <a:schemeClr val="tx1"/>
            </a:solidFill>
            <a:miter lim="800000"/>
            <a:headEnd/>
            <a:tailEnd/>
          </a:ln>
          <a:effectLst/>
        </p:spPr>
      </p:pic>
      <p:sp>
        <p:nvSpPr>
          <p:cNvPr id="6" name="Line 5"/>
          <p:cNvSpPr>
            <a:spLocks noChangeShapeType="1"/>
          </p:cNvSpPr>
          <p:nvPr/>
        </p:nvSpPr>
        <p:spPr bwMode="auto">
          <a:xfrm>
            <a:off x="4929188" y="2338388"/>
            <a:ext cx="735012" cy="277812"/>
          </a:xfrm>
          <a:prstGeom prst="line">
            <a:avLst/>
          </a:prstGeom>
          <a:noFill/>
          <a:ln w="50800">
            <a:solidFill>
              <a:srgbClr val="000000"/>
            </a:solidFill>
            <a:round/>
            <a:headEnd type="triangle" w="med" len="me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4">
                                            <p:txEl>
                                              <p:pRg st="0" end="0"/>
                                            </p:txEl>
                                          </p:spTgt>
                                        </p:tgtEl>
                                        <p:attrNameLst>
                                          <p:attrName>ppt_c</p:attrName>
                                        </p:attrNameLst>
                                      </p:cBhvr>
                                      <p:to>
                                        <a:schemeClr val="folHlink"/>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subTnLst>
                                    <p:animClr>
                                      <p:cBhvr override="childStyle">
                                        <p:cTn dur="1" fill="hold" display="0" masterRel="nextClick" afterEffect="1"/>
                                        <p:tgtEl>
                                          <p:spTgt spid="4">
                                            <p:txEl>
                                              <p:pRg st="1" end="1"/>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fontScale="92500" lnSpcReduction="20000"/>
          </a:bodyPr>
          <a:lstStyle/>
          <a:p>
            <a:r>
              <a:rPr lang="en-US" dirty="0" smtClean="0"/>
              <a:t>7) First pharyngeal arch structures  are innervated by the:</a:t>
            </a:r>
          </a:p>
          <a:p>
            <a:r>
              <a:rPr lang="en-US" dirty="0" smtClean="0"/>
              <a:t>	</a:t>
            </a:r>
            <a:r>
              <a:rPr lang="en-US" dirty="0" err="1" smtClean="0"/>
              <a:t>Oculomotor</a:t>
            </a:r>
            <a:r>
              <a:rPr lang="en-US" dirty="0" smtClean="0"/>
              <a:t> nerve  (CNIII)  No.  Controls eye movements.</a:t>
            </a:r>
          </a:p>
          <a:p>
            <a:r>
              <a:rPr lang="en-US" dirty="0" smtClean="0"/>
              <a:t>	</a:t>
            </a:r>
            <a:r>
              <a:rPr lang="en-US" dirty="0" err="1" smtClean="0"/>
              <a:t>Trochlear</a:t>
            </a:r>
            <a:r>
              <a:rPr lang="en-US" dirty="0" smtClean="0"/>
              <a:t> nerve (CN  IV) No. innervates the superior oblique muscle of the eye.</a:t>
            </a:r>
          </a:p>
          <a:p>
            <a:r>
              <a:rPr lang="en-US" b="1" dirty="0" smtClean="0"/>
              <a:t>	Trigeminal nerve  (CN V) Yes.</a:t>
            </a:r>
          </a:p>
          <a:p>
            <a:r>
              <a:rPr lang="en-US" dirty="0" smtClean="0"/>
              <a:t>	Facial nerve  (CNVII) No, innervates the muscles of facial expression, and the anterior 2/3 of the tongue.</a:t>
            </a:r>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fontScale="92500" lnSpcReduction="20000"/>
          </a:bodyPr>
          <a:lstStyle/>
          <a:p>
            <a:r>
              <a:rPr lang="en-US" dirty="0" smtClean="0"/>
              <a:t>8) As you examine a patient’s maxillary incisors you recall that they arise from:</a:t>
            </a:r>
          </a:p>
          <a:p>
            <a:r>
              <a:rPr lang="en-US" dirty="0" smtClean="0"/>
              <a:t>	Maxillary process.  No, forms the palatine shelf.</a:t>
            </a:r>
          </a:p>
          <a:p>
            <a:r>
              <a:rPr lang="en-US" dirty="0" smtClean="0"/>
              <a:t>	</a:t>
            </a:r>
            <a:r>
              <a:rPr lang="en-US" dirty="0" err="1" smtClean="0"/>
              <a:t>Mandibular</a:t>
            </a:r>
            <a:r>
              <a:rPr lang="en-US" dirty="0" smtClean="0"/>
              <a:t> process.  No, duh.  This forms things in the mandible.   </a:t>
            </a:r>
          </a:p>
          <a:p>
            <a:r>
              <a:rPr lang="en-US" b="1" dirty="0" smtClean="0"/>
              <a:t>Medial nasal process.  Yes. The medial nasal processes form the </a:t>
            </a:r>
            <a:r>
              <a:rPr lang="en-US" b="1" dirty="0" err="1" smtClean="0"/>
              <a:t>intermaxillary</a:t>
            </a:r>
            <a:r>
              <a:rPr lang="en-US" b="1" dirty="0" smtClean="0"/>
              <a:t> shelf, from which the maxillary incisors arise.</a:t>
            </a:r>
          </a:p>
          <a:p>
            <a:r>
              <a:rPr lang="en-US" dirty="0" smtClean="0"/>
              <a:t>	Lateral nasal  process. No, forms </a:t>
            </a:r>
            <a:r>
              <a:rPr lang="en-US" dirty="0" err="1" smtClean="0"/>
              <a:t>alae</a:t>
            </a:r>
            <a:r>
              <a:rPr lang="en-US" dirty="0" smtClean="0"/>
              <a:t> of the nose.</a:t>
            </a:r>
          </a:p>
          <a:p>
            <a:endParaRPr lang="en-US" dirty="0"/>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fontScale="92500" lnSpcReduction="20000"/>
          </a:bodyPr>
          <a:lstStyle/>
          <a:p>
            <a:r>
              <a:rPr lang="en-US" dirty="0" smtClean="0"/>
              <a:t> </a:t>
            </a:r>
          </a:p>
          <a:p>
            <a:r>
              <a:rPr lang="en-US" dirty="0" smtClean="0"/>
              <a:t>9) The pharyngeal arch that contributes the least to the tongue is:</a:t>
            </a:r>
          </a:p>
          <a:p>
            <a:r>
              <a:rPr lang="en-US" dirty="0" smtClean="0"/>
              <a:t>	First pharyngeal arch.</a:t>
            </a:r>
          </a:p>
          <a:p>
            <a:r>
              <a:rPr lang="en-US" dirty="0" smtClean="0"/>
              <a:t>	</a:t>
            </a:r>
            <a:r>
              <a:rPr lang="en-US" b="1" dirty="0" smtClean="0"/>
              <a:t>Second pharyngeal arch. According to Eric, this is the right answer, but I found no conclusive evidence that directly states this in the notes, or on the arch tables.  </a:t>
            </a:r>
          </a:p>
          <a:p>
            <a:r>
              <a:rPr lang="en-US" dirty="0" smtClean="0"/>
              <a:t>	Third pharyngeal arch.</a:t>
            </a:r>
          </a:p>
          <a:p>
            <a:r>
              <a:rPr lang="en-US" dirty="0" smtClean="0"/>
              <a:t>	Fourth pharyngeal arch.</a:t>
            </a:r>
          </a:p>
          <a:p>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fontScale="92500" lnSpcReduction="20000"/>
          </a:bodyPr>
          <a:lstStyle/>
          <a:p>
            <a:r>
              <a:rPr lang="en-US" dirty="0" smtClean="0"/>
              <a:t>10) The </a:t>
            </a:r>
            <a:r>
              <a:rPr lang="en-US" dirty="0" err="1" smtClean="0"/>
              <a:t>buccal</a:t>
            </a:r>
            <a:r>
              <a:rPr lang="en-US" dirty="0" smtClean="0"/>
              <a:t> cavity is  innervated by cranial nerve:</a:t>
            </a:r>
          </a:p>
          <a:p>
            <a:r>
              <a:rPr lang="en-US" b="1" dirty="0" smtClean="0"/>
              <a:t>	Five (Trigeminal) Yes. This innervates the maxilla and mandible.</a:t>
            </a:r>
          </a:p>
          <a:p>
            <a:r>
              <a:rPr lang="en-US" dirty="0" smtClean="0"/>
              <a:t>	Seven (Facial) No. Controls muscles of facial expression.  </a:t>
            </a:r>
          </a:p>
          <a:p>
            <a:r>
              <a:rPr lang="en-US" dirty="0" smtClean="0"/>
              <a:t>	Nine  (</a:t>
            </a:r>
            <a:r>
              <a:rPr lang="en-US" dirty="0" err="1" smtClean="0"/>
              <a:t>Glossopharyngeal</a:t>
            </a:r>
            <a:r>
              <a:rPr lang="en-US" dirty="0" smtClean="0"/>
              <a:t>).  No.  Innervates the pharynx and posterior 1/3 of tongue.</a:t>
            </a:r>
          </a:p>
          <a:p>
            <a:r>
              <a:rPr lang="en-US" dirty="0" smtClean="0"/>
              <a:t>	Ten (</a:t>
            </a:r>
            <a:r>
              <a:rPr lang="en-US" dirty="0" err="1" smtClean="0"/>
              <a:t>Vagus</a:t>
            </a:r>
            <a:r>
              <a:rPr lang="en-US" dirty="0" smtClean="0"/>
              <a:t>) No.  This is a parasympathetic nerve that innervates many things, including heart.</a:t>
            </a:r>
          </a:p>
          <a:p>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itle 1"/>
          <p:cNvSpPr>
            <a:spLocks noGrp="1"/>
          </p:cNvSpPr>
          <p:nvPr>
            <p:ph type="ctrTitle"/>
          </p:nvPr>
        </p:nvSpPr>
        <p:spPr/>
        <p:txBody>
          <a:bodyPr>
            <a:normAutofit fontScale="90000"/>
          </a:bodyPr>
          <a:lstStyle/>
          <a:p>
            <a:pPr eaLnBrk="1" hangingPunct="1"/>
            <a:r>
              <a:rPr lang="en-US" dirty="0" smtClean="0"/>
              <a:t>Quiz #11</a:t>
            </a:r>
            <a:br>
              <a:rPr lang="en-US" dirty="0" smtClean="0"/>
            </a:br>
            <a:r>
              <a:rPr lang="en-US" dirty="0" smtClean="0"/>
              <a:t>Corrected and explained</a:t>
            </a:r>
            <a:br>
              <a:rPr lang="en-US" dirty="0" smtClean="0"/>
            </a:br>
            <a:r>
              <a:rPr lang="en-US" sz="4000" dirty="0" smtClean="0"/>
              <a:t>Dr. Christopher H Hill II Esq. DMD PC</a:t>
            </a:r>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smtClean="0"/>
          </a:p>
        </p:txBody>
      </p:sp>
    </p:spTree>
    <p:custDataLst>
      <p:tags r:id="rId1"/>
    </p:custDataLst>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7" name="TPQuestion"/>
          <p:cNvSpPr>
            <a:spLocks noGrp="1"/>
          </p:cNvSpPr>
          <p:nvPr>
            <p:ph type="title"/>
          </p:nvPr>
        </p:nvSpPr>
        <p:spPr/>
        <p:txBody>
          <a:bodyPr/>
          <a:lstStyle/>
          <a:p>
            <a:pPr eaLnBrk="1" hangingPunct="1"/>
            <a:r>
              <a:rPr lang="en-US" smtClean="0"/>
              <a:t>1. The arrows point to the: </a:t>
            </a:r>
          </a:p>
        </p:txBody>
      </p:sp>
      <p:pic>
        <p:nvPicPr>
          <p:cNvPr id="1028" name="Picture 5" descr="dt5"/>
          <p:cNvPicPr>
            <a:picLocks noChangeAspect="1" noChangeArrowheads="1"/>
          </p:cNvPicPr>
          <p:nvPr/>
        </p:nvPicPr>
        <p:blipFill>
          <a:blip r:embed="rId5" cstate="print"/>
          <a:srcRect/>
          <a:stretch>
            <a:fillRect/>
          </a:stretch>
        </p:blipFill>
        <p:spPr bwMode="auto">
          <a:xfrm>
            <a:off x="3276600" y="1828800"/>
            <a:ext cx="5867400" cy="4418013"/>
          </a:xfrm>
          <a:prstGeom prst="rect">
            <a:avLst/>
          </a:prstGeom>
          <a:noFill/>
          <a:ln w="9525">
            <a:solidFill>
              <a:schemeClr val="tx1"/>
            </a:solidFill>
            <a:miter lim="800000"/>
            <a:headEnd/>
            <a:tailEnd/>
          </a:ln>
        </p:spPr>
      </p:pic>
      <p:sp>
        <p:nvSpPr>
          <p:cNvPr id="1029" name="Line 9"/>
          <p:cNvSpPr>
            <a:spLocks noChangeShapeType="1"/>
          </p:cNvSpPr>
          <p:nvPr/>
        </p:nvSpPr>
        <p:spPr bwMode="auto">
          <a:xfrm flipH="1">
            <a:off x="6629400" y="2743200"/>
            <a:ext cx="1066800" cy="0"/>
          </a:xfrm>
          <a:prstGeom prst="line">
            <a:avLst/>
          </a:prstGeom>
          <a:noFill/>
          <a:ln w="28575">
            <a:solidFill>
              <a:schemeClr val="tx1"/>
            </a:solidFill>
            <a:round/>
            <a:headEnd/>
            <a:tailEnd type="triangle" w="med" len="med"/>
          </a:ln>
        </p:spPr>
        <p:txBody>
          <a:bodyPr wrap="none" anchor="ctr"/>
          <a:lstStyle/>
          <a:p>
            <a:endParaRPr lang="en-US"/>
          </a:p>
        </p:txBody>
      </p:sp>
      <p:sp>
        <p:nvSpPr>
          <p:cNvPr id="1030" name="Line 10"/>
          <p:cNvSpPr>
            <a:spLocks noChangeShapeType="1"/>
          </p:cNvSpPr>
          <p:nvPr/>
        </p:nvSpPr>
        <p:spPr bwMode="auto">
          <a:xfrm flipH="1">
            <a:off x="7315200" y="2819400"/>
            <a:ext cx="685800" cy="1447800"/>
          </a:xfrm>
          <a:prstGeom prst="line">
            <a:avLst/>
          </a:prstGeom>
          <a:noFill/>
          <a:ln w="28575">
            <a:solidFill>
              <a:schemeClr val="tx1"/>
            </a:solidFill>
            <a:round/>
            <a:headEnd/>
            <a:tailEnd type="triangle" w="med" len="med"/>
          </a:ln>
        </p:spPr>
        <p:txBody>
          <a:bodyPr wrap="none" anchor="ctr"/>
          <a:lstStyle/>
          <a:p>
            <a:endParaRPr lang="en-US"/>
          </a:p>
        </p:txBody>
      </p:sp>
      <p:sp>
        <p:nvSpPr>
          <p:cNvPr id="1031" name="TPAnswers"/>
          <p:cNvSpPr>
            <a:spLocks noGrp="1"/>
          </p:cNvSpPr>
          <p:nvPr>
            <p:ph type="body" idx="1"/>
            <p:custDataLst>
              <p:tags r:id="rId2"/>
            </p:custDataLst>
          </p:nvPr>
        </p:nvSpPr>
        <p:spPr>
          <a:xfrm>
            <a:off x="0" y="1524001"/>
            <a:ext cx="3657600" cy="2362199"/>
          </a:xfrm>
        </p:spPr>
        <p:txBody>
          <a:bodyPr/>
          <a:lstStyle/>
          <a:p>
            <a:pPr marL="514350" indent="-514350" eaLnBrk="1" hangingPunct="1">
              <a:buFont typeface="Arial" charset="0"/>
              <a:buAutoNum type="arabicPeriod"/>
            </a:pPr>
            <a:r>
              <a:rPr lang="en-US" dirty="0" smtClean="0"/>
              <a:t>Dental papilla</a:t>
            </a:r>
          </a:p>
          <a:p>
            <a:pPr marL="514350" indent="-514350" eaLnBrk="1" hangingPunct="1">
              <a:buFont typeface="Arial" charset="0"/>
              <a:buAutoNum type="arabicPeriod"/>
            </a:pPr>
            <a:r>
              <a:rPr lang="en-US" dirty="0" err="1" smtClean="0"/>
              <a:t>Stellate</a:t>
            </a:r>
            <a:r>
              <a:rPr lang="en-US" dirty="0" smtClean="0"/>
              <a:t> reticulum</a:t>
            </a:r>
          </a:p>
          <a:p>
            <a:pPr marL="514350" indent="-514350" eaLnBrk="1" hangingPunct="1">
              <a:buFont typeface="Arial" charset="0"/>
              <a:buAutoNum type="arabicPeriod"/>
            </a:pPr>
            <a:r>
              <a:rPr lang="en-US" dirty="0" smtClean="0">
                <a:solidFill>
                  <a:srgbClr val="FF0000"/>
                </a:solidFill>
              </a:rPr>
              <a:t>Enamel organ</a:t>
            </a:r>
          </a:p>
          <a:p>
            <a:pPr marL="514350" indent="-514350" eaLnBrk="1" hangingPunct="1">
              <a:buFont typeface="Arial" charset="0"/>
              <a:buAutoNum type="arabicPeriod"/>
            </a:pPr>
            <a:r>
              <a:rPr lang="en-US" dirty="0" smtClean="0"/>
              <a:t>Neural crest</a:t>
            </a:r>
          </a:p>
        </p:txBody>
      </p:sp>
      <p:sp>
        <p:nvSpPr>
          <p:cNvPr id="15" name="TextBox 14"/>
          <p:cNvSpPr txBox="1"/>
          <p:nvPr/>
        </p:nvSpPr>
        <p:spPr>
          <a:xfrm>
            <a:off x="7772400" y="2286000"/>
            <a:ext cx="1314784" cy="830997"/>
          </a:xfrm>
          <a:prstGeom prst="rect">
            <a:avLst/>
          </a:prstGeom>
          <a:noFill/>
        </p:spPr>
        <p:txBody>
          <a:bodyPr wrap="none" rtlCol="0">
            <a:spAutoFit/>
          </a:bodyPr>
          <a:lstStyle/>
          <a:p>
            <a:r>
              <a:rPr lang="en-US" sz="2400" dirty="0" smtClean="0">
                <a:solidFill>
                  <a:srgbClr val="FFFF00"/>
                </a:solidFill>
              </a:rPr>
              <a:t>Enamel </a:t>
            </a:r>
          </a:p>
          <a:p>
            <a:r>
              <a:rPr lang="en-US" sz="2400" dirty="0" smtClean="0">
                <a:solidFill>
                  <a:srgbClr val="FFFF00"/>
                </a:solidFill>
              </a:rPr>
              <a:t>Organ</a:t>
            </a:r>
            <a:endParaRPr lang="en-US" sz="2400" dirty="0">
              <a:solidFill>
                <a:srgbClr val="FFFF00"/>
              </a:solidFill>
            </a:endParaRPr>
          </a:p>
        </p:txBody>
      </p:sp>
      <p:sp>
        <p:nvSpPr>
          <p:cNvPr id="16" name="TextBox 15"/>
          <p:cNvSpPr txBox="1"/>
          <p:nvPr/>
        </p:nvSpPr>
        <p:spPr>
          <a:xfrm>
            <a:off x="5867400" y="5486400"/>
            <a:ext cx="2366353" cy="523220"/>
          </a:xfrm>
          <a:prstGeom prst="rect">
            <a:avLst/>
          </a:prstGeom>
          <a:noFill/>
        </p:spPr>
        <p:txBody>
          <a:bodyPr wrap="none" rtlCol="0">
            <a:spAutoFit/>
          </a:bodyPr>
          <a:lstStyle/>
          <a:p>
            <a:r>
              <a:rPr lang="en-US" sz="2800" dirty="0" smtClean="0">
                <a:solidFill>
                  <a:srgbClr val="FFFF00"/>
                </a:solidFill>
              </a:rPr>
              <a:t>Dental papilla</a:t>
            </a:r>
            <a:endParaRPr lang="en-US" sz="2800" dirty="0">
              <a:solidFill>
                <a:srgbClr val="FFFF00"/>
              </a:solidFill>
            </a:endParaRPr>
          </a:p>
        </p:txBody>
      </p:sp>
      <p:sp>
        <p:nvSpPr>
          <p:cNvPr id="17" name="TextBox 16"/>
          <p:cNvSpPr txBox="1"/>
          <p:nvPr/>
        </p:nvSpPr>
        <p:spPr>
          <a:xfrm>
            <a:off x="5943600" y="3276600"/>
            <a:ext cx="1435008" cy="830997"/>
          </a:xfrm>
          <a:prstGeom prst="rect">
            <a:avLst/>
          </a:prstGeom>
          <a:noFill/>
        </p:spPr>
        <p:txBody>
          <a:bodyPr wrap="square" rtlCol="0">
            <a:spAutoFit/>
          </a:bodyPr>
          <a:lstStyle/>
          <a:p>
            <a:r>
              <a:rPr lang="en-US" sz="2400" dirty="0" err="1" smtClean="0">
                <a:solidFill>
                  <a:srgbClr val="FFFF00"/>
                </a:solidFill>
              </a:rPr>
              <a:t>Stellate</a:t>
            </a:r>
            <a:endParaRPr lang="en-US" sz="2400" dirty="0" smtClean="0">
              <a:solidFill>
                <a:srgbClr val="FFFF00"/>
              </a:solidFill>
            </a:endParaRPr>
          </a:p>
          <a:p>
            <a:r>
              <a:rPr lang="en-US" sz="2400" dirty="0" smtClean="0">
                <a:solidFill>
                  <a:srgbClr val="FFFF00"/>
                </a:solidFill>
              </a:rPr>
              <a:t>reticulum</a:t>
            </a:r>
            <a:endParaRPr lang="en-US" sz="2400" dirty="0">
              <a:solidFill>
                <a:srgbClr val="FFFF00"/>
              </a:solidFill>
            </a:endParaRPr>
          </a:p>
        </p:txBody>
      </p:sp>
      <p:sp>
        <p:nvSpPr>
          <p:cNvPr id="18" name="TextBox 17"/>
          <p:cNvSpPr txBox="1"/>
          <p:nvPr/>
        </p:nvSpPr>
        <p:spPr>
          <a:xfrm>
            <a:off x="304800" y="3733800"/>
            <a:ext cx="2133600" cy="923330"/>
          </a:xfrm>
          <a:prstGeom prst="rect">
            <a:avLst/>
          </a:prstGeom>
          <a:noFill/>
        </p:spPr>
        <p:txBody>
          <a:bodyPr wrap="square" rtlCol="0">
            <a:spAutoFit/>
          </a:bodyPr>
          <a:lstStyle/>
          <a:p>
            <a:r>
              <a:rPr lang="en-US" dirty="0" smtClean="0"/>
              <a:t>The tooth develops from the</a:t>
            </a:r>
          </a:p>
          <a:p>
            <a:r>
              <a:rPr lang="en-US" dirty="0" smtClean="0"/>
              <a:t>Neural crest</a:t>
            </a:r>
            <a:endParaRPr lang="en-US" dirty="0"/>
          </a:p>
        </p:txBody>
      </p:sp>
    </p:spTree>
    <p:custDataLst>
      <p:tags r:id="rId1"/>
    </p:custData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1" name="TPQuestion"/>
          <p:cNvSpPr>
            <a:spLocks noGrp="1"/>
          </p:cNvSpPr>
          <p:nvPr>
            <p:ph type="title"/>
          </p:nvPr>
        </p:nvSpPr>
        <p:spPr/>
        <p:txBody>
          <a:bodyPr/>
          <a:lstStyle/>
          <a:p>
            <a:pPr eaLnBrk="1" hangingPunct="1"/>
            <a:r>
              <a:rPr lang="en-US" sz="3600" dirty="0" smtClean="0"/>
              <a:t>2. The developing tooth below is in the:</a:t>
            </a:r>
          </a:p>
        </p:txBody>
      </p:sp>
      <p:pic>
        <p:nvPicPr>
          <p:cNvPr id="2052" name="Picture 15" descr="dt8"/>
          <p:cNvPicPr>
            <a:picLocks noChangeAspect="1" noChangeArrowheads="1"/>
          </p:cNvPicPr>
          <p:nvPr/>
        </p:nvPicPr>
        <p:blipFill>
          <a:blip r:embed="rId5" cstate="print"/>
          <a:srcRect/>
          <a:stretch>
            <a:fillRect/>
          </a:stretch>
        </p:blipFill>
        <p:spPr bwMode="auto">
          <a:xfrm>
            <a:off x="5334000" y="1905000"/>
            <a:ext cx="2362200" cy="3137297"/>
          </a:xfrm>
          <a:prstGeom prst="rect">
            <a:avLst/>
          </a:prstGeom>
          <a:noFill/>
          <a:ln w="9525">
            <a:solidFill>
              <a:schemeClr val="tx1"/>
            </a:solidFill>
            <a:miter lim="800000"/>
            <a:headEnd/>
            <a:tailEnd/>
          </a:ln>
        </p:spPr>
      </p:pic>
      <p:sp>
        <p:nvSpPr>
          <p:cNvPr id="2053"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charset="0"/>
              <a:buAutoNum type="arabicPeriod"/>
            </a:pPr>
            <a:r>
              <a:rPr lang="en-US" dirty="0" smtClean="0"/>
              <a:t>Bud stage</a:t>
            </a:r>
          </a:p>
          <a:p>
            <a:pPr marL="514350" indent="-514350" eaLnBrk="1" hangingPunct="1">
              <a:buFont typeface="Arial" charset="0"/>
              <a:buAutoNum type="arabicPeriod"/>
            </a:pPr>
            <a:r>
              <a:rPr lang="en-US" dirty="0" smtClean="0">
                <a:solidFill>
                  <a:srgbClr val="FF0000"/>
                </a:solidFill>
              </a:rPr>
              <a:t>Cap stage</a:t>
            </a:r>
          </a:p>
          <a:p>
            <a:pPr marL="514350" indent="-514350" eaLnBrk="1" hangingPunct="1">
              <a:buFont typeface="Arial" charset="0"/>
              <a:buAutoNum type="arabicPeriod"/>
            </a:pPr>
            <a:r>
              <a:rPr lang="en-US" dirty="0" smtClean="0"/>
              <a:t>Bell stage</a:t>
            </a:r>
          </a:p>
        </p:txBody>
      </p:sp>
      <p:pic>
        <p:nvPicPr>
          <p:cNvPr id="12" name="Picture 5" descr="dt5"/>
          <p:cNvPicPr>
            <a:picLocks noChangeAspect="1" noChangeArrowheads="1"/>
          </p:cNvPicPr>
          <p:nvPr/>
        </p:nvPicPr>
        <p:blipFill>
          <a:blip r:embed="rId6" cstate="print"/>
          <a:srcRect/>
          <a:stretch>
            <a:fillRect/>
          </a:stretch>
        </p:blipFill>
        <p:spPr bwMode="auto">
          <a:xfrm>
            <a:off x="2971800" y="1066801"/>
            <a:ext cx="2133600" cy="1606550"/>
          </a:xfrm>
          <a:prstGeom prst="rect">
            <a:avLst/>
          </a:prstGeom>
          <a:noFill/>
          <a:ln w="9525">
            <a:solidFill>
              <a:schemeClr val="tx1"/>
            </a:solidFill>
            <a:miter lim="800000"/>
            <a:headEnd/>
            <a:tailEnd/>
          </a:ln>
        </p:spPr>
      </p:pic>
      <p:cxnSp>
        <p:nvCxnSpPr>
          <p:cNvPr id="14" name="Straight Arrow Connector 13"/>
          <p:cNvCxnSpPr/>
          <p:nvPr/>
        </p:nvCxnSpPr>
        <p:spPr>
          <a:xfrm>
            <a:off x="2667000" y="2590800"/>
            <a:ext cx="25146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667000" y="1905000"/>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4" descr="bell"/>
          <p:cNvPicPr>
            <a:picLocks noChangeAspect="1" noChangeArrowheads="1"/>
          </p:cNvPicPr>
          <p:nvPr/>
        </p:nvPicPr>
        <p:blipFill>
          <a:blip r:embed="rId7" cstate="print"/>
          <a:srcRect/>
          <a:stretch>
            <a:fillRect/>
          </a:stretch>
        </p:blipFill>
        <p:spPr bwMode="auto">
          <a:xfrm>
            <a:off x="2667000" y="3505200"/>
            <a:ext cx="5638800" cy="4246084"/>
          </a:xfrm>
          <a:prstGeom prst="rect">
            <a:avLst/>
          </a:prstGeom>
          <a:noFill/>
        </p:spPr>
      </p:pic>
      <p:cxnSp>
        <p:nvCxnSpPr>
          <p:cNvPr id="24" name="Straight Arrow Connector 23"/>
          <p:cNvCxnSpPr/>
          <p:nvPr/>
        </p:nvCxnSpPr>
        <p:spPr>
          <a:xfrm>
            <a:off x="2667000" y="31242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0" y="0"/>
            <a:ext cx="4038600" cy="1219200"/>
          </a:xfrm>
        </p:spPr>
        <p:txBody>
          <a:bodyPr rtlCol="0">
            <a:normAutofit fontScale="90000"/>
          </a:bodyPr>
          <a:lstStyle/>
          <a:p>
            <a:pPr eaLnBrk="1" fontAlgn="auto" hangingPunct="1">
              <a:spcAft>
                <a:spcPts val="0"/>
              </a:spcAft>
              <a:defRPr/>
            </a:pPr>
            <a:r>
              <a:rPr lang="en-US" dirty="0" smtClean="0"/>
              <a:t>3. The arrow is pointing to the:</a:t>
            </a:r>
          </a:p>
        </p:txBody>
      </p:sp>
      <p:pic>
        <p:nvPicPr>
          <p:cNvPr id="3076" name="Picture 12" descr="bell1"/>
          <p:cNvPicPr>
            <a:picLocks noChangeAspect="1" noChangeArrowheads="1"/>
          </p:cNvPicPr>
          <p:nvPr/>
        </p:nvPicPr>
        <p:blipFill>
          <a:blip r:embed="rId5" cstate="print"/>
          <a:srcRect/>
          <a:stretch>
            <a:fillRect/>
          </a:stretch>
        </p:blipFill>
        <p:spPr bwMode="auto">
          <a:xfrm>
            <a:off x="3983038" y="0"/>
            <a:ext cx="5160962" cy="6858000"/>
          </a:xfrm>
          <a:prstGeom prst="rect">
            <a:avLst/>
          </a:prstGeom>
          <a:noFill/>
          <a:ln w="9525">
            <a:noFill/>
            <a:miter lim="800000"/>
            <a:headEnd/>
            <a:tailEnd/>
          </a:ln>
        </p:spPr>
      </p:pic>
      <p:sp>
        <p:nvSpPr>
          <p:cNvPr id="3077" name="Line 10"/>
          <p:cNvSpPr>
            <a:spLocks noChangeShapeType="1"/>
          </p:cNvSpPr>
          <p:nvPr/>
        </p:nvSpPr>
        <p:spPr bwMode="auto">
          <a:xfrm>
            <a:off x="5181600" y="3657600"/>
            <a:ext cx="0" cy="1752600"/>
          </a:xfrm>
          <a:prstGeom prst="line">
            <a:avLst/>
          </a:prstGeom>
          <a:noFill/>
          <a:ln w="38100">
            <a:solidFill>
              <a:schemeClr val="tx1"/>
            </a:solidFill>
            <a:round/>
            <a:headEnd type="triangle" w="med" len="med"/>
            <a:tailEnd/>
          </a:ln>
        </p:spPr>
        <p:txBody>
          <a:bodyPr wrap="none" anchor="ctr"/>
          <a:lstStyle/>
          <a:p>
            <a:endParaRPr lang="en-US"/>
          </a:p>
        </p:txBody>
      </p:sp>
      <p:sp>
        <p:nvSpPr>
          <p:cNvPr id="3" name="TPAnswers"/>
          <p:cNvSpPr>
            <a:spLocks noGrp="1"/>
          </p:cNvSpPr>
          <p:nvPr>
            <p:ph type="body" idx="1"/>
            <p:custDataLst>
              <p:tags r:id="rId2"/>
            </p:custDataLst>
          </p:nvPr>
        </p:nvSpPr>
        <p:spPr>
          <a:xfrm>
            <a:off x="0" y="1447800"/>
            <a:ext cx="3962400" cy="3124200"/>
          </a:xfrm>
        </p:spPr>
        <p:txBody>
          <a:bodyPr rtlCol="0">
            <a:normAutofit fontScale="92500" lnSpcReduction="20000"/>
          </a:bodyPr>
          <a:lstStyle/>
          <a:p>
            <a:pPr marL="514350" indent="-514350" eaLnBrk="1" fontAlgn="auto" hangingPunct="1">
              <a:spcAft>
                <a:spcPts val="0"/>
              </a:spcAft>
              <a:buFont typeface="Arial" pitchFamily="34" charset="0"/>
              <a:buAutoNum type="arabicPeriod"/>
              <a:defRPr/>
            </a:pPr>
            <a:r>
              <a:rPr lang="en-US" dirty="0" smtClean="0">
                <a:solidFill>
                  <a:srgbClr val="FF0000"/>
                </a:solidFill>
              </a:rPr>
              <a:t>Inner enamel epithelium.</a:t>
            </a:r>
          </a:p>
          <a:p>
            <a:pPr marL="514350" indent="-514350" eaLnBrk="1" fontAlgn="auto" hangingPunct="1">
              <a:spcAft>
                <a:spcPts val="0"/>
              </a:spcAft>
              <a:buFont typeface="Arial" pitchFamily="34" charset="0"/>
              <a:buAutoNum type="arabicPeriod"/>
              <a:defRPr/>
            </a:pPr>
            <a:r>
              <a:rPr lang="en-US" dirty="0" smtClean="0"/>
              <a:t>Outer enamel epithelium</a:t>
            </a:r>
          </a:p>
          <a:p>
            <a:pPr marL="514350" indent="-514350" eaLnBrk="1" fontAlgn="auto" hangingPunct="1">
              <a:spcAft>
                <a:spcPts val="0"/>
              </a:spcAft>
              <a:buFont typeface="Arial" pitchFamily="34" charset="0"/>
              <a:buAutoNum type="arabicPeriod"/>
              <a:defRPr/>
            </a:pPr>
            <a:r>
              <a:rPr lang="en-US" dirty="0" err="1" smtClean="0"/>
              <a:t>Hertwig’s</a:t>
            </a:r>
            <a:r>
              <a:rPr lang="en-US" dirty="0" smtClean="0"/>
              <a:t> root sheath.</a:t>
            </a:r>
          </a:p>
          <a:p>
            <a:pPr marL="514350" indent="-514350" eaLnBrk="1" fontAlgn="auto" hangingPunct="1">
              <a:spcAft>
                <a:spcPts val="0"/>
              </a:spcAft>
              <a:buFont typeface="Arial" pitchFamily="34" charset="0"/>
              <a:buAutoNum type="arabicPeriod"/>
              <a:defRPr/>
            </a:pPr>
            <a:r>
              <a:rPr lang="en-US" dirty="0" err="1" smtClean="0"/>
              <a:t>Stellate</a:t>
            </a:r>
            <a:r>
              <a:rPr lang="en-US" dirty="0" smtClean="0"/>
              <a:t> reticulum</a:t>
            </a:r>
          </a:p>
        </p:txBody>
      </p:sp>
      <p:cxnSp>
        <p:nvCxnSpPr>
          <p:cNvPr id="15" name="Straight Arrow Connector 14"/>
          <p:cNvCxnSpPr/>
          <p:nvPr/>
        </p:nvCxnSpPr>
        <p:spPr>
          <a:xfrm>
            <a:off x="2667000" y="1828800"/>
            <a:ext cx="28194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H="1">
            <a:off x="2514600" y="3886200"/>
            <a:ext cx="25908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429000" y="3124200"/>
            <a:ext cx="43434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895600" y="2286000"/>
            <a:ext cx="2514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9" name="TPQuestion"/>
          <p:cNvSpPr>
            <a:spLocks noGrp="1"/>
          </p:cNvSpPr>
          <p:nvPr>
            <p:ph type="title"/>
          </p:nvPr>
        </p:nvSpPr>
        <p:spPr/>
        <p:txBody>
          <a:bodyPr/>
          <a:lstStyle/>
          <a:p>
            <a:pPr eaLnBrk="1" hangingPunct="1"/>
            <a:r>
              <a:rPr lang="en-US" dirty="0" smtClean="0"/>
              <a:t>4. The </a:t>
            </a:r>
            <a:r>
              <a:rPr lang="en-US" dirty="0" err="1" smtClean="0"/>
              <a:t>successional</a:t>
            </a:r>
            <a:r>
              <a:rPr lang="en-US" dirty="0" smtClean="0"/>
              <a:t> lamina is</a:t>
            </a:r>
          </a:p>
        </p:txBody>
      </p:sp>
      <p:pic>
        <p:nvPicPr>
          <p:cNvPr id="4100" name="Picture 15"/>
          <p:cNvPicPr>
            <a:picLocks noChangeAspect="1" noChangeArrowheads="1"/>
          </p:cNvPicPr>
          <p:nvPr/>
        </p:nvPicPr>
        <p:blipFill>
          <a:blip r:embed="rId5" cstate="print"/>
          <a:srcRect/>
          <a:stretch>
            <a:fillRect/>
          </a:stretch>
        </p:blipFill>
        <p:spPr bwMode="auto">
          <a:xfrm>
            <a:off x="4864100" y="1290638"/>
            <a:ext cx="4210050" cy="5591175"/>
          </a:xfrm>
          <a:prstGeom prst="rect">
            <a:avLst/>
          </a:prstGeom>
          <a:noFill/>
          <a:ln w="9525">
            <a:noFill/>
            <a:miter lim="800000"/>
            <a:headEnd/>
            <a:tailEnd/>
          </a:ln>
        </p:spPr>
      </p:pic>
      <p:sp>
        <p:nvSpPr>
          <p:cNvPr id="4101" name="Text Box 5"/>
          <p:cNvSpPr txBox="1">
            <a:spLocks noChangeArrowheads="1"/>
          </p:cNvSpPr>
          <p:nvPr/>
        </p:nvSpPr>
        <p:spPr bwMode="auto">
          <a:xfrm>
            <a:off x="6975475" y="4543425"/>
            <a:ext cx="296863" cy="369888"/>
          </a:xfrm>
          <a:prstGeom prst="rect">
            <a:avLst/>
          </a:prstGeom>
          <a:noFill/>
          <a:ln w="12700">
            <a:noFill/>
            <a:miter lim="800000"/>
            <a:headEnd/>
            <a:tailEnd/>
          </a:ln>
        </p:spPr>
        <p:txBody>
          <a:bodyPr wrap="none">
            <a:spAutoFit/>
          </a:bodyPr>
          <a:lstStyle/>
          <a:p>
            <a:r>
              <a:rPr lang="en-US">
                <a:latin typeface="Calibri" pitchFamily="34" charset="0"/>
              </a:rPr>
              <a:t>E</a:t>
            </a:r>
          </a:p>
        </p:txBody>
      </p:sp>
      <p:sp>
        <p:nvSpPr>
          <p:cNvPr id="4102" name="Line 6"/>
          <p:cNvSpPr>
            <a:spLocks noChangeShapeType="1"/>
          </p:cNvSpPr>
          <p:nvPr/>
        </p:nvSpPr>
        <p:spPr bwMode="auto">
          <a:xfrm>
            <a:off x="7067550" y="3857625"/>
            <a:ext cx="152400" cy="685800"/>
          </a:xfrm>
          <a:prstGeom prst="line">
            <a:avLst/>
          </a:prstGeom>
          <a:noFill/>
          <a:ln w="28575">
            <a:solidFill>
              <a:schemeClr val="tx1"/>
            </a:solidFill>
            <a:round/>
            <a:headEnd/>
            <a:tailEnd/>
          </a:ln>
        </p:spPr>
        <p:txBody>
          <a:bodyPr wrap="none" anchor="ctr"/>
          <a:lstStyle/>
          <a:p>
            <a:endParaRPr lang="en-US"/>
          </a:p>
        </p:txBody>
      </p:sp>
      <p:sp>
        <p:nvSpPr>
          <p:cNvPr id="4103" name="Text Box 7"/>
          <p:cNvSpPr txBox="1">
            <a:spLocks noChangeArrowheads="1"/>
          </p:cNvSpPr>
          <p:nvPr/>
        </p:nvSpPr>
        <p:spPr bwMode="auto">
          <a:xfrm>
            <a:off x="6518275" y="3171825"/>
            <a:ext cx="307975" cy="369888"/>
          </a:xfrm>
          <a:prstGeom prst="rect">
            <a:avLst/>
          </a:prstGeom>
          <a:noFill/>
          <a:ln w="12700">
            <a:noFill/>
            <a:miter lim="800000"/>
            <a:headEnd/>
            <a:tailEnd/>
          </a:ln>
        </p:spPr>
        <p:txBody>
          <a:bodyPr wrap="none">
            <a:spAutoFit/>
          </a:bodyPr>
          <a:lstStyle/>
          <a:p>
            <a:r>
              <a:rPr lang="en-US">
                <a:latin typeface="Calibri" pitchFamily="34" charset="0"/>
              </a:rPr>
              <a:t>C</a:t>
            </a:r>
          </a:p>
        </p:txBody>
      </p:sp>
      <p:sp>
        <p:nvSpPr>
          <p:cNvPr id="4104" name="Line 8"/>
          <p:cNvSpPr>
            <a:spLocks noChangeShapeType="1"/>
          </p:cNvSpPr>
          <p:nvPr/>
        </p:nvSpPr>
        <p:spPr bwMode="auto">
          <a:xfrm flipV="1">
            <a:off x="6381750" y="3552825"/>
            <a:ext cx="304800" cy="457200"/>
          </a:xfrm>
          <a:prstGeom prst="line">
            <a:avLst/>
          </a:prstGeom>
          <a:noFill/>
          <a:ln w="28575">
            <a:solidFill>
              <a:schemeClr val="tx1"/>
            </a:solidFill>
            <a:round/>
            <a:headEnd/>
            <a:tailEnd/>
          </a:ln>
        </p:spPr>
        <p:txBody>
          <a:bodyPr wrap="none" anchor="ctr"/>
          <a:lstStyle/>
          <a:p>
            <a:endParaRPr lang="en-US"/>
          </a:p>
        </p:txBody>
      </p:sp>
      <p:sp>
        <p:nvSpPr>
          <p:cNvPr id="4105" name="Text Box 9"/>
          <p:cNvSpPr txBox="1">
            <a:spLocks noChangeArrowheads="1"/>
          </p:cNvSpPr>
          <p:nvPr/>
        </p:nvSpPr>
        <p:spPr bwMode="auto">
          <a:xfrm>
            <a:off x="6457950" y="2714625"/>
            <a:ext cx="309563" cy="369888"/>
          </a:xfrm>
          <a:prstGeom prst="rect">
            <a:avLst/>
          </a:prstGeom>
          <a:noFill/>
          <a:ln w="12700">
            <a:noFill/>
            <a:miter lim="800000"/>
            <a:headEnd/>
            <a:tailEnd/>
          </a:ln>
        </p:spPr>
        <p:txBody>
          <a:bodyPr wrap="none">
            <a:spAutoFit/>
          </a:bodyPr>
          <a:lstStyle/>
          <a:p>
            <a:r>
              <a:rPr lang="en-US">
                <a:latin typeface="Calibri" pitchFamily="34" charset="0"/>
              </a:rPr>
              <a:t>B</a:t>
            </a:r>
          </a:p>
        </p:txBody>
      </p:sp>
      <p:sp>
        <p:nvSpPr>
          <p:cNvPr id="4106" name="Line 10"/>
          <p:cNvSpPr>
            <a:spLocks noChangeShapeType="1"/>
          </p:cNvSpPr>
          <p:nvPr/>
        </p:nvSpPr>
        <p:spPr bwMode="auto">
          <a:xfrm flipV="1">
            <a:off x="6153150" y="3019425"/>
            <a:ext cx="381000" cy="228600"/>
          </a:xfrm>
          <a:prstGeom prst="line">
            <a:avLst/>
          </a:prstGeom>
          <a:noFill/>
          <a:ln w="28575">
            <a:solidFill>
              <a:schemeClr val="tx1"/>
            </a:solidFill>
            <a:round/>
            <a:headEnd/>
            <a:tailEnd/>
          </a:ln>
        </p:spPr>
        <p:txBody>
          <a:bodyPr wrap="none" anchor="ctr"/>
          <a:lstStyle/>
          <a:p>
            <a:endParaRPr lang="en-US"/>
          </a:p>
        </p:txBody>
      </p:sp>
      <p:sp>
        <p:nvSpPr>
          <p:cNvPr id="4107" name="Text Box 11"/>
          <p:cNvSpPr txBox="1">
            <a:spLocks noChangeArrowheads="1"/>
          </p:cNvSpPr>
          <p:nvPr/>
        </p:nvSpPr>
        <p:spPr bwMode="auto">
          <a:xfrm>
            <a:off x="5299075" y="1689100"/>
            <a:ext cx="317500" cy="369888"/>
          </a:xfrm>
          <a:prstGeom prst="rect">
            <a:avLst/>
          </a:prstGeom>
          <a:noFill/>
          <a:ln w="12700">
            <a:noFill/>
            <a:miter lim="800000"/>
            <a:headEnd/>
            <a:tailEnd/>
          </a:ln>
        </p:spPr>
        <p:txBody>
          <a:bodyPr wrap="none">
            <a:spAutoFit/>
          </a:bodyPr>
          <a:lstStyle/>
          <a:p>
            <a:r>
              <a:rPr lang="en-US">
                <a:latin typeface="Calibri" pitchFamily="34" charset="0"/>
              </a:rPr>
              <a:t>A</a:t>
            </a:r>
          </a:p>
        </p:txBody>
      </p:sp>
      <p:sp>
        <p:nvSpPr>
          <p:cNvPr id="4108" name="Line 12"/>
          <p:cNvSpPr>
            <a:spLocks noChangeShapeType="1"/>
          </p:cNvSpPr>
          <p:nvPr/>
        </p:nvSpPr>
        <p:spPr bwMode="auto">
          <a:xfrm>
            <a:off x="5695950" y="2105025"/>
            <a:ext cx="304800" cy="533400"/>
          </a:xfrm>
          <a:prstGeom prst="line">
            <a:avLst/>
          </a:prstGeom>
          <a:noFill/>
          <a:ln w="28575">
            <a:solidFill>
              <a:schemeClr val="tx1"/>
            </a:solidFill>
            <a:round/>
            <a:headEnd/>
            <a:tailEnd/>
          </a:ln>
        </p:spPr>
        <p:txBody>
          <a:bodyPr wrap="none" anchor="ctr"/>
          <a:lstStyle/>
          <a:p>
            <a:endParaRPr lang="en-US"/>
          </a:p>
        </p:txBody>
      </p:sp>
      <p:sp>
        <p:nvSpPr>
          <p:cNvPr id="4109" name="Text Box 13"/>
          <p:cNvSpPr txBox="1">
            <a:spLocks noChangeArrowheads="1"/>
          </p:cNvSpPr>
          <p:nvPr/>
        </p:nvSpPr>
        <p:spPr bwMode="auto">
          <a:xfrm>
            <a:off x="5984875" y="4806950"/>
            <a:ext cx="327025" cy="369888"/>
          </a:xfrm>
          <a:prstGeom prst="rect">
            <a:avLst/>
          </a:prstGeom>
          <a:noFill/>
          <a:ln w="12700">
            <a:noFill/>
            <a:miter lim="800000"/>
            <a:headEnd/>
            <a:tailEnd/>
          </a:ln>
        </p:spPr>
        <p:txBody>
          <a:bodyPr wrap="none">
            <a:spAutoFit/>
          </a:bodyPr>
          <a:lstStyle/>
          <a:p>
            <a:r>
              <a:rPr lang="en-US">
                <a:latin typeface="Calibri" pitchFamily="34" charset="0"/>
              </a:rPr>
              <a:t>D</a:t>
            </a:r>
          </a:p>
        </p:txBody>
      </p:sp>
      <p:sp>
        <p:nvSpPr>
          <p:cNvPr id="4110" name="Line 14"/>
          <p:cNvSpPr>
            <a:spLocks noChangeShapeType="1"/>
          </p:cNvSpPr>
          <p:nvPr/>
        </p:nvSpPr>
        <p:spPr bwMode="auto">
          <a:xfrm>
            <a:off x="5848350" y="4086225"/>
            <a:ext cx="304800" cy="762000"/>
          </a:xfrm>
          <a:prstGeom prst="line">
            <a:avLst/>
          </a:prstGeom>
          <a:noFill/>
          <a:ln w="28575">
            <a:solidFill>
              <a:schemeClr val="tx1"/>
            </a:solidFill>
            <a:round/>
            <a:headEnd/>
            <a:tailEnd/>
          </a:ln>
        </p:spPr>
        <p:txBody>
          <a:bodyPr wrap="none" anchor="ctr"/>
          <a:lstStyle/>
          <a:p>
            <a:endParaRPr lang="en-US"/>
          </a:p>
        </p:txBody>
      </p:sp>
      <p:sp>
        <p:nvSpPr>
          <p:cNvPr id="4112"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charset="0"/>
              <a:buAutoNum type="arabicPeriod"/>
            </a:pPr>
            <a:r>
              <a:rPr lang="en-US" dirty="0" smtClean="0"/>
              <a:t>A</a:t>
            </a:r>
          </a:p>
          <a:p>
            <a:pPr marL="514350" indent="-514350" eaLnBrk="1" hangingPunct="1">
              <a:buFont typeface="Arial" charset="0"/>
              <a:buAutoNum type="arabicPeriod"/>
            </a:pPr>
            <a:r>
              <a:rPr lang="en-US" dirty="0" smtClean="0"/>
              <a:t>B</a:t>
            </a:r>
          </a:p>
          <a:p>
            <a:pPr marL="514350" indent="-514350" eaLnBrk="1" hangingPunct="1">
              <a:buFont typeface="Arial" charset="0"/>
              <a:buAutoNum type="arabicPeriod"/>
            </a:pPr>
            <a:r>
              <a:rPr lang="en-US" dirty="0" smtClean="0"/>
              <a:t>C</a:t>
            </a:r>
          </a:p>
          <a:p>
            <a:pPr marL="514350" indent="-514350" eaLnBrk="1" hangingPunct="1">
              <a:buFont typeface="Arial" charset="0"/>
              <a:buAutoNum type="arabicPeriod"/>
            </a:pPr>
            <a:r>
              <a:rPr lang="en-US" dirty="0" smtClean="0">
                <a:solidFill>
                  <a:srgbClr val="FF0000"/>
                </a:solidFill>
              </a:rPr>
              <a:t>D</a:t>
            </a:r>
          </a:p>
          <a:p>
            <a:pPr marL="514350" indent="-514350" eaLnBrk="1" hangingPunct="1">
              <a:buFont typeface="Arial" charset="0"/>
              <a:buAutoNum type="arabicPeriod"/>
            </a:pPr>
            <a:r>
              <a:rPr lang="en-US" dirty="0" smtClean="0"/>
              <a:t>E</a:t>
            </a:r>
          </a:p>
        </p:txBody>
      </p:sp>
      <p:sp>
        <p:nvSpPr>
          <p:cNvPr id="23" name="TextBox 22"/>
          <p:cNvSpPr txBox="1"/>
          <p:nvPr/>
        </p:nvSpPr>
        <p:spPr>
          <a:xfrm>
            <a:off x="1295400" y="4038600"/>
            <a:ext cx="671979" cy="369332"/>
          </a:xfrm>
          <a:prstGeom prst="rect">
            <a:avLst/>
          </a:prstGeom>
          <a:noFill/>
        </p:spPr>
        <p:txBody>
          <a:bodyPr wrap="none" rtlCol="0">
            <a:spAutoFit/>
          </a:bodyPr>
          <a:lstStyle/>
          <a:p>
            <a:r>
              <a:rPr lang="en-US" dirty="0" smtClean="0"/>
              <a:t>OEE</a:t>
            </a:r>
            <a:endParaRPr lang="en-US" dirty="0"/>
          </a:p>
        </p:txBody>
      </p:sp>
      <p:sp>
        <p:nvSpPr>
          <p:cNvPr id="24" name="TextBox 23"/>
          <p:cNvSpPr txBox="1"/>
          <p:nvPr/>
        </p:nvSpPr>
        <p:spPr>
          <a:xfrm>
            <a:off x="1371600" y="3429000"/>
            <a:ext cx="2287806" cy="369332"/>
          </a:xfrm>
          <a:prstGeom prst="rect">
            <a:avLst/>
          </a:prstGeom>
          <a:noFill/>
        </p:spPr>
        <p:txBody>
          <a:bodyPr wrap="none" rtlCol="0">
            <a:spAutoFit/>
          </a:bodyPr>
          <a:lstStyle/>
          <a:p>
            <a:r>
              <a:rPr lang="en-US" dirty="0" err="1" smtClean="0"/>
              <a:t>Successional</a:t>
            </a:r>
            <a:r>
              <a:rPr lang="en-US" dirty="0" smtClean="0"/>
              <a:t> lamina</a:t>
            </a:r>
            <a:endParaRPr lang="en-US" dirty="0"/>
          </a:p>
        </p:txBody>
      </p:sp>
      <p:sp>
        <p:nvSpPr>
          <p:cNvPr id="25" name="TextBox 24"/>
          <p:cNvSpPr txBox="1"/>
          <p:nvPr/>
        </p:nvSpPr>
        <p:spPr>
          <a:xfrm>
            <a:off x="1295400" y="2895600"/>
            <a:ext cx="2326278" cy="369332"/>
          </a:xfrm>
          <a:prstGeom prst="rect">
            <a:avLst/>
          </a:prstGeom>
          <a:noFill/>
        </p:spPr>
        <p:txBody>
          <a:bodyPr wrap="none" rtlCol="0">
            <a:spAutoFit/>
          </a:bodyPr>
          <a:lstStyle/>
          <a:p>
            <a:r>
              <a:rPr lang="en-US" dirty="0" smtClean="0"/>
              <a:t>Lateral dental lamina</a:t>
            </a:r>
            <a:endParaRPr lang="en-US" dirty="0"/>
          </a:p>
        </p:txBody>
      </p:sp>
      <p:sp>
        <p:nvSpPr>
          <p:cNvPr id="26" name="TextBox 25"/>
          <p:cNvSpPr txBox="1"/>
          <p:nvPr/>
        </p:nvSpPr>
        <p:spPr>
          <a:xfrm>
            <a:off x="1295400" y="2286000"/>
            <a:ext cx="2198038" cy="369332"/>
          </a:xfrm>
          <a:prstGeom prst="rect">
            <a:avLst/>
          </a:prstGeom>
          <a:noFill/>
        </p:spPr>
        <p:txBody>
          <a:bodyPr wrap="none" rtlCol="0">
            <a:spAutoFit/>
          </a:bodyPr>
          <a:lstStyle/>
          <a:p>
            <a:r>
              <a:rPr lang="en-US" dirty="0" smtClean="0"/>
              <a:t>Outer dental lamina</a:t>
            </a:r>
            <a:endParaRPr lang="en-US" dirty="0"/>
          </a:p>
        </p:txBody>
      </p:sp>
      <p:sp>
        <p:nvSpPr>
          <p:cNvPr id="27" name="TextBox 26"/>
          <p:cNvSpPr txBox="1"/>
          <p:nvPr/>
        </p:nvSpPr>
        <p:spPr>
          <a:xfrm>
            <a:off x="1371600" y="1752600"/>
            <a:ext cx="1736373" cy="369332"/>
          </a:xfrm>
          <a:prstGeom prst="rect">
            <a:avLst/>
          </a:prstGeom>
          <a:noFill/>
        </p:spPr>
        <p:txBody>
          <a:bodyPr wrap="none" rtlCol="0">
            <a:spAutoFit/>
          </a:bodyPr>
          <a:lstStyle/>
          <a:p>
            <a:r>
              <a:rPr lang="en-US" dirty="0" smtClean="0"/>
              <a:t>Oral epithelium</a:t>
            </a:r>
            <a:endParaRPr lang="en-US" dirty="0"/>
          </a:p>
        </p:txBody>
      </p:sp>
    </p:spTree>
    <p:custDataLst>
      <p:tags r:id="rId1"/>
    </p:custData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3" name="TPQuestion"/>
          <p:cNvSpPr>
            <a:spLocks noGrp="1"/>
          </p:cNvSpPr>
          <p:nvPr>
            <p:ph type="title"/>
          </p:nvPr>
        </p:nvSpPr>
        <p:spPr/>
        <p:txBody>
          <a:bodyPr>
            <a:normAutofit fontScale="90000"/>
          </a:bodyPr>
          <a:lstStyle/>
          <a:p>
            <a:pPr eaLnBrk="1" hangingPunct="1"/>
            <a:r>
              <a:rPr lang="en-US" sz="3600" smtClean="0"/>
              <a:t>5. Which gene is expressed in the ectoderm at the site of tooth initiation?</a:t>
            </a:r>
          </a:p>
        </p:txBody>
      </p:sp>
      <p:sp>
        <p:nvSpPr>
          <p:cNvPr id="5124" name="TPAnswers"/>
          <p:cNvSpPr>
            <a:spLocks noGrp="1"/>
          </p:cNvSpPr>
          <p:nvPr>
            <p:ph type="body" idx="1"/>
            <p:custDataLst>
              <p:tags r:id="rId2"/>
            </p:custDataLst>
          </p:nvPr>
        </p:nvSpPr>
        <p:spPr>
          <a:xfrm>
            <a:off x="457200" y="1600200"/>
            <a:ext cx="8686800" cy="4525963"/>
          </a:xfrm>
        </p:spPr>
        <p:txBody>
          <a:bodyPr/>
          <a:lstStyle/>
          <a:p>
            <a:pPr marL="514350" indent="-514350" eaLnBrk="1" hangingPunct="1">
              <a:buFont typeface="Arial" charset="0"/>
              <a:buAutoNum type="arabicPeriod"/>
            </a:pPr>
            <a:r>
              <a:rPr lang="en-US" dirty="0" smtClean="0">
                <a:solidFill>
                  <a:srgbClr val="FF0000"/>
                </a:solidFill>
              </a:rPr>
              <a:t>SHH – Has a role in tooth </a:t>
            </a:r>
            <a:r>
              <a:rPr lang="en-US" dirty="0" err="1" smtClean="0">
                <a:solidFill>
                  <a:srgbClr val="FF0000"/>
                </a:solidFill>
              </a:rPr>
              <a:t>initiaton</a:t>
            </a:r>
            <a:endParaRPr lang="en-US" dirty="0" smtClean="0">
              <a:solidFill>
                <a:srgbClr val="FF0000"/>
              </a:solidFill>
            </a:endParaRPr>
          </a:p>
          <a:p>
            <a:pPr marL="514350" indent="-514350" eaLnBrk="1" hangingPunct="1">
              <a:buFont typeface="Arial" charset="0"/>
              <a:buAutoNum type="arabicPeriod"/>
            </a:pPr>
            <a:r>
              <a:rPr lang="en-US" dirty="0" smtClean="0"/>
              <a:t>Msx2 – Initiates the incisor and canine</a:t>
            </a:r>
          </a:p>
          <a:p>
            <a:pPr marL="514350" indent="-514350" eaLnBrk="1" hangingPunct="1">
              <a:buFont typeface="Arial" charset="0"/>
              <a:buAutoNum type="arabicPeriod"/>
            </a:pPr>
            <a:r>
              <a:rPr lang="en-US" dirty="0" smtClean="0"/>
              <a:t>Lhx6 – </a:t>
            </a:r>
            <a:r>
              <a:rPr lang="en-US" dirty="0" err="1" smtClean="0"/>
              <a:t>upregulates</a:t>
            </a:r>
            <a:r>
              <a:rPr lang="en-US" dirty="0" smtClean="0"/>
              <a:t> the </a:t>
            </a:r>
            <a:r>
              <a:rPr lang="en-US" dirty="0" err="1" smtClean="0"/>
              <a:t>ectomesenchyme</a:t>
            </a:r>
            <a:endParaRPr lang="en-US" dirty="0" smtClean="0"/>
          </a:p>
          <a:p>
            <a:pPr marL="514350" indent="-514350" eaLnBrk="1" hangingPunct="1">
              <a:buFont typeface="Arial" charset="0"/>
              <a:buAutoNum type="arabicPeriod"/>
            </a:pPr>
            <a:r>
              <a:rPr lang="en-US" dirty="0" smtClean="0"/>
              <a:t>PAX 9 – </a:t>
            </a:r>
            <a:r>
              <a:rPr lang="en-US" dirty="0" err="1" smtClean="0"/>
              <a:t>upregulates</a:t>
            </a:r>
            <a:r>
              <a:rPr lang="en-US" dirty="0" smtClean="0"/>
              <a:t> the </a:t>
            </a:r>
            <a:r>
              <a:rPr lang="en-US" dirty="0" err="1" smtClean="0"/>
              <a:t>ectomesenchyme</a:t>
            </a:r>
            <a:endParaRPr lang="en-US" dirty="0" smtClean="0"/>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PQuestion"/>
          <p:cNvSpPr>
            <a:spLocks noGrp="1"/>
          </p:cNvSpPr>
          <p:nvPr>
            <p:ph type="title"/>
          </p:nvPr>
        </p:nvSpPr>
        <p:spPr/>
        <p:txBody>
          <a:bodyPr/>
          <a:lstStyle/>
          <a:p>
            <a:r>
              <a:rPr lang="en-US"/>
              <a:t>The epithelium in the image is:</a:t>
            </a:r>
          </a:p>
        </p:txBody>
      </p:sp>
      <p:pic>
        <p:nvPicPr>
          <p:cNvPr id="10243" name="Picture 5" descr="fig"/>
          <p:cNvPicPr>
            <a:picLocks noChangeAspect="1" noChangeArrowheads="1"/>
          </p:cNvPicPr>
          <p:nvPr/>
        </p:nvPicPr>
        <p:blipFill>
          <a:blip r:embed="rId5"/>
          <a:srcRect/>
          <a:stretch>
            <a:fillRect/>
          </a:stretch>
        </p:blipFill>
        <p:spPr bwMode="auto">
          <a:xfrm>
            <a:off x="4349750" y="1524000"/>
            <a:ext cx="4794250" cy="4248150"/>
          </a:xfrm>
          <a:prstGeom prst="rect">
            <a:avLst/>
          </a:prstGeom>
          <a:noFill/>
          <a:ln w="28575">
            <a:solidFill>
              <a:schemeClr val="bg2"/>
            </a:solidFill>
            <a:miter lim="800000"/>
            <a:headEnd/>
            <a:tailEnd/>
          </a:ln>
        </p:spPr>
      </p:pic>
      <p:sp>
        <p:nvSpPr>
          <p:cNvPr id="10244" name="TPAnswers"/>
          <p:cNvSpPr>
            <a:spLocks noGrp="1"/>
          </p:cNvSpPr>
          <p:nvPr>
            <p:ph type="body" idx="1"/>
            <p:custDataLst>
              <p:tags r:id="rId2"/>
            </p:custDataLst>
          </p:nvPr>
        </p:nvSpPr>
        <p:spPr>
          <a:xfrm>
            <a:off x="152400" y="1600200"/>
            <a:ext cx="4114800" cy="4525963"/>
          </a:xfrm>
        </p:spPr>
        <p:txBody>
          <a:bodyPr/>
          <a:lstStyle/>
          <a:p>
            <a:pPr marL="514350" indent="-514350">
              <a:buFontTx/>
              <a:buAutoNum type="arabicPeriod"/>
            </a:pPr>
            <a:r>
              <a:rPr lang="en-US" sz="2400" b="1" dirty="0"/>
              <a:t>Stratified </a:t>
            </a:r>
            <a:r>
              <a:rPr lang="en-US" sz="2400" b="1" dirty="0" err="1"/>
              <a:t>squamous</a:t>
            </a:r>
            <a:r>
              <a:rPr lang="en-US" sz="2400" b="1" dirty="0"/>
              <a:t> wet.</a:t>
            </a:r>
          </a:p>
          <a:p>
            <a:pPr marL="514350" indent="-514350">
              <a:buFontTx/>
              <a:buAutoNum type="arabicPeriod"/>
            </a:pPr>
            <a:r>
              <a:rPr lang="en-US" sz="2400" dirty="0"/>
              <a:t>Keratinized stratified </a:t>
            </a:r>
            <a:r>
              <a:rPr lang="en-US" sz="2400" dirty="0" err="1"/>
              <a:t>squamous</a:t>
            </a:r>
            <a:r>
              <a:rPr lang="en-US" sz="2400" dirty="0"/>
              <a:t>.</a:t>
            </a:r>
          </a:p>
          <a:p>
            <a:pPr marL="514350" indent="-514350">
              <a:buFontTx/>
              <a:buAutoNum type="arabicPeriod"/>
            </a:pPr>
            <a:r>
              <a:rPr lang="en-US" sz="2400" dirty="0"/>
              <a:t>Transitional</a:t>
            </a:r>
          </a:p>
          <a:p>
            <a:pPr marL="514350" indent="-514350">
              <a:buFontTx/>
              <a:buAutoNum type="arabicPeriod"/>
            </a:pPr>
            <a:r>
              <a:rPr lang="en-US" sz="2400" dirty="0" err="1"/>
              <a:t>Pseudostratified</a:t>
            </a:r>
            <a:r>
              <a:rPr lang="en-US" sz="2400" dirty="0" smtClean="0"/>
              <a:t>.- would look keratinized, except still have nuclei in that top layer</a:t>
            </a:r>
            <a:endParaRPr lang="en-US" sz="2400" dirty="0"/>
          </a:p>
        </p:txBody>
      </p:sp>
    </p:spTree>
    <p:custDataLst>
      <p:tags r:id="rId1"/>
    </p:custData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7" name="TPQuestion"/>
          <p:cNvSpPr>
            <a:spLocks noGrp="1"/>
          </p:cNvSpPr>
          <p:nvPr>
            <p:ph type="title"/>
          </p:nvPr>
        </p:nvSpPr>
        <p:spPr/>
        <p:txBody>
          <a:bodyPr/>
          <a:lstStyle/>
          <a:p>
            <a:pPr eaLnBrk="1" hangingPunct="1"/>
            <a:r>
              <a:rPr lang="en-US" dirty="0" smtClean="0"/>
              <a:t>6. During tooth development the:</a:t>
            </a:r>
          </a:p>
        </p:txBody>
      </p:sp>
      <p:grpSp>
        <p:nvGrpSpPr>
          <p:cNvPr id="2" name="Countdown"/>
          <p:cNvGrpSpPr>
            <a:grpSpLocks/>
          </p:cNvGrpSpPr>
          <p:nvPr>
            <p:custDataLst>
              <p:tags r:id="rId2"/>
            </p:custDataLst>
          </p:nvPr>
        </p:nvGrpSpPr>
        <p:grpSpPr bwMode="auto">
          <a:xfrm>
            <a:off x="8178800" y="5216525"/>
            <a:ext cx="838200" cy="1514475"/>
            <a:chOff x="457200" y="5105400"/>
            <a:chExt cx="838200" cy="1514475"/>
          </a:xfrm>
        </p:grpSpPr>
        <p:sp>
          <p:nvSpPr>
            <p:cNvPr id="9" name="CDGlassBottom"/>
            <p:cNvSpPr/>
            <p:nvPr/>
          </p:nvSpPr>
          <p:spPr>
            <a:xfrm rot="16200000">
              <a:off x="676275" y="6134100"/>
              <a:ext cx="381000" cy="266700"/>
            </a:xfrm>
            <a:prstGeom prst="homePlate">
              <a:avLst/>
            </a:prstGeom>
            <a:solidFill>
              <a:schemeClr val="accent1">
                <a:alpha val="0"/>
              </a:schemeClr>
            </a:solidFill>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CDGlassTop"/>
            <p:cNvSpPr/>
            <p:nvPr/>
          </p:nvSpPr>
          <p:spPr>
            <a:xfrm rot="5400000">
              <a:off x="676275" y="5753100"/>
              <a:ext cx="381000" cy="266700"/>
            </a:xfrm>
            <a:prstGeom prst="homePlate">
              <a:avLst/>
            </a:prstGeom>
            <a:solidFill>
              <a:schemeClr val="accent1"/>
            </a:solidFill>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52" name="CDText"/>
            <p:cNvSpPr txBox="1">
              <a:spLocks noChangeArrowheads="1"/>
            </p:cNvSpPr>
            <p:nvPr/>
          </p:nvSpPr>
          <p:spPr bwMode="auto">
            <a:xfrm>
              <a:off x="457200" y="5105400"/>
              <a:ext cx="838200" cy="519112"/>
            </a:xfrm>
            <a:prstGeom prst="rect">
              <a:avLst/>
            </a:prstGeom>
            <a:noFill/>
            <a:ln w="9525">
              <a:noFill/>
              <a:miter lim="800000"/>
              <a:headEnd/>
              <a:tailEnd/>
            </a:ln>
          </p:spPr>
          <p:txBody>
            <a:bodyPr/>
            <a:lstStyle/>
            <a:p>
              <a:pPr algn="ctr"/>
              <a:r>
                <a:rPr lang="en-US" sz="2800" b="1">
                  <a:latin typeface="Times New Roman" pitchFamily="18" charset="0"/>
                </a:rPr>
                <a:t>60</a:t>
              </a:r>
            </a:p>
          </p:txBody>
        </p:sp>
        <p:sp>
          <p:nvSpPr>
            <p:cNvPr id="6" name="CDCapTop"/>
            <p:cNvSpPr/>
            <p:nvPr/>
          </p:nvSpPr>
          <p:spPr>
            <a:xfrm>
              <a:off x="600075" y="5534025"/>
              <a:ext cx="533400" cy="152400"/>
            </a:xfrm>
            <a:prstGeom prst="trapezoid">
              <a:avLst/>
            </a:prstGeom>
            <a:gradFill flip="none" rotWithShape="1">
              <a:gsLst>
                <a:gs pos="0">
                  <a:srgbClr val="D6B19C"/>
                </a:gs>
                <a:gs pos="30000">
                  <a:srgbClr val="D49E6C"/>
                </a:gs>
                <a:gs pos="70000">
                  <a:srgbClr val="A65528"/>
                </a:gs>
                <a:gs pos="100000">
                  <a:srgbClr val="663012"/>
                </a:gs>
              </a:gsLst>
              <a:lin ang="5400000" scaled="1"/>
              <a:tileRect/>
            </a:gradFill>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DCapBottom"/>
            <p:cNvSpPr/>
            <p:nvPr/>
          </p:nvSpPr>
          <p:spPr>
            <a:xfrm rot="10800000">
              <a:off x="600075" y="6467475"/>
              <a:ext cx="533400" cy="152400"/>
            </a:xfrm>
            <a:prstGeom prst="trapezoid">
              <a:avLst/>
            </a:prstGeom>
            <a:gradFill flip="none" rotWithShape="1">
              <a:gsLst>
                <a:gs pos="0">
                  <a:srgbClr val="D6B19C"/>
                </a:gs>
                <a:gs pos="30000">
                  <a:srgbClr val="D49E6C"/>
                </a:gs>
                <a:gs pos="70000">
                  <a:srgbClr val="A65528"/>
                </a:gs>
                <a:gs pos="100000">
                  <a:srgbClr val="663012"/>
                </a:gs>
              </a:gsLst>
              <a:lin ang="5400000" scaled="1"/>
              <a:tileRect/>
            </a:gradFill>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6149" name="TPAnswers"/>
          <p:cNvSpPr>
            <a:spLocks noGrp="1"/>
          </p:cNvSpPr>
          <p:nvPr>
            <p:ph type="body" idx="1"/>
            <p:custDataLst>
              <p:tags r:id="rId3"/>
            </p:custDataLst>
          </p:nvPr>
        </p:nvSpPr>
        <p:spPr>
          <a:xfrm>
            <a:off x="457200" y="1295401"/>
            <a:ext cx="4495800" cy="1066800"/>
          </a:xfrm>
        </p:spPr>
        <p:txBody>
          <a:bodyPr>
            <a:noAutofit/>
          </a:bodyPr>
          <a:lstStyle/>
          <a:p>
            <a:pPr marL="514350" indent="-514350" eaLnBrk="1" hangingPunct="1">
              <a:buFont typeface="Arial" charset="0"/>
              <a:buAutoNum type="arabicPeriod"/>
            </a:pPr>
            <a:r>
              <a:rPr lang="en-US" sz="1400" dirty="0" err="1" smtClean="0"/>
              <a:t>Odontoblasts</a:t>
            </a:r>
            <a:r>
              <a:rPr lang="en-US" sz="1400" dirty="0" smtClean="0"/>
              <a:t> appear before the inner enamel epithelium.</a:t>
            </a:r>
          </a:p>
          <a:p>
            <a:pPr marL="514350" indent="-514350" eaLnBrk="1" hangingPunct="1">
              <a:buFont typeface="Arial" charset="0"/>
              <a:buAutoNum type="arabicPeriod"/>
            </a:pPr>
            <a:r>
              <a:rPr lang="en-US" sz="1400" dirty="0" err="1" smtClean="0">
                <a:solidFill>
                  <a:srgbClr val="FF0000"/>
                </a:solidFill>
              </a:rPr>
              <a:t>Ameloblasts</a:t>
            </a:r>
            <a:r>
              <a:rPr lang="en-US" sz="1400" dirty="0" smtClean="0">
                <a:solidFill>
                  <a:srgbClr val="FF0000"/>
                </a:solidFill>
              </a:rPr>
              <a:t> appear before </a:t>
            </a:r>
            <a:r>
              <a:rPr lang="en-US" sz="1400" dirty="0" err="1" smtClean="0">
                <a:solidFill>
                  <a:srgbClr val="FF0000"/>
                </a:solidFill>
              </a:rPr>
              <a:t>odontoblasts</a:t>
            </a:r>
            <a:r>
              <a:rPr lang="en-US" sz="1400" dirty="0" smtClean="0">
                <a:solidFill>
                  <a:srgbClr val="FF0000"/>
                </a:solidFill>
              </a:rPr>
              <a:t>.  (the least wrong) slide 23 “dentin” shows </a:t>
            </a:r>
            <a:r>
              <a:rPr lang="en-US" sz="1400" dirty="0" err="1" smtClean="0">
                <a:solidFill>
                  <a:srgbClr val="FF0000"/>
                </a:solidFill>
              </a:rPr>
              <a:t>preameloblasts</a:t>
            </a:r>
            <a:r>
              <a:rPr lang="en-US" sz="1400" dirty="0" smtClean="0">
                <a:solidFill>
                  <a:srgbClr val="FF0000"/>
                </a:solidFill>
              </a:rPr>
              <a:t>  and then the differentiation of </a:t>
            </a:r>
            <a:r>
              <a:rPr lang="en-US" sz="1400" dirty="0" err="1" smtClean="0">
                <a:solidFill>
                  <a:srgbClr val="FF0000"/>
                </a:solidFill>
              </a:rPr>
              <a:t>ectomesenchymal</a:t>
            </a:r>
            <a:r>
              <a:rPr lang="en-US" sz="1400" dirty="0" smtClean="0">
                <a:solidFill>
                  <a:srgbClr val="FF0000"/>
                </a:solidFill>
              </a:rPr>
              <a:t> cells into </a:t>
            </a:r>
            <a:r>
              <a:rPr lang="en-US" sz="1400" dirty="0" err="1" smtClean="0">
                <a:solidFill>
                  <a:srgbClr val="FF0000"/>
                </a:solidFill>
              </a:rPr>
              <a:t>preodontoblasts</a:t>
            </a:r>
            <a:r>
              <a:rPr lang="en-US" sz="1400" dirty="0" smtClean="0">
                <a:solidFill>
                  <a:srgbClr val="FF0000"/>
                </a:solidFill>
              </a:rPr>
              <a:t>.  </a:t>
            </a:r>
          </a:p>
          <a:p>
            <a:pPr marL="514350" indent="-514350" eaLnBrk="1" hangingPunct="1">
              <a:buFont typeface="Arial" charset="0"/>
              <a:buAutoNum type="arabicPeriod"/>
            </a:pPr>
            <a:r>
              <a:rPr lang="en-US" sz="1400" dirty="0" smtClean="0"/>
              <a:t>Enamel appears before dentin</a:t>
            </a:r>
          </a:p>
          <a:p>
            <a:pPr marL="514350" indent="-514350" eaLnBrk="1" hangingPunct="1">
              <a:buFont typeface="Arial" charset="0"/>
              <a:buAutoNum type="arabicPeriod"/>
            </a:pPr>
            <a:r>
              <a:rPr lang="en-US" sz="1400" dirty="0" smtClean="0"/>
              <a:t>Enamel appears before </a:t>
            </a:r>
            <a:r>
              <a:rPr lang="en-US" sz="1400" dirty="0" err="1" smtClean="0"/>
              <a:t>odontoblasts</a:t>
            </a:r>
            <a:r>
              <a:rPr lang="en-US" sz="1400" dirty="0" smtClean="0"/>
              <a:t>.</a:t>
            </a:r>
          </a:p>
        </p:txBody>
      </p:sp>
      <p:sp>
        <p:nvSpPr>
          <p:cNvPr id="11" name="TextBox 10"/>
          <p:cNvSpPr txBox="1"/>
          <p:nvPr/>
        </p:nvSpPr>
        <p:spPr>
          <a:xfrm>
            <a:off x="914400" y="3124200"/>
            <a:ext cx="6506909" cy="3139321"/>
          </a:xfrm>
          <a:prstGeom prst="rect">
            <a:avLst/>
          </a:prstGeom>
          <a:noFill/>
        </p:spPr>
        <p:txBody>
          <a:bodyPr wrap="none" rtlCol="0">
            <a:spAutoFit/>
          </a:bodyPr>
          <a:lstStyle/>
          <a:p>
            <a:r>
              <a:rPr lang="en-US" dirty="0" smtClean="0"/>
              <a:t>None of these answers are truly correct as written. Here is the</a:t>
            </a:r>
          </a:p>
          <a:p>
            <a:r>
              <a:rPr lang="en-US" dirty="0" smtClean="0"/>
              <a:t>Correct info. </a:t>
            </a:r>
          </a:p>
          <a:p>
            <a:endParaRPr lang="en-US" dirty="0" smtClean="0"/>
          </a:p>
          <a:p>
            <a:r>
              <a:rPr lang="en-US" dirty="0" smtClean="0">
                <a:solidFill>
                  <a:srgbClr val="FF0000"/>
                </a:solidFill>
              </a:rPr>
              <a:t>Enamel formation requires dentin.</a:t>
            </a:r>
          </a:p>
          <a:p>
            <a:r>
              <a:rPr lang="en-US" dirty="0" smtClean="0">
                <a:solidFill>
                  <a:srgbClr val="FF0000"/>
                </a:solidFill>
              </a:rPr>
              <a:t>Reciprocal induction:</a:t>
            </a:r>
          </a:p>
          <a:p>
            <a:pPr lvl="1"/>
            <a:r>
              <a:rPr lang="en-US" dirty="0" smtClean="0">
                <a:solidFill>
                  <a:srgbClr val="FF0000"/>
                </a:solidFill>
              </a:rPr>
              <a:t>-internal dental epithelium induces </a:t>
            </a:r>
          </a:p>
          <a:p>
            <a:pPr lvl="1"/>
            <a:r>
              <a:rPr lang="en-US" dirty="0" smtClean="0">
                <a:solidFill>
                  <a:srgbClr val="FF0000"/>
                </a:solidFill>
              </a:rPr>
              <a:t>the underlying dental papilla cells .</a:t>
            </a:r>
          </a:p>
          <a:p>
            <a:pPr lvl="1"/>
            <a:r>
              <a:rPr lang="en-US" dirty="0" smtClean="0">
                <a:solidFill>
                  <a:srgbClr val="FF0000"/>
                </a:solidFill>
              </a:rPr>
              <a:t>-to become </a:t>
            </a:r>
            <a:r>
              <a:rPr lang="en-US" dirty="0" err="1" smtClean="0">
                <a:solidFill>
                  <a:srgbClr val="FF0000"/>
                </a:solidFill>
              </a:rPr>
              <a:t>ondotoblasts</a:t>
            </a:r>
            <a:r>
              <a:rPr lang="en-US" dirty="0" smtClean="0">
                <a:solidFill>
                  <a:srgbClr val="FF0000"/>
                </a:solidFill>
              </a:rPr>
              <a:t>.</a:t>
            </a:r>
          </a:p>
          <a:p>
            <a:pPr lvl="1"/>
            <a:r>
              <a:rPr lang="en-US" dirty="0" smtClean="0">
                <a:solidFill>
                  <a:srgbClr val="FF0000"/>
                </a:solidFill>
              </a:rPr>
              <a:t>Dentin induces the internal dental </a:t>
            </a:r>
          </a:p>
          <a:p>
            <a:pPr lvl="1"/>
            <a:r>
              <a:rPr lang="en-US" dirty="0" smtClean="0">
                <a:solidFill>
                  <a:srgbClr val="FF0000"/>
                </a:solidFill>
              </a:rPr>
              <a:t>epithelium to become </a:t>
            </a:r>
            <a:r>
              <a:rPr lang="en-US" dirty="0" err="1" smtClean="0">
                <a:solidFill>
                  <a:srgbClr val="FF0000"/>
                </a:solidFill>
              </a:rPr>
              <a:t>ameloblasts</a:t>
            </a:r>
            <a:r>
              <a:rPr lang="en-US" dirty="0" smtClean="0">
                <a:solidFill>
                  <a:srgbClr val="FF0000"/>
                </a:solidFill>
              </a:rPr>
              <a:t>.</a:t>
            </a:r>
          </a:p>
          <a:p>
            <a:endParaRPr lang="en-US" dirty="0"/>
          </a:p>
        </p:txBody>
      </p:sp>
      <p:pic>
        <p:nvPicPr>
          <p:cNvPr id="12" name="Picture 4" descr="bell"/>
          <p:cNvPicPr>
            <a:picLocks noChangeAspect="1" noChangeArrowheads="1"/>
          </p:cNvPicPr>
          <p:nvPr/>
        </p:nvPicPr>
        <p:blipFill>
          <a:blip r:embed="rId6" cstate="print"/>
          <a:srcRect/>
          <a:stretch>
            <a:fillRect/>
          </a:stretch>
        </p:blipFill>
        <p:spPr bwMode="auto">
          <a:xfrm>
            <a:off x="4953000" y="3678716"/>
            <a:ext cx="5638800" cy="4246084"/>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2209800" y="0"/>
            <a:ext cx="9144000" cy="1143000"/>
          </a:xfrm>
        </p:spPr>
        <p:txBody>
          <a:bodyPr rtlCol="0">
            <a:normAutofit/>
          </a:bodyPr>
          <a:lstStyle/>
          <a:p>
            <a:pPr eaLnBrk="1" fontAlgn="auto" hangingPunct="1">
              <a:spcAft>
                <a:spcPts val="0"/>
              </a:spcAft>
              <a:defRPr/>
            </a:pPr>
            <a:r>
              <a:rPr lang="en-US" sz="2000" dirty="0" smtClean="0"/>
              <a:t>7. Tome’s processes are seen during the:</a:t>
            </a:r>
          </a:p>
        </p:txBody>
      </p:sp>
      <p:sp>
        <p:nvSpPr>
          <p:cNvPr id="7172" name="TPAnswers"/>
          <p:cNvSpPr>
            <a:spLocks noGrp="1"/>
          </p:cNvSpPr>
          <p:nvPr>
            <p:ph type="body" idx="1"/>
            <p:custDataLst>
              <p:tags r:id="rId2"/>
            </p:custDataLst>
          </p:nvPr>
        </p:nvSpPr>
        <p:spPr>
          <a:xfrm>
            <a:off x="0" y="1143000"/>
            <a:ext cx="4114800" cy="3352799"/>
          </a:xfrm>
        </p:spPr>
        <p:txBody>
          <a:bodyPr>
            <a:normAutofit fontScale="77500" lnSpcReduction="20000"/>
          </a:bodyPr>
          <a:lstStyle/>
          <a:p>
            <a:pPr marL="514350" indent="-514350" eaLnBrk="1" hangingPunct="1">
              <a:buFont typeface="Arial" charset="0"/>
              <a:buAutoNum type="arabicPeriod"/>
            </a:pPr>
            <a:r>
              <a:rPr lang="en-US" sz="1600" dirty="0" err="1" smtClean="0"/>
              <a:t>Histodifferentiation</a:t>
            </a:r>
            <a:r>
              <a:rPr lang="en-US" sz="1600" dirty="0" smtClean="0"/>
              <a:t> stage</a:t>
            </a:r>
          </a:p>
          <a:p>
            <a:pPr marL="514350" indent="-514350" eaLnBrk="1" hangingPunct="1">
              <a:buFont typeface="Arial" charset="0"/>
              <a:buAutoNum type="arabicPeriod"/>
            </a:pPr>
            <a:endParaRPr lang="en-US" sz="1600" dirty="0" smtClean="0"/>
          </a:p>
          <a:p>
            <a:pPr marL="514350" indent="-514350" eaLnBrk="1" hangingPunct="1">
              <a:buFont typeface="Arial" charset="0"/>
              <a:buAutoNum type="arabicPeriod"/>
            </a:pPr>
            <a:endParaRPr lang="en-US" sz="1600" dirty="0" smtClean="0"/>
          </a:p>
          <a:p>
            <a:pPr marL="514350" indent="-514350" eaLnBrk="1" hangingPunct="1">
              <a:buFont typeface="Arial" charset="0"/>
              <a:buAutoNum type="arabicPeriod"/>
            </a:pPr>
            <a:endParaRPr lang="en-US" sz="1600" dirty="0" smtClean="0"/>
          </a:p>
          <a:p>
            <a:pPr marL="514350" indent="-514350" eaLnBrk="1" hangingPunct="1">
              <a:buFont typeface="Arial" charset="0"/>
              <a:buAutoNum type="arabicPeriod"/>
            </a:pPr>
            <a:endParaRPr lang="en-US" sz="1600" dirty="0" smtClean="0"/>
          </a:p>
          <a:p>
            <a:pPr marL="514350" indent="-514350" eaLnBrk="1" hangingPunct="1">
              <a:buFont typeface="Arial" charset="0"/>
              <a:buAutoNum type="arabicPeriod"/>
            </a:pPr>
            <a:r>
              <a:rPr lang="en-US" sz="1600" dirty="0" smtClean="0"/>
              <a:t>Initial </a:t>
            </a:r>
            <a:r>
              <a:rPr lang="en-US" sz="1600" dirty="0" err="1" smtClean="0"/>
              <a:t>secretory</a:t>
            </a:r>
            <a:r>
              <a:rPr lang="en-US" sz="1600" dirty="0" smtClean="0"/>
              <a:t> stage</a:t>
            </a:r>
          </a:p>
          <a:p>
            <a:pPr marL="514350" indent="-514350" eaLnBrk="1" hangingPunct="1">
              <a:buFont typeface="Arial" charset="0"/>
              <a:buAutoNum type="arabicPeriod"/>
            </a:pPr>
            <a:endParaRPr lang="en-US" sz="1600" dirty="0" smtClean="0">
              <a:solidFill>
                <a:srgbClr val="FF0000"/>
              </a:solidFill>
            </a:endParaRPr>
          </a:p>
          <a:p>
            <a:pPr marL="514350" indent="-514350" eaLnBrk="1" hangingPunct="1">
              <a:buFont typeface="Arial" charset="0"/>
              <a:buAutoNum type="arabicPeriod"/>
            </a:pPr>
            <a:endParaRPr lang="en-US" sz="1600" dirty="0" smtClean="0">
              <a:solidFill>
                <a:srgbClr val="FF0000"/>
              </a:solidFill>
            </a:endParaRPr>
          </a:p>
          <a:p>
            <a:pPr marL="514350" indent="-514350" eaLnBrk="1" hangingPunct="1">
              <a:buFont typeface="Arial" charset="0"/>
              <a:buAutoNum type="arabicPeriod"/>
            </a:pPr>
            <a:endParaRPr lang="en-US" sz="1600" dirty="0" smtClean="0">
              <a:solidFill>
                <a:srgbClr val="FF0000"/>
              </a:solidFill>
            </a:endParaRPr>
          </a:p>
          <a:p>
            <a:pPr marL="514350" indent="-514350" eaLnBrk="1" hangingPunct="1">
              <a:buFont typeface="Arial" charset="0"/>
              <a:buAutoNum type="arabicPeriod"/>
            </a:pPr>
            <a:endParaRPr lang="en-US" sz="1600" dirty="0" smtClean="0">
              <a:solidFill>
                <a:srgbClr val="FF0000"/>
              </a:solidFill>
            </a:endParaRPr>
          </a:p>
          <a:p>
            <a:pPr marL="514350" indent="-514350" eaLnBrk="1" hangingPunct="1">
              <a:buFont typeface="Arial" charset="0"/>
              <a:buAutoNum type="arabicPeriod"/>
            </a:pPr>
            <a:r>
              <a:rPr lang="en-US" sz="1600" dirty="0" err="1" smtClean="0">
                <a:solidFill>
                  <a:srgbClr val="FF0000"/>
                </a:solidFill>
              </a:rPr>
              <a:t>Secretory</a:t>
            </a:r>
            <a:r>
              <a:rPr lang="en-US" sz="1600" dirty="0" smtClean="0">
                <a:solidFill>
                  <a:srgbClr val="FF0000"/>
                </a:solidFill>
              </a:rPr>
              <a:t> stage</a:t>
            </a:r>
          </a:p>
          <a:p>
            <a:pPr marL="514350" indent="-514350" eaLnBrk="1" hangingPunct="1">
              <a:buFont typeface="Arial" charset="0"/>
              <a:buAutoNum type="arabicPeriod"/>
            </a:pPr>
            <a:endParaRPr lang="en-US" sz="1600" dirty="0" smtClean="0"/>
          </a:p>
          <a:p>
            <a:pPr marL="514350" indent="-514350" eaLnBrk="1" hangingPunct="1">
              <a:buFont typeface="Arial" charset="0"/>
              <a:buAutoNum type="arabicPeriod"/>
            </a:pPr>
            <a:endParaRPr lang="en-US" sz="1600" dirty="0" smtClean="0"/>
          </a:p>
          <a:p>
            <a:pPr marL="514350" indent="-514350" eaLnBrk="1" hangingPunct="1">
              <a:buFont typeface="Arial" charset="0"/>
              <a:buAutoNum type="arabicPeriod"/>
            </a:pPr>
            <a:endParaRPr lang="en-US" sz="1600" dirty="0" smtClean="0"/>
          </a:p>
          <a:p>
            <a:pPr marL="514350" indent="-514350" eaLnBrk="1" hangingPunct="1">
              <a:buFont typeface="Arial" charset="0"/>
              <a:buAutoNum type="arabicPeriod"/>
            </a:pPr>
            <a:endParaRPr lang="en-US" sz="1600" dirty="0" smtClean="0"/>
          </a:p>
          <a:p>
            <a:pPr marL="514350" indent="-514350" eaLnBrk="1" hangingPunct="1">
              <a:buFont typeface="Arial" charset="0"/>
              <a:buAutoNum type="arabicPeriod"/>
            </a:pPr>
            <a:r>
              <a:rPr lang="en-US" sz="1600" dirty="0" smtClean="0"/>
              <a:t>Maturation stage</a:t>
            </a:r>
          </a:p>
        </p:txBody>
      </p:sp>
      <p:sp>
        <p:nvSpPr>
          <p:cNvPr id="9" name="TextBox 8"/>
          <p:cNvSpPr txBox="1"/>
          <p:nvPr/>
        </p:nvSpPr>
        <p:spPr>
          <a:xfrm>
            <a:off x="1981200" y="4114800"/>
            <a:ext cx="5006499" cy="461665"/>
          </a:xfrm>
          <a:prstGeom prst="rect">
            <a:avLst/>
          </a:prstGeom>
          <a:noFill/>
        </p:spPr>
        <p:txBody>
          <a:bodyPr wrap="square" rtlCol="0">
            <a:spAutoFit/>
          </a:bodyPr>
          <a:lstStyle/>
          <a:p>
            <a:r>
              <a:rPr lang="en-US" sz="1200" dirty="0" smtClean="0"/>
              <a:t>The organic enamel matrix is secreted from the</a:t>
            </a:r>
          </a:p>
          <a:p>
            <a:r>
              <a:rPr lang="en-US" sz="1200" dirty="0" smtClean="0"/>
              <a:t>Tomes processes during the </a:t>
            </a:r>
            <a:r>
              <a:rPr lang="en-US" sz="1200" dirty="0" err="1" smtClean="0"/>
              <a:t>secretory</a:t>
            </a:r>
            <a:r>
              <a:rPr lang="en-US" sz="1200" dirty="0" smtClean="0"/>
              <a:t> stage.</a:t>
            </a:r>
            <a:endParaRPr lang="en-US" sz="1200" dirty="0"/>
          </a:p>
        </p:txBody>
      </p:sp>
      <p:sp>
        <p:nvSpPr>
          <p:cNvPr id="10" name="TextBox 9"/>
          <p:cNvSpPr txBox="1"/>
          <p:nvPr/>
        </p:nvSpPr>
        <p:spPr>
          <a:xfrm>
            <a:off x="2743200" y="1143000"/>
            <a:ext cx="4185761" cy="1366528"/>
          </a:xfrm>
          <a:prstGeom prst="rect">
            <a:avLst/>
          </a:prstGeom>
          <a:noFill/>
        </p:spPr>
        <p:txBody>
          <a:bodyPr wrap="none" rtlCol="0">
            <a:spAutoFit/>
          </a:bodyPr>
          <a:lstStyle/>
          <a:p>
            <a:pPr>
              <a:lnSpc>
                <a:spcPct val="90000"/>
              </a:lnSpc>
            </a:pPr>
            <a:r>
              <a:rPr lang="en-US" sz="1200" dirty="0" err="1" smtClean="0"/>
              <a:t>Histodifferentiation</a:t>
            </a:r>
            <a:r>
              <a:rPr lang="en-US" sz="1200" dirty="0" smtClean="0"/>
              <a:t> phase:  </a:t>
            </a:r>
          </a:p>
          <a:p>
            <a:pPr lvl="1">
              <a:lnSpc>
                <a:spcPct val="90000"/>
              </a:lnSpc>
            </a:pPr>
            <a:r>
              <a:rPr lang="en-US" sz="1200" dirty="0" smtClean="0"/>
              <a:t>Nuclei shift toward stratum </a:t>
            </a:r>
            <a:r>
              <a:rPr lang="en-US" sz="1200" dirty="0" err="1" smtClean="0"/>
              <a:t>intermedium</a:t>
            </a:r>
            <a:endParaRPr lang="en-US" sz="1200" dirty="0" smtClean="0"/>
          </a:p>
          <a:p>
            <a:pPr lvl="1">
              <a:lnSpc>
                <a:spcPct val="90000"/>
              </a:lnSpc>
            </a:pPr>
            <a:r>
              <a:rPr lang="en-US" sz="1200" dirty="0" smtClean="0"/>
              <a:t>Golgi prominent and in center of cell.</a:t>
            </a:r>
          </a:p>
          <a:p>
            <a:pPr lvl="1">
              <a:lnSpc>
                <a:spcPct val="90000"/>
              </a:lnSpc>
            </a:pPr>
            <a:r>
              <a:rPr lang="en-US" sz="1200" dirty="0" smtClean="0"/>
              <a:t>Abundant RER formed.</a:t>
            </a:r>
          </a:p>
          <a:p>
            <a:pPr lvl="1">
              <a:lnSpc>
                <a:spcPct val="90000"/>
              </a:lnSpc>
            </a:pPr>
            <a:r>
              <a:rPr lang="en-US" sz="1200" dirty="0" err="1" smtClean="0"/>
              <a:t>Junctional</a:t>
            </a:r>
            <a:r>
              <a:rPr lang="en-US" sz="1200" dirty="0" smtClean="0"/>
              <a:t> complexes form around cell at both ends.</a:t>
            </a:r>
          </a:p>
          <a:p>
            <a:pPr lvl="1">
              <a:lnSpc>
                <a:spcPct val="90000"/>
              </a:lnSpc>
            </a:pPr>
            <a:r>
              <a:rPr lang="en-US" sz="1200" dirty="0" smtClean="0"/>
              <a:t>Terminal web seen.</a:t>
            </a:r>
          </a:p>
          <a:p>
            <a:endParaRPr lang="en-US" dirty="0"/>
          </a:p>
        </p:txBody>
      </p:sp>
      <p:pic>
        <p:nvPicPr>
          <p:cNvPr id="11" name="Picture 4" descr="bell3"/>
          <p:cNvPicPr>
            <a:picLocks noChangeAspect="1" noChangeArrowheads="1"/>
          </p:cNvPicPr>
          <p:nvPr/>
        </p:nvPicPr>
        <p:blipFill>
          <a:blip r:embed="rId5" cstate="print"/>
          <a:srcRect/>
          <a:stretch>
            <a:fillRect/>
          </a:stretch>
        </p:blipFill>
        <p:spPr bwMode="auto">
          <a:xfrm>
            <a:off x="7018489" y="0"/>
            <a:ext cx="2125511" cy="1600200"/>
          </a:xfrm>
          <a:prstGeom prst="rect">
            <a:avLst/>
          </a:prstGeom>
          <a:noFill/>
          <a:ln w="38100">
            <a:solidFill>
              <a:srgbClr val="000000"/>
            </a:solidFill>
            <a:miter lim="800000"/>
            <a:headEnd/>
            <a:tailEnd/>
          </a:ln>
        </p:spPr>
      </p:pic>
      <p:sp>
        <p:nvSpPr>
          <p:cNvPr id="12" name="TextBox 11"/>
          <p:cNvSpPr txBox="1"/>
          <p:nvPr/>
        </p:nvSpPr>
        <p:spPr>
          <a:xfrm>
            <a:off x="2438400" y="2667000"/>
            <a:ext cx="4030270" cy="1107996"/>
          </a:xfrm>
          <a:prstGeom prst="rect">
            <a:avLst/>
          </a:prstGeom>
          <a:noFill/>
        </p:spPr>
        <p:txBody>
          <a:bodyPr wrap="square" rtlCol="0">
            <a:spAutoFit/>
          </a:bodyPr>
          <a:lstStyle/>
          <a:p>
            <a:r>
              <a:rPr lang="en-US" sz="1100" dirty="0" err="1" smtClean="0"/>
              <a:t>Secretory</a:t>
            </a:r>
            <a:r>
              <a:rPr lang="en-US" sz="1100" dirty="0" smtClean="0"/>
              <a:t> Stage:</a:t>
            </a:r>
          </a:p>
          <a:p>
            <a:pPr lvl="1"/>
            <a:r>
              <a:rPr lang="en-US" sz="1100" dirty="0" smtClean="0"/>
              <a:t>Initial </a:t>
            </a:r>
            <a:r>
              <a:rPr lang="en-US" sz="1100" dirty="0" err="1" smtClean="0"/>
              <a:t>Secretory</a:t>
            </a:r>
            <a:r>
              <a:rPr lang="en-US" sz="1100" dirty="0" smtClean="0"/>
              <a:t> Stage</a:t>
            </a:r>
          </a:p>
          <a:p>
            <a:pPr lvl="2"/>
            <a:r>
              <a:rPr lang="en-US" sz="1100" dirty="0" smtClean="0"/>
              <a:t>Production of Enamel proteins.</a:t>
            </a:r>
          </a:p>
          <a:p>
            <a:pPr lvl="2"/>
            <a:r>
              <a:rPr lang="en-US" sz="1100" dirty="0" smtClean="0"/>
              <a:t>Almost immediate production of mineralization.</a:t>
            </a:r>
          </a:p>
          <a:p>
            <a:pPr lvl="2"/>
            <a:r>
              <a:rPr lang="en-US" sz="1100" dirty="0" smtClean="0"/>
              <a:t>Rods not formed</a:t>
            </a:r>
          </a:p>
          <a:p>
            <a:endParaRPr lang="en-US" sz="1100" dirty="0"/>
          </a:p>
        </p:txBody>
      </p:sp>
      <p:pic>
        <p:nvPicPr>
          <p:cNvPr id="13" name="Picture 4" descr="lbell4"/>
          <p:cNvPicPr>
            <a:picLocks noChangeAspect="1" noChangeArrowheads="1"/>
          </p:cNvPicPr>
          <p:nvPr/>
        </p:nvPicPr>
        <p:blipFill>
          <a:blip r:embed="rId6" cstate="print"/>
          <a:srcRect/>
          <a:stretch>
            <a:fillRect/>
          </a:stretch>
        </p:blipFill>
        <p:spPr bwMode="auto">
          <a:xfrm>
            <a:off x="7030861" y="1600200"/>
            <a:ext cx="2113139" cy="1590803"/>
          </a:xfrm>
          <a:prstGeom prst="rect">
            <a:avLst/>
          </a:prstGeom>
          <a:noFill/>
          <a:ln w="38100">
            <a:solidFill>
              <a:srgbClr val="000000"/>
            </a:solidFill>
            <a:miter lim="800000"/>
            <a:headEnd/>
            <a:tailEnd/>
          </a:ln>
        </p:spPr>
      </p:pic>
      <p:pic>
        <p:nvPicPr>
          <p:cNvPr id="14" name="Picture 4" descr="germ5"/>
          <p:cNvPicPr>
            <a:picLocks noChangeAspect="1" noChangeArrowheads="1"/>
          </p:cNvPicPr>
          <p:nvPr/>
        </p:nvPicPr>
        <p:blipFill>
          <a:blip r:embed="rId7" cstate="print"/>
          <a:srcRect/>
          <a:stretch>
            <a:fillRect/>
          </a:stretch>
        </p:blipFill>
        <p:spPr bwMode="auto">
          <a:xfrm>
            <a:off x="6917751" y="3200400"/>
            <a:ext cx="2226249" cy="1676400"/>
          </a:xfrm>
          <a:prstGeom prst="rect">
            <a:avLst/>
          </a:prstGeom>
          <a:noFill/>
          <a:ln w="9525">
            <a:solidFill>
              <a:schemeClr val="tx1"/>
            </a:solidFill>
            <a:miter lim="800000"/>
            <a:headEnd/>
            <a:tailEnd/>
          </a:ln>
        </p:spPr>
      </p:pic>
      <p:pic>
        <p:nvPicPr>
          <p:cNvPr id="15" name="Picture 8"/>
          <p:cNvPicPr>
            <a:picLocks noChangeAspect="1" noChangeArrowheads="1"/>
          </p:cNvPicPr>
          <p:nvPr/>
        </p:nvPicPr>
        <p:blipFill>
          <a:blip r:embed="rId8" cstate="print"/>
          <a:srcRect/>
          <a:stretch>
            <a:fillRect/>
          </a:stretch>
        </p:blipFill>
        <p:spPr bwMode="auto">
          <a:xfrm>
            <a:off x="5410200" y="4876800"/>
            <a:ext cx="3733800" cy="1981200"/>
          </a:xfrm>
          <a:prstGeom prst="rect">
            <a:avLst/>
          </a:prstGeom>
          <a:noFill/>
        </p:spPr>
      </p:pic>
      <p:sp>
        <p:nvSpPr>
          <p:cNvPr id="16" name="TextBox 15"/>
          <p:cNvSpPr txBox="1"/>
          <p:nvPr/>
        </p:nvSpPr>
        <p:spPr>
          <a:xfrm>
            <a:off x="1600200" y="5334000"/>
            <a:ext cx="3953326" cy="1384995"/>
          </a:xfrm>
          <a:prstGeom prst="rect">
            <a:avLst/>
          </a:prstGeom>
          <a:noFill/>
        </p:spPr>
        <p:txBody>
          <a:bodyPr wrap="none" rtlCol="0">
            <a:spAutoFit/>
          </a:bodyPr>
          <a:lstStyle/>
          <a:p>
            <a:r>
              <a:rPr lang="en-US" sz="1100" dirty="0" smtClean="0"/>
              <a:t>Maturation Stage</a:t>
            </a:r>
          </a:p>
          <a:p>
            <a:pPr lvl="1"/>
            <a:r>
              <a:rPr lang="en-US" sz="1100" dirty="0" err="1" smtClean="0"/>
              <a:t>Ameloblasts</a:t>
            </a:r>
            <a:r>
              <a:rPr lang="en-US" sz="1100" dirty="0" smtClean="0"/>
              <a:t> get shorter</a:t>
            </a:r>
          </a:p>
          <a:p>
            <a:pPr lvl="1"/>
            <a:r>
              <a:rPr lang="en-US" sz="1100" dirty="0" err="1" smtClean="0"/>
              <a:t>Ameloblasts</a:t>
            </a:r>
            <a:r>
              <a:rPr lang="en-US" sz="1100" dirty="0" smtClean="0"/>
              <a:t> then have two morphologies:</a:t>
            </a:r>
          </a:p>
          <a:p>
            <a:pPr lvl="2"/>
            <a:r>
              <a:rPr lang="en-US" sz="1100" dirty="0" smtClean="0"/>
              <a:t>-Ruffled cell border: adding inorganic material</a:t>
            </a:r>
          </a:p>
          <a:p>
            <a:pPr lvl="2"/>
            <a:r>
              <a:rPr lang="en-US" sz="1100" dirty="0" smtClean="0"/>
              <a:t>-Smooth ended border: removal</a:t>
            </a:r>
          </a:p>
          <a:p>
            <a:pPr lvl="2"/>
            <a:r>
              <a:rPr lang="en-US" sz="1100" dirty="0" smtClean="0"/>
              <a:t> of water and organic material. </a:t>
            </a:r>
          </a:p>
          <a:p>
            <a:endParaRPr lang="en-US" dirty="0"/>
          </a:p>
        </p:txBody>
      </p:sp>
    </p:spTree>
    <p:custDataLst>
      <p:tags r:id="rId1"/>
    </p:custData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5" name="TPQuestion"/>
          <p:cNvSpPr>
            <a:spLocks noGrp="1"/>
          </p:cNvSpPr>
          <p:nvPr>
            <p:ph type="title"/>
          </p:nvPr>
        </p:nvSpPr>
        <p:spPr/>
        <p:txBody>
          <a:bodyPr/>
          <a:lstStyle/>
          <a:p>
            <a:pPr eaLnBrk="1" hangingPunct="1"/>
            <a:r>
              <a:rPr lang="en-US" smtClean="0"/>
              <a:t>8. During the maturation phase:</a:t>
            </a:r>
          </a:p>
        </p:txBody>
      </p:sp>
      <p:sp>
        <p:nvSpPr>
          <p:cNvPr id="3" name="TPAnswers"/>
          <p:cNvSpPr>
            <a:spLocks noGrp="1"/>
          </p:cNvSpPr>
          <p:nvPr>
            <p:ph type="body" idx="1"/>
            <p:custDataLst>
              <p:tags r:id="rId2"/>
            </p:custDataLst>
          </p:nvPr>
        </p:nvSpPr>
        <p:spPr>
          <a:xfrm>
            <a:off x="457200" y="1600200"/>
            <a:ext cx="5562600" cy="4525963"/>
          </a:xfrm>
        </p:spPr>
        <p:txBody>
          <a:bodyPr rtlCol="0">
            <a:normAutofit lnSpcReduction="10000"/>
          </a:bodyPr>
          <a:lstStyle/>
          <a:p>
            <a:pPr marL="514350" indent="-514350" eaLnBrk="1" fontAlgn="auto" hangingPunct="1">
              <a:spcAft>
                <a:spcPts val="0"/>
              </a:spcAft>
              <a:buFont typeface="Arial" pitchFamily="34" charset="0"/>
              <a:buAutoNum type="arabicPeriod"/>
              <a:defRPr/>
            </a:pPr>
            <a:r>
              <a:rPr lang="en-US" sz="1400" dirty="0" err="1" smtClean="0"/>
              <a:t>Ameloblasts</a:t>
            </a:r>
            <a:r>
              <a:rPr lang="en-US" sz="1400" dirty="0" smtClean="0"/>
              <a:t> get longer.       </a:t>
            </a:r>
            <a:r>
              <a:rPr lang="en-US" sz="1400" dirty="0" smtClean="0">
                <a:solidFill>
                  <a:schemeClr val="tx2">
                    <a:lumMod val="60000"/>
                    <a:lumOff val="40000"/>
                  </a:schemeClr>
                </a:solidFill>
              </a:rPr>
              <a:t>They actually get shorter</a:t>
            </a:r>
            <a:endParaRPr lang="en-US" sz="1400" dirty="0" smtClean="0"/>
          </a:p>
          <a:p>
            <a:pPr marL="514350" indent="-514350" eaLnBrk="1" fontAlgn="auto" hangingPunct="1">
              <a:spcAft>
                <a:spcPts val="0"/>
              </a:spcAft>
              <a:buFont typeface="Arial" pitchFamily="34" charset="0"/>
              <a:buAutoNum type="arabicPeriod"/>
              <a:defRPr/>
            </a:pPr>
            <a:endParaRPr lang="en-US" sz="1400" dirty="0" smtClean="0"/>
          </a:p>
          <a:p>
            <a:pPr marL="514350" indent="-514350" eaLnBrk="1" fontAlgn="auto" hangingPunct="1">
              <a:spcAft>
                <a:spcPts val="0"/>
              </a:spcAft>
              <a:buFont typeface="Arial" pitchFamily="34" charset="0"/>
              <a:buAutoNum type="arabicPeriod"/>
              <a:defRPr/>
            </a:pPr>
            <a:endParaRPr lang="en-US" sz="1400" dirty="0" smtClean="0"/>
          </a:p>
          <a:p>
            <a:pPr marL="514350" indent="-514350" eaLnBrk="1" fontAlgn="auto" hangingPunct="1">
              <a:spcAft>
                <a:spcPts val="0"/>
              </a:spcAft>
              <a:buFont typeface="Arial" pitchFamily="34" charset="0"/>
              <a:buAutoNum type="arabicPeriod"/>
              <a:defRPr/>
            </a:pPr>
            <a:endParaRPr lang="en-US" sz="1400" dirty="0" smtClean="0"/>
          </a:p>
          <a:p>
            <a:pPr marL="514350" indent="-514350" eaLnBrk="1" fontAlgn="auto" hangingPunct="1">
              <a:spcAft>
                <a:spcPts val="0"/>
              </a:spcAft>
              <a:buFont typeface="Arial" pitchFamily="34" charset="0"/>
              <a:buAutoNum type="arabicPeriod"/>
              <a:defRPr/>
            </a:pPr>
            <a:r>
              <a:rPr lang="en-US" sz="1400" dirty="0" smtClean="0"/>
              <a:t>Ruffled </a:t>
            </a:r>
            <a:r>
              <a:rPr lang="en-US" sz="1400" dirty="0" err="1" smtClean="0"/>
              <a:t>ameloblasts</a:t>
            </a:r>
            <a:r>
              <a:rPr lang="en-US" sz="1400" dirty="0" smtClean="0"/>
              <a:t> loose their </a:t>
            </a:r>
            <a:r>
              <a:rPr lang="en-US" sz="1400" dirty="0" err="1" smtClean="0"/>
              <a:t>junctional</a:t>
            </a:r>
            <a:r>
              <a:rPr lang="en-US" sz="1400" dirty="0" smtClean="0"/>
              <a:t>   complexes    </a:t>
            </a:r>
          </a:p>
          <a:p>
            <a:pPr marL="514350" indent="-514350" eaLnBrk="1" fontAlgn="auto" hangingPunct="1">
              <a:spcAft>
                <a:spcPts val="0"/>
              </a:spcAft>
              <a:buFont typeface="Arial" pitchFamily="34" charset="0"/>
              <a:buAutoNum type="arabicPeriod"/>
              <a:defRPr/>
            </a:pPr>
            <a:endParaRPr lang="en-US" sz="1400" dirty="0" smtClean="0"/>
          </a:p>
          <a:p>
            <a:pPr marL="514350" indent="-514350" eaLnBrk="1" fontAlgn="auto" hangingPunct="1">
              <a:spcAft>
                <a:spcPts val="0"/>
              </a:spcAft>
              <a:buFont typeface="Arial" pitchFamily="34" charset="0"/>
              <a:buAutoNum type="arabicPeriod"/>
              <a:defRPr/>
            </a:pPr>
            <a:endParaRPr lang="en-US" sz="1400" dirty="0" smtClean="0"/>
          </a:p>
          <a:p>
            <a:pPr marL="514350" indent="-514350" eaLnBrk="1" fontAlgn="auto" hangingPunct="1">
              <a:spcAft>
                <a:spcPts val="0"/>
              </a:spcAft>
              <a:buFont typeface="Arial" pitchFamily="34" charset="0"/>
              <a:buAutoNum type="arabicPeriod"/>
              <a:defRPr/>
            </a:pPr>
            <a:endParaRPr lang="en-US" sz="1400" dirty="0" smtClean="0"/>
          </a:p>
          <a:p>
            <a:pPr marL="514350" indent="-514350" eaLnBrk="1" fontAlgn="auto" hangingPunct="1">
              <a:spcAft>
                <a:spcPts val="0"/>
              </a:spcAft>
              <a:buFont typeface="Arial" pitchFamily="34" charset="0"/>
              <a:buAutoNum type="arabicPeriod"/>
              <a:defRPr/>
            </a:pPr>
            <a:endParaRPr lang="en-US" sz="1400" dirty="0" smtClean="0"/>
          </a:p>
          <a:p>
            <a:pPr marL="514350" indent="-514350" eaLnBrk="1" fontAlgn="auto" hangingPunct="1">
              <a:spcAft>
                <a:spcPts val="0"/>
              </a:spcAft>
              <a:buNone/>
              <a:defRPr/>
            </a:pPr>
            <a:r>
              <a:rPr lang="en-US" sz="1400" dirty="0" smtClean="0"/>
              <a:t>                                       </a:t>
            </a:r>
          </a:p>
          <a:p>
            <a:pPr marL="514350" indent="-514350" eaLnBrk="1" fontAlgn="auto" hangingPunct="1">
              <a:spcAft>
                <a:spcPts val="0"/>
              </a:spcAft>
              <a:buAutoNum type="arabicPeriod" startAt="3"/>
              <a:defRPr/>
            </a:pPr>
            <a:r>
              <a:rPr lang="en-US" sz="1400" dirty="0" smtClean="0"/>
              <a:t>Smooth </a:t>
            </a:r>
            <a:r>
              <a:rPr lang="en-US" sz="1400" dirty="0" err="1" smtClean="0"/>
              <a:t>ameloblasts</a:t>
            </a:r>
            <a:r>
              <a:rPr lang="en-US" sz="1400" dirty="0" smtClean="0"/>
              <a:t> loose their </a:t>
            </a:r>
            <a:r>
              <a:rPr lang="en-US" sz="1400" dirty="0" err="1" smtClean="0"/>
              <a:t>junctional</a:t>
            </a:r>
            <a:r>
              <a:rPr lang="en-US" sz="1400" dirty="0" smtClean="0"/>
              <a:t> complexes.</a:t>
            </a:r>
          </a:p>
          <a:p>
            <a:pPr marL="514350" indent="-514350" eaLnBrk="1" fontAlgn="auto" hangingPunct="1">
              <a:spcAft>
                <a:spcPts val="0"/>
              </a:spcAft>
              <a:buAutoNum type="arabicPeriod" startAt="3"/>
              <a:defRPr/>
            </a:pPr>
            <a:endParaRPr lang="en-US" sz="1400" dirty="0" smtClean="0"/>
          </a:p>
          <a:p>
            <a:pPr>
              <a:lnSpc>
                <a:spcPct val="90000"/>
              </a:lnSpc>
            </a:pPr>
            <a:r>
              <a:rPr lang="en-US" sz="1300" dirty="0" smtClean="0">
                <a:solidFill>
                  <a:schemeClr val="tx2">
                    <a:lumMod val="60000"/>
                    <a:lumOff val="40000"/>
                  </a:schemeClr>
                </a:solidFill>
              </a:rPr>
              <a:t>Smooth </a:t>
            </a:r>
            <a:r>
              <a:rPr lang="en-US" sz="1300" dirty="0" err="1" smtClean="0">
                <a:solidFill>
                  <a:schemeClr val="tx2">
                    <a:lumMod val="60000"/>
                    <a:lumOff val="40000"/>
                  </a:schemeClr>
                </a:solidFill>
              </a:rPr>
              <a:t>ameloblasts</a:t>
            </a:r>
            <a:r>
              <a:rPr lang="en-US" sz="1300" dirty="0" smtClean="0">
                <a:solidFill>
                  <a:schemeClr val="tx2">
                    <a:lumMod val="60000"/>
                    <a:lumOff val="40000"/>
                  </a:schemeClr>
                </a:solidFill>
              </a:rPr>
              <a:t>:</a:t>
            </a:r>
          </a:p>
          <a:p>
            <a:pPr lvl="1">
              <a:lnSpc>
                <a:spcPct val="90000"/>
              </a:lnSpc>
            </a:pPr>
            <a:r>
              <a:rPr lang="en-US" sz="1300" dirty="0" smtClean="0">
                <a:solidFill>
                  <a:schemeClr val="tx2">
                    <a:lumMod val="60000"/>
                    <a:lumOff val="40000"/>
                  </a:schemeClr>
                </a:solidFill>
              </a:rPr>
              <a:t>Leaky distal  junctions.</a:t>
            </a:r>
          </a:p>
          <a:p>
            <a:pPr lvl="1">
              <a:lnSpc>
                <a:spcPct val="90000"/>
              </a:lnSpc>
            </a:pPr>
            <a:r>
              <a:rPr lang="en-US" sz="1300" dirty="0" smtClean="0">
                <a:solidFill>
                  <a:schemeClr val="tx2">
                    <a:lumMod val="60000"/>
                    <a:lumOff val="40000"/>
                  </a:schemeClr>
                </a:solidFill>
              </a:rPr>
              <a:t>Tight proximal junctions</a:t>
            </a:r>
          </a:p>
          <a:p>
            <a:pPr lvl="1">
              <a:lnSpc>
                <a:spcPct val="90000"/>
              </a:lnSpc>
            </a:pPr>
            <a:r>
              <a:rPr lang="en-US" sz="1300" dirty="0" smtClean="0">
                <a:solidFill>
                  <a:schemeClr val="tx2">
                    <a:lumMod val="60000"/>
                    <a:lumOff val="40000"/>
                  </a:schemeClr>
                </a:solidFill>
              </a:rPr>
              <a:t>Molecules withdrawn from enamel pass between </a:t>
            </a:r>
            <a:r>
              <a:rPr lang="en-US" sz="1300" dirty="0" err="1" smtClean="0">
                <a:solidFill>
                  <a:schemeClr val="tx2">
                    <a:lumMod val="60000"/>
                    <a:lumOff val="40000"/>
                  </a:schemeClr>
                </a:solidFill>
              </a:rPr>
              <a:t>ameloblasts</a:t>
            </a:r>
            <a:r>
              <a:rPr lang="en-US" sz="1300" dirty="0" smtClean="0">
                <a:solidFill>
                  <a:schemeClr val="tx2">
                    <a:lumMod val="60000"/>
                    <a:lumOff val="40000"/>
                  </a:schemeClr>
                </a:solidFill>
              </a:rPr>
              <a:t> and through the lateral borders of the cell. </a:t>
            </a:r>
            <a:endParaRPr lang="en-US" sz="1400" dirty="0" smtClean="0"/>
          </a:p>
          <a:p>
            <a:pPr marL="514350" indent="-514350" eaLnBrk="1" fontAlgn="auto" hangingPunct="1">
              <a:spcAft>
                <a:spcPts val="0"/>
              </a:spcAft>
              <a:buFont typeface="Arial" pitchFamily="34" charset="0"/>
              <a:buAutoNum type="arabicPeriod"/>
              <a:defRPr/>
            </a:pPr>
            <a:endParaRPr lang="en-US" sz="1400" dirty="0" smtClean="0"/>
          </a:p>
          <a:p>
            <a:pPr marL="514350" indent="-514350" eaLnBrk="1" fontAlgn="auto" hangingPunct="1">
              <a:spcAft>
                <a:spcPts val="0"/>
              </a:spcAft>
              <a:buNone/>
              <a:defRPr/>
            </a:pPr>
            <a:r>
              <a:rPr lang="en-US" sz="1400" dirty="0" smtClean="0">
                <a:solidFill>
                  <a:srgbClr val="FF0000"/>
                </a:solidFill>
              </a:rPr>
              <a:t>4.	Degraded polypeptide fragments must pass through the ruffled cell rather  than between cells.</a:t>
            </a:r>
            <a:endParaRPr lang="en-US" sz="1400" b="1" dirty="0" smtClean="0">
              <a:solidFill>
                <a:srgbClr val="FF0000"/>
              </a:solidFill>
            </a:endParaRPr>
          </a:p>
        </p:txBody>
      </p:sp>
      <p:sp>
        <p:nvSpPr>
          <p:cNvPr id="11" name="TextBox 10"/>
          <p:cNvSpPr txBox="1"/>
          <p:nvPr/>
        </p:nvSpPr>
        <p:spPr>
          <a:xfrm>
            <a:off x="990600" y="2667000"/>
            <a:ext cx="5215338" cy="1107996"/>
          </a:xfrm>
          <a:prstGeom prst="rect">
            <a:avLst/>
          </a:prstGeom>
          <a:noFill/>
        </p:spPr>
        <p:txBody>
          <a:bodyPr wrap="none" rtlCol="0">
            <a:spAutoFit/>
          </a:bodyPr>
          <a:lstStyle/>
          <a:p>
            <a:pPr>
              <a:buNone/>
            </a:pPr>
            <a:r>
              <a:rPr lang="en-US" sz="1200" dirty="0" smtClean="0">
                <a:solidFill>
                  <a:schemeClr val="tx2">
                    <a:lumMod val="60000"/>
                    <a:lumOff val="40000"/>
                  </a:schemeClr>
                </a:solidFill>
              </a:rPr>
              <a:t>Ruffled </a:t>
            </a:r>
            <a:r>
              <a:rPr lang="en-US" sz="1200" dirty="0" err="1" smtClean="0">
                <a:solidFill>
                  <a:schemeClr val="tx2">
                    <a:lumMod val="60000"/>
                    <a:lumOff val="40000"/>
                  </a:schemeClr>
                </a:solidFill>
              </a:rPr>
              <a:t>ameloblasts</a:t>
            </a:r>
            <a:endParaRPr lang="en-US" sz="1200" dirty="0" smtClean="0">
              <a:solidFill>
                <a:schemeClr val="tx2">
                  <a:lumMod val="60000"/>
                  <a:lumOff val="40000"/>
                </a:schemeClr>
              </a:solidFill>
            </a:endParaRPr>
          </a:p>
          <a:p>
            <a:pPr lvl="1">
              <a:buNone/>
            </a:pPr>
            <a:r>
              <a:rPr lang="en-US" sz="1200" dirty="0" smtClean="0">
                <a:solidFill>
                  <a:schemeClr val="tx2">
                    <a:lumMod val="60000"/>
                    <a:lumOff val="40000"/>
                  </a:schemeClr>
                </a:solidFill>
              </a:rPr>
              <a:t>proximal junctions leaky</a:t>
            </a:r>
          </a:p>
          <a:p>
            <a:pPr lvl="1">
              <a:buNone/>
            </a:pPr>
            <a:r>
              <a:rPr lang="en-US" sz="1200" dirty="0" smtClean="0">
                <a:solidFill>
                  <a:schemeClr val="tx2">
                    <a:lumMod val="60000"/>
                    <a:lumOff val="40000"/>
                  </a:schemeClr>
                </a:solidFill>
              </a:rPr>
              <a:t>Distal junctions tight.</a:t>
            </a:r>
          </a:p>
          <a:p>
            <a:pPr lvl="1">
              <a:buNone/>
            </a:pPr>
            <a:r>
              <a:rPr lang="en-US" sz="1200" dirty="0" smtClean="0">
                <a:solidFill>
                  <a:schemeClr val="tx2">
                    <a:lumMod val="60000"/>
                    <a:lumOff val="40000"/>
                  </a:schemeClr>
                </a:solidFill>
              </a:rPr>
              <a:t>Degraded polypeptide fragments must pass through the ruffled cell.</a:t>
            </a:r>
            <a:endParaRPr lang="en-US" sz="1400" dirty="0" smtClean="0"/>
          </a:p>
          <a:p>
            <a:endParaRPr lang="en-US" dirty="0"/>
          </a:p>
        </p:txBody>
      </p:sp>
      <p:pic>
        <p:nvPicPr>
          <p:cNvPr id="12" name="Picture 4" descr="figd"/>
          <p:cNvPicPr>
            <a:picLocks noChangeAspect="1" noChangeArrowheads="1"/>
          </p:cNvPicPr>
          <p:nvPr/>
        </p:nvPicPr>
        <p:blipFill>
          <a:blip r:embed="rId5" cstate="print"/>
          <a:srcRect/>
          <a:stretch>
            <a:fillRect/>
          </a:stretch>
        </p:blipFill>
        <p:spPr bwMode="auto">
          <a:xfrm>
            <a:off x="6324600" y="2057400"/>
            <a:ext cx="1816735" cy="2436602"/>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9" name="TPQuestion"/>
          <p:cNvSpPr>
            <a:spLocks noGrp="1"/>
          </p:cNvSpPr>
          <p:nvPr>
            <p:ph type="title"/>
          </p:nvPr>
        </p:nvSpPr>
        <p:spPr>
          <a:xfrm>
            <a:off x="0" y="0"/>
            <a:ext cx="4419600" cy="1447800"/>
          </a:xfrm>
        </p:spPr>
        <p:txBody>
          <a:bodyPr/>
          <a:lstStyle/>
          <a:p>
            <a:pPr eaLnBrk="1" hangingPunct="1"/>
            <a:r>
              <a:rPr lang="en-US" dirty="0" smtClean="0"/>
              <a:t>9. The tip of the arrow is on:</a:t>
            </a:r>
          </a:p>
        </p:txBody>
      </p:sp>
      <p:pic>
        <p:nvPicPr>
          <p:cNvPr id="9220" name="Picture 8"/>
          <p:cNvPicPr>
            <a:picLocks noChangeAspect="1" noChangeArrowheads="1"/>
          </p:cNvPicPr>
          <p:nvPr/>
        </p:nvPicPr>
        <p:blipFill>
          <a:blip r:embed="rId5" cstate="print"/>
          <a:srcRect/>
          <a:stretch>
            <a:fillRect/>
          </a:stretch>
        </p:blipFill>
        <p:spPr bwMode="auto">
          <a:xfrm>
            <a:off x="381000" y="5257800"/>
            <a:ext cx="1195330" cy="1600200"/>
          </a:xfrm>
          <a:prstGeom prst="rect">
            <a:avLst/>
          </a:prstGeom>
          <a:noFill/>
          <a:ln w="9525">
            <a:noFill/>
            <a:miter lim="800000"/>
            <a:headEnd/>
            <a:tailEnd/>
          </a:ln>
        </p:spPr>
      </p:pic>
      <p:cxnSp>
        <p:nvCxnSpPr>
          <p:cNvPr id="7" name="Straight Arrow Connector 6"/>
          <p:cNvCxnSpPr/>
          <p:nvPr/>
        </p:nvCxnSpPr>
        <p:spPr>
          <a:xfrm rot="16200000" flipH="1">
            <a:off x="876300" y="5905500"/>
            <a:ext cx="914400" cy="533400"/>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222"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charset="0"/>
              <a:buAutoNum type="arabicPeriod"/>
            </a:pPr>
            <a:r>
              <a:rPr lang="en-US" dirty="0" smtClean="0"/>
              <a:t>Enamel lamella</a:t>
            </a:r>
          </a:p>
          <a:p>
            <a:pPr marL="514350" indent="-514350" eaLnBrk="1" hangingPunct="1">
              <a:buNone/>
            </a:pPr>
            <a:endParaRPr lang="en-US" dirty="0" smtClean="0"/>
          </a:p>
          <a:p>
            <a:pPr marL="514350" indent="-514350" eaLnBrk="1" hangingPunct="1">
              <a:buNone/>
            </a:pPr>
            <a:r>
              <a:rPr lang="en-US" dirty="0" smtClean="0"/>
              <a:t>2.	Enamel tuft</a:t>
            </a:r>
          </a:p>
          <a:p>
            <a:pPr marL="514350" indent="-514350" eaLnBrk="1" hangingPunct="1">
              <a:buFont typeface="Arial" charset="0"/>
              <a:buAutoNum type="arabicPeriod"/>
            </a:pPr>
            <a:endParaRPr lang="en-US" dirty="0" smtClean="0"/>
          </a:p>
          <a:p>
            <a:pPr marL="514350" indent="-514350" eaLnBrk="1" hangingPunct="1">
              <a:buFont typeface="Arial" charset="0"/>
              <a:buAutoNum type="arabicPeriod"/>
            </a:pPr>
            <a:endParaRPr lang="en-US" dirty="0" smtClean="0"/>
          </a:p>
          <a:p>
            <a:pPr marL="514350" indent="-514350" eaLnBrk="1" hangingPunct="1">
              <a:buNone/>
            </a:pPr>
            <a:r>
              <a:rPr lang="en-US" dirty="0" smtClean="0">
                <a:solidFill>
                  <a:srgbClr val="FF0000"/>
                </a:solidFill>
              </a:rPr>
              <a:t>3.	Enamel spindle</a:t>
            </a:r>
          </a:p>
        </p:txBody>
      </p:sp>
      <p:sp>
        <p:nvSpPr>
          <p:cNvPr id="15" name="Rectangle 14"/>
          <p:cNvSpPr/>
          <p:nvPr/>
        </p:nvSpPr>
        <p:spPr>
          <a:xfrm>
            <a:off x="3886200" y="2514600"/>
            <a:ext cx="4572000" cy="2677656"/>
          </a:xfrm>
          <a:prstGeom prst="rect">
            <a:avLst/>
          </a:prstGeom>
        </p:spPr>
        <p:txBody>
          <a:bodyPr>
            <a:spAutoFit/>
          </a:bodyPr>
          <a:lstStyle/>
          <a:p>
            <a:r>
              <a:rPr lang="en-US" sz="1200" b="1" dirty="0" smtClean="0"/>
              <a:t>Enamel lamellae</a:t>
            </a:r>
            <a:r>
              <a:rPr lang="en-US" sz="1200" dirty="0" smtClean="0"/>
              <a:t> are a type of </a:t>
            </a:r>
            <a:r>
              <a:rPr lang="en-US" sz="1200" dirty="0" err="1" smtClean="0"/>
              <a:t>hypomineralized</a:t>
            </a:r>
            <a:r>
              <a:rPr lang="en-US" sz="1200" dirty="0" smtClean="0"/>
              <a:t> structure in teeth that extend either from the </a:t>
            </a:r>
            <a:r>
              <a:rPr lang="en-US" sz="1200" dirty="0" err="1" smtClean="0">
                <a:hlinkClick r:id="rId6"/>
              </a:rPr>
              <a:t>dentinoenamel</a:t>
            </a:r>
            <a:r>
              <a:rPr lang="en-US" sz="1200" dirty="0" smtClean="0"/>
              <a:t> junction (DEJ) to the surface of the </a:t>
            </a:r>
            <a:r>
              <a:rPr lang="en-US" sz="1200" dirty="0" smtClean="0">
                <a:hlinkClick r:id="rId7"/>
              </a:rPr>
              <a:t>enamel</a:t>
            </a:r>
            <a:r>
              <a:rPr lang="en-US" sz="1200" dirty="0" smtClean="0"/>
              <a:t>, or visa versa. In essence, they are prominent linear enamel defects, but are of no clinical consequence.</a:t>
            </a:r>
            <a:r>
              <a:rPr lang="en-US" sz="1200" baseline="30000" dirty="0" smtClean="0">
                <a:hlinkClick r:id="rId8"/>
              </a:rPr>
              <a:t>[1]</a:t>
            </a:r>
            <a:r>
              <a:rPr lang="en-US" sz="1200" dirty="0" smtClean="0"/>
              <a:t> These structures contain </a:t>
            </a:r>
            <a:r>
              <a:rPr lang="en-US" sz="1200" dirty="0" smtClean="0">
                <a:hlinkClick r:id="rId9"/>
              </a:rPr>
              <a:t>proteins</a:t>
            </a:r>
            <a:r>
              <a:rPr lang="en-US" sz="1200" dirty="0" smtClean="0"/>
              <a:t>, </a:t>
            </a:r>
            <a:r>
              <a:rPr lang="en-US" sz="1200" dirty="0" err="1" smtClean="0">
                <a:hlinkClick r:id="rId10"/>
              </a:rPr>
              <a:t>proteoglycans</a:t>
            </a:r>
            <a:r>
              <a:rPr lang="en-US" sz="1200" dirty="0" smtClean="0"/>
              <a:t>, and lipids.</a:t>
            </a:r>
          </a:p>
          <a:p>
            <a:r>
              <a:rPr lang="en-US" sz="1200" dirty="0" smtClean="0"/>
              <a:t>Enamel lamellae should not be confused with two similar entities, </a:t>
            </a:r>
            <a:r>
              <a:rPr lang="en-US" sz="1200" i="1" dirty="0" smtClean="0">
                <a:hlinkClick r:id="rId11"/>
              </a:rPr>
              <a:t>enamel tufts</a:t>
            </a:r>
            <a:r>
              <a:rPr lang="en-US" sz="1200" dirty="0" smtClean="0"/>
              <a:t> and </a:t>
            </a:r>
            <a:r>
              <a:rPr lang="en-US" sz="1200" i="1" dirty="0" smtClean="0">
                <a:hlinkClick r:id="rId12"/>
              </a:rPr>
              <a:t>enamel spindles</a:t>
            </a:r>
            <a:r>
              <a:rPr lang="en-US" sz="1200" dirty="0" smtClean="0"/>
              <a:t>. Enamel tufts are small, branching defects that are found only at the DEJ, and so differ from lamellae which can be facing either direction and are strictly linear. Enamel spindles are also linear defects, but they too can be found only at the DEJ, because they are formed by entrapment of </a:t>
            </a:r>
            <a:r>
              <a:rPr lang="en-US" sz="1200" dirty="0" err="1" smtClean="0">
                <a:hlinkClick r:id="rId13"/>
              </a:rPr>
              <a:t>odontoblast</a:t>
            </a:r>
            <a:r>
              <a:rPr lang="en-US" sz="1200" dirty="0" smtClean="0"/>
              <a:t> processes between </a:t>
            </a:r>
            <a:r>
              <a:rPr lang="en-US" sz="1200" dirty="0" err="1" smtClean="0">
                <a:hlinkClick r:id="rId14"/>
              </a:rPr>
              <a:t>ameloblasts</a:t>
            </a:r>
            <a:r>
              <a:rPr lang="en-US" sz="1200" dirty="0" smtClean="0"/>
              <a:t> prior to and during </a:t>
            </a:r>
            <a:r>
              <a:rPr lang="en-US" sz="1200" dirty="0" err="1" smtClean="0">
                <a:hlinkClick r:id="rId15"/>
              </a:rPr>
              <a:t>amelogenesis</a:t>
            </a:r>
            <a:r>
              <a:rPr lang="en-US" sz="1200" dirty="0" smtClean="0"/>
              <a:t>.</a:t>
            </a:r>
            <a:endParaRPr lang="en-US" sz="1200" dirty="0"/>
          </a:p>
        </p:txBody>
      </p:sp>
      <p:pic>
        <p:nvPicPr>
          <p:cNvPr id="3" name="Picture 4"/>
          <p:cNvPicPr>
            <a:picLocks noChangeAspect="1" noChangeArrowheads="1"/>
          </p:cNvPicPr>
          <p:nvPr/>
        </p:nvPicPr>
        <p:blipFill>
          <a:blip r:embed="rId16" cstate="print"/>
          <a:srcRect/>
          <a:stretch>
            <a:fillRect/>
          </a:stretch>
        </p:blipFill>
        <p:spPr bwMode="auto">
          <a:xfrm>
            <a:off x="7239000" y="0"/>
            <a:ext cx="1905000" cy="2423196"/>
          </a:xfrm>
          <a:prstGeom prst="rect">
            <a:avLst/>
          </a:prstGeom>
          <a:noFill/>
        </p:spPr>
      </p:pic>
      <p:cxnSp>
        <p:nvCxnSpPr>
          <p:cNvPr id="18" name="Straight Arrow Connector 17"/>
          <p:cNvCxnSpPr/>
          <p:nvPr/>
        </p:nvCxnSpPr>
        <p:spPr>
          <a:xfrm>
            <a:off x="5791200" y="762000"/>
            <a:ext cx="2514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029200" y="1828800"/>
            <a:ext cx="3124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48200" y="533400"/>
            <a:ext cx="992579" cy="369332"/>
          </a:xfrm>
          <a:prstGeom prst="rect">
            <a:avLst/>
          </a:prstGeom>
          <a:noFill/>
        </p:spPr>
        <p:txBody>
          <a:bodyPr wrap="none" rtlCol="0">
            <a:spAutoFit/>
          </a:bodyPr>
          <a:lstStyle/>
          <a:p>
            <a:r>
              <a:rPr lang="en-US" dirty="0" smtClean="0"/>
              <a:t>Lamella</a:t>
            </a:r>
            <a:endParaRPr lang="en-US" dirty="0"/>
          </a:p>
        </p:txBody>
      </p:sp>
      <p:sp>
        <p:nvSpPr>
          <p:cNvPr id="22" name="TextBox 21"/>
          <p:cNvSpPr txBox="1"/>
          <p:nvPr/>
        </p:nvSpPr>
        <p:spPr>
          <a:xfrm>
            <a:off x="4343400" y="1600200"/>
            <a:ext cx="573619" cy="369332"/>
          </a:xfrm>
          <a:prstGeom prst="rect">
            <a:avLst/>
          </a:prstGeom>
          <a:noFill/>
        </p:spPr>
        <p:txBody>
          <a:bodyPr wrap="none" rtlCol="0">
            <a:spAutoFit/>
          </a:bodyPr>
          <a:lstStyle/>
          <a:p>
            <a:r>
              <a:rPr lang="en-US" dirty="0" smtClean="0"/>
              <a:t>Tuft</a:t>
            </a:r>
            <a:endParaRPr lang="en-US" dirty="0"/>
          </a:p>
        </p:txBody>
      </p:sp>
    </p:spTree>
    <p:custDataLst>
      <p:tags r:id="rId1"/>
    </p:custData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TPQuestion"/>
          <p:cNvSpPr>
            <a:spLocks noGrp="1"/>
          </p:cNvSpPr>
          <p:nvPr>
            <p:ph type="title"/>
          </p:nvPr>
        </p:nvSpPr>
        <p:spPr/>
        <p:txBody>
          <a:bodyPr/>
          <a:lstStyle/>
          <a:p>
            <a:pPr eaLnBrk="1" hangingPunct="1"/>
            <a:r>
              <a:rPr lang="en-US" smtClean="0"/>
              <a:t>10. The arrows are pointing to</a:t>
            </a:r>
          </a:p>
        </p:txBody>
      </p:sp>
      <p:pic>
        <p:nvPicPr>
          <p:cNvPr id="10244" name="Picture 10" descr="Figure_07-47"/>
          <p:cNvPicPr>
            <a:picLocks noChangeAspect="1" noChangeArrowheads="1"/>
          </p:cNvPicPr>
          <p:nvPr/>
        </p:nvPicPr>
        <p:blipFill>
          <a:blip r:embed="rId5" cstate="print"/>
          <a:srcRect/>
          <a:stretch>
            <a:fillRect/>
          </a:stretch>
        </p:blipFill>
        <p:spPr bwMode="auto">
          <a:xfrm>
            <a:off x="3733800" y="4237892"/>
            <a:ext cx="2128838" cy="2620108"/>
          </a:xfrm>
          <a:prstGeom prst="rect">
            <a:avLst/>
          </a:prstGeom>
          <a:noFill/>
          <a:ln w="9525">
            <a:noFill/>
            <a:miter lim="800000"/>
            <a:headEnd/>
            <a:tailEnd/>
          </a:ln>
        </p:spPr>
      </p:pic>
      <p:sp>
        <p:nvSpPr>
          <p:cNvPr id="10245"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charset="0"/>
              <a:buAutoNum type="arabicPeriod"/>
            </a:pPr>
            <a:r>
              <a:rPr lang="en-US" dirty="0" smtClean="0"/>
              <a:t>Hunter </a:t>
            </a:r>
            <a:r>
              <a:rPr lang="en-US" dirty="0" err="1" smtClean="0"/>
              <a:t>Schrager</a:t>
            </a:r>
            <a:r>
              <a:rPr lang="en-US" dirty="0" smtClean="0"/>
              <a:t> bands.</a:t>
            </a:r>
          </a:p>
          <a:p>
            <a:pPr marL="514350" indent="-514350" eaLnBrk="1" hangingPunct="1">
              <a:buFont typeface="Arial" charset="0"/>
              <a:buAutoNum type="arabicPeriod"/>
            </a:pPr>
            <a:endParaRPr lang="en-US" dirty="0" smtClean="0"/>
          </a:p>
          <a:p>
            <a:pPr marL="514350" indent="-514350" eaLnBrk="1" hangingPunct="1">
              <a:buFont typeface="Arial" charset="0"/>
              <a:buAutoNum type="arabicPeriod"/>
            </a:pPr>
            <a:r>
              <a:rPr lang="en-US" dirty="0" err="1" smtClean="0">
                <a:solidFill>
                  <a:srgbClr val="FF0000"/>
                </a:solidFill>
              </a:rPr>
              <a:t>Stria</a:t>
            </a:r>
            <a:r>
              <a:rPr lang="en-US" dirty="0" smtClean="0">
                <a:solidFill>
                  <a:srgbClr val="FF0000"/>
                </a:solidFill>
              </a:rPr>
              <a:t> of </a:t>
            </a:r>
            <a:r>
              <a:rPr lang="en-US" dirty="0" err="1" smtClean="0">
                <a:solidFill>
                  <a:srgbClr val="FF0000"/>
                </a:solidFill>
              </a:rPr>
              <a:t>Retzius</a:t>
            </a:r>
            <a:endParaRPr lang="en-US" dirty="0" smtClean="0">
              <a:solidFill>
                <a:srgbClr val="FF0000"/>
              </a:solidFill>
            </a:endParaRPr>
          </a:p>
          <a:p>
            <a:pPr marL="514350" indent="-514350" eaLnBrk="1" hangingPunct="1">
              <a:buFont typeface="Arial" charset="0"/>
              <a:buAutoNum type="arabicPeriod"/>
            </a:pPr>
            <a:endParaRPr lang="en-US" dirty="0" smtClean="0">
              <a:solidFill>
                <a:srgbClr val="FF0000"/>
              </a:solidFill>
            </a:endParaRPr>
          </a:p>
          <a:p>
            <a:pPr marL="514350" indent="-514350" eaLnBrk="1" hangingPunct="1">
              <a:buFont typeface="Arial" charset="0"/>
              <a:buAutoNum type="arabicPeriod"/>
            </a:pPr>
            <a:endParaRPr lang="en-US" dirty="0" smtClean="0">
              <a:solidFill>
                <a:srgbClr val="FF0000"/>
              </a:solidFill>
            </a:endParaRPr>
          </a:p>
          <a:p>
            <a:pPr marL="514350" indent="-514350" eaLnBrk="1" hangingPunct="1">
              <a:buFont typeface="Arial" charset="0"/>
              <a:buAutoNum type="arabicPeriod"/>
            </a:pPr>
            <a:r>
              <a:rPr lang="en-US" dirty="0" err="1" smtClean="0"/>
              <a:t>Dento</a:t>
            </a:r>
            <a:r>
              <a:rPr lang="en-US" dirty="0" smtClean="0"/>
              <a:t>-enamel junction</a:t>
            </a:r>
          </a:p>
        </p:txBody>
      </p:sp>
      <p:pic>
        <p:nvPicPr>
          <p:cNvPr id="17" name="Picture 13"/>
          <p:cNvPicPr>
            <a:picLocks noChangeAspect="1" noChangeArrowheads="1"/>
          </p:cNvPicPr>
          <p:nvPr/>
        </p:nvPicPr>
        <p:blipFill>
          <a:blip r:embed="rId6" cstate="print"/>
          <a:srcRect/>
          <a:stretch>
            <a:fillRect/>
          </a:stretch>
        </p:blipFill>
        <p:spPr bwMode="auto">
          <a:xfrm>
            <a:off x="4419600" y="1295400"/>
            <a:ext cx="2057400" cy="1923787"/>
          </a:xfrm>
          <a:prstGeom prst="rect">
            <a:avLst/>
          </a:prstGeom>
          <a:noFill/>
        </p:spPr>
      </p:pic>
      <p:cxnSp>
        <p:nvCxnSpPr>
          <p:cNvPr id="19" name="Straight Arrow Connector 18"/>
          <p:cNvCxnSpPr/>
          <p:nvPr/>
        </p:nvCxnSpPr>
        <p:spPr>
          <a:xfrm>
            <a:off x="3810000" y="1905000"/>
            <a:ext cx="914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971800" y="3886200"/>
            <a:ext cx="14478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819400" y="5715000"/>
            <a:ext cx="1143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553200" y="1676400"/>
            <a:ext cx="2164375" cy="646331"/>
          </a:xfrm>
          <a:prstGeom prst="rect">
            <a:avLst/>
          </a:prstGeom>
          <a:noFill/>
        </p:spPr>
        <p:txBody>
          <a:bodyPr wrap="none" rtlCol="0">
            <a:spAutoFit/>
          </a:bodyPr>
          <a:lstStyle/>
          <a:p>
            <a:pPr marL="0" lvl="1"/>
            <a:r>
              <a:rPr lang="en-US" sz="1200" dirty="0" smtClean="0"/>
              <a:t>optical pattern resulting from </a:t>
            </a:r>
          </a:p>
          <a:p>
            <a:pPr marL="0" lvl="1"/>
            <a:r>
              <a:rPr lang="en-US" sz="1200" dirty="0" smtClean="0"/>
              <a:t>changes in rod direction</a:t>
            </a:r>
          </a:p>
          <a:p>
            <a:endParaRPr lang="en-US" sz="1200" dirty="0"/>
          </a:p>
        </p:txBody>
      </p:sp>
      <p:sp>
        <p:nvSpPr>
          <p:cNvPr id="25" name="TextBox 24"/>
          <p:cNvSpPr txBox="1"/>
          <p:nvPr/>
        </p:nvSpPr>
        <p:spPr>
          <a:xfrm>
            <a:off x="3581400" y="3352800"/>
            <a:ext cx="5339923" cy="1477328"/>
          </a:xfrm>
          <a:prstGeom prst="rect">
            <a:avLst/>
          </a:prstGeom>
          <a:noFill/>
        </p:spPr>
        <p:txBody>
          <a:bodyPr wrap="none" rtlCol="0">
            <a:spAutoFit/>
          </a:bodyPr>
          <a:lstStyle/>
          <a:p>
            <a:pPr eaLnBrk="0" hangingPunct="0"/>
            <a:r>
              <a:rPr lang="en-US" dirty="0" smtClean="0">
                <a:solidFill>
                  <a:srgbClr val="FF0000"/>
                </a:solidFill>
              </a:rPr>
              <a:t>incremental lines of growth. </a:t>
            </a:r>
            <a:r>
              <a:rPr lang="en-US" dirty="0" err="1" smtClean="0">
                <a:solidFill>
                  <a:srgbClr val="FF0000"/>
                </a:solidFill>
              </a:rPr>
              <a:t>Stria</a:t>
            </a:r>
            <a:r>
              <a:rPr lang="en-US" dirty="0" smtClean="0">
                <a:solidFill>
                  <a:srgbClr val="FF0000"/>
                </a:solidFill>
              </a:rPr>
              <a:t> represent weekly</a:t>
            </a:r>
          </a:p>
          <a:p>
            <a:pPr eaLnBrk="0" hangingPunct="0"/>
            <a:r>
              <a:rPr lang="en-US" dirty="0" smtClean="0">
                <a:solidFill>
                  <a:srgbClr val="FF0000"/>
                </a:solidFill>
              </a:rPr>
              <a:t>changes in enamel formation</a:t>
            </a:r>
          </a:p>
          <a:p>
            <a:pPr eaLnBrk="0" hangingPunct="0"/>
            <a:r>
              <a:rPr lang="en-US" dirty="0" smtClean="0">
                <a:solidFill>
                  <a:srgbClr val="FF0000"/>
                </a:solidFill>
              </a:rPr>
              <a:t>Neonatal line is enlarged </a:t>
            </a:r>
            <a:r>
              <a:rPr lang="en-US" dirty="0" err="1" smtClean="0">
                <a:solidFill>
                  <a:srgbClr val="FF0000"/>
                </a:solidFill>
              </a:rPr>
              <a:t>Stria</a:t>
            </a:r>
            <a:r>
              <a:rPr lang="en-US" dirty="0" smtClean="0">
                <a:solidFill>
                  <a:srgbClr val="FF0000"/>
                </a:solidFill>
              </a:rPr>
              <a:t>.</a:t>
            </a:r>
          </a:p>
          <a:p>
            <a:endParaRPr lang="en-US" dirty="0" smtClean="0">
              <a:solidFill>
                <a:srgbClr val="FF0000"/>
              </a:solidFill>
            </a:endParaRPr>
          </a:p>
          <a:p>
            <a:endParaRPr lang="en-US" dirty="0"/>
          </a:p>
        </p:txBody>
      </p:sp>
    </p:spTree>
    <p:custDataLst>
      <p:tags r:id="rId1"/>
    </p:custData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r>
              <a:rPr lang="en-US"/>
              <a:t>Quiz #12</a:t>
            </a:r>
          </a:p>
        </p:txBody>
      </p:sp>
      <p:sp>
        <p:nvSpPr>
          <p:cNvPr id="3074" name="Rectangle 2"/>
          <p:cNvSpPr>
            <a:spLocks noGrp="1" noChangeArrowheads="1"/>
          </p:cNvSpPr>
          <p:nvPr>
            <p:ph type="body" idx="1"/>
          </p:nvPr>
        </p:nvSpPr>
        <p:spPr>
          <a:ln/>
        </p:spPr>
        <p:txBody>
          <a:bodyPr/>
          <a:lstStyle/>
          <a:p>
            <a:pPr>
              <a:spcBef>
                <a:spcPct val="0"/>
              </a:spcBef>
            </a:pPr>
            <a:endParaRPr lang="en-US"/>
          </a:p>
        </p:txBody>
      </p:sp>
    </p:spTree>
  </p:cSld>
  <p:clrMapOvr>
    <a:masterClrMapping/>
  </p:clrMapOvr>
  <p:transition/>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ln/>
        </p:spPr>
        <p:txBody>
          <a:bodyPr/>
          <a:lstStyle/>
          <a:p>
            <a:pPr marL="419100" indent="-419100"/>
            <a:r>
              <a:rPr lang="en-US" sz="3900" b="1"/>
              <a:t>1</a:t>
            </a:r>
            <a:r>
              <a:rPr lang="en-US" sz="2400" b="1"/>
              <a:t>. Nerve fibers (axons) are found in:</a:t>
            </a:r>
            <a:endParaRPr lang="en-US" sz="2400" b="1">
              <a:ea typeface="ヒラギノ角ゴ ProN W6" pitchFamily="-65" charset="-128"/>
              <a:cs typeface="ヒラギノ角ゴ ProN W6" pitchFamily="-65" charset="-128"/>
            </a:endParaRPr>
          </a:p>
        </p:txBody>
      </p:sp>
      <p:pic>
        <p:nvPicPr>
          <p:cNvPr id="4098" name="Picture 2"/>
          <p:cNvPicPr>
            <a:picLocks noChangeAspect="1" noChangeArrowheads="1"/>
          </p:cNvPicPr>
          <p:nvPr/>
        </p:nvPicPr>
        <p:blipFill>
          <a:blip r:embed="rId2"/>
          <a:srcRect/>
          <a:stretch>
            <a:fillRect/>
          </a:stretch>
        </p:blipFill>
        <p:spPr bwMode="auto">
          <a:xfrm>
            <a:off x="3860800" y="1306513"/>
            <a:ext cx="5295900" cy="4238625"/>
          </a:xfrm>
          <a:prstGeom prst="rect">
            <a:avLst/>
          </a:prstGeom>
          <a:noFill/>
          <a:ln w="28575" cap="flat">
            <a:solidFill>
              <a:schemeClr val="tx1"/>
            </a:solidFill>
            <a:prstDash val="solid"/>
            <a:miter lim="800000"/>
            <a:headEnd/>
            <a:tailEnd/>
          </a:ln>
        </p:spPr>
      </p:pic>
      <p:sp>
        <p:nvSpPr>
          <p:cNvPr id="4099" name="Rectangle 3"/>
          <p:cNvSpPr>
            <a:spLocks/>
          </p:cNvSpPr>
          <p:nvPr/>
        </p:nvSpPr>
        <p:spPr bwMode="auto">
          <a:xfrm>
            <a:off x="8267700" y="2209800"/>
            <a:ext cx="282575" cy="368300"/>
          </a:xfrm>
          <a:prstGeom prst="rect">
            <a:avLst/>
          </a:prstGeom>
          <a:solidFill>
            <a:schemeClr val="accent1"/>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b="1">
                <a:solidFill>
                  <a:schemeClr val="tx1"/>
                </a:solidFill>
                <a:latin typeface="Lucida Grande" pitchFamily="-65" charset="0"/>
                <a:ea typeface="Lucida Grande" pitchFamily="-65" charset="0"/>
                <a:cs typeface="Lucida Grande" pitchFamily="-65" charset="0"/>
                <a:sym typeface="Lucida Grande" pitchFamily="-65" charset="0"/>
              </a:rPr>
              <a:t>A</a:t>
            </a:r>
          </a:p>
        </p:txBody>
      </p:sp>
      <p:sp>
        <p:nvSpPr>
          <p:cNvPr id="4100" name="Rectangle 4"/>
          <p:cNvSpPr>
            <a:spLocks/>
          </p:cNvSpPr>
          <p:nvPr/>
        </p:nvSpPr>
        <p:spPr bwMode="auto">
          <a:xfrm>
            <a:off x="7353300" y="4114800"/>
            <a:ext cx="257175" cy="368300"/>
          </a:xfrm>
          <a:prstGeom prst="rect">
            <a:avLst/>
          </a:prstGeom>
          <a:solidFill>
            <a:schemeClr val="accent1"/>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b="1">
                <a:solidFill>
                  <a:schemeClr val="tx1"/>
                </a:solidFill>
                <a:latin typeface="Lucida Grande" pitchFamily="-65" charset="0"/>
                <a:ea typeface="Lucida Grande" pitchFamily="-65" charset="0"/>
                <a:cs typeface="Lucida Grande" pitchFamily="-65" charset="0"/>
                <a:sym typeface="Lucida Grande" pitchFamily="-65" charset="0"/>
              </a:rPr>
              <a:t>B</a:t>
            </a:r>
          </a:p>
        </p:txBody>
      </p:sp>
      <p:sp>
        <p:nvSpPr>
          <p:cNvPr id="4101" name="Rectangle 5"/>
          <p:cNvSpPr>
            <a:spLocks/>
          </p:cNvSpPr>
          <p:nvPr/>
        </p:nvSpPr>
        <p:spPr bwMode="auto">
          <a:xfrm>
            <a:off x="5829300" y="4038600"/>
            <a:ext cx="276225" cy="368300"/>
          </a:xfrm>
          <a:prstGeom prst="rect">
            <a:avLst/>
          </a:prstGeom>
          <a:solidFill>
            <a:schemeClr val="accent1"/>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b="1">
                <a:solidFill>
                  <a:schemeClr val="tx1"/>
                </a:solidFill>
                <a:latin typeface="Lucida Grande" pitchFamily="-65" charset="0"/>
                <a:ea typeface="Lucida Grande" pitchFamily="-65" charset="0"/>
                <a:cs typeface="Lucida Grande" pitchFamily="-65" charset="0"/>
                <a:sym typeface="Lucida Grande" pitchFamily="-65" charset="0"/>
              </a:rPr>
              <a:t>C</a:t>
            </a:r>
          </a:p>
        </p:txBody>
      </p:sp>
      <p:sp>
        <p:nvSpPr>
          <p:cNvPr id="4102" name="Rectangle 6"/>
          <p:cNvSpPr>
            <a:spLocks/>
          </p:cNvSpPr>
          <p:nvPr/>
        </p:nvSpPr>
        <p:spPr bwMode="auto">
          <a:xfrm>
            <a:off x="4152900" y="3886200"/>
            <a:ext cx="295275" cy="368300"/>
          </a:xfrm>
          <a:prstGeom prst="rect">
            <a:avLst/>
          </a:prstGeom>
          <a:solidFill>
            <a:schemeClr val="accent1"/>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b="1">
                <a:solidFill>
                  <a:schemeClr val="tx1"/>
                </a:solidFill>
                <a:latin typeface="Lucida Grande" pitchFamily="-65" charset="0"/>
                <a:ea typeface="Lucida Grande" pitchFamily="-65" charset="0"/>
                <a:cs typeface="Lucida Grande" pitchFamily="-65" charset="0"/>
                <a:sym typeface="Lucida Grande" pitchFamily="-65" charset="0"/>
              </a:rPr>
              <a:t>D</a:t>
            </a:r>
          </a:p>
        </p:txBody>
      </p:sp>
      <p:grpSp>
        <p:nvGrpSpPr>
          <p:cNvPr id="2" name="Group 7"/>
          <p:cNvGrpSpPr>
            <a:grpSpLocks/>
          </p:cNvGrpSpPr>
          <p:nvPr/>
        </p:nvGrpSpPr>
        <p:grpSpPr bwMode="auto">
          <a:xfrm>
            <a:off x="7747000" y="6096000"/>
            <a:ext cx="1270000" cy="635000"/>
            <a:chOff x="0" y="0"/>
            <a:chExt cx="800" cy="400"/>
          </a:xfrm>
        </p:grpSpPr>
        <p:grpSp>
          <p:nvGrpSpPr>
            <p:cNvPr id="3" name="Group 8"/>
            <p:cNvGrpSpPr>
              <a:grpSpLocks/>
            </p:cNvGrpSpPr>
            <p:nvPr/>
          </p:nvGrpSpPr>
          <p:grpSpPr bwMode="auto">
            <a:xfrm>
              <a:off x="0" y="0"/>
              <a:ext cx="800" cy="400"/>
              <a:chOff x="0" y="0"/>
              <a:chExt cx="800" cy="400"/>
            </a:xfrm>
          </p:grpSpPr>
          <p:sp>
            <p:nvSpPr>
              <p:cNvPr id="4105" name="AutoShape 9"/>
              <p:cNvSpPr>
                <a:spLocks/>
              </p:cNvSpPr>
              <p:nvPr/>
            </p:nvSpPr>
            <p:spPr bwMode="auto">
              <a:xfrm>
                <a:off x="0" y="0"/>
                <a:ext cx="800" cy="400"/>
              </a:xfrm>
              <a:custGeom>
                <a:avLst/>
                <a:gdLst>
                  <a:gd name="T0" fmla="*/ 10800 w 21600"/>
                  <a:gd name="T1" fmla="*/ 10800 h 21600"/>
                </a:gdLst>
                <a:ahLst/>
                <a:cxnLst>
                  <a:cxn ang="0">
                    <a:pos x="T0" y="T1"/>
                  </a:cxn>
                </a:cxnLst>
                <a:rect l="0" t="0" r="r" b="b"/>
                <a:pathLst>
                  <a:path w="21600" h="21600">
                    <a:moveTo>
                      <a:pt x="0" y="5400"/>
                    </a:moveTo>
                    <a:lnTo>
                      <a:pt x="2700" y="0"/>
                    </a:lnTo>
                    <a:lnTo>
                      <a:pt x="21600" y="0"/>
                    </a:lnTo>
                    <a:lnTo>
                      <a:pt x="21600" y="16200"/>
                    </a:lnTo>
                    <a:lnTo>
                      <a:pt x="18900" y="21600"/>
                    </a:lnTo>
                    <a:lnTo>
                      <a:pt x="0" y="21600"/>
                    </a:lnTo>
                    <a:close/>
                    <a:moveTo>
                      <a:pt x="0" y="5400"/>
                    </a:moveTo>
                  </a:path>
                </a:pathLst>
              </a:custGeom>
              <a:solidFill>
                <a:srgbClr val="333333"/>
              </a:solidFill>
              <a:ln w="25400" cap="flat">
                <a:noFill/>
                <a:round/>
                <a:headEnd type="none" w="med" len="med"/>
                <a:tailEnd type="none" w="med" len="med"/>
              </a:ln>
            </p:spPr>
            <p:txBody>
              <a:bodyPr lIns="0" tIns="0" rIns="0" bIns="0">
                <a:prstTxWarp prst="textNoShape">
                  <a:avLst/>
                </a:prstTxWarp>
              </a:bodyPr>
              <a:lstStyle/>
              <a:p>
                <a:endParaRPr lang="en-US"/>
              </a:p>
            </p:txBody>
          </p:sp>
          <p:sp>
            <p:nvSpPr>
              <p:cNvPr id="4106" name="AutoShape 10"/>
              <p:cNvSpPr>
                <a:spLocks/>
              </p:cNvSpPr>
              <p:nvPr/>
            </p:nvSpPr>
            <p:spPr bwMode="auto">
              <a:xfrm>
                <a:off x="700" y="0"/>
                <a:ext cx="100" cy="400"/>
              </a:xfrm>
              <a:custGeom>
                <a:avLst/>
                <a:gdLst>
                  <a:gd name="T0" fmla="*/ 10800 w 21600"/>
                  <a:gd name="T1" fmla="*/ 10800 h 21600"/>
                </a:gdLst>
                <a:ahLst/>
                <a:cxnLst>
                  <a:cxn ang="0">
                    <a:pos x="T0" y="T1"/>
                  </a:cxn>
                </a:cxnLst>
                <a:rect l="0" t="0" r="r" b="b"/>
                <a:pathLst>
                  <a:path w="21600" h="21600">
                    <a:moveTo>
                      <a:pt x="0" y="5400"/>
                    </a:moveTo>
                    <a:lnTo>
                      <a:pt x="21600" y="0"/>
                    </a:lnTo>
                    <a:lnTo>
                      <a:pt x="21600" y="16200"/>
                    </a:lnTo>
                    <a:lnTo>
                      <a:pt x="0" y="21600"/>
                    </a:lnTo>
                    <a:close/>
                    <a:moveTo>
                      <a:pt x="0" y="5400"/>
                    </a:moveTo>
                  </a:path>
                </a:pathLst>
              </a:custGeom>
              <a:solidFill>
                <a:srgbClr val="000000">
                  <a:alpha val="20000"/>
                </a:srgbClr>
              </a:solidFill>
              <a:ln w="25400" cap="flat">
                <a:noFill/>
                <a:round/>
                <a:headEnd type="none" w="med" len="med"/>
                <a:tailEnd type="none" w="med" len="med"/>
              </a:ln>
            </p:spPr>
            <p:txBody>
              <a:bodyPr lIns="0" tIns="0" rIns="0" bIns="0">
                <a:prstTxWarp prst="textNoShape">
                  <a:avLst/>
                </a:prstTxWarp>
              </a:bodyPr>
              <a:lstStyle/>
              <a:p>
                <a:endParaRPr lang="en-US"/>
              </a:p>
            </p:txBody>
          </p:sp>
          <p:sp>
            <p:nvSpPr>
              <p:cNvPr id="4107" name="AutoShape 11"/>
              <p:cNvSpPr>
                <a:spLocks/>
              </p:cNvSpPr>
              <p:nvPr/>
            </p:nvSpPr>
            <p:spPr bwMode="auto">
              <a:xfrm>
                <a:off x="0" y="0"/>
                <a:ext cx="800" cy="100"/>
              </a:xfrm>
              <a:custGeom>
                <a:avLst/>
                <a:gdLst>
                  <a:gd name="T0" fmla="*/ 10800 w 21600"/>
                  <a:gd name="T1" fmla="*/ 10800 h 21600"/>
                </a:gdLst>
                <a:ahLst/>
                <a:cxnLst>
                  <a:cxn ang="0">
                    <a:pos x="T0" y="T1"/>
                  </a:cxn>
                </a:cxnLst>
                <a:rect l="0" t="0" r="r" b="b"/>
                <a:pathLst>
                  <a:path w="21600" h="21600">
                    <a:moveTo>
                      <a:pt x="0" y="21600"/>
                    </a:moveTo>
                    <a:lnTo>
                      <a:pt x="2700" y="0"/>
                    </a:lnTo>
                    <a:lnTo>
                      <a:pt x="21600" y="0"/>
                    </a:lnTo>
                    <a:lnTo>
                      <a:pt x="18900" y="21600"/>
                    </a:lnTo>
                    <a:close/>
                    <a:moveTo>
                      <a:pt x="0" y="21600"/>
                    </a:moveTo>
                  </a:path>
                </a:pathLst>
              </a:custGeom>
              <a:solidFill>
                <a:srgbClr val="FFFFFF">
                  <a:alpha val="20000"/>
                </a:srgbClr>
              </a:solidFill>
              <a:ln w="25400" cap="flat">
                <a:noFill/>
                <a:round/>
                <a:headEnd type="none" w="med" len="med"/>
                <a:tailEnd type="none" w="med" len="med"/>
              </a:ln>
            </p:spPr>
            <p:txBody>
              <a:bodyPr lIns="0" tIns="0" rIns="0" bIns="0">
                <a:prstTxWarp prst="textNoShape">
                  <a:avLst/>
                </a:prstTxWarp>
              </a:bodyPr>
              <a:lstStyle/>
              <a:p>
                <a:endParaRPr lang="en-US"/>
              </a:p>
            </p:txBody>
          </p:sp>
          <p:sp>
            <p:nvSpPr>
              <p:cNvPr id="4108" name="AutoShape 12"/>
              <p:cNvSpPr>
                <a:spLocks/>
              </p:cNvSpPr>
              <p:nvPr/>
            </p:nvSpPr>
            <p:spPr bwMode="auto">
              <a:xfrm>
                <a:off x="0" y="0"/>
                <a:ext cx="800" cy="400"/>
              </a:xfrm>
              <a:custGeom>
                <a:avLst/>
                <a:gdLst>
                  <a:gd name="T0" fmla="*/ 10800 w 21600"/>
                  <a:gd name="T1" fmla="*/ 10800 h 21600"/>
                </a:gdLst>
                <a:ahLst/>
                <a:cxnLst>
                  <a:cxn ang="0">
                    <a:pos x="T0" y="T1"/>
                  </a:cxn>
                </a:cxnLst>
                <a:rect l="0" t="0" r="r" b="b"/>
                <a:pathLst>
                  <a:path w="21600" h="21600">
                    <a:moveTo>
                      <a:pt x="0" y="5400"/>
                    </a:moveTo>
                    <a:lnTo>
                      <a:pt x="2700" y="0"/>
                    </a:lnTo>
                    <a:lnTo>
                      <a:pt x="21600" y="0"/>
                    </a:lnTo>
                    <a:lnTo>
                      <a:pt x="21600" y="16200"/>
                    </a:lnTo>
                    <a:lnTo>
                      <a:pt x="18900" y="21600"/>
                    </a:lnTo>
                    <a:lnTo>
                      <a:pt x="0" y="21600"/>
                    </a:lnTo>
                    <a:close/>
                    <a:moveTo>
                      <a:pt x="0" y="5400"/>
                    </a:moveTo>
                    <a:lnTo>
                      <a:pt x="18900" y="5400"/>
                    </a:lnTo>
                    <a:lnTo>
                      <a:pt x="21600" y="0"/>
                    </a:lnTo>
                    <a:moveTo>
                      <a:pt x="18900" y="5400"/>
                    </a:moveTo>
                    <a:lnTo>
                      <a:pt x="18900" y="21600"/>
                    </a:lnTo>
                  </a:path>
                </a:pathLst>
              </a:custGeom>
              <a:noFill/>
              <a:ln w="254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4109" name="Rectangle 13"/>
            <p:cNvSpPr>
              <a:spLocks/>
            </p:cNvSpPr>
            <p:nvPr/>
          </p:nvSpPr>
          <p:spPr bwMode="auto">
            <a:xfrm>
              <a:off x="64" y="128"/>
              <a:ext cx="568" cy="240"/>
            </a:xfrm>
            <a:prstGeom prst="rect">
              <a:avLst/>
            </a:prstGeom>
            <a:solidFill>
              <a:srgbClr val="800000">
                <a:alpha val="49803"/>
              </a:srgbClr>
            </a:solidFill>
            <a:ln w="9525" cap="flat">
              <a:solidFill>
                <a:schemeClr val="tx1"/>
              </a:solidFill>
              <a:prstDash val="solid"/>
              <a:round/>
              <a:headEnd type="none" w="med" len="med"/>
              <a:tailEnd type="none" w="med" len="med"/>
            </a:ln>
          </p:spPr>
          <p:txBody>
            <a:bodyPr lIns="38100" tIns="38100" rIns="38100" bIns="38100" anchor="ctr">
              <a:prstTxWarp prst="textNoShape">
                <a:avLst/>
              </a:prstTxWarp>
            </a:bodyPr>
            <a:lstStyle/>
            <a:p>
              <a:r>
                <a:rPr lang="en-US" sz="2400">
                  <a:solidFill>
                    <a:srgbClr val="FF0000"/>
                  </a:solidFill>
                  <a:latin typeface="Tahoma Bold" pitchFamily="-65" charset="0"/>
                  <a:ea typeface="Tahoma Bold" pitchFamily="-65" charset="0"/>
                  <a:cs typeface="Tahoma Bold" pitchFamily="-65" charset="0"/>
                  <a:sym typeface="Tahoma Bold" pitchFamily="-65" charset="0"/>
                </a:rPr>
                <a:t>:60</a:t>
              </a:r>
            </a:p>
          </p:txBody>
        </p:sp>
        <p:sp>
          <p:nvSpPr>
            <p:cNvPr id="4110" name="Line 14"/>
            <p:cNvSpPr>
              <a:spLocks noChangeShapeType="1"/>
            </p:cNvSpPr>
            <p:nvPr/>
          </p:nvSpPr>
          <p:spPr bwMode="auto">
            <a:xfrm>
              <a:off x="200" y="64"/>
              <a:ext cx="320" cy="0"/>
            </a:xfrm>
            <a:prstGeom prst="line">
              <a:avLst/>
            </a:prstGeom>
            <a:noFill/>
            <a:ln w="38100" cap="flat">
              <a:solidFill>
                <a:srgbClr val="4A7DBB"/>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4111" name="Rectangle 15"/>
          <p:cNvSpPr>
            <a:spLocks/>
          </p:cNvSpPr>
          <p:nvPr/>
        </p:nvSpPr>
        <p:spPr bwMode="auto">
          <a:xfrm>
            <a:off x="952500" y="1981200"/>
            <a:ext cx="2312988" cy="14097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a. pulp core</a:t>
            </a:r>
          </a:p>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b. cell-rich zone</a:t>
            </a:r>
          </a:p>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c. cell-free zone</a:t>
            </a:r>
          </a:p>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d. odontoblast layer</a:t>
            </a:r>
          </a:p>
          <a:p>
            <a:pPr algn="l"/>
            <a:r>
              <a:rPr lang="en-US" sz="1800" b="1">
                <a:solidFill>
                  <a:srgbClr val="A40800"/>
                </a:solidFill>
                <a:latin typeface="Lucida Grande" pitchFamily="-65" charset="0"/>
                <a:ea typeface="Lucida Grande" pitchFamily="-65" charset="0"/>
                <a:cs typeface="Lucida Grande" pitchFamily="-65" charset="0"/>
                <a:sym typeface="Lucida Grande" pitchFamily="-65" charset="0"/>
              </a:rPr>
              <a:t>e. all of the about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7200" y="160338"/>
            <a:ext cx="8229600" cy="1143000"/>
          </a:xfrm>
          <a:ln/>
        </p:spPr>
        <p:txBody>
          <a:bodyPr/>
          <a:lstStyle/>
          <a:p>
            <a:r>
              <a:rPr lang="en-US" sz="2400"/>
              <a:t>2. The lines between the arrows are:</a:t>
            </a:r>
          </a:p>
        </p:txBody>
      </p:sp>
      <p:pic>
        <p:nvPicPr>
          <p:cNvPr id="5122" name="Picture 2"/>
          <p:cNvPicPr>
            <a:picLocks noChangeArrowheads="1"/>
          </p:cNvPicPr>
          <p:nvPr/>
        </p:nvPicPr>
        <p:blipFill>
          <a:blip r:embed="rId2"/>
          <a:srcRect/>
          <a:stretch>
            <a:fillRect/>
          </a:stretch>
        </p:blipFill>
        <p:spPr bwMode="auto">
          <a:xfrm>
            <a:off x="0" y="4419600"/>
            <a:ext cx="3760788" cy="3276600"/>
          </a:xfrm>
          <a:prstGeom prst="rect">
            <a:avLst/>
          </a:prstGeom>
          <a:noFill/>
          <a:ln w="9525" cap="flat">
            <a:noFill/>
            <a:round/>
            <a:headEnd/>
            <a:tailEnd/>
          </a:ln>
        </p:spPr>
      </p:pic>
      <p:pic>
        <p:nvPicPr>
          <p:cNvPr id="5123" name="Picture 3"/>
          <p:cNvPicPr>
            <a:picLocks noChangeAspect="1" noChangeArrowheads="1"/>
          </p:cNvPicPr>
          <p:nvPr/>
        </p:nvPicPr>
        <p:blipFill>
          <a:blip r:embed="rId3"/>
          <a:srcRect/>
          <a:stretch>
            <a:fillRect/>
          </a:stretch>
        </p:blipFill>
        <p:spPr bwMode="auto">
          <a:xfrm>
            <a:off x="3430588" y="1293813"/>
            <a:ext cx="5713412" cy="4013200"/>
          </a:xfrm>
          <a:prstGeom prst="rect">
            <a:avLst/>
          </a:prstGeom>
          <a:noFill/>
          <a:ln w="28575" cap="flat">
            <a:solidFill>
              <a:schemeClr val="tx1"/>
            </a:solidFill>
            <a:prstDash val="solid"/>
            <a:miter lim="800000"/>
            <a:headEnd/>
            <a:tailEnd/>
          </a:ln>
        </p:spPr>
      </p:pic>
      <p:sp>
        <p:nvSpPr>
          <p:cNvPr id="5124" name="Line 4"/>
          <p:cNvSpPr>
            <a:spLocks noChangeShapeType="1"/>
          </p:cNvSpPr>
          <p:nvPr/>
        </p:nvSpPr>
        <p:spPr bwMode="auto">
          <a:xfrm flipH="1">
            <a:off x="5029200" y="4926013"/>
            <a:ext cx="831850" cy="131762"/>
          </a:xfrm>
          <a:prstGeom prst="line">
            <a:avLst/>
          </a:prstGeom>
          <a:noFill/>
          <a:ln w="762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5125" name="Line 5"/>
          <p:cNvSpPr>
            <a:spLocks noChangeShapeType="1"/>
          </p:cNvSpPr>
          <p:nvPr/>
        </p:nvSpPr>
        <p:spPr bwMode="auto">
          <a:xfrm rot="10800000" flipH="1">
            <a:off x="7624763" y="4267200"/>
            <a:ext cx="615950" cy="173038"/>
          </a:xfrm>
          <a:prstGeom prst="line">
            <a:avLst/>
          </a:prstGeom>
          <a:noFill/>
          <a:ln w="762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5126" name="Line 6"/>
          <p:cNvSpPr>
            <a:spLocks noChangeShapeType="1"/>
          </p:cNvSpPr>
          <p:nvPr/>
        </p:nvSpPr>
        <p:spPr bwMode="auto">
          <a:xfrm flipH="1">
            <a:off x="6096000" y="5154613"/>
            <a:ext cx="831850" cy="131762"/>
          </a:xfrm>
          <a:prstGeom prst="line">
            <a:avLst/>
          </a:prstGeom>
          <a:noFill/>
          <a:ln w="762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sp>
        <p:nvSpPr>
          <p:cNvPr id="5127" name="Line 7"/>
          <p:cNvSpPr>
            <a:spLocks noChangeShapeType="1"/>
          </p:cNvSpPr>
          <p:nvPr/>
        </p:nvSpPr>
        <p:spPr bwMode="auto">
          <a:xfrm rot="10800000" flipH="1">
            <a:off x="8528050" y="4419600"/>
            <a:ext cx="615950" cy="173038"/>
          </a:xfrm>
          <a:prstGeom prst="line">
            <a:avLst/>
          </a:prstGeom>
          <a:noFill/>
          <a:ln w="76200" cap="flat">
            <a:solidFill>
              <a:schemeClr val="tx1"/>
            </a:solidFill>
            <a:prstDash val="solid"/>
            <a:round/>
            <a:headEnd type="triangle" w="med" len="med"/>
            <a:tailEnd type="none" w="med" len="med"/>
          </a:ln>
        </p:spPr>
        <p:txBody>
          <a:bodyPr lIns="0" tIns="0" rIns="0" bIns="0">
            <a:prstTxWarp prst="textNoShape">
              <a:avLst/>
            </a:prstTxWarp>
          </a:bodyPr>
          <a:lstStyle/>
          <a:p>
            <a:endParaRPr lang="en-US"/>
          </a:p>
        </p:txBody>
      </p:sp>
      <p:grpSp>
        <p:nvGrpSpPr>
          <p:cNvPr id="2" name="Group 8"/>
          <p:cNvGrpSpPr>
            <a:grpSpLocks/>
          </p:cNvGrpSpPr>
          <p:nvPr/>
        </p:nvGrpSpPr>
        <p:grpSpPr bwMode="auto">
          <a:xfrm>
            <a:off x="7747000" y="6096000"/>
            <a:ext cx="1270000" cy="635000"/>
            <a:chOff x="0" y="0"/>
            <a:chExt cx="800" cy="400"/>
          </a:xfrm>
        </p:grpSpPr>
        <p:grpSp>
          <p:nvGrpSpPr>
            <p:cNvPr id="3" name="Group 9"/>
            <p:cNvGrpSpPr>
              <a:grpSpLocks/>
            </p:cNvGrpSpPr>
            <p:nvPr/>
          </p:nvGrpSpPr>
          <p:grpSpPr bwMode="auto">
            <a:xfrm>
              <a:off x="0" y="0"/>
              <a:ext cx="800" cy="400"/>
              <a:chOff x="0" y="0"/>
              <a:chExt cx="800" cy="400"/>
            </a:xfrm>
          </p:grpSpPr>
          <p:sp>
            <p:nvSpPr>
              <p:cNvPr id="5130" name="AutoShape 10"/>
              <p:cNvSpPr>
                <a:spLocks/>
              </p:cNvSpPr>
              <p:nvPr/>
            </p:nvSpPr>
            <p:spPr bwMode="auto">
              <a:xfrm>
                <a:off x="0" y="0"/>
                <a:ext cx="800" cy="400"/>
              </a:xfrm>
              <a:custGeom>
                <a:avLst/>
                <a:gdLst>
                  <a:gd name="T0" fmla="*/ 10800 w 21600"/>
                  <a:gd name="T1" fmla="*/ 10800 h 21600"/>
                </a:gdLst>
                <a:ahLst/>
                <a:cxnLst>
                  <a:cxn ang="0">
                    <a:pos x="T0" y="T1"/>
                  </a:cxn>
                </a:cxnLst>
                <a:rect l="0" t="0" r="r" b="b"/>
                <a:pathLst>
                  <a:path w="21600" h="21600">
                    <a:moveTo>
                      <a:pt x="0" y="5400"/>
                    </a:moveTo>
                    <a:lnTo>
                      <a:pt x="2700" y="0"/>
                    </a:lnTo>
                    <a:lnTo>
                      <a:pt x="21600" y="0"/>
                    </a:lnTo>
                    <a:lnTo>
                      <a:pt x="21600" y="16200"/>
                    </a:lnTo>
                    <a:lnTo>
                      <a:pt x="18900" y="21600"/>
                    </a:lnTo>
                    <a:lnTo>
                      <a:pt x="0" y="21600"/>
                    </a:lnTo>
                    <a:close/>
                    <a:moveTo>
                      <a:pt x="0" y="5400"/>
                    </a:moveTo>
                  </a:path>
                </a:pathLst>
              </a:custGeom>
              <a:solidFill>
                <a:srgbClr val="333333"/>
              </a:solidFill>
              <a:ln w="25400" cap="flat">
                <a:noFill/>
                <a:round/>
                <a:headEnd type="none" w="med" len="med"/>
                <a:tailEnd type="none" w="med" len="med"/>
              </a:ln>
            </p:spPr>
            <p:txBody>
              <a:bodyPr lIns="0" tIns="0" rIns="0" bIns="0">
                <a:prstTxWarp prst="textNoShape">
                  <a:avLst/>
                </a:prstTxWarp>
              </a:bodyPr>
              <a:lstStyle/>
              <a:p>
                <a:endParaRPr lang="en-US"/>
              </a:p>
            </p:txBody>
          </p:sp>
          <p:sp>
            <p:nvSpPr>
              <p:cNvPr id="5131" name="AutoShape 11"/>
              <p:cNvSpPr>
                <a:spLocks/>
              </p:cNvSpPr>
              <p:nvPr/>
            </p:nvSpPr>
            <p:spPr bwMode="auto">
              <a:xfrm>
                <a:off x="700" y="0"/>
                <a:ext cx="100" cy="400"/>
              </a:xfrm>
              <a:custGeom>
                <a:avLst/>
                <a:gdLst>
                  <a:gd name="T0" fmla="*/ 10800 w 21600"/>
                  <a:gd name="T1" fmla="*/ 10800 h 21600"/>
                </a:gdLst>
                <a:ahLst/>
                <a:cxnLst>
                  <a:cxn ang="0">
                    <a:pos x="T0" y="T1"/>
                  </a:cxn>
                </a:cxnLst>
                <a:rect l="0" t="0" r="r" b="b"/>
                <a:pathLst>
                  <a:path w="21600" h="21600">
                    <a:moveTo>
                      <a:pt x="0" y="5400"/>
                    </a:moveTo>
                    <a:lnTo>
                      <a:pt x="21600" y="0"/>
                    </a:lnTo>
                    <a:lnTo>
                      <a:pt x="21600" y="16200"/>
                    </a:lnTo>
                    <a:lnTo>
                      <a:pt x="0" y="21600"/>
                    </a:lnTo>
                    <a:close/>
                    <a:moveTo>
                      <a:pt x="0" y="5400"/>
                    </a:moveTo>
                  </a:path>
                </a:pathLst>
              </a:custGeom>
              <a:solidFill>
                <a:srgbClr val="000000">
                  <a:alpha val="20000"/>
                </a:srgbClr>
              </a:solidFill>
              <a:ln w="25400" cap="flat">
                <a:noFill/>
                <a:round/>
                <a:headEnd type="none" w="med" len="med"/>
                <a:tailEnd type="none" w="med" len="med"/>
              </a:ln>
            </p:spPr>
            <p:txBody>
              <a:bodyPr lIns="0" tIns="0" rIns="0" bIns="0">
                <a:prstTxWarp prst="textNoShape">
                  <a:avLst/>
                </a:prstTxWarp>
              </a:bodyPr>
              <a:lstStyle/>
              <a:p>
                <a:endParaRPr lang="en-US"/>
              </a:p>
            </p:txBody>
          </p:sp>
          <p:sp>
            <p:nvSpPr>
              <p:cNvPr id="5132" name="AutoShape 12"/>
              <p:cNvSpPr>
                <a:spLocks/>
              </p:cNvSpPr>
              <p:nvPr/>
            </p:nvSpPr>
            <p:spPr bwMode="auto">
              <a:xfrm>
                <a:off x="0" y="0"/>
                <a:ext cx="800" cy="100"/>
              </a:xfrm>
              <a:custGeom>
                <a:avLst/>
                <a:gdLst>
                  <a:gd name="T0" fmla="*/ 10800 w 21600"/>
                  <a:gd name="T1" fmla="*/ 10800 h 21600"/>
                </a:gdLst>
                <a:ahLst/>
                <a:cxnLst>
                  <a:cxn ang="0">
                    <a:pos x="T0" y="T1"/>
                  </a:cxn>
                </a:cxnLst>
                <a:rect l="0" t="0" r="r" b="b"/>
                <a:pathLst>
                  <a:path w="21600" h="21600">
                    <a:moveTo>
                      <a:pt x="0" y="21600"/>
                    </a:moveTo>
                    <a:lnTo>
                      <a:pt x="2700" y="0"/>
                    </a:lnTo>
                    <a:lnTo>
                      <a:pt x="21600" y="0"/>
                    </a:lnTo>
                    <a:lnTo>
                      <a:pt x="18900" y="21600"/>
                    </a:lnTo>
                    <a:close/>
                    <a:moveTo>
                      <a:pt x="0" y="21600"/>
                    </a:moveTo>
                  </a:path>
                </a:pathLst>
              </a:custGeom>
              <a:solidFill>
                <a:srgbClr val="FFFFFF">
                  <a:alpha val="20000"/>
                </a:srgbClr>
              </a:solidFill>
              <a:ln w="25400" cap="flat">
                <a:noFill/>
                <a:round/>
                <a:headEnd type="none" w="med" len="med"/>
                <a:tailEnd type="none" w="med" len="med"/>
              </a:ln>
            </p:spPr>
            <p:txBody>
              <a:bodyPr lIns="0" tIns="0" rIns="0" bIns="0">
                <a:prstTxWarp prst="textNoShape">
                  <a:avLst/>
                </a:prstTxWarp>
              </a:bodyPr>
              <a:lstStyle/>
              <a:p>
                <a:endParaRPr lang="en-US"/>
              </a:p>
            </p:txBody>
          </p:sp>
          <p:sp>
            <p:nvSpPr>
              <p:cNvPr id="5133" name="AutoShape 13"/>
              <p:cNvSpPr>
                <a:spLocks/>
              </p:cNvSpPr>
              <p:nvPr/>
            </p:nvSpPr>
            <p:spPr bwMode="auto">
              <a:xfrm>
                <a:off x="0" y="0"/>
                <a:ext cx="800" cy="400"/>
              </a:xfrm>
              <a:custGeom>
                <a:avLst/>
                <a:gdLst>
                  <a:gd name="T0" fmla="*/ 10800 w 21600"/>
                  <a:gd name="T1" fmla="*/ 10800 h 21600"/>
                </a:gdLst>
                <a:ahLst/>
                <a:cxnLst>
                  <a:cxn ang="0">
                    <a:pos x="T0" y="T1"/>
                  </a:cxn>
                </a:cxnLst>
                <a:rect l="0" t="0" r="r" b="b"/>
                <a:pathLst>
                  <a:path w="21600" h="21600">
                    <a:moveTo>
                      <a:pt x="0" y="5400"/>
                    </a:moveTo>
                    <a:lnTo>
                      <a:pt x="2700" y="0"/>
                    </a:lnTo>
                    <a:lnTo>
                      <a:pt x="21600" y="0"/>
                    </a:lnTo>
                    <a:lnTo>
                      <a:pt x="21600" y="16200"/>
                    </a:lnTo>
                    <a:lnTo>
                      <a:pt x="18900" y="21600"/>
                    </a:lnTo>
                    <a:lnTo>
                      <a:pt x="0" y="21600"/>
                    </a:lnTo>
                    <a:close/>
                    <a:moveTo>
                      <a:pt x="0" y="5400"/>
                    </a:moveTo>
                    <a:lnTo>
                      <a:pt x="18900" y="5400"/>
                    </a:lnTo>
                    <a:lnTo>
                      <a:pt x="21600" y="0"/>
                    </a:lnTo>
                    <a:moveTo>
                      <a:pt x="18900" y="5400"/>
                    </a:moveTo>
                    <a:lnTo>
                      <a:pt x="18900" y="21600"/>
                    </a:lnTo>
                  </a:path>
                </a:pathLst>
              </a:custGeom>
              <a:noFill/>
              <a:ln w="25400" cap="flat">
                <a:solidFill>
                  <a:schemeClr val="tx1"/>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5134" name="Rectangle 14"/>
            <p:cNvSpPr>
              <a:spLocks/>
            </p:cNvSpPr>
            <p:nvPr/>
          </p:nvSpPr>
          <p:spPr bwMode="auto">
            <a:xfrm>
              <a:off x="64" y="128"/>
              <a:ext cx="568" cy="240"/>
            </a:xfrm>
            <a:prstGeom prst="rect">
              <a:avLst/>
            </a:prstGeom>
            <a:solidFill>
              <a:srgbClr val="800000">
                <a:alpha val="49803"/>
              </a:srgbClr>
            </a:solidFill>
            <a:ln w="9525" cap="flat">
              <a:solidFill>
                <a:schemeClr val="tx1"/>
              </a:solidFill>
              <a:prstDash val="solid"/>
              <a:round/>
              <a:headEnd type="none" w="med" len="med"/>
              <a:tailEnd type="none" w="med" len="med"/>
            </a:ln>
          </p:spPr>
          <p:txBody>
            <a:bodyPr lIns="38100" tIns="38100" rIns="38100" bIns="38100" anchor="ctr">
              <a:prstTxWarp prst="textNoShape">
                <a:avLst/>
              </a:prstTxWarp>
            </a:bodyPr>
            <a:lstStyle/>
            <a:p>
              <a:r>
                <a:rPr lang="en-US" sz="2400">
                  <a:solidFill>
                    <a:srgbClr val="FF0000"/>
                  </a:solidFill>
                  <a:latin typeface="Tahoma Bold" pitchFamily="-65" charset="0"/>
                  <a:ea typeface="Tahoma Bold" pitchFamily="-65" charset="0"/>
                  <a:cs typeface="Tahoma Bold" pitchFamily="-65" charset="0"/>
                  <a:sym typeface="Tahoma Bold" pitchFamily="-65" charset="0"/>
                </a:rPr>
                <a:t>:60</a:t>
              </a:r>
            </a:p>
          </p:txBody>
        </p:sp>
        <p:sp>
          <p:nvSpPr>
            <p:cNvPr id="5135" name="Line 15"/>
            <p:cNvSpPr>
              <a:spLocks noChangeShapeType="1"/>
            </p:cNvSpPr>
            <p:nvPr/>
          </p:nvSpPr>
          <p:spPr bwMode="auto">
            <a:xfrm>
              <a:off x="200" y="64"/>
              <a:ext cx="320" cy="0"/>
            </a:xfrm>
            <a:prstGeom prst="line">
              <a:avLst/>
            </a:prstGeom>
            <a:noFill/>
            <a:ln w="38100" cap="flat">
              <a:solidFill>
                <a:srgbClr val="4A7DBB"/>
              </a:solidFill>
              <a:prstDash val="solid"/>
              <a:round/>
              <a:headEnd type="none" w="med" len="med"/>
              <a:tailEnd type="none" w="med" len="med"/>
            </a:ln>
          </p:spPr>
          <p:txBody>
            <a:bodyPr lIns="0" tIns="0" rIns="0" bIns="0">
              <a:prstTxWarp prst="textNoShape">
                <a:avLst/>
              </a:prstTxWarp>
            </a:bodyPr>
            <a:lstStyle/>
            <a:p>
              <a:endParaRPr lang="en-US"/>
            </a:p>
          </p:txBody>
        </p:sp>
      </p:grpSp>
      <p:sp>
        <p:nvSpPr>
          <p:cNvPr id="5136" name="Rectangle 16"/>
          <p:cNvSpPr>
            <a:spLocks/>
          </p:cNvSpPr>
          <p:nvPr/>
        </p:nvSpPr>
        <p:spPr bwMode="auto">
          <a:xfrm>
            <a:off x="203200" y="1041400"/>
            <a:ext cx="3162300" cy="29337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r>
              <a:rPr lang="en-US" sz="1200">
                <a:solidFill>
                  <a:schemeClr val="tx1"/>
                </a:solidFill>
                <a:latin typeface="Lucida Grande" pitchFamily="-65" charset="0"/>
                <a:ea typeface="Lucida Grande" pitchFamily="-65" charset="0"/>
                <a:cs typeface="Lucida Grande" pitchFamily="-65" charset="0"/>
                <a:sym typeface="Lucida Grande" pitchFamily="-65" charset="0"/>
              </a:rPr>
              <a:t>a. lines of retzius: incremental growth lines of </a:t>
            </a:r>
          </a:p>
          <a:p>
            <a:pPr algn="l"/>
            <a:r>
              <a:rPr lang="en-US" sz="1200">
                <a:solidFill>
                  <a:schemeClr val="tx1"/>
                </a:solidFill>
                <a:latin typeface="Lucida Grande" pitchFamily="-65" charset="0"/>
                <a:ea typeface="Lucida Grande" pitchFamily="-65" charset="0"/>
                <a:cs typeface="Lucida Grande" pitchFamily="-65" charset="0"/>
                <a:sym typeface="Lucida Grande" pitchFamily="-65" charset="0"/>
              </a:rPr>
              <a:t>enamel formed by enamel rods</a:t>
            </a:r>
          </a:p>
          <a:p>
            <a:pPr algn="l"/>
            <a:endParaRPr lang="en-US" sz="12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200" b="1">
                <a:solidFill>
                  <a:srgbClr val="A40800"/>
                </a:solidFill>
                <a:latin typeface="Lucida Grande" pitchFamily="-65" charset="0"/>
                <a:ea typeface="Lucida Grande" pitchFamily="-65" charset="0"/>
                <a:cs typeface="Lucida Grande" pitchFamily="-65" charset="0"/>
                <a:sym typeface="Lucida Grande" pitchFamily="-65" charset="0"/>
              </a:rPr>
              <a:t>b.  contour lines of owen: reflect changes in nutritional status of the individual during the period of dentinogenesis (i.e. neonatal line)</a:t>
            </a:r>
          </a:p>
          <a:p>
            <a:pPr algn="l"/>
            <a:endParaRPr lang="en-US" sz="1200">
              <a:solidFill>
                <a:srgbClr val="DD2067"/>
              </a:solidFill>
              <a:latin typeface="Lucida Grande" pitchFamily="-65" charset="0"/>
              <a:ea typeface="Lucida Grande" pitchFamily="-65" charset="0"/>
              <a:cs typeface="Lucida Grande" pitchFamily="-65" charset="0"/>
              <a:sym typeface="Lucida Grande" pitchFamily="-65" charset="0"/>
            </a:endParaRPr>
          </a:p>
          <a:p>
            <a:pPr algn="l"/>
            <a:r>
              <a:rPr lang="en-US" sz="1200">
                <a:solidFill>
                  <a:srgbClr val="FE7038"/>
                </a:solidFill>
                <a:latin typeface="Lucida Grande" pitchFamily="-65" charset="0"/>
                <a:ea typeface="Lucida Grande" pitchFamily="-65" charset="0"/>
                <a:cs typeface="Lucida Grande" pitchFamily="-65" charset="0"/>
                <a:sym typeface="Lucida Grande" pitchFamily="-65" charset="0"/>
              </a:rPr>
              <a:t>c. Enamel Spindles: </a:t>
            </a:r>
            <a:r>
              <a:rPr lang="en-US" sz="1200">
                <a:solidFill>
                  <a:schemeClr val="tx1"/>
                </a:solidFill>
                <a:latin typeface="Lucida Grande" pitchFamily="-65" charset="0"/>
                <a:ea typeface="Lucida Grande" pitchFamily="-65" charset="0"/>
                <a:cs typeface="Lucida Grande" pitchFamily="-65" charset="0"/>
                <a:sym typeface="Lucida Grande" pitchFamily="-65" charset="0"/>
              </a:rPr>
              <a:t>newly formed odontoblast processes caught between enamel formed by adjacent ameloblasts</a:t>
            </a:r>
          </a:p>
          <a:p>
            <a:pPr algn="l"/>
            <a:endParaRPr lang="en-US" sz="12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200">
                <a:solidFill>
                  <a:schemeClr val="tx1"/>
                </a:solidFill>
                <a:latin typeface="Lucida Grande" pitchFamily="-65" charset="0"/>
                <a:ea typeface="Lucida Grande" pitchFamily="-65" charset="0"/>
                <a:cs typeface="Lucida Grande" pitchFamily="-65" charset="0"/>
                <a:sym typeface="Lucida Grande" pitchFamily="-65" charset="0"/>
              </a:rPr>
              <a:t>d.  incremental lines of cementum: the slide does not show cementum.  </a:t>
            </a:r>
          </a:p>
        </p:txBody>
      </p:sp>
      <p:sp>
        <p:nvSpPr>
          <p:cNvPr id="5137" name="Line 17"/>
          <p:cNvSpPr>
            <a:spLocks noChangeShapeType="1"/>
          </p:cNvSpPr>
          <p:nvPr/>
        </p:nvSpPr>
        <p:spPr bwMode="auto">
          <a:xfrm rot="10800000" flipH="1">
            <a:off x="3937000" y="1993900"/>
            <a:ext cx="469900" cy="798513"/>
          </a:xfrm>
          <a:prstGeom prst="line">
            <a:avLst/>
          </a:prstGeom>
          <a:noFill/>
          <a:ln w="38100" cap="flat">
            <a:solidFill>
              <a:srgbClr val="FE7038"/>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5138" name="Line 18"/>
          <p:cNvSpPr>
            <a:spLocks noChangeShapeType="1"/>
          </p:cNvSpPr>
          <p:nvPr/>
        </p:nvSpPr>
        <p:spPr bwMode="auto">
          <a:xfrm rot="10800000">
            <a:off x="4356100" y="1828800"/>
            <a:ext cx="635000" cy="608013"/>
          </a:xfrm>
          <a:prstGeom prst="line">
            <a:avLst/>
          </a:prstGeom>
          <a:noFill/>
          <a:ln w="38100" cap="flat">
            <a:solidFill>
              <a:srgbClr val="FE7038"/>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5139" name="Rectangle 19"/>
          <p:cNvSpPr>
            <a:spLocks/>
          </p:cNvSpPr>
          <p:nvPr/>
        </p:nvSpPr>
        <p:spPr bwMode="auto">
          <a:xfrm>
            <a:off x="5969000" y="1955800"/>
            <a:ext cx="887413" cy="34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Enamel</a:t>
            </a:r>
          </a:p>
        </p:txBody>
      </p:sp>
      <p:sp>
        <p:nvSpPr>
          <p:cNvPr id="5140" name="Rectangle 20"/>
          <p:cNvSpPr>
            <a:spLocks/>
          </p:cNvSpPr>
          <p:nvPr/>
        </p:nvSpPr>
        <p:spPr bwMode="auto">
          <a:xfrm>
            <a:off x="5994400" y="4178300"/>
            <a:ext cx="822325" cy="34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Dentin</a:t>
            </a:r>
          </a:p>
        </p:txBody>
      </p:sp>
      <p:sp>
        <p:nvSpPr>
          <p:cNvPr id="5141" name="Rectangle 21"/>
          <p:cNvSpPr>
            <a:spLocks/>
          </p:cNvSpPr>
          <p:nvPr/>
        </p:nvSpPr>
        <p:spPr bwMode="auto">
          <a:xfrm>
            <a:off x="4279900" y="3251200"/>
            <a:ext cx="454025" cy="34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DEJ</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0" y="274638"/>
            <a:ext cx="8686800" cy="1143000"/>
          </a:xfrm>
          <a:ln/>
        </p:spPr>
        <p:txBody>
          <a:bodyPr/>
          <a:lstStyle/>
          <a:p>
            <a:r>
              <a:rPr lang="en-US" sz="1400" b="1"/>
              <a:t>3. The Tomes granular layer is found in: (dentin slide #3)</a:t>
            </a:r>
            <a:r>
              <a:rPr lang="en-US" sz="1400" b="1">
                <a:ea typeface="ヒラギノ角ゴ ProN W6" pitchFamily="-65" charset="-128"/>
                <a:cs typeface="ヒラギノ角ゴ ProN W6" pitchFamily="-65" charset="-128"/>
              </a:rPr>
              <a:t/>
            </a:r>
            <a:br>
              <a:rPr lang="en-US" sz="1400" b="1">
                <a:ea typeface="ヒラギノ角ゴ ProN W6" pitchFamily="-65" charset="-128"/>
                <a:cs typeface="ヒラギノ角ゴ ProN W6" pitchFamily="-65" charset="-128"/>
              </a:rPr>
            </a:br>
            <a:r>
              <a:rPr lang="en-US" sz="1400" b="1"/>
              <a:t>arrangement of proteins and collage (type I)</a:t>
            </a:r>
            <a:r>
              <a:rPr lang="en-US" sz="1400" b="1">
                <a:ea typeface="ヒラギノ角ゴ ProN W6" pitchFamily="-65" charset="-128"/>
                <a:cs typeface="ヒラギノ角ゴ ProN W6" pitchFamily="-65" charset="-128"/>
              </a:rPr>
              <a:t/>
            </a:r>
            <a:br>
              <a:rPr lang="en-US" sz="1400" b="1">
                <a:ea typeface="ヒラギノ角ゴ ProN W6" pitchFamily="-65" charset="-128"/>
                <a:cs typeface="ヒラギノ角ゴ ProN W6" pitchFamily="-65" charset="-128"/>
              </a:rPr>
            </a:br>
            <a:endParaRPr lang="en-US" sz="3900"/>
          </a:p>
        </p:txBody>
      </p:sp>
      <p:sp>
        <p:nvSpPr>
          <p:cNvPr id="6146" name="Rectangle 2"/>
          <p:cNvSpPr>
            <a:spLocks noGrp="1" noChangeArrowheads="1"/>
          </p:cNvSpPr>
          <p:nvPr>
            <p:ph type="body" idx="1"/>
          </p:nvPr>
        </p:nvSpPr>
        <p:spPr>
          <a:xfrm>
            <a:off x="457200" y="1598613"/>
            <a:ext cx="7391400" cy="4527550"/>
          </a:xfrm>
          <a:ln/>
        </p:spPr>
        <p:txBody>
          <a:bodyPr/>
          <a:lstStyle/>
          <a:p>
            <a:pPr marL="476250" indent="-476250">
              <a:spcBef>
                <a:spcPct val="0"/>
              </a:spcBef>
              <a:buSzPct val="99000"/>
              <a:buFontTx/>
              <a:buAutoNum type="arabicPeriod"/>
            </a:pPr>
            <a:r>
              <a:rPr lang="en-US" b="1"/>
              <a:t>Dentin-Enamel Junction (DEJ)</a:t>
            </a:r>
            <a:endParaRPr lang="en-US"/>
          </a:p>
          <a:p>
            <a:pPr marL="476250" indent="-476250">
              <a:spcBef>
                <a:spcPct val="0"/>
              </a:spcBef>
              <a:buSzPct val="99000"/>
              <a:buFontTx/>
              <a:buAutoNum type="arabicPeriod"/>
            </a:pPr>
            <a:r>
              <a:rPr lang="en-US" b="1"/>
              <a:t>Cementum</a:t>
            </a:r>
            <a:endParaRPr lang="en-US"/>
          </a:p>
          <a:p>
            <a:pPr marL="476250" indent="-476250">
              <a:spcBef>
                <a:spcPct val="0"/>
              </a:spcBef>
              <a:buSzPct val="99000"/>
              <a:buFontTx/>
              <a:buAutoNum type="arabicPeriod"/>
            </a:pPr>
            <a:r>
              <a:rPr lang="en-US" b="1">
                <a:solidFill>
                  <a:srgbClr val="A40800"/>
                </a:solidFill>
              </a:rPr>
              <a:t>Dentin-Cementum Junction (DCJ)</a:t>
            </a:r>
            <a:endParaRPr lang="en-US">
              <a:solidFill>
                <a:srgbClr val="A40800"/>
              </a:solidFill>
            </a:endParaRPr>
          </a:p>
          <a:p>
            <a:pPr marL="476250" indent="-476250">
              <a:spcBef>
                <a:spcPct val="0"/>
              </a:spcBef>
              <a:buSzPct val="99000"/>
              <a:buFontTx/>
              <a:buAutoNum type="arabicPeriod"/>
            </a:pPr>
            <a:r>
              <a:rPr lang="en-US" b="1"/>
              <a:t>Pulp</a:t>
            </a:r>
            <a:endParaRPr lang="en-US" b="1">
              <a:ea typeface="ヒラギノ角ゴ ProN W6" pitchFamily="-65" charset="-128"/>
              <a:cs typeface="ヒラギノ角ゴ ProN W6" pitchFamily="-65" charset="-128"/>
            </a:endParaRPr>
          </a:p>
        </p:txBody>
      </p:sp>
    </p:spTree>
  </p:cSld>
  <p:clrMapOvr>
    <a:masterClrMapping/>
  </p:clrMapOvr>
  <p:transition/>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ln/>
        </p:spPr>
        <p:txBody>
          <a:bodyPr/>
          <a:lstStyle/>
          <a:p>
            <a:r>
              <a:rPr lang="en-US" b="1"/>
              <a:t>4. Interglobular dentin:</a:t>
            </a:r>
            <a:endParaRPr lang="en-US" b="1">
              <a:ea typeface="ヒラギノ角ゴ ProN W6" pitchFamily="-65" charset="-128"/>
              <a:cs typeface="ヒラギノ角ゴ ProN W6" pitchFamily="-65" charset="-128"/>
            </a:endParaRPr>
          </a:p>
        </p:txBody>
      </p:sp>
      <p:pic>
        <p:nvPicPr>
          <p:cNvPr id="7170" name="Picture 2"/>
          <p:cNvPicPr>
            <a:picLocks noChangeAspect="1" noChangeArrowheads="1"/>
          </p:cNvPicPr>
          <p:nvPr/>
        </p:nvPicPr>
        <p:blipFill>
          <a:blip r:embed="rId2"/>
          <a:srcRect/>
          <a:stretch>
            <a:fillRect/>
          </a:stretch>
        </p:blipFill>
        <p:spPr bwMode="auto">
          <a:xfrm>
            <a:off x="3276600" y="1219200"/>
            <a:ext cx="5715000" cy="3686175"/>
          </a:xfrm>
          <a:prstGeom prst="rect">
            <a:avLst/>
          </a:prstGeom>
          <a:noFill/>
          <a:ln w="28575" cap="flat">
            <a:solidFill>
              <a:schemeClr val="tx1"/>
            </a:solidFill>
            <a:prstDash val="solid"/>
            <a:miter lim="800000"/>
            <a:headEnd/>
            <a:tailEnd/>
          </a:ln>
        </p:spPr>
      </p:pic>
      <p:sp>
        <p:nvSpPr>
          <p:cNvPr id="7171" name="Rectangle 3"/>
          <p:cNvSpPr>
            <a:spLocks/>
          </p:cNvSpPr>
          <p:nvPr/>
        </p:nvSpPr>
        <p:spPr bwMode="auto">
          <a:xfrm>
            <a:off x="6477000" y="1905000"/>
            <a:ext cx="282575" cy="368300"/>
          </a:xfrm>
          <a:prstGeom prst="rect">
            <a:avLst/>
          </a:prstGeom>
          <a:solidFill>
            <a:schemeClr val="accent1"/>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b="1">
                <a:solidFill>
                  <a:schemeClr val="tx1"/>
                </a:solidFill>
                <a:latin typeface="Lucida Grande" pitchFamily="-65" charset="0"/>
                <a:ea typeface="Lucida Grande" pitchFamily="-65" charset="0"/>
                <a:cs typeface="Lucida Grande" pitchFamily="-65" charset="0"/>
                <a:sym typeface="Lucida Grande" pitchFamily="-65" charset="0"/>
              </a:rPr>
              <a:t>A</a:t>
            </a:r>
          </a:p>
        </p:txBody>
      </p:sp>
      <p:sp>
        <p:nvSpPr>
          <p:cNvPr id="7172" name="Rectangle 4"/>
          <p:cNvSpPr>
            <a:spLocks/>
          </p:cNvSpPr>
          <p:nvPr/>
        </p:nvSpPr>
        <p:spPr bwMode="auto">
          <a:xfrm>
            <a:off x="3505200" y="1524000"/>
            <a:ext cx="257175" cy="368300"/>
          </a:xfrm>
          <a:prstGeom prst="rect">
            <a:avLst/>
          </a:prstGeom>
          <a:solidFill>
            <a:schemeClr val="accent1"/>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b="1">
                <a:solidFill>
                  <a:schemeClr val="tx1"/>
                </a:solidFill>
                <a:latin typeface="Lucida Grande" pitchFamily="-65" charset="0"/>
                <a:ea typeface="Lucida Grande" pitchFamily="-65" charset="0"/>
                <a:cs typeface="Lucida Grande" pitchFamily="-65" charset="0"/>
                <a:sym typeface="Lucida Grande" pitchFamily="-65" charset="0"/>
              </a:rPr>
              <a:t>B</a:t>
            </a:r>
          </a:p>
        </p:txBody>
      </p:sp>
      <p:sp>
        <p:nvSpPr>
          <p:cNvPr id="7173" name="Rectangle 5"/>
          <p:cNvSpPr>
            <a:spLocks/>
          </p:cNvSpPr>
          <p:nvPr/>
        </p:nvSpPr>
        <p:spPr bwMode="auto">
          <a:xfrm>
            <a:off x="6248400" y="2743200"/>
            <a:ext cx="276225" cy="368300"/>
          </a:xfrm>
          <a:prstGeom prst="rect">
            <a:avLst/>
          </a:prstGeom>
          <a:solidFill>
            <a:schemeClr val="accent1"/>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b="1">
                <a:solidFill>
                  <a:schemeClr val="tx1"/>
                </a:solidFill>
                <a:latin typeface="Lucida Grande" pitchFamily="-65" charset="0"/>
                <a:ea typeface="Lucida Grande" pitchFamily="-65" charset="0"/>
                <a:cs typeface="Lucida Grande" pitchFamily="-65" charset="0"/>
                <a:sym typeface="Lucida Grande" pitchFamily="-65" charset="0"/>
              </a:rPr>
              <a:t>C</a:t>
            </a:r>
          </a:p>
        </p:txBody>
      </p:sp>
      <p:sp>
        <p:nvSpPr>
          <p:cNvPr id="7174" name="Rectangle 6"/>
          <p:cNvSpPr>
            <a:spLocks/>
          </p:cNvSpPr>
          <p:nvPr/>
        </p:nvSpPr>
        <p:spPr bwMode="auto">
          <a:xfrm>
            <a:off x="3352800" y="3429000"/>
            <a:ext cx="295275" cy="368300"/>
          </a:xfrm>
          <a:prstGeom prst="rect">
            <a:avLst/>
          </a:prstGeom>
          <a:solidFill>
            <a:schemeClr val="accent1"/>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b="1">
                <a:solidFill>
                  <a:schemeClr val="tx1"/>
                </a:solidFill>
                <a:latin typeface="Lucida Grande" pitchFamily="-65" charset="0"/>
                <a:ea typeface="Lucida Grande" pitchFamily="-65" charset="0"/>
                <a:cs typeface="Lucida Grande" pitchFamily="-65" charset="0"/>
                <a:sym typeface="Lucida Grande" pitchFamily="-65" charset="0"/>
              </a:rPr>
              <a:t>D</a:t>
            </a:r>
          </a:p>
        </p:txBody>
      </p:sp>
      <p:sp>
        <p:nvSpPr>
          <p:cNvPr id="7175" name="Line 7"/>
          <p:cNvSpPr>
            <a:spLocks noChangeShapeType="1"/>
          </p:cNvSpPr>
          <p:nvPr/>
        </p:nvSpPr>
        <p:spPr bwMode="auto">
          <a:xfrm rot="10800000" flipH="1">
            <a:off x="6827838" y="1828800"/>
            <a:ext cx="485775" cy="260350"/>
          </a:xfrm>
          <a:prstGeom prst="line">
            <a:avLst/>
          </a:prstGeom>
          <a:noFill/>
          <a:ln w="57150" cap="flat">
            <a:solidFill>
              <a:schemeClr val="tx1"/>
            </a:solidFill>
            <a:prstDash val="solid"/>
            <a:round/>
            <a:headEnd type="none" w="med" len="med"/>
            <a:tailEnd type="arrow" w="sm" len="sm"/>
          </a:ln>
        </p:spPr>
        <p:txBody>
          <a:bodyPr lIns="0" tIns="0" rIns="0" bIns="0">
            <a:prstTxWarp prst="textNoShape">
              <a:avLst/>
            </a:prstTxWarp>
          </a:bodyPr>
          <a:lstStyle/>
          <a:p>
            <a:endParaRPr lang="en-US"/>
          </a:p>
        </p:txBody>
      </p:sp>
      <p:sp>
        <p:nvSpPr>
          <p:cNvPr id="7176" name="Line 8"/>
          <p:cNvSpPr>
            <a:spLocks noChangeShapeType="1"/>
          </p:cNvSpPr>
          <p:nvPr/>
        </p:nvSpPr>
        <p:spPr bwMode="auto">
          <a:xfrm>
            <a:off x="6599238" y="2927350"/>
            <a:ext cx="485775" cy="196850"/>
          </a:xfrm>
          <a:prstGeom prst="line">
            <a:avLst/>
          </a:prstGeom>
          <a:noFill/>
          <a:ln w="57150" cap="flat">
            <a:solidFill>
              <a:schemeClr val="tx1"/>
            </a:solidFill>
            <a:prstDash val="solid"/>
            <a:round/>
            <a:headEnd type="none" w="med" len="med"/>
            <a:tailEnd type="arrow" w="sm" len="sm"/>
          </a:ln>
        </p:spPr>
        <p:txBody>
          <a:bodyPr lIns="0" tIns="0" rIns="0" bIns="0">
            <a:prstTxWarp prst="textNoShape">
              <a:avLst/>
            </a:prstTxWarp>
          </a:bodyPr>
          <a:lstStyle/>
          <a:p>
            <a:endParaRPr lang="en-US"/>
          </a:p>
        </p:txBody>
      </p:sp>
      <p:sp>
        <p:nvSpPr>
          <p:cNvPr id="7177" name="Line 9"/>
          <p:cNvSpPr>
            <a:spLocks noChangeShapeType="1"/>
          </p:cNvSpPr>
          <p:nvPr/>
        </p:nvSpPr>
        <p:spPr bwMode="auto">
          <a:xfrm>
            <a:off x="3733800" y="3657600"/>
            <a:ext cx="381000" cy="381000"/>
          </a:xfrm>
          <a:prstGeom prst="line">
            <a:avLst/>
          </a:prstGeom>
          <a:noFill/>
          <a:ln w="57150" cap="flat">
            <a:solidFill>
              <a:schemeClr val="tx1"/>
            </a:solidFill>
            <a:prstDash val="solid"/>
            <a:round/>
            <a:headEnd type="none" w="med" len="med"/>
            <a:tailEnd type="arrow" w="sm" len="sm"/>
          </a:ln>
        </p:spPr>
        <p:txBody>
          <a:bodyPr lIns="0" tIns="0" rIns="0" bIns="0">
            <a:prstTxWarp prst="textNoShape">
              <a:avLst/>
            </a:prstTxWarp>
          </a:bodyPr>
          <a:lstStyle/>
          <a:p>
            <a:endParaRPr lang="en-US"/>
          </a:p>
        </p:txBody>
      </p:sp>
      <p:sp>
        <p:nvSpPr>
          <p:cNvPr id="7178" name="Line 10"/>
          <p:cNvSpPr>
            <a:spLocks noChangeShapeType="1"/>
          </p:cNvSpPr>
          <p:nvPr/>
        </p:nvSpPr>
        <p:spPr bwMode="auto">
          <a:xfrm>
            <a:off x="3810000" y="1600200"/>
            <a:ext cx="487363" cy="196850"/>
          </a:xfrm>
          <a:prstGeom prst="line">
            <a:avLst/>
          </a:prstGeom>
          <a:noFill/>
          <a:ln w="57150" cap="flat">
            <a:solidFill>
              <a:schemeClr val="tx1"/>
            </a:solidFill>
            <a:prstDash val="solid"/>
            <a:round/>
            <a:headEnd type="none" w="med" len="med"/>
            <a:tailEnd type="arrow" w="sm" len="sm"/>
          </a:ln>
        </p:spPr>
        <p:txBody>
          <a:bodyPr lIns="0" tIns="0" rIns="0" bIns="0">
            <a:prstTxWarp prst="textNoShape">
              <a:avLst/>
            </a:prstTxWarp>
          </a:bodyPr>
          <a:lstStyle/>
          <a:p>
            <a:endParaRPr lang="en-US"/>
          </a:p>
        </p:txBody>
      </p:sp>
      <p:sp>
        <p:nvSpPr>
          <p:cNvPr id="7179" name="Rectangle 11"/>
          <p:cNvSpPr>
            <a:spLocks/>
          </p:cNvSpPr>
          <p:nvPr/>
        </p:nvSpPr>
        <p:spPr bwMode="auto">
          <a:xfrm>
            <a:off x="406400" y="1270000"/>
            <a:ext cx="2162175" cy="15875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A.  tomes granular layer</a:t>
            </a:r>
          </a:p>
          <a:p>
            <a:pPr algn="l"/>
            <a:endParaRPr lang="en-US" sz="14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B.  DEJ</a:t>
            </a:r>
          </a:p>
          <a:p>
            <a:pPr algn="l"/>
            <a:endParaRPr lang="en-US" sz="14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400">
                <a:solidFill>
                  <a:srgbClr val="A40800"/>
                </a:solidFill>
                <a:latin typeface="Lucida Grande" pitchFamily="-65" charset="0"/>
                <a:ea typeface="Lucida Grande" pitchFamily="-65" charset="0"/>
                <a:cs typeface="Lucida Grande" pitchFamily="-65" charset="0"/>
                <a:sym typeface="Lucida Grande" pitchFamily="-65" charset="0"/>
              </a:rPr>
              <a:t>C. Interglobular Dentin</a:t>
            </a:r>
          </a:p>
          <a:p>
            <a:pPr algn="l"/>
            <a:endParaRPr lang="en-US" sz="14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D.  Sclerotic Dentin</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PQuestion"/>
          <p:cNvSpPr>
            <a:spLocks noGrp="1"/>
          </p:cNvSpPr>
          <p:nvPr>
            <p:ph type="title"/>
          </p:nvPr>
        </p:nvSpPr>
        <p:spPr>
          <a:xfrm>
            <a:off x="-228600" y="0"/>
            <a:ext cx="8229600" cy="1143000"/>
          </a:xfrm>
        </p:spPr>
        <p:txBody>
          <a:bodyPr/>
          <a:lstStyle/>
          <a:p>
            <a:r>
              <a:rPr lang="en-US"/>
              <a:t>The epithelium in the image is:</a:t>
            </a:r>
          </a:p>
        </p:txBody>
      </p:sp>
      <p:pic>
        <p:nvPicPr>
          <p:cNvPr id="11267" name="Picture 4"/>
          <p:cNvPicPr>
            <a:picLocks noChangeArrowheads="1"/>
          </p:cNvPicPr>
          <p:nvPr/>
        </p:nvPicPr>
        <p:blipFill>
          <a:blip r:embed="rId5"/>
          <a:srcRect/>
          <a:stretch>
            <a:fillRect/>
          </a:stretch>
        </p:blipFill>
        <p:spPr bwMode="auto">
          <a:xfrm>
            <a:off x="3962400" y="914400"/>
            <a:ext cx="5026025" cy="3886200"/>
          </a:xfrm>
          <a:prstGeom prst="rect">
            <a:avLst/>
          </a:prstGeom>
          <a:noFill/>
          <a:ln w="38100">
            <a:solidFill>
              <a:schemeClr val="tx1"/>
            </a:solidFill>
            <a:miter lim="800000"/>
            <a:headEnd/>
            <a:tailEnd/>
          </a:ln>
        </p:spPr>
      </p:pic>
      <p:sp>
        <p:nvSpPr>
          <p:cNvPr id="11268" name="TPAnswers"/>
          <p:cNvSpPr>
            <a:spLocks noGrp="1"/>
          </p:cNvSpPr>
          <p:nvPr>
            <p:ph type="body" idx="1"/>
            <p:custDataLst>
              <p:tags r:id="rId2"/>
            </p:custDataLst>
          </p:nvPr>
        </p:nvSpPr>
        <p:spPr>
          <a:xfrm>
            <a:off x="0" y="762000"/>
            <a:ext cx="4572000" cy="4525963"/>
          </a:xfrm>
        </p:spPr>
        <p:txBody>
          <a:bodyPr/>
          <a:lstStyle/>
          <a:p>
            <a:pPr marL="514350" indent="-514350">
              <a:buFontTx/>
              <a:buAutoNum type="arabicPeriod"/>
            </a:pPr>
            <a:r>
              <a:rPr lang="en-US" sz="2800"/>
              <a:t>Stratified squamous</a:t>
            </a:r>
          </a:p>
          <a:p>
            <a:pPr marL="514350" indent="-514350">
              <a:buFontTx/>
              <a:buAutoNum type="arabicPeriod"/>
            </a:pPr>
            <a:r>
              <a:rPr lang="en-US" sz="2800">
                <a:solidFill>
                  <a:srgbClr val="00FF00"/>
                </a:solidFill>
              </a:rPr>
              <a:t>Stratified columnar</a:t>
            </a:r>
          </a:p>
          <a:p>
            <a:pPr marL="514350" indent="-514350">
              <a:buFontTx/>
              <a:buAutoNum type="arabicPeriod"/>
            </a:pPr>
            <a:r>
              <a:rPr lang="en-US" sz="2800"/>
              <a:t>Transitional</a:t>
            </a:r>
          </a:p>
          <a:p>
            <a:pPr marL="514350" indent="-514350">
              <a:buFontTx/>
              <a:buAutoNum type="arabicPeriod"/>
            </a:pPr>
            <a:r>
              <a:rPr lang="en-US" sz="2800"/>
              <a:t>Simple cuboidal.</a:t>
            </a:r>
          </a:p>
        </p:txBody>
      </p:sp>
      <p:sp>
        <p:nvSpPr>
          <p:cNvPr id="11270" name="Text Box 6"/>
          <p:cNvSpPr txBox="1">
            <a:spLocks noChangeArrowheads="1"/>
          </p:cNvSpPr>
          <p:nvPr/>
        </p:nvSpPr>
        <p:spPr bwMode="auto">
          <a:xfrm>
            <a:off x="152400" y="2895600"/>
            <a:ext cx="3733800" cy="17399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Examples of the other 3 are given on the next slide. Remember…pseudostratisfied columnar is typically seen, but is more bunched together as seen in the small picture below.</a:t>
            </a:r>
          </a:p>
        </p:txBody>
      </p:sp>
      <p:pic>
        <p:nvPicPr>
          <p:cNvPr id="11271" name="Picture 19" descr="fig1"/>
          <p:cNvPicPr>
            <a:picLocks noChangeAspect="1" noChangeArrowheads="1"/>
          </p:cNvPicPr>
          <p:nvPr/>
        </p:nvPicPr>
        <p:blipFill>
          <a:blip r:embed="rId6"/>
          <a:srcRect/>
          <a:stretch>
            <a:fillRect/>
          </a:stretch>
        </p:blipFill>
        <p:spPr bwMode="auto">
          <a:xfrm>
            <a:off x="0" y="4735513"/>
            <a:ext cx="2819400" cy="2122487"/>
          </a:xfrm>
          <a:prstGeom prst="rect">
            <a:avLst/>
          </a:prstGeom>
          <a:noFill/>
          <a:ln w="28575">
            <a:solidFill>
              <a:schemeClr val="tx1"/>
            </a:solidFill>
            <a:miter lim="800000"/>
            <a:headEnd/>
            <a:tailEnd/>
          </a:ln>
        </p:spPr>
      </p:pic>
    </p:spTree>
    <p:custDataLst>
      <p:tags r:id="rId1"/>
    </p:custData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ln/>
        </p:spPr>
        <p:txBody>
          <a:bodyPr/>
          <a:lstStyle/>
          <a:p>
            <a:pPr marL="419100" indent="-419100"/>
            <a:r>
              <a:rPr lang="en-US" b="1"/>
              <a:t>5. Predentin contains:</a:t>
            </a:r>
            <a:endParaRPr lang="en-US" b="1">
              <a:ea typeface="ヒラギノ角ゴ ProN W6" pitchFamily="-65" charset="-128"/>
              <a:cs typeface="ヒラギノ角ゴ ProN W6" pitchFamily="-65" charset="-128"/>
            </a:endParaRPr>
          </a:p>
        </p:txBody>
      </p:sp>
      <p:sp>
        <p:nvSpPr>
          <p:cNvPr id="8194" name="Rectangle 2"/>
          <p:cNvSpPr>
            <a:spLocks/>
          </p:cNvSpPr>
          <p:nvPr/>
        </p:nvSpPr>
        <p:spPr bwMode="auto">
          <a:xfrm>
            <a:off x="1447800" y="1447800"/>
            <a:ext cx="6248400" cy="24765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A.  Fibroblasts: </a:t>
            </a:r>
          </a:p>
          <a:p>
            <a:pPr algn="l"/>
            <a:endParaRPr lang="en-US" sz="18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800">
                <a:solidFill>
                  <a:srgbClr val="A40800"/>
                </a:solidFill>
                <a:latin typeface="Lucida Grande" pitchFamily="-65" charset="0"/>
                <a:ea typeface="Lucida Grande" pitchFamily="-65" charset="0"/>
                <a:cs typeface="Lucida Grande" pitchFamily="-65" charset="0"/>
                <a:sym typeface="Lucida Grande" pitchFamily="-65" charset="0"/>
              </a:rPr>
              <a:t>B.  Collagen Fibers</a:t>
            </a:r>
            <a:r>
              <a:rPr lang="en-US" sz="1800">
                <a:solidFill>
                  <a:schemeClr val="tx1"/>
                </a:solidFill>
                <a:latin typeface="Lucida Grande" pitchFamily="-65" charset="0"/>
                <a:ea typeface="Lucida Grande" pitchFamily="-65" charset="0"/>
                <a:cs typeface="Lucida Grande" pitchFamily="-65" charset="0"/>
                <a:sym typeface="Lucida Grande" pitchFamily="-65" charset="0"/>
              </a:rPr>
              <a:t>:  secretory odontoblasts secrete Type I collagen and ground substance in much the same way as fibroblasts</a:t>
            </a:r>
          </a:p>
          <a:p>
            <a:pPr algn="l"/>
            <a:endParaRPr lang="en-US" sz="18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C. Mineralized: pre-dentin is unmineralized, mineralization of dentin tends to occur in small, round discrete areas called calcospherites</a:t>
            </a:r>
          </a:p>
        </p:txBody>
      </p:sp>
    </p:spTree>
  </p:cSld>
  <p:clrMapOvr>
    <a:masterClrMapping/>
  </p:clrMapOvr>
  <p:transition/>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457200" y="-3175"/>
            <a:ext cx="8229600" cy="1420813"/>
          </a:xfrm>
          <a:ln/>
        </p:spPr>
        <p:txBody>
          <a:bodyPr/>
          <a:lstStyle/>
          <a:p>
            <a:pPr marL="419100" indent="-419100"/>
            <a:r>
              <a:rPr lang="en-US" sz="1800" b="1"/>
              <a:t>6. Incremental lines in cementum:</a:t>
            </a:r>
            <a:endParaRPr lang="en-US" sz="1800" b="1">
              <a:ea typeface="ヒラギノ角ゴ ProN W6" pitchFamily="-65" charset="-128"/>
              <a:cs typeface="ヒラギノ角ゴ ProN W6" pitchFamily="-65" charset="-128"/>
            </a:endParaRPr>
          </a:p>
        </p:txBody>
      </p:sp>
      <p:pic>
        <p:nvPicPr>
          <p:cNvPr id="9218" name="Picture 2"/>
          <p:cNvPicPr>
            <a:picLocks noChangeArrowheads="1"/>
          </p:cNvPicPr>
          <p:nvPr/>
        </p:nvPicPr>
        <p:blipFill>
          <a:blip r:embed="rId2"/>
          <a:srcRect/>
          <a:stretch>
            <a:fillRect/>
          </a:stretch>
        </p:blipFill>
        <p:spPr bwMode="auto">
          <a:xfrm>
            <a:off x="3352800" y="1047750"/>
            <a:ext cx="5461000" cy="4286250"/>
          </a:xfrm>
          <a:prstGeom prst="rect">
            <a:avLst/>
          </a:prstGeom>
          <a:noFill/>
          <a:ln w="12700" cap="flat">
            <a:noFill/>
            <a:round/>
            <a:headEnd/>
            <a:tailEnd/>
          </a:ln>
        </p:spPr>
      </p:pic>
      <p:sp>
        <p:nvSpPr>
          <p:cNvPr id="9219" name="Line 3"/>
          <p:cNvSpPr>
            <a:spLocks noChangeShapeType="1"/>
          </p:cNvSpPr>
          <p:nvPr/>
        </p:nvSpPr>
        <p:spPr bwMode="auto">
          <a:xfrm>
            <a:off x="5791200" y="2419350"/>
            <a:ext cx="304800" cy="533400"/>
          </a:xfrm>
          <a:prstGeom prst="line">
            <a:avLst/>
          </a:prstGeom>
          <a:noFill/>
          <a:ln w="28575"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9220" name="Rectangle 4"/>
          <p:cNvSpPr>
            <a:spLocks/>
          </p:cNvSpPr>
          <p:nvPr/>
        </p:nvSpPr>
        <p:spPr bwMode="auto">
          <a:xfrm>
            <a:off x="5638800" y="2114550"/>
            <a:ext cx="257175" cy="342900"/>
          </a:xfrm>
          <a:prstGeom prst="rect">
            <a:avLst/>
          </a:prstGeom>
          <a:noFill/>
          <a:ln w="9525" cap="flat">
            <a:noFill/>
            <a:miter lim="800000"/>
            <a:headEnd type="none" w="med" len="med"/>
            <a:tailEnd type="none" w="med" len="med"/>
          </a:ln>
        </p:spPr>
        <p:txBody>
          <a:bodyPr wrap="none" lIns="38100" tIns="38100" rIns="38100" bIns="38100">
            <a:prstTxWarp prst="textNoShape">
              <a:avLst/>
            </a:prstTxWarp>
            <a:spAutoFit/>
          </a:bodyPr>
          <a:lstStyle/>
          <a:p>
            <a:pPr algn="l"/>
            <a:r>
              <a:rPr lang="en-US" sz="1800" b="1">
                <a:solidFill>
                  <a:schemeClr val="tx1"/>
                </a:solidFill>
                <a:latin typeface="Lucida Grande" pitchFamily="-65" charset="0"/>
                <a:ea typeface="Lucida Grande" pitchFamily="-65" charset="0"/>
                <a:cs typeface="Lucida Grande" pitchFamily="-65" charset="0"/>
                <a:sym typeface="Lucida Grande" pitchFamily="-65" charset="0"/>
              </a:rPr>
              <a:t>A</a:t>
            </a:r>
          </a:p>
        </p:txBody>
      </p:sp>
      <p:sp>
        <p:nvSpPr>
          <p:cNvPr id="9221" name="Line 5"/>
          <p:cNvSpPr>
            <a:spLocks noChangeShapeType="1"/>
          </p:cNvSpPr>
          <p:nvPr/>
        </p:nvSpPr>
        <p:spPr bwMode="auto">
          <a:xfrm>
            <a:off x="3962400" y="3006725"/>
            <a:ext cx="249238" cy="609600"/>
          </a:xfrm>
          <a:prstGeom prst="line">
            <a:avLst/>
          </a:prstGeom>
          <a:noFill/>
          <a:ln w="28575"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9222" name="Rectangle 6"/>
          <p:cNvSpPr>
            <a:spLocks/>
          </p:cNvSpPr>
          <p:nvPr/>
        </p:nvSpPr>
        <p:spPr bwMode="auto">
          <a:xfrm>
            <a:off x="3733800" y="2647950"/>
            <a:ext cx="231775" cy="342900"/>
          </a:xfrm>
          <a:prstGeom prst="rect">
            <a:avLst/>
          </a:prstGeom>
          <a:noFill/>
          <a:ln w="9525" cap="flat">
            <a:noFill/>
            <a:miter lim="800000"/>
            <a:headEnd type="none" w="med" len="med"/>
            <a:tailEnd type="none" w="med" len="med"/>
          </a:ln>
        </p:spPr>
        <p:txBody>
          <a:bodyPr wrap="none" lIns="38100" tIns="38100" rIns="38100" bIns="38100">
            <a:prstTxWarp prst="textNoShape">
              <a:avLst/>
            </a:prstTxWarp>
            <a:spAutoFit/>
          </a:bodyPr>
          <a:lstStyle/>
          <a:p>
            <a:pPr algn="l"/>
            <a:r>
              <a:rPr lang="en-US" sz="1800" b="1">
                <a:solidFill>
                  <a:schemeClr val="tx1"/>
                </a:solidFill>
                <a:latin typeface="Lucida Grande" pitchFamily="-65" charset="0"/>
                <a:ea typeface="Lucida Grande" pitchFamily="-65" charset="0"/>
                <a:cs typeface="Lucida Grande" pitchFamily="-65" charset="0"/>
                <a:sym typeface="Lucida Grande" pitchFamily="-65" charset="0"/>
              </a:rPr>
              <a:t>B</a:t>
            </a:r>
          </a:p>
        </p:txBody>
      </p:sp>
      <p:sp>
        <p:nvSpPr>
          <p:cNvPr id="9223" name="Line 7"/>
          <p:cNvSpPr>
            <a:spLocks noChangeShapeType="1"/>
          </p:cNvSpPr>
          <p:nvPr/>
        </p:nvSpPr>
        <p:spPr bwMode="auto">
          <a:xfrm>
            <a:off x="3886200" y="3082925"/>
            <a:ext cx="249238" cy="609600"/>
          </a:xfrm>
          <a:prstGeom prst="line">
            <a:avLst/>
          </a:prstGeom>
          <a:noFill/>
          <a:ln w="28575"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9224" name="Line 8"/>
          <p:cNvSpPr>
            <a:spLocks noChangeShapeType="1"/>
          </p:cNvSpPr>
          <p:nvPr/>
        </p:nvSpPr>
        <p:spPr bwMode="auto">
          <a:xfrm>
            <a:off x="5943600" y="2419350"/>
            <a:ext cx="431800" cy="685800"/>
          </a:xfrm>
          <a:prstGeom prst="line">
            <a:avLst/>
          </a:prstGeom>
          <a:noFill/>
          <a:ln w="28575"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9225" name="Line 9"/>
          <p:cNvSpPr>
            <a:spLocks noChangeShapeType="1"/>
          </p:cNvSpPr>
          <p:nvPr/>
        </p:nvSpPr>
        <p:spPr bwMode="auto">
          <a:xfrm>
            <a:off x="7162800" y="3943350"/>
            <a:ext cx="762000" cy="609600"/>
          </a:xfrm>
          <a:prstGeom prst="line">
            <a:avLst/>
          </a:prstGeom>
          <a:noFill/>
          <a:ln w="28575"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9226" name="Rectangle 10"/>
          <p:cNvSpPr>
            <a:spLocks/>
          </p:cNvSpPr>
          <p:nvPr/>
        </p:nvSpPr>
        <p:spPr bwMode="auto">
          <a:xfrm>
            <a:off x="6934200" y="3638550"/>
            <a:ext cx="250825" cy="342900"/>
          </a:xfrm>
          <a:prstGeom prst="rect">
            <a:avLst/>
          </a:prstGeom>
          <a:noFill/>
          <a:ln w="9525" cap="flat">
            <a:noFill/>
            <a:miter lim="800000"/>
            <a:headEnd type="none" w="med" len="med"/>
            <a:tailEnd type="none" w="med" len="med"/>
          </a:ln>
        </p:spPr>
        <p:txBody>
          <a:bodyPr wrap="none" lIns="38100" tIns="38100" rIns="38100" bIns="38100">
            <a:prstTxWarp prst="textNoShape">
              <a:avLst/>
            </a:prstTxWarp>
            <a:spAutoFit/>
          </a:bodyPr>
          <a:lstStyle/>
          <a:p>
            <a:pPr algn="l"/>
            <a:r>
              <a:rPr lang="en-US" sz="1800" b="1">
                <a:solidFill>
                  <a:schemeClr val="tx1"/>
                </a:solidFill>
                <a:latin typeface="Lucida Grande" pitchFamily="-65" charset="0"/>
                <a:ea typeface="Lucida Grande" pitchFamily="-65" charset="0"/>
                <a:cs typeface="Lucida Grande" pitchFamily="-65" charset="0"/>
                <a:sym typeface="Lucida Grande" pitchFamily="-65" charset="0"/>
              </a:rPr>
              <a:t>C</a:t>
            </a:r>
          </a:p>
        </p:txBody>
      </p:sp>
      <p:sp>
        <p:nvSpPr>
          <p:cNvPr id="9227" name="Line 11"/>
          <p:cNvSpPr>
            <a:spLocks noChangeShapeType="1"/>
          </p:cNvSpPr>
          <p:nvPr/>
        </p:nvSpPr>
        <p:spPr bwMode="auto">
          <a:xfrm>
            <a:off x="7239000" y="3867150"/>
            <a:ext cx="609600" cy="152400"/>
          </a:xfrm>
          <a:prstGeom prst="line">
            <a:avLst/>
          </a:prstGeom>
          <a:noFill/>
          <a:ln w="28575" cap="flat">
            <a:solidFill>
              <a:schemeClr val="tx1"/>
            </a:solidFill>
            <a:prstDash val="solid"/>
            <a:round/>
            <a:headEnd type="none" w="med" len="med"/>
            <a:tailEnd type="triangle" w="med" len="med"/>
          </a:ln>
        </p:spPr>
        <p:txBody>
          <a:bodyPr lIns="0" tIns="0" rIns="0" bIns="0">
            <a:prstTxWarp prst="textNoShape">
              <a:avLst/>
            </a:prstTxWarp>
          </a:bodyPr>
          <a:lstStyle/>
          <a:p>
            <a:endParaRPr lang="en-US"/>
          </a:p>
        </p:txBody>
      </p:sp>
      <p:sp>
        <p:nvSpPr>
          <p:cNvPr id="9228" name="Rectangle 12"/>
          <p:cNvSpPr>
            <a:spLocks noGrp="1" noChangeArrowheads="1"/>
          </p:cNvSpPr>
          <p:nvPr>
            <p:ph type="body" idx="1"/>
          </p:nvPr>
        </p:nvSpPr>
        <p:spPr>
          <a:xfrm>
            <a:off x="457200" y="1598613"/>
            <a:ext cx="4114800" cy="4527550"/>
          </a:xfrm>
          <a:ln/>
        </p:spPr>
        <p:txBody>
          <a:bodyPr/>
          <a:lstStyle/>
          <a:p>
            <a:pPr marL="476250" indent="-476250">
              <a:buSzPct val="99000"/>
              <a:buFontTx/>
              <a:buAutoNum type="arabicPeriod"/>
            </a:pPr>
            <a:r>
              <a:rPr lang="en-US">
                <a:solidFill>
                  <a:srgbClr val="A40800"/>
                </a:solidFill>
              </a:rPr>
              <a:t>A</a:t>
            </a:r>
          </a:p>
          <a:p>
            <a:pPr marL="476250" indent="-476250">
              <a:buSzPct val="99000"/>
              <a:buFontTx/>
              <a:buAutoNum type="arabicPeriod"/>
            </a:pPr>
            <a:r>
              <a:rPr lang="en-US" sz="1400"/>
              <a:t>B: tomes granular lay</a:t>
            </a:r>
          </a:p>
          <a:p>
            <a:pPr marL="476250" indent="-476250">
              <a:buSzPct val="99000"/>
              <a:buFontTx/>
              <a:buAutoNum type="arabicPeriod"/>
            </a:pPr>
            <a:r>
              <a:rPr lang="en-US" sz="1400"/>
              <a:t>C: dentinal tubules</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0" y="274638"/>
            <a:ext cx="8686800" cy="1143000"/>
          </a:xfrm>
          <a:ln/>
        </p:spPr>
        <p:txBody>
          <a:bodyPr/>
          <a:lstStyle/>
          <a:p>
            <a:pPr marL="419100" indent="-419100"/>
            <a:r>
              <a:rPr lang="en-US" sz="3900" b="1"/>
              <a:t>7. Cells with canaliculi can be found in:</a:t>
            </a:r>
            <a:endParaRPr lang="en-US" sz="3900" b="1">
              <a:ea typeface="ヒラギノ角ゴ ProN W6" pitchFamily="-65" charset="-128"/>
              <a:cs typeface="ヒラギノ角ゴ ProN W6" pitchFamily="-65" charset="-128"/>
            </a:endParaRPr>
          </a:p>
        </p:txBody>
      </p:sp>
      <p:sp>
        <p:nvSpPr>
          <p:cNvPr id="10242" name="Rectangle 2"/>
          <p:cNvSpPr>
            <a:spLocks/>
          </p:cNvSpPr>
          <p:nvPr/>
        </p:nvSpPr>
        <p:spPr bwMode="auto">
          <a:xfrm>
            <a:off x="1485900" y="1689100"/>
            <a:ext cx="7189788" cy="28829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A.  enamel: cells that produce enamel are removed during tooth eruption</a:t>
            </a:r>
          </a:p>
          <a:p>
            <a:pPr algn="l"/>
            <a:endParaRPr lang="en-US" sz="14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B. Alveolar Bone: osteocytes have canaliculi</a:t>
            </a:r>
          </a:p>
          <a:p>
            <a:pPr algn="l"/>
            <a:endParaRPr lang="en-US" sz="14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C. Cementum: cementocytes have canaliculi</a:t>
            </a:r>
          </a:p>
          <a:p>
            <a:pPr algn="l"/>
            <a:endParaRPr lang="en-US" sz="14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400">
                <a:solidFill>
                  <a:srgbClr val="A40800"/>
                </a:solidFill>
                <a:latin typeface="Lucida Grande" pitchFamily="-65" charset="0"/>
                <a:ea typeface="Lucida Grande" pitchFamily="-65" charset="0"/>
                <a:cs typeface="Lucida Grande" pitchFamily="-65" charset="0"/>
                <a:sym typeface="Lucida Grande" pitchFamily="-65" charset="0"/>
              </a:rPr>
              <a:t>D. B &amp; C</a:t>
            </a:r>
          </a:p>
          <a:p>
            <a:pPr algn="l"/>
            <a:endParaRPr lang="en-US" sz="14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E.  All of the Above</a:t>
            </a:r>
          </a:p>
          <a:p>
            <a:pPr algn="l"/>
            <a:endParaRPr lang="en-US" sz="1400">
              <a:solidFill>
                <a:schemeClr val="tx1"/>
              </a:solidFill>
              <a:latin typeface="Lucida Grande" pitchFamily="-65" charset="0"/>
              <a:ea typeface="Lucida Grande" pitchFamily="-65" charset="0"/>
              <a:cs typeface="Lucida Grande" pitchFamily="-65" charset="0"/>
              <a:sym typeface="Lucida Grande" pitchFamily="-65" charset="0"/>
            </a:endParaRPr>
          </a:p>
          <a:p>
            <a:pPr algn="l"/>
            <a:endParaRPr lang="en-US" sz="14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canaliculi: are small projections that extending from osteocytes and cementocytes</a:t>
            </a: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                 and are connected by gap junctions</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274638"/>
            <a:ext cx="8686800" cy="1143000"/>
          </a:xfrm>
          <a:ln/>
        </p:spPr>
        <p:txBody>
          <a:bodyPr/>
          <a:lstStyle/>
          <a:p>
            <a:r>
              <a:rPr lang="en-US" sz="3900" b="1"/>
              <a:t>8. Cementocytes differentiate from the:</a:t>
            </a:r>
            <a:endParaRPr lang="en-US" sz="3900" b="1">
              <a:ea typeface="ヒラギノ角ゴ ProN W6" pitchFamily="-65" charset="-128"/>
              <a:cs typeface="ヒラギノ角ゴ ProN W6" pitchFamily="-65" charset="-128"/>
            </a:endParaRPr>
          </a:p>
        </p:txBody>
      </p:sp>
      <p:sp>
        <p:nvSpPr>
          <p:cNvPr id="11266" name="Rectangle 2"/>
          <p:cNvSpPr>
            <a:spLocks/>
          </p:cNvSpPr>
          <p:nvPr/>
        </p:nvSpPr>
        <p:spPr bwMode="auto">
          <a:xfrm>
            <a:off x="1066800" y="1536700"/>
            <a:ext cx="8077200" cy="25019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A.  </a:t>
            </a:r>
            <a:r>
              <a:rPr lang="en-US" sz="1400">
                <a:solidFill>
                  <a:schemeClr val="tx1"/>
                </a:solidFill>
                <a:latin typeface="Lucida Grande" pitchFamily="-65" charset="0"/>
                <a:ea typeface="Lucida Grande" pitchFamily="-65" charset="0"/>
                <a:cs typeface="Lucida Grande" pitchFamily="-65" charset="0"/>
                <a:sym typeface="Lucida Grande" pitchFamily="-65" charset="0"/>
              </a:rPr>
              <a:t>Internal enamel epithelium:  ameloblast and enamel</a:t>
            </a:r>
          </a:p>
          <a:p>
            <a:pPr algn="l"/>
            <a:endParaRPr lang="en-US" sz="14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B.  Dental Papillae: Dentin and Pulp</a:t>
            </a:r>
          </a:p>
          <a:p>
            <a:pPr algn="l"/>
            <a:endParaRPr lang="en-US" sz="14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400">
                <a:solidFill>
                  <a:srgbClr val="A40800"/>
                </a:solidFill>
                <a:latin typeface="Lucida Grande" pitchFamily="-65" charset="0"/>
                <a:ea typeface="Lucida Grande" pitchFamily="-65" charset="0"/>
                <a:cs typeface="Lucida Grande" pitchFamily="-65" charset="0"/>
                <a:sym typeface="Lucida Grande" pitchFamily="-65" charset="0"/>
              </a:rPr>
              <a:t>C.  Dental Follicle:  cementum, PDL, alveolar bone</a:t>
            </a:r>
          </a:p>
          <a:p>
            <a:pPr algn="l"/>
            <a:endParaRPr lang="en-US" sz="1400">
              <a:solidFill>
                <a:srgbClr val="A40800"/>
              </a:solidFill>
              <a:latin typeface="Lucida Grande" pitchFamily="-65" charset="0"/>
              <a:ea typeface="Lucida Grande" pitchFamily="-65" charset="0"/>
              <a:cs typeface="Lucida Grande" pitchFamily="-65" charset="0"/>
              <a:sym typeface="Lucida Grande" pitchFamily="-65" charset="0"/>
            </a:endParaRPr>
          </a:p>
          <a:p>
            <a:pPr algn="l"/>
            <a:r>
              <a:rPr lang="en-US" sz="1400">
                <a:solidFill>
                  <a:srgbClr val="A40800"/>
                </a:solidFill>
                <a:latin typeface="Lucida Grande" pitchFamily="-65" charset="0"/>
                <a:ea typeface="Lucida Grande" pitchFamily="-65" charset="0"/>
                <a:cs typeface="Lucida Grande" pitchFamily="-65" charset="0"/>
                <a:sym typeface="Lucida Grande" pitchFamily="-65" charset="0"/>
              </a:rPr>
              <a:t>cementum forms on the developing root only after the process of dentin</a:t>
            </a:r>
          </a:p>
          <a:p>
            <a:pPr algn="l"/>
            <a:r>
              <a:rPr lang="en-US" sz="1400">
                <a:solidFill>
                  <a:srgbClr val="A40800"/>
                </a:solidFill>
                <a:latin typeface="Lucida Grande" pitchFamily="-65" charset="0"/>
                <a:ea typeface="Lucida Grande" pitchFamily="-65" charset="0"/>
                <a:cs typeface="Lucida Grande" pitchFamily="-65" charset="0"/>
                <a:sym typeface="Lucida Grande" pitchFamily="-65" charset="0"/>
              </a:rPr>
              <a:t>deposition begins along the (Hertwig’s_ epithelial root sheath.  Transformation of undifferentiated cells from dental follicle into cementoblasts</a:t>
            </a:r>
          </a:p>
          <a:p>
            <a:pPr algn="l"/>
            <a:endParaRPr lang="en-US" sz="1400">
              <a:solidFill>
                <a:srgbClr val="A40800"/>
              </a:solidFill>
              <a:latin typeface="Lucida Grande" pitchFamily="-65" charset="0"/>
              <a:ea typeface="Lucida Grande" pitchFamily="-65" charset="0"/>
              <a:cs typeface="Lucida Grande" pitchFamily="-65" charset="0"/>
              <a:sym typeface="Lucida Grande" pitchFamily="-65" charset="0"/>
            </a:endParaRP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D.  Oral Epithelium</a:t>
            </a:r>
          </a:p>
        </p:txBody>
      </p:sp>
    </p:spTree>
  </p:cSld>
  <p:clrMapOvr>
    <a:masterClrMapping/>
  </p:clrMapOvr>
  <p:transition/>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ln/>
        </p:spPr>
        <p:txBody>
          <a:bodyPr>
            <a:normAutofit fontScale="90000"/>
          </a:bodyPr>
          <a:lstStyle/>
          <a:p>
            <a:r>
              <a:rPr lang="en-US" sz="3900" b="1"/>
              <a:t>9. Sharpey’s fibers of the PDL are found in:</a:t>
            </a:r>
            <a:endParaRPr lang="en-US" sz="3900" b="1">
              <a:ea typeface="ヒラギノ角ゴ ProN W6" pitchFamily="-65" charset="-128"/>
              <a:cs typeface="ヒラギノ角ゴ ProN W6" pitchFamily="-65" charset="-128"/>
            </a:endParaRPr>
          </a:p>
        </p:txBody>
      </p:sp>
      <p:sp>
        <p:nvSpPr>
          <p:cNvPr id="12290" name="Rectangle 2"/>
          <p:cNvSpPr>
            <a:spLocks/>
          </p:cNvSpPr>
          <p:nvPr/>
        </p:nvSpPr>
        <p:spPr bwMode="auto">
          <a:xfrm>
            <a:off x="1397000" y="1739900"/>
            <a:ext cx="7747000" cy="3009900"/>
          </a:xfrm>
          <a:prstGeom prst="rect">
            <a:avLst/>
          </a:prstGeom>
          <a:noFill/>
          <a:ln w="12700" cap="flat">
            <a:noFill/>
            <a:miter lim="800000"/>
            <a:headEnd type="none" w="med" len="med"/>
            <a:tailEnd type="none" w="med" len="med"/>
          </a:ln>
        </p:spPr>
        <p:txBody>
          <a:bodyPr lIns="0" tIns="0" rIns="0" bIns="0">
            <a:prstTxWarp prst="textNoShape">
              <a:avLst/>
            </a:prstTxWarp>
          </a:bodyPr>
          <a:lstStyle/>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A.  Alveolar Bone:  sharpey’s fibers of PDL attached to lamina dura </a:t>
            </a:r>
          </a:p>
          <a:p>
            <a:pPr algn="l"/>
            <a:endParaRPr lang="en-US" sz="18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B.Cementum:  Sharpey’s fibers embedded in cementum</a:t>
            </a:r>
          </a:p>
          <a:p>
            <a:pPr algn="l"/>
            <a:endParaRPr lang="en-US" sz="18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800">
                <a:solidFill>
                  <a:srgbClr val="A40800"/>
                </a:solidFill>
                <a:latin typeface="Lucida Grande" pitchFamily="-65" charset="0"/>
                <a:ea typeface="Lucida Grande" pitchFamily="-65" charset="0"/>
                <a:cs typeface="Lucida Grande" pitchFamily="-65" charset="0"/>
                <a:sym typeface="Lucida Grande" pitchFamily="-65" charset="0"/>
              </a:rPr>
              <a:t>C. Both A &amp; B</a:t>
            </a:r>
          </a:p>
          <a:p>
            <a:pPr algn="l"/>
            <a:endParaRPr lang="en-US" sz="18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D. None of the above</a:t>
            </a:r>
          </a:p>
          <a:p>
            <a:pPr algn="l"/>
            <a:endParaRPr lang="en-US" sz="1800">
              <a:solidFill>
                <a:schemeClr val="tx1"/>
              </a:solidFill>
              <a:latin typeface="Lucida Grande" pitchFamily="-65" charset="0"/>
              <a:ea typeface="Lucida Grande" pitchFamily="-65" charset="0"/>
              <a:cs typeface="Lucida Grande" pitchFamily="-65" charset="0"/>
              <a:sym typeface="Lucida Grande" pitchFamily="-65" charset="0"/>
            </a:endParaRPr>
          </a:p>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The periodontal ligament develops from fibroblasts that develop </a:t>
            </a:r>
          </a:p>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from the dental follicle (aka dental sac).  The PDL fibers are made of collagen types I and III and elastic microfibrils</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ln/>
        </p:spPr>
        <p:txBody>
          <a:bodyPr/>
          <a:lstStyle/>
          <a:p>
            <a:pPr marL="419100" indent="-419100"/>
            <a:r>
              <a:rPr lang="en-US" b="1"/>
              <a:t>10. Inter-radicular bone:</a:t>
            </a:r>
            <a:endParaRPr lang="en-US" b="1">
              <a:ea typeface="ヒラギノ角ゴ ProN W6" pitchFamily="-65" charset="-128"/>
              <a:cs typeface="ヒラギノ角ゴ ProN W6" pitchFamily="-65" charset="-128"/>
            </a:endParaRPr>
          </a:p>
        </p:txBody>
      </p:sp>
      <p:sp>
        <p:nvSpPr>
          <p:cNvPr id="13314" name="Rectangle 2"/>
          <p:cNvSpPr>
            <a:spLocks noGrp="1" noChangeArrowheads="1"/>
          </p:cNvSpPr>
          <p:nvPr>
            <p:ph type="body" idx="1"/>
          </p:nvPr>
        </p:nvSpPr>
        <p:spPr>
          <a:xfrm>
            <a:off x="457200" y="1598613"/>
            <a:ext cx="4114800" cy="4527550"/>
          </a:xfrm>
          <a:ln/>
        </p:spPr>
        <p:txBody>
          <a:bodyPr/>
          <a:lstStyle/>
          <a:p>
            <a:pPr marL="476250" indent="-476250">
              <a:spcBef>
                <a:spcPct val="0"/>
              </a:spcBef>
              <a:buSzPct val="99000"/>
              <a:buFontTx/>
              <a:buAutoNum type="arabicPeriod"/>
            </a:pPr>
            <a:r>
              <a:rPr lang="en-US" sz="1800"/>
              <a:t>A:</a:t>
            </a:r>
            <a:r>
              <a:rPr lang="en-US"/>
              <a:t> </a:t>
            </a:r>
            <a:r>
              <a:rPr lang="en-US" sz="1800"/>
              <a:t>alveolar bone</a:t>
            </a:r>
          </a:p>
          <a:p>
            <a:pPr marL="476250" indent="-476250">
              <a:buSzPct val="99000"/>
              <a:buFontTx/>
              <a:buAutoNum type="arabicPeriod"/>
            </a:pPr>
            <a:r>
              <a:rPr lang="en-US" sz="1800"/>
              <a:t>B: dentin (root)</a:t>
            </a:r>
          </a:p>
          <a:p>
            <a:pPr marL="476250" indent="-476250">
              <a:buSzPct val="99000"/>
              <a:buFontTx/>
              <a:buAutoNum type="arabicPeriod"/>
            </a:pPr>
            <a:r>
              <a:rPr lang="en-US">
                <a:solidFill>
                  <a:srgbClr val="A40800"/>
                </a:solidFill>
              </a:rPr>
              <a:t>C</a:t>
            </a:r>
          </a:p>
          <a:p>
            <a:pPr marL="476250" indent="-476250">
              <a:buSzPct val="99000"/>
              <a:buFontTx/>
              <a:buAutoNum type="arabicPeriod"/>
            </a:pPr>
            <a:r>
              <a:rPr lang="en-US" sz="1800"/>
              <a:t>D: Interdental Septi</a:t>
            </a:r>
          </a:p>
        </p:txBody>
      </p:sp>
      <p:pic>
        <p:nvPicPr>
          <p:cNvPr id="13315" name="Picture 3"/>
          <p:cNvPicPr>
            <a:picLocks noChangeAspect="1" noChangeArrowheads="1"/>
          </p:cNvPicPr>
          <p:nvPr/>
        </p:nvPicPr>
        <p:blipFill>
          <a:blip r:embed="rId2"/>
          <a:srcRect/>
          <a:stretch>
            <a:fillRect/>
          </a:stretch>
        </p:blipFill>
        <p:spPr bwMode="auto">
          <a:xfrm>
            <a:off x="3352800" y="1231900"/>
            <a:ext cx="5638800" cy="4559300"/>
          </a:xfrm>
          <a:prstGeom prst="rect">
            <a:avLst/>
          </a:prstGeom>
          <a:noFill/>
          <a:ln w="9525" cap="flat">
            <a:solidFill>
              <a:schemeClr val="tx1"/>
            </a:solidFill>
            <a:prstDash val="solid"/>
            <a:miter lim="800000"/>
            <a:headEnd/>
            <a:tailEnd/>
          </a:ln>
        </p:spPr>
      </p:pic>
      <p:sp>
        <p:nvSpPr>
          <p:cNvPr id="13316" name="Rectangle 4"/>
          <p:cNvSpPr>
            <a:spLocks/>
          </p:cNvSpPr>
          <p:nvPr/>
        </p:nvSpPr>
        <p:spPr bwMode="auto">
          <a:xfrm>
            <a:off x="4419600" y="3975100"/>
            <a:ext cx="244475" cy="368300"/>
          </a:xfrm>
          <a:prstGeom prst="rect">
            <a:avLst/>
          </a:prstGeom>
          <a:solidFill>
            <a:srgbClr val="D8D8D8"/>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B</a:t>
            </a:r>
          </a:p>
        </p:txBody>
      </p:sp>
      <p:sp>
        <p:nvSpPr>
          <p:cNvPr id="13317" name="Rectangle 5"/>
          <p:cNvSpPr>
            <a:spLocks/>
          </p:cNvSpPr>
          <p:nvPr/>
        </p:nvSpPr>
        <p:spPr bwMode="auto">
          <a:xfrm>
            <a:off x="5486400" y="3517900"/>
            <a:ext cx="271463" cy="368300"/>
          </a:xfrm>
          <a:prstGeom prst="rect">
            <a:avLst/>
          </a:prstGeom>
          <a:solidFill>
            <a:srgbClr val="D8D8D8"/>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C</a:t>
            </a:r>
          </a:p>
        </p:txBody>
      </p:sp>
      <p:sp>
        <p:nvSpPr>
          <p:cNvPr id="13318" name="Rectangle 6"/>
          <p:cNvSpPr>
            <a:spLocks/>
          </p:cNvSpPr>
          <p:nvPr/>
        </p:nvSpPr>
        <p:spPr bwMode="auto">
          <a:xfrm>
            <a:off x="2667000" y="4584700"/>
            <a:ext cx="271463" cy="368300"/>
          </a:xfrm>
          <a:prstGeom prst="rect">
            <a:avLst/>
          </a:prstGeom>
          <a:solidFill>
            <a:srgbClr val="D8D8D8"/>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A</a:t>
            </a:r>
          </a:p>
        </p:txBody>
      </p:sp>
      <p:sp>
        <p:nvSpPr>
          <p:cNvPr id="13319" name="Rectangle 7"/>
          <p:cNvSpPr>
            <a:spLocks/>
          </p:cNvSpPr>
          <p:nvPr/>
        </p:nvSpPr>
        <p:spPr bwMode="auto">
          <a:xfrm>
            <a:off x="7162800" y="3289300"/>
            <a:ext cx="284163" cy="368300"/>
          </a:xfrm>
          <a:prstGeom prst="rect">
            <a:avLst/>
          </a:prstGeom>
          <a:solidFill>
            <a:srgbClr val="D8D8D8"/>
          </a:solidFill>
          <a:ln w="9525" cap="flat">
            <a:solidFill>
              <a:schemeClr val="tx1"/>
            </a:solidFill>
            <a:prstDash val="solid"/>
            <a:round/>
            <a:headEnd type="none" w="med" len="med"/>
            <a:tailEnd type="none" w="med" len="med"/>
          </a:ln>
        </p:spPr>
        <p:txBody>
          <a:bodyPr wrap="none" lIns="38100" tIns="38100" rIns="38100" bIns="38100">
            <a:prstTxWarp prst="textNoShape">
              <a:avLst/>
            </a:prstTxWarp>
            <a:spAutoFit/>
          </a:bodyPr>
          <a:lstStyle/>
          <a:p>
            <a:pPr algn="l"/>
            <a:r>
              <a:rPr lang="en-US" sz="1800">
                <a:solidFill>
                  <a:schemeClr val="tx1"/>
                </a:solidFill>
                <a:latin typeface="Lucida Grande" pitchFamily="-65" charset="0"/>
                <a:ea typeface="Lucida Grande" pitchFamily="-65" charset="0"/>
                <a:cs typeface="Lucida Grande" pitchFamily="-65" charset="0"/>
                <a:sym typeface="Lucida Grande" pitchFamily="-65" charset="0"/>
              </a:rPr>
              <a:t>D</a:t>
            </a:r>
          </a:p>
        </p:txBody>
      </p:sp>
      <p:sp>
        <p:nvSpPr>
          <p:cNvPr id="13320" name="Line 8"/>
          <p:cNvSpPr>
            <a:spLocks noChangeShapeType="1"/>
          </p:cNvSpPr>
          <p:nvPr/>
        </p:nvSpPr>
        <p:spPr bwMode="auto">
          <a:xfrm>
            <a:off x="3017838" y="4768850"/>
            <a:ext cx="792162" cy="44450"/>
          </a:xfrm>
          <a:prstGeom prst="line">
            <a:avLst/>
          </a:prstGeom>
          <a:noFill/>
          <a:ln w="38100" cap="flat">
            <a:solidFill>
              <a:schemeClr val="tx1"/>
            </a:solidFill>
            <a:prstDash val="solid"/>
            <a:round/>
            <a:headEnd type="none" w="med" len="med"/>
            <a:tailEnd type="arrow" w="sm" len="sm"/>
          </a:ln>
        </p:spPr>
        <p:txBody>
          <a:bodyPr lIns="0" tIns="0" rIns="0" bIns="0">
            <a:prstTxWarp prst="textNoShape">
              <a:avLst/>
            </a:prstTxWarp>
          </a:bodyPr>
          <a:lstStyle/>
          <a:p>
            <a:endParaRPr lang="en-US"/>
          </a:p>
        </p:txBody>
      </p:sp>
      <p:sp>
        <p:nvSpPr>
          <p:cNvPr id="13321" name="Rectangle 9"/>
          <p:cNvSpPr>
            <a:spLocks/>
          </p:cNvSpPr>
          <p:nvPr/>
        </p:nvSpPr>
        <p:spPr bwMode="auto">
          <a:xfrm>
            <a:off x="508000" y="3530600"/>
            <a:ext cx="2063750" cy="1155700"/>
          </a:xfrm>
          <a:prstGeom prst="rect">
            <a:avLst/>
          </a:prstGeom>
          <a:noFill/>
          <a:ln w="12700" cap="flat">
            <a:noFill/>
            <a:miter lim="800000"/>
            <a:headEnd type="none" w="med" len="med"/>
            <a:tailEnd type="none" w="med" len="med"/>
          </a:ln>
        </p:spPr>
        <p:txBody>
          <a:bodyPr wrap="none" lIns="0" tIns="0" rIns="0" bIns="0">
            <a:prstTxWarp prst="textNoShape">
              <a:avLst/>
            </a:prstTxWarp>
            <a:spAutoFit/>
          </a:bodyPr>
          <a:lstStyle/>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Interdental and </a:t>
            </a: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interradicular septi</a:t>
            </a: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are attached to the </a:t>
            </a: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cementum of the roots</a:t>
            </a:r>
          </a:p>
          <a:p>
            <a:pPr algn="l"/>
            <a:r>
              <a:rPr lang="en-US" sz="1400">
                <a:solidFill>
                  <a:schemeClr val="tx1"/>
                </a:solidFill>
                <a:latin typeface="Lucida Grande" pitchFamily="-65" charset="0"/>
                <a:ea typeface="Lucida Grande" pitchFamily="-65" charset="0"/>
                <a:cs typeface="Lucida Grande" pitchFamily="-65" charset="0"/>
                <a:sym typeface="Lucida Grande" pitchFamily="-65" charset="0"/>
              </a:rPr>
              <a:t>by the PDL</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8" name="Picture 18" descr="fig"/>
          <p:cNvPicPr>
            <a:picLocks noGrp="1" noChangeAspect="1" noChangeArrowheads="1"/>
          </p:cNvPicPr>
          <p:nvPr>
            <p:ph sz="half" idx="1"/>
          </p:nvPr>
        </p:nvPicPr>
        <p:blipFill>
          <a:blip r:embed="rId2"/>
          <a:srcRect/>
          <a:stretch>
            <a:fillRect/>
          </a:stretch>
        </p:blipFill>
        <p:spPr>
          <a:xfrm>
            <a:off x="6019800" y="0"/>
            <a:ext cx="3124200" cy="2768600"/>
          </a:xfrm>
          <a:noFill/>
          <a:ln w="28575">
            <a:solidFill>
              <a:schemeClr val="tx1"/>
            </a:solidFill>
          </a:ln>
        </p:spPr>
      </p:pic>
      <p:pic>
        <p:nvPicPr>
          <p:cNvPr id="47123" name="Picture 11" descr="fig2"/>
          <p:cNvPicPr>
            <a:picLocks noChangeAspect="1" noChangeArrowheads="1"/>
          </p:cNvPicPr>
          <p:nvPr/>
        </p:nvPicPr>
        <p:blipFill>
          <a:blip r:embed="rId3"/>
          <a:srcRect/>
          <a:stretch>
            <a:fillRect/>
          </a:stretch>
        </p:blipFill>
        <p:spPr bwMode="auto">
          <a:xfrm>
            <a:off x="5105400" y="2819400"/>
            <a:ext cx="4038600" cy="1633538"/>
          </a:xfrm>
          <a:prstGeom prst="rect">
            <a:avLst/>
          </a:prstGeom>
          <a:noFill/>
          <a:ln w="28575">
            <a:solidFill>
              <a:schemeClr val="tx1"/>
            </a:solidFill>
            <a:miter lim="800000"/>
            <a:headEnd/>
            <a:tailEnd/>
          </a:ln>
        </p:spPr>
      </p:pic>
      <p:pic>
        <p:nvPicPr>
          <p:cNvPr id="47126" name="Picture 3" descr="fig2-both"/>
          <p:cNvPicPr>
            <a:picLocks noGrp="1" noChangeAspect="1" noChangeArrowheads="1"/>
          </p:cNvPicPr>
          <p:nvPr>
            <p:ph sz="half" idx="2"/>
          </p:nvPr>
        </p:nvPicPr>
        <p:blipFill>
          <a:blip r:embed="rId4"/>
          <a:srcRect/>
          <a:stretch>
            <a:fillRect/>
          </a:stretch>
        </p:blipFill>
        <p:spPr>
          <a:xfrm>
            <a:off x="6019800" y="4508500"/>
            <a:ext cx="3124200" cy="2349500"/>
          </a:xfrm>
          <a:noFill/>
          <a:ln w="28575">
            <a:solidFill>
              <a:srgbClr val="000000"/>
            </a:solidFill>
          </a:ln>
        </p:spPr>
      </p:pic>
      <p:sp>
        <p:nvSpPr>
          <p:cNvPr id="47130" name="Line 6"/>
          <p:cNvSpPr>
            <a:spLocks noChangeShapeType="1"/>
          </p:cNvSpPr>
          <p:nvPr/>
        </p:nvSpPr>
        <p:spPr bwMode="auto">
          <a:xfrm>
            <a:off x="7620000" y="6019800"/>
            <a:ext cx="152400" cy="533400"/>
          </a:xfrm>
          <a:prstGeom prst="line">
            <a:avLst/>
          </a:prstGeom>
          <a:noFill/>
          <a:ln w="50800">
            <a:solidFill>
              <a:schemeClr val="tx1"/>
            </a:solidFill>
            <a:round/>
            <a:headEnd type="triangle" w="med" len="med"/>
            <a:tailEnd/>
          </a:ln>
        </p:spPr>
        <p:txBody>
          <a:bodyPr wrap="none" anchor="ctr">
            <a:prstTxWarp prst="textNoShape">
              <a:avLst/>
            </a:prstTxWarp>
          </a:bodyPr>
          <a:lstStyle/>
          <a:p>
            <a:endParaRPr lang="en-US"/>
          </a:p>
        </p:txBody>
      </p:sp>
      <p:sp>
        <p:nvSpPr>
          <p:cNvPr id="47131" name="Text Box 27"/>
          <p:cNvSpPr txBox="1">
            <a:spLocks noChangeArrowheads="1"/>
          </p:cNvSpPr>
          <p:nvPr/>
        </p:nvSpPr>
        <p:spPr bwMode="auto">
          <a:xfrm>
            <a:off x="685800" y="990600"/>
            <a:ext cx="3581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Stratified squamous (top)</a:t>
            </a:r>
          </a:p>
        </p:txBody>
      </p:sp>
      <p:sp>
        <p:nvSpPr>
          <p:cNvPr id="47132" name="Text Box 28"/>
          <p:cNvSpPr txBox="1">
            <a:spLocks noChangeArrowheads="1"/>
          </p:cNvSpPr>
          <p:nvPr/>
        </p:nvSpPr>
        <p:spPr bwMode="auto">
          <a:xfrm>
            <a:off x="838200" y="2895600"/>
            <a:ext cx="3810000" cy="9159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Transitional (middle) .. Remember that is characteristic of the bladder and ureter!</a:t>
            </a:r>
          </a:p>
        </p:txBody>
      </p:sp>
      <p:sp>
        <p:nvSpPr>
          <p:cNvPr id="47133" name="Text Box 29"/>
          <p:cNvSpPr txBox="1">
            <a:spLocks noChangeArrowheads="1"/>
          </p:cNvSpPr>
          <p:nvPr/>
        </p:nvSpPr>
        <p:spPr bwMode="auto">
          <a:xfrm>
            <a:off x="914400" y="4800600"/>
            <a:ext cx="3810000" cy="11906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Simple Cuboidal (bottom) ..Remember.. Usually forms ducts and glands! As seen with the black arrow pointing to the small duct.</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PQuestion"/>
          <p:cNvSpPr>
            <a:spLocks noGrp="1"/>
          </p:cNvSpPr>
          <p:nvPr>
            <p:ph type="title"/>
          </p:nvPr>
        </p:nvSpPr>
        <p:spPr>
          <a:xfrm>
            <a:off x="-762000" y="0"/>
            <a:ext cx="8229600" cy="1143000"/>
          </a:xfrm>
        </p:spPr>
        <p:txBody>
          <a:bodyPr>
            <a:normAutofit fontScale="90000"/>
          </a:bodyPr>
          <a:lstStyle/>
          <a:p>
            <a:r>
              <a:rPr lang="en-US"/>
              <a:t>Cell to cell communication occurs via:</a:t>
            </a:r>
          </a:p>
        </p:txBody>
      </p:sp>
      <p:sp>
        <p:nvSpPr>
          <p:cNvPr id="12291" name="TPAnswers"/>
          <p:cNvSpPr>
            <a:spLocks noGrp="1"/>
          </p:cNvSpPr>
          <p:nvPr>
            <p:ph type="body" idx="1"/>
            <p:custDataLst>
              <p:tags r:id="rId2"/>
            </p:custDataLst>
          </p:nvPr>
        </p:nvSpPr>
        <p:spPr>
          <a:xfrm>
            <a:off x="457200" y="1600200"/>
            <a:ext cx="4114800" cy="4525963"/>
          </a:xfrm>
        </p:spPr>
        <p:txBody>
          <a:bodyPr/>
          <a:lstStyle/>
          <a:p>
            <a:pPr marL="514350" indent="-514350">
              <a:buFontTx/>
              <a:buAutoNum type="arabicPeriod"/>
            </a:pPr>
            <a:r>
              <a:rPr lang="en-US"/>
              <a:t>Desmosomes</a:t>
            </a:r>
          </a:p>
          <a:p>
            <a:pPr marL="514350" indent="-514350">
              <a:buFontTx/>
              <a:buAutoNum type="arabicPeriod"/>
            </a:pPr>
            <a:r>
              <a:rPr lang="en-US"/>
              <a:t>Fascia adherens</a:t>
            </a:r>
          </a:p>
          <a:p>
            <a:pPr marL="514350" indent="-514350">
              <a:buFontTx/>
              <a:buAutoNum type="arabicPeriod"/>
            </a:pPr>
            <a:r>
              <a:rPr lang="en-US"/>
              <a:t>Tight junctions</a:t>
            </a:r>
          </a:p>
          <a:p>
            <a:pPr marL="514350" indent="-514350">
              <a:buFontTx/>
              <a:buAutoNum type="arabicPeriod"/>
            </a:pPr>
            <a:r>
              <a:rPr lang="en-US">
                <a:solidFill>
                  <a:srgbClr val="00FF00"/>
                </a:solidFill>
              </a:rPr>
              <a:t>Gap junctions</a:t>
            </a:r>
          </a:p>
        </p:txBody>
      </p:sp>
      <p:sp>
        <p:nvSpPr>
          <p:cNvPr id="12293" name="Text Box 5"/>
          <p:cNvSpPr txBox="1">
            <a:spLocks noChangeArrowheads="1"/>
          </p:cNvSpPr>
          <p:nvPr/>
        </p:nvSpPr>
        <p:spPr bwMode="auto">
          <a:xfrm>
            <a:off x="609600" y="4724400"/>
            <a:ext cx="8153400" cy="18780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9900"/>
                </a:solidFill>
              </a:rPr>
              <a:t>Fascia adherens are similar to Zona adherens, but I can not find the term brought up anywhere in the labs or lectures for this quize. Fascia Adherens is a ribbon like structure that stabilizes non-epithelial tissue. It ss similar to the Zonula Adherens of epithelial cells but it's not belt-like. (Picture above taken from epithelium lecture.)</a:t>
            </a:r>
          </a:p>
          <a:p>
            <a:pPr>
              <a:spcBef>
                <a:spcPct val="50000"/>
              </a:spcBef>
            </a:pPr>
            <a:r>
              <a:rPr lang="en-US">
                <a:solidFill>
                  <a:srgbClr val="FF0000"/>
                </a:solidFill>
              </a:rPr>
              <a:t>See next slide for explanations for 1, 3, and 4.</a:t>
            </a:r>
          </a:p>
        </p:txBody>
      </p:sp>
      <p:pic>
        <p:nvPicPr>
          <p:cNvPr id="12294" name="Picture 6"/>
          <p:cNvPicPr>
            <a:picLocks noChangeAspect="1" noChangeArrowheads="1"/>
          </p:cNvPicPr>
          <p:nvPr/>
        </p:nvPicPr>
        <p:blipFill>
          <a:blip r:embed="rId5"/>
          <a:srcRect/>
          <a:stretch>
            <a:fillRect/>
          </a:stretch>
        </p:blipFill>
        <p:spPr bwMode="auto">
          <a:xfrm>
            <a:off x="5334000" y="1066800"/>
            <a:ext cx="2924175" cy="3733800"/>
          </a:xfrm>
          <a:prstGeom prst="rect">
            <a:avLst/>
          </a:prstGeom>
          <a:noFill/>
          <a:ln w="12700" cap="sq">
            <a:noFill/>
            <a:miter lim="800000"/>
            <a:headEnd type="none" w="sm" len="sm"/>
            <a:tailEnd type="none" w="sm" len="sm"/>
          </a:ln>
          <a:effectLst/>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2667000" y="762000"/>
            <a:ext cx="4343400" cy="5943600"/>
          </a:xfrm>
          <a:prstGeom prst="rect">
            <a:avLst/>
          </a:prstGeom>
          <a:noFill/>
          <a:ln w="12700">
            <a:noFill/>
            <a:miter lim="800000"/>
            <a:headEnd/>
            <a:tailEnd/>
          </a:ln>
          <a:effectLst/>
        </p:spPr>
        <p:txBody>
          <a:bodyPr lIns="90488" tIns="44450" rIns="90488" bIns="44450">
            <a:prstTxWarp prst="textNoShape">
              <a:avLst/>
            </a:prstTxWarp>
          </a:bodyPr>
          <a:lstStyle/>
          <a:p>
            <a:pPr marL="342900" indent="-342900" eaLnBrk="0" hangingPunct="0">
              <a:spcBef>
                <a:spcPct val="20000"/>
              </a:spcBef>
              <a:buClr>
                <a:schemeClr val="tx2"/>
              </a:buClr>
              <a:buSzPct val="75000"/>
              <a:buFont typeface="Monotype Sorts" pitchFamily="-65" charset="2"/>
              <a:buNone/>
            </a:pPr>
            <a:r>
              <a:rPr lang="en-US" sz="2400">
                <a:solidFill>
                  <a:srgbClr val="FF0000"/>
                </a:solidFill>
              </a:rPr>
              <a:t>On the left tight junctions (arrow) can be seen on either side of a bile canaliculus found between two liver cells. The tight junction prevents the passage of molecules into intracellular spaces.</a:t>
            </a:r>
          </a:p>
          <a:p>
            <a:pPr marL="342900" indent="-342900" eaLnBrk="0" hangingPunct="0">
              <a:spcBef>
                <a:spcPct val="20000"/>
              </a:spcBef>
              <a:buClr>
                <a:schemeClr val="tx2"/>
              </a:buClr>
              <a:buSzPct val="75000"/>
              <a:buFont typeface="Monotype Sorts" pitchFamily="-65" charset="2"/>
              <a:buNone/>
            </a:pPr>
            <a:r>
              <a:rPr lang="en-US" sz="2400">
                <a:solidFill>
                  <a:srgbClr val="FF0000"/>
                </a:solidFill>
              </a:rPr>
              <a:t>On the right a gap junction (G) and a desmosome (D) are observed.  A desmosome functions to hold two adjacent cells together.  A gap junction permits and regulates intercellullar communicaiton.   </a:t>
            </a:r>
          </a:p>
          <a:p>
            <a:pPr marL="2057400" lvl="4" indent="-228600" eaLnBrk="0" hangingPunct="0">
              <a:spcBef>
                <a:spcPct val="20000"/>
              </a:spcBef>
              <a:buClr>
                <a:schemeClr val="accent2"/>
              </a:buClr>
              <a:buSzPct val="100000"/>
            </a:pPr>
            <a:endParaRPr lang="en-US" sz="2800">
              <a:solidFill>
                <a:srgbClr val="FF0000"/>
              </a:solidFill>
            </a:endParaRPr>
          </a:p>
        </p:txBody>
      </p:sp>
      <p:pic>
        <p:nvPicPr>
          <p:cNvPr id="46084" name="Picture 4" descr="cell6"/>
          <p:cNvPicPr>
            <a:picLocks noChangeAspect="1" noChangeArrowheads="1"/>
          </p:cNvPicPr>
          <p:nvPr/>
        </p:nvPicPr>
        <p:blipFill>
          <a:blip r:embed="rId2"/>
          <a:srcRect/>
          <a:stretch>
            <a:fillRect/>
          </a:stretch>
        </p:blipFill>
        <p:spPr bwMode="auto">
          <a:xfrm>
            <a:off x="152400" y="685800"/>
            <a:ext cx="2495550" cy="4495800"/>
          </a:xfrm>
          <a:prstGeom prst="rect">
            <a:avLst/>
          </a:prstGeom>
          <a:noFill/>
          <a:ln w="38100">
            <a:solidFill>
              <a:srgbClr val="000000"/>
            </a:solidFill>
            <a:miter lim="800000"/>
            <a:headEnd/>
            <a:tailEnd/>
          </a:ln>
        </p:spPr>
      </p:pic>
      <p:pic>
        <p:nvPicPr>
          <p:cNvPr id="46085" name="Picture 5" descr="cell7"/>
          <p:cNvPicPr>
            <a:picLocks noChangeAspect="1" noChangeArrowheads="1"/>
          </p:cNvPicPr>
          <p:nvPr/>
        </p:nvPicPr>
        <p:blipFill>
          <a:blip r:embed="rId3"/>
          <a:srcRect/>
          <a:stretch>
            <a:fillRect/>
          </a:stretch>
        </p:blipFill>
        <p:spPr bwMode="auto">
          <a:xfrm>
            <a:off x="6934200" y="685800"/>
            <a:ext cx="1930400" cy="4343400"/>
          </a:xfrm>
          <a:prstGeom prst="rect">
            <a:avLst/>
          </a:prstGeom>
          <a:noFill/>
          <a:ln w="38100">
            <a:solidFill>
              <a:srgbClr val="000000"/>
            </a:solidFill>
            <a:miter lim="800000"/>
            <a:headEnd/>
            <a:tailEnd/>
          </a:ln>
        </p:spPr>
      </p:pic>
      <p:sp>
        <p:nvSpPr>
          <p:cNvPr id="46086" name="Line 6"/>
          <p:cNvSpPr>
            <a:spLocks noChangeShapeType="1"/>
          </p:cNvSpPr>
          <p:nvPr/>
        </p:nvSpPr>
        <p:spPr bwMode="auto">
          <a:xfrm>
            <a:off x="1219200" y="3124200"/>
            <a:ext cx="609600" cy="0"/>
          </a:xfrm>
          <a:prstGeom prst="line">
            <a:avLst/>
          </a:prstGeom>
          <a:noFill/>
          <a:ln w="57150">
            <a:solidFill>
              <a:srgbClr val="FC0128"/>
            </a:solidFill>
            <a:round/>
            <a:headEnd type="triangle" w="med" len="med"/>
            <a:tailEnd/>
          </a:ln>
          <a:effectLst/>
        </p:spPr>
        <p:txBody>
          <a:bodyPr>
            <a:prstTxWarp prst="textNoShape">
              <a:avLst/>
            </a:prstTxWarp>
          </a:bodyPr>
          <a:lstStyle/>
          <a:p>
            <a:endParaRPr lang="en-US"/>
          </a:p>
        </p:txBody>
      </p:sp>
      <p:sp>
        <p:nvSpPr>
          <p:cNvPr id="46087" name="Line 7"/>
          <p:cNvSpPr>
            <a:spLocks noChangeShapeType="1"/>
          </p:cNvSpPr>
          <p:nvPr/>
        </p:nvSpPr>
        <p:spPr bwMode="auto">
          <a:xfrm>
            <a:off x="1066800" y="2133600"/>
            <a:ext cx="609600" cy="0"/>
          </a:xfrm>
          <a:prstGeom prst="line">
            <a:avLst/>
          </a:prstGeom>
          <a:noFill/>
          <a:ln w="57150">
            <a:solidFill>
              <a:srgbClr val="FC0128"/>
            </a:solidFill>
            <a:round/>
            <a:headEnd type="triangle" w="med" len="med"/>
            <a:tailEnd/>
          </a:ln>
          <a:effectLst/>
        </p:spPr>
        <p:txBody>
          <a:bodyPr>
            <a:prstTxWarp prst="textNoShape">
              <a:avLst/>
            </a:prstTxWarp>
          </a:bodyPr>
          <a:lstStyle/>
          <a:p>
            <a:endParaRPr lang="en-US"/>
          </a:p>
        </p:txBody>
      </p:sp>
      <p:sp>
        <p:nvSpPr>
          <p:cNvPr id="46088" name="Line 8"/>
          <p:cNvSpPr>
            <a:spLocks noChangeShapeType="1"/>
          </p:cNvSpPr>
          <p:nvPr/>
        </p:nvSpPr>
        <p:spPr bwMode="auto">
          <a:xfrm>
            <a:off x="8001000" y="3200400"/>
            <a:ext cx="304800" cy="0"/>
          </a:xfrm>
          <a:prstGeom prst="line">
            <a:avLst/>
          </a:prstGeom>
          <a:noFill/>
          <a:ln w="57150">
            <a:solidFill>
              <a:srgbClr val="FC0128"/>
            </a:solidFill>
            <a:round/>
            <a:headEnd type="triangle" w="med" len="med"/>
            <a:tailEnd/>
          </a:ln>
          <a:effectLst/>
        </p:spPr>
        <p:txBody>
          <a:bodyPr>
            <a:prstTxWarp prst="textNoShape">
              <a:avLst/>
            </a:prstTxWarp>
          </a:bodyPr>
          <a:lstStyle/>
          <a:p>
            <a:endParaRPr lang="en-US"/>
          </a:p>
        </p:txBody>
      </p:sp>
      <p:sp>
        <p:nvSpPr>
          <p:cNvPr id="46089" name="Line 9"/>
          <p:cNvSpPr>
            <a:spLocks noChangeShapeType="1"/>
          </p:cNvSpPr>
          <p:nvPr/>
        </p:nvSpPr>
        <p:spPr bwMode="auto">
          <a:xfrm>
            <a:off x="7467600" y="3962400"/>
            <a:ext cx="304800" cy="0"/>
          </a:xfrm>
          <a:prstGeom prst="line">
            <a:avLst/>
          </a:prstGeom>
          <a:noFill/>
          <a:ln w="57150">
            <a:solidFill>
              <a:srgbClr val="FC0128"/>
            </a:solidFill>
            <a:round/>
            <a:headEnd type="triangle" w="med" len="med"/>
            <a:tailEnd/>
          </a:ln>
          <a:effectLst/>
        </p:spPr>
        <p:txBody>
          <a:bodyPr>
            <a:prstTxWarp prst="textNoShape">
              <a:avLst/>
            </a:prstTxWarp>
          </a:bodyPr>
          <a:lstStyle/>
          <a:p>
            <a:endParaRPr lang="en-US"/>
          </a:p>
        </p:txBody>
      </p:sp>
      <p:sp>
        <p:nvSpPr>
          <p:cNvPr id="46090" name="Text Box 10"/>
          <p:cNvSpPr txBox="1">
            <a:spLocks noChangeArrowheads="1"/>
          </p:cNvSpPr>
          <p:nvPr/>
        </p:nvSpPr>
        <p:spPr bwMode="auto">
          <a:xfrm>
            <a:off x="7772400" y="3733800"/>
            <a:ext cx="420688" cy="457200"/>
          </a:xfrm>
          <a:prstGeom prst="rect">
            <a:avLst/>
          </a:prstGeom>
          <a:noFill/>
          <a:ln w="12700">
            <a:noFill/>
            <a:miter lim="800000"/>
            <a:headEnd/>
            <a:tailEnd/>
          </a:ln>
          <a:effectLst/>
        </p:spPr>
        <p:txBody>
          <a:bodyPr wrap="none">
            <a:prstTxWarp prst="textNoShape">
              <a:avLst/>
            </a:prstTxWarp>
            <a:spAutoFit/>
          </a:bodyPr>
          <a:lstStyle/>
          <a:p>
            <a:pPr eaLnBrk="0" hangingPunct="0"/>
            <a:r>
              <a:rPr lang="en-US" sz="2400" b="1">
                <a:solidFill>
                  <a:srgbClr val="FC0128"/>
                </a:solidFill>
              </a:rPr>
              <a:t>G</a:t>
            </a:r>
          </a:p>
        </p:txBody>
      </p:sp>
      <p:sp>
        <p:nvSpPr>
          <p:cNvPr id="46091" name="Text Box 11"/>
          <p:cNvSpPr txBox="1">
            <a:spLocks noChangeArrowheads="1"/>
          </p:cNvSpPr>
          <p:nvPr/>
        </p:nvSpPr>
        <p:spPr bwMode="auto">
          <a:xfrm>
            <a:off x="8305800" y="2895600"/>
            <a:ext cx="404813" cy="457200"/>
          </a:xfrm>
          <a:prstGeom prst="rect">
            <a:avLst/>
          </a:prstGeom>
          <a:noFill/>
          <a:ln w="12700">
            <a:noFill/>
            <a:miter lim="800000"/>
            <a:headEnd/>
            <a:tailEnd/>
          </a:ln>
          <a:effectLst/>
        </p:spPr>
        <p:txBody>
          <a:bodyPr wrap="none">
            <a:prstTxWarp prst="textNoShape">
              <a:avLst/>
            </a:prstTxWarp>
            <a:spAutoFit/>
          </a:bodyPr>
          <a:lstStyle/>
          <a:p>
            <a:pPr eaLnBrk="0" hangingPunct="0"/>
            <a:r>
              <a:rPr lang="en-US" sz="2400" b="1">
                <a:solidFill>
                  <a:srgbClr val="FC0128"/>
                </a:solidFill>
              </a:rPr>
              <a:t>D</a:t>
            </a:r>
          </a:p>
        </p:txBody>
      </p:sp>
      <p:sp>
        <p:nvSpPr>
          <p:cNvPr id="46092" name="Text Box 12"/>
          <p:cNvSpPr txBox="1">
            <a:spLocks noChangeArrowheads="1"/>
          </p:cNvSpPr>
          <p:nvPr/>
        </p:nvSpPr>
        <p:spPr bwMode="auto">
          <a:xfrm>
            <a:off x="2743200" y="152400"/>
            <a:ext cx="68580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Taken from Cell Lab:</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2000" y="381000"/>
            <a:ext cx="7772400" cy="1470025"/>
          </a:xfrm>
        </p:spPr>
        <p:txBody>
          <a:bodyPr/>
          <a:lstStyle/>
          <a:p>
            <a:pPr eaLnBrk="1" hangingPunct="1"/>
            <a:r>
              <a:rPr lang="en-US" u="sng"/>
              <a:t>Quiz #1</a:t>
            </a:r>
          </a:p>
        </p:txBody>
      </p:sp>
      <p:sp>
        <p:nvSpPr>
          <p:cNvPr id="2051" name="Rectangle 3"/>
          <p:cNvSpPr>
            <a:spLocks noGrp="1" noChangeArrowheads="1"/>
          </p:cNvSpPr>
          <p:nvPr>
            <p:ph type="subTitle" idx="1"/>
          </p:nvPr>
        </p:nvSpPr>
        <p:spPr>
          <a:xfrm>
            <a:off x="533400" y="1524000"/>
            <a:ext cx="8305800" cy="1752600"/>
          </a:xfrm>
        </p:spPr>
        <p:txBody>
          <a:bodyPr/>
          <a:lstStyle/>
          <a:p>
            <a:pPr eaLnBrk="1" hangingPunct="1"/>
            <a:r>
              <a:rPr lang="en-US" u="sng"/>
              <a:t>The Cell/ The Nucleus/Epithelium</a:t>
            </a:r>
            <a:r>
              <a:rPr lang="en-US"/>
              <a:t> </a:t>
            </a:r>
          </a:p>
          <a:p>
            <a:pPr eaLnBrk="1" hangingPunct="1"/>
            <a:r>
              <a:rPr lang="en-US"/>
              <a:t>Explanations provided by the man, the legend, Student Doctor Andrew Vorona</a:t>
            </a:r>
          </a:p>
        </p:txBody>
      </p:sp>
      <p:sp>
        <p:nvSpPr>
          <p:cNvPr id="2053" name="Text Box 5"/>
          <p:cNvSpPr txBox="1">
            <a:spLocks noChangeArrowheads="1"/>
          </p:cNvSpPr>
          <p:nvPr/>
        </p:nvSpPr>
        <p:spPr bwMode="auto">
          <a:xfrm>
            <a:off x="1676400" y="4038600"/>
            <a:ext cx="6096000" cy="14668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00FF00"/>
                </a:solidFill>
              </a:rPr>
              <a:t>Correct Answer</a:t>
            </a:r>
          </a:p>
          <a:p>
            <a:pPr>
              <a:spcBef>
                <a:spcPct val="50000"/>
              </a:spcBef>
            </a:pPr>
            <a:r>
              <a:rPr lang="en-US">
                <a:solidFill>
                  <a:srgbClr val="FF0000"/>
                </a:solidFill>
              </a:rPr>
              <a:t>My explanation</a:t>
            </a:r>
          </a:p>
          <a:p>
            <a:pPr>
              <a:spcBef>
                <a:spcPct val="50000"/>
              </a:spcBef>
            </a:pPr>
            <a:r>
              <a:rPr lang="en-US">
                <a:solidFill>
                  <a:srgbClr val="FF9900"/>
                </a:solidFill>
              </a:rPr>
              <a:t>Any outside information to make explanation clearer (meaning we won’t be tested on it)</a:t>
            </a: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a:t>Quiz #2</a:t>
            </a:r>
          </a:p>
        </p:txBody>
      </p:sp>
      <p:sp>
        <p:nvSpPr>
          <p:cNvPr id="3" name="Subtitle 2"/>
          <p:cNvSpPr>
            <a:spLocks noGrp="1"/>
          </p:cNvSpPr>
          <p:nvPr>
            <p:ph type="subTitle" idx="1"/>
          </p:nvPr>
        </p:nvSpPr>
        <p:spPr/>
        <p:txBody>
          <a:bodyPr>
            <a:normAutofit/>
          </a:bodyPr>
          <a:lstStyle/>
          <a:p>
            <a:pPr eaLnBrk="1" hangingPunct="1"/>
            <a:endParaRPr lang="en-US">
              <a:solidFill>
                <a:srgbClr val="898989"/>
              </a:solidFill>
            </a:endParaRP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0" y="274638"/>
            <a:ext cx="8686800" cy="1143000"/>
          </a:xfrm>
        </p:spPr>
        <p:txBody>
          <a:bodyPr>
            <a:normAutofit fontScale="90000"/>
          </a:bodyPr>
          <a:lstStyle/>
          <a:p>
            <a:pPr eaLnBrk="1" hangingPunct="1"/>
            <a:r>
              <a:rPr lang="en-US" sz="4000"/>
              <a:t>1.Identify the cell at the tip of the pointer.</a:t>
            </a:r>
          </a:p>
        </p:txBody>
      </p:sp>
      <p:sp>
        <p:nvSpPr>
          <p:cNvPr id="3075" name="TPAnswers"/>
          <p:cNvSpPr>
            <a:spLocks noGrp="1"/>
          </p:cNvSpPr>
          <p:nvPr>
            <p:ph type="body" idx="1"/>
            <p:custDataLst>
              <p:tags r:id="rId2"/>
            </p:custDataLst>
          </p:nvPr>
        </p:nvSpPr>
        <p:spPr>
          <a:xfrm>
            <a:off x="0" y="1295400"/>
            <a:ext cx="3352800" cy="5410200"/>
          </a:xfrm>
        </p:spPr>
        <p:txBody>
          <a:bodyPr/>
          <a:lstStyle/>
          <a:p>
            <a:pPr marL="514350" indent="-514350" eaLnBrk="1" hangingPunct="1">
              <a:lnSpc>
                <a:spcPct val="90000"/>
              </a:lnSpc>
              <a:buFont typeface="Arial" pitchFamily="-111" charset="0"/>
              <a:buAutoNum type="arabicPeriod"/>
            </a:pPr>
            <a:r>
              <a:rPr lang="en-US"/>
              <a:t>Mast cell</a:t>
            </a:r>
          </a:p>
          <a:p>
            <a:pPr lvl="2" eaLnBrk="1" hangingPunct="1">
              <a:lnSpc>
                <a:spcPct val="90000"/>
              </a:lnSpc>
              <a:buFont typeface="Arial" pitchFamily="-111" charset="0"/>
              <a:buNone/>
            </a:pPr>
            <a:r>
              <a:rPr lang="en-US"/>
              <a:t>Large round cells with ovoid nucleus and secretory granules (red)</a:t>
            </a:r>
          </a:p>
          <a:p>
            <a:pPr marL="514350" indent="-514350" eaLnBrk="1" hangingPunct="1">
              <a:lnSpc>
                <a:spcPct val="90000"/>
              </a:lnSpc>
              <a:buFont typeface="Arial" pitchFamily="-111" charset="0"/>
              <a:buAutoNum type="arabicPeriod"/>
            </a:pPr>
            <a:r>
              <a:rPr lang="en-US"/>
              <a:t>Macrophage</a:t>
            </a:r>
          </a:p>
          <a:p>
            <a:pPr lvl="2" eaLnBrk="1" hangingPunct="1">
              <a:lnSpc>
                <a:spcPct val="90000"/>
              </a:lnSpc>
              <a:buFont typeface="Arial" pitchFamily="-111" charset="0"/>
              <a:buNone/>
            </a:pPr>
            <a:r>
              <a:rPr lang="en-US"/>
              <a:t>Kidney shaped nucleus+</a:t>
            </a:r>
          </a:p>
          <a:p>
            <a:pPr lvl="2" eaLnBrk="1" hangingPunct="1">
              <a:lnSpc>
                <a:spcPct val="90000"/>
              </a:lnSpc>
              <a:buFont typeface="Arial" pitchFamily="-111" charset="0"/>
              <a:buNone/>
            </a:pPr>
            <a:r>
              <a:rPr lang="en-US"/>
              <a:t>Vacuole (blue)</a:t>
            </a:r>
          </a:p>
          <a:p>
            <a:pPr marL="514350" indent="-514350" eaLnBrk="1" hangingPunct="1">
              <a:lnSpc>
                <a:spcPct val="90000"/>
              </a:lnSpc>
              <a:buFont typeface="Arial" pitchFamily="-111" charset="0"/>
              <a:buAutoNum type="arabicPeriod"/>
            </a:pPr>
            <a:r>
              <a:rPr lang="en-US" u="sng"/>
              <a:t>*</a:t>
            </a:r>
            <a:r>
              <a:rPr lang="en-US" b="1" u="sng"/>
              <a:t>Plasma cell*</a:t>
            </a:r>
          </a:p>
          <a:p>
            <a:pPr lvl="2" eaLnBrk="1" hangingPunct="1">
              <a:lnSpc>
                <a:spcPct val="90000"/>
              </a:lnSpc>
              <a:buFont typeface="Arial" pitchFamily="-111" charset="0"/>
              <a:buNone/>
            </a:pPr>
            <a:r>
              <a:rPr lang="en-US"/>
              <a:t>-Golgi ghost</a:t>
            </a:r>
          </a:p>
          <a:p>
            <a:pPr marL="514350" indent="-514350" eaLnBrk="1" hangingPunct="1">
              <a:lnSpc>
                <a:spcPct val="90000"/>
              </a:lnSpc>
              <a:buFont typeface="Arial" pitchFamily="-111" charset="0"/>
              <a:buAutoNum type="arabicPeriod"/>
            </a:pPr>
            <a:r>
              <a:rPr lang="en-US"/>
              <a:t>lymphocyte</a:t>
            </a:r>
          </a:p>
        </p:txBody>
      </p:sp>
      <p:pic>
        <p:nvPicPr>
          <p:cNvPr id="3076" name="Picture 5" descr="fig1"/>
          <p:cNvPicPr>
            <a:picLocks noChangeAspect="1" noChangeArrowheads="1"/>
          </p:cNvPicPr>
          <p:nvPr/>
        </p:nvPicPr>
        <p:blipFill>
          <a:blip r:embed="rId5"/>
          <a:srcRect/>
          <a:stretch>
            <a:fillRect/>
          </a:stretch>
        </p:blipFill>
        <p:spPr bwMode="auto">
          <a:xfrm>
            <a:off x="3370263" y="1447800"/>
            <a:ext cx="5773737" cy="4575175"/>
          </a:xfrm>
          <a:prstGeom prst="rect">
            <a:avLst/>
          </a:prstGeom>
          <a:noFill/>
          <a:ln w="28575">
            <a:solidFill>
              <a:srgbClr val="000000"/>
            </a:solidFill>
            <a:miter lim="800000"/>
            <a:headEnd/>
            <a:tailEnd/>
          </a:ln>
        </p:spPr>
      </p:pic>
      <p:sp>
        <p:nvSpPr>
          <p:cNvPr id="3079" name="Text Box 7"/>
          <p:cNvSpPr txBox="1">
            <a:spLocks noChangeArrowheads="1"/>
          </p:cNvSpPr>
          <p:nvPr/>
        </p:nvSpPr>
        <p:spPr bwMode="auto">
          <a:xfrm>
            <a:off x="7772400" y="3733800"/>
            <a:ext cx="10668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t>3</a:t>
            </a:r>
          </a:p>
        </p:txBody>
      </p:sp>
      <p:sp>
        <p:nvSpPr>
          <p:cNvPr id="3080" name="Text Box 8"/>
          <p:cNvSpPr txBox="1">
            <a:spLocks noChangeArrowheads="1"/>
          </p:cNvSpPr>
          <p:nvPr/>
        </p:nvSpPr>
        <p:spPr bwMode="auto">
          <a:xfrm>
            <a:off x="6019800" y="3810000"/>
            <a:ext cx="5334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t>4</a:t>
            </a:r>
          </a:p>
        </p:txBody>
      </p:sp>
      <p:sp>
        <p:nvSpPr>
          <p:cNvPr id="3081" name="Text Box 9"/>
          <p:cNvSpPr txBox="1">
            <a:spLocks noChangeArrowheads="1"/>
          </p:cNvSpPr>
          <p:nvPr/>
        </p:nvSpPr>
        <p:spPr bwMode="auto">
          <a:xfrm>
            <a:off x="4572000" y="3429000"/>
            <a:ext cx="609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t>2</a:t>
            </a:r>
          </a:p>
        </p:txBody>
      </p:sp>
      <p:sp>
        <p:nvSpPr>
          <p:cNvPr id="3082" name="Text Box 10"/>
          <p:cNvSpPr txBox="1">
            <a:spLocks noChangeArrowheads="1"/>
          </p:cNvSpPr>
          <p:nvPr/>
        </p:nvSpPr>
        <p:spPr bwMode="auto">
          <a:xfrm>
            <a:off x="2667000" y="6248400"/>
            <a:ext cx="48768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t> - small, with round, dark nuclei</a:t>
            </a: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PQuestion"/>
          <p:cNvSpPr>
            <a:spLocks noGrp="1"/>
          </p:cNvSpPr>
          <p:nvPr>
            <p:ph type="title"/>
          </p:nvPr>
        </p:nvSpPr>
        <p:spPr>
          <a:xfrm>
            <a:off x="0" y="274638"/>
            <a:ext cx="9144000" cy="1143000"/>
          </a:xfrm>
        </p:spPr>
        <p:txBody>
          <a:bodyPr/>
          <a:lstStyle/>
          <a:p>
            <a:pPr eaLnBrk="1" hangingPunct="1"/>
            <a:r>
              <a:rPr lang="en-US" sz="3600"/>
              <a:t>2.What type of collagen is found in a ligament?</a:t>
            </a:r>
          </a:p>
        </p:txBody>
      </p:sp>
      <p:sp>
        <p:nvSpPr>
          <p:cNvPr id="4099" name="TPAnswers"/>
          <p:cNvSpPr>
            <a:spLocks noGrp="1"/>
          </p:cNvSpPr>
          <p:nvPr>
            <p:ph type="body" idx="1"/>
            <p:custDataLst>
              <p:tags r:id="rId2"/>
            </p:custDataLst>
          </p:nvPr>
        </p:nvSpPr>
        <p:spPr>
          <a:xfrm>
            <a:off x="1066800" y="1524000"/>
            <a:ext cx="7620000" cy="4525963"/>
          </a:xfrm>
        </p:spPr>
        <p:txBody>
          <a:bodyPr/>
          <a:lstStyle/>
          <a:p>
            <a:pPr marL="609600" indent="-609600" eaLnBrk="1" hangingPunct="1">
              <a:buFont typeface="Arial" pitchFamily="-111" charset="0"/>
              <a:buAutoNum type="arabicPeriod"/>
            </a:pPr>
            <a:r>
              <a:rPr lang="en-US" b="1" u="sng"/>
              <a:t>*Type I*</a:t>
            </a:r>
            <a:r>
              <a:rPr lang="en-US"/>
              <a:t> - </a:t>
            </a:r>
            <a:r>
              <a:rPr lang="en-US" sz="2400"/>
              <a:t>loose and dense CT 						(Ligaments/Tendons = Dense CT)</a:t>
            </a:r>
          </a:p>
          <a:p>
            <a:pPr marL="609600" indent="-609600" eaLnBrk="1" hangingPunct="1">
              <a:buFont typeface="Arial" pitchFamily="-111" charset="0"/>
              <a:buAutoNum type="arabicPeriod"/>
            </a:pPr>
            <a:r>
              <a:rPr lang="en-US"/>
              <a:t>Type II – </a:t>
            </a:r>
            <a:r>
              <a:rPr lang="en-US" sz="2400"/>
              <a:t>Hyaline and Elastic cartilage</a:t>
            </a:r>
          </a:p>
          <a:p>
            <a:pPr marL="609600" indent="-609600" eaLnBrk="1" hangingPunct="1">
              <a:buFont typeface="Arial" pitchFamily="-111" charset="0"/>
              <a:buAutoNum type="arabicPeriod"/>
            </a:pPr>
            <a:r>
              <a:rPr lang="en-US"/>
              <a:t>Type III – </a:t>
            </a:r>
            <a:r>
              <a:rPr lang="en-US" sz="2400"/>
              <a:t>Reticular fibers,CT Organs of the 				body (sm. Muscle, around nerves, 			spleen, lymph node, bone marrow, 			liver, endocrine glands)</a:t>
            </a:r>
          </a:p>
          <a:p>
            <a:pPr marL="609600" indent="-609600" eaLnBrk="1" hangingPunct="1">
              <a:buFont typeface="Arial" pitchFamily="-111" charset="0"/>
              <a:buAutoNum type="arabicPeriod"/>
            </a:pPr>
            <a:r>
              <a:rPr lang="en-US"/>
              <a:t>Type IV – </a:t>
            </a:r>
            <a:r>
              <a:rPr lang="en-US" sz="2400"/>
              <a:t>Basal lamina</a:t>
            </a: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pPr eaLnBrk="1" hangingPunct="1"/>
            <a:r>
              <a:rPr lang="en-US" sz="4000"/>
              <a:t>3.What cell leaves the blood to become a macrophage?</a:t>
            </a:r>
          </a:p>
        </p:txBody>
      </p:sp>
      <p:sp>
        <p:nvSpPr>
          <p:cNvPr id="5123" name="TPAnswers"/>
          <p:cNvSpPr>
            <a:spLocks noGrp="1"/>
          </p:cNvSpPr>
          <p:nvPr>
            <p:ph type="body" idx="1"/>
            <p:custDataLst>
              <p:tags r:id="rId2"/>
            </p:custDataLst>
          </p:nvPr>
        </p:nvSpPr>
        <p:spPr>
          <a:xfrm>
            <a:off x="533400" y="1676400"/>
            <a:ext cx="8153400" cy="4525963"/>
          </a:xfrm>
        </p:spPr>
        <p:txBody>
          <a:bodyPr/>
          <a:lstStyle/>
          <a:p>
            <a:pPr marL="514350" indent="-514350" eaLnBrk="1" hangingPunct="1">
              <a:buFont typeface="Arial" pitchFamily="-111" charset="0"/>
              <a:buAutoNum type="arabicPeriod"/>
            </a:pPr>
            <a:r>
              <a:rPr lang="en-US"/>
              <a:t>Lymphocyte </a:t>
            </a:r>
            <a:r>
              <a:rPr lang="en-US" sz="1800"/>
              <a:t>– develops into Natural Killer Cells as well as T 		(cell-mediated immunity) and B cells (humoral response)</a:t>
            </a:r>
          </a:p>
          <a:p>
            <a:pPr marL="514350" indent="-514350" eaLnBrk="1" hangingPunct="1">
              <a:buFont typeface="Arial" pitchFamily="-111" charset="0"/>
              <a:buAutoNum type="arabicPeriod"/>
            </a:pPr>
            <a:r>
              <a:rPr lang="en-US" b="1" u="sng"/>
              <a:t>*Monocyte*</a:t>
            </a:r>
            <a:r>
              <a:rPr lang="en-US" u="sng"/>
              <a:t> </a:t>
            </a:r>
            <a:r>
              <a:rPr lang="en-US" sz="1800"/>
              <a:t>- develop into MACROPHAGES and dendritic cells</a:t>
            </a:r>
          </a:p>
          <a:p>
            <a:pPr marL="514350" indent="-514350" eaLnBrk="1" hangingPunct="1">
              <a:buFont typeface="Arial" pitchFamily="-111" charset="0"/>
              <a:buAutoNum type="arabicPeriod"/>
            </a:pPr>
            <a:r>
              <a:rPr lang="en-US"/>
              <a:t>Plasma cell </a:t>
            </a:r>
            <a:r>
              <a:rPr lang="en-US" sz="1800"/>
              <a:t>– becomes white blood cells that produce 								antibodies</a:t>
            </a:r>
          </a:p>
          <a:p>
            <a:pPr marL="514350" indent="-514350" eaLnBrk="1" hangingPunct="1">
              <a:buFont typeface="Arial" pitchFamily="-111" charset="0"/>
              <a:buAutoNum type="arabicPeriod"/>
            </a:pPr>
            <a:r>
              <a:rPr lang="en-US"/>
              <a:t>Mast cell </a:t>
            </a:r>
            <a:r>
              <a:rPr lang="en-US" sz="1800"/>
              <a:t>– granule rich cells involved in the allergic response</a:t>
            </a:r>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pPr eaLnBrk="1" hangingPunct="1"/>
            <a:r>
              <a:rPr lang="en-US" sz="4000"/>
              <a:t>4.The structure at the tip of the blue arrow is a(n):</a:t>
            </a:r>
          </a:p>
        </p:txBody>
      </p:sp>
      <p:pic>
        <p:nvPicPr>
          <p:cNvPr id="6147" name="Picture 6" descr="fig1"/>
          <p:cNvPicPr>
            <a:picLocks noChangeAspect="1" noChangeArrowheads="1"/>
          </p:cNvPicPr>
          <p:nvPr/>
        </p:nvPicPr>
        <p:blipFill>
          <a:blip r:embed="rId5"/>
          <a:srcRect/>
          <a:stretch>
            <a:fillRect/>
          </a:stretch>
        </p:blipFill>
        <p:spPr bwMode="auto">
          <a:xfrm>
            <a:off x="4343400" y="1917700"/>
            <a:ext cx="4800600" cy="3613150"/>
          </a:xfrm>
          <a:prstGeom prst="rect">
            <a:avLst/>
          </a:prstGeom>
          <a:noFill/>
          <a:ln w="28575">
            <a:solidFill>
              <a:srgbClr val="000000"/>
            </a:solidFill>
            <a:miter lim="800000"/>
            <a:headEnd/>
            <a:tailEnd/>
          </a:ln>
        </p:spPr>
      </p:pic>
      <p:sp>
        <p:nvSpPr>
          <p:cNvPr id="6148" name="AutoShape 5"/>
          <p:cNvSpPr>
            <a:spLocks noChangeArrowheads="1"/>
          </p:cNvSpPr>
          <p:nvPr/>
        </p:nvSpPr>
        <p:spPr bwMode="auto">
          <a:xfrm flipH="1">
            <a:off x="6172200" y="4114800"/>
            <a:ext cx="879475" cy="487363"/>
          </a:xfrm>
          <a:prstGeom prst="rightArrow">
            <a:avLst>
              <a:gd name="adj1" fmla="val 50000"/>
              <a:gd name="adj2" fmla="val 90253"/>
            </a:avLst>
          </a:prstGeom>
          <a:solidFill>
            <a:schemeClr val="accent1"/>
          </a:solidFill>
          <a:ln w="12700">
            <a:solidFill>
              <a:schemeClr val="tx1"/>
            </a:solidFill>
            <a:miter lim="800000"/>
            <a:headEnd/>
            <a:tailEnd/>
          </a:ln>
        </p:spPr>
        <p:txBody>
          <a:bodyPr wrap="none" anchor="ctr">
            <a:prstTxWarp prst="textNoShape">
              <a:avLst/>
            </a:prstTxWarp>
          </a:bodyPr>
          <a:lstStyle/>
          <a:p>
            <a:endParaRPr lang="en-US">
              <a:latin typeface="Calibri" pitchFamily="-111" charset="0"/>
            </a:endParaRPr>
          </a:p>
        </p:txBody>
      </p:sp>
      <p:sp>
        <p:nvSpPr>
          <p:cNvPr id="6149" name="TPAnswers"/>
          <p:cNvSpPr>
            <a:spLocks noGrp="1"/>
          </p:cNvSpPr>
          <p:nvPr>
            <p:ph type="body" idx="1"/>
            <p:custDataLst>
              <p:tags r:id="rId2"/>
            </p:custDataLst>
          </p:nvPr>
        </p:nvSpPr>
        <p:spPr>
          <a:xfrm>
            <a:off x="533400" y="1600200"/>
            <a:ext cx="3886200" cy="4800600"/>
          </a:xfrm>
        </p:spPr>
        <p:txBody>
          <a:bodyPr/>
          <a:lstStyle/>
          <a:p>
            <a:pPr marL="514350" indent="-514350" eaLnBrk="1" hangingPunct="1">
              <a:lnSpc>
                <a:spcPct val="80000"/>
              </a:lnSpc>
              <a:buFont typeface="Arial" pitchFamily="-111" charset="0"/>
              <a:buAutoNum type="arabicPeriod"/>
            </a:pPr>
            <a:r>
              <a:rPr lang="en-US" sz="2800"/>
              <a:t>Collagen fiber.	</a:t>
            </a:r>
            <a:r>
              <a:rPr lang="en-US" sz="2000"/>
              <a:t>Present in this slide, but poorly stained</a:t>
            </a:r>
          </a:p>
          <a:p>
            <a:pPr marL="514350" indent="-514350" eaLnBrk="1" hangingPunct="1">
              <a:lnSpc>
                <a:spcPct val="80000"/>
              </a:lnSpc>
              <a:buFont typeface="Arial" pitchFamily="-111" charset="0"/>
              <a:buAutoNum type="arabicPeriod"/>
            </a:pPr>
            <a:r>
              <a:rPr lang="en-US" sz="2800" b="1" u="sng"/>
              <a:t>*Elastic fiber.*</a:t>
            </a:r>
          </a:p>
          <a:p>
            <a:pPr lvl="2" eaLnBrk="1" hangingPunct="1">
              <a:lnSpc>
                <a:spcPct val="80000"/>
              </a:lnSpc>
              <a:buFont typeface="Arial" pitchFamily="-111" charset="0"/>
              <a:buNone/>
            </a:pPr>
            <a:r>
              <a:rPr lang="en-US" sz="2000" b="1"/>
              <a:t>Thin</a:t>
            </a:r>
            <a:r>
              <a:rPr lang="en-US" sz="2000"/>
              <a:t>, straight and branched</a:t>
            </a:r>
          </a:p>
          <a:p>
            <a:pPr marL="514350" indent="-514350" eaLnBrk="1" hangingPunct="1">
              <a:lnSpc>
                <a:spcPct val="80000"/>
              </a:lnSpc>
              <a:buFont typeface="Arial" pitchFamily="-111" charset="0"/>
              <a:buAutoNum type="arabicPeriod"/>
            </a:pPr>
            <a:r>
              <a:rPr lang="en-US" sz="2800"/>
              <a:t>Fibronectin</a:t>
            </a:r>
          </a:p>
          <a:p>
            <a:pPr lvl="2" eaLnBrk="1" hangingPunct="1">
              <a:lnSpc>
                <a:spcPct val="80000"/>
              </a:lnSpc>
              <a:buFont typeface="Arial" pitchFamily="-111" charset="0"/>
              <a:buNone/>
            </a:pPr>
            <a:r>
              <a:rPr lang="en-US" sz="2000"/>
              <a:t>Adhesion protein w/ 3 domains, binds heparin, collagen, and cell surface receptor</a:t>
            </a:r>
          </a:p>
          <a:p>
            <a:pPr marL="514350" indent="-514350" eaLnBrk="1" hangingPunct="1">
              <a:lnSpc>
                <a:spcPct val="80000"/>
              </a:lnSpc>
              <a:buFont typeface="Arial" pitchFamily="-111" charset="0"/>
              <a:buAutoNum type="arabicPeriod"/>
            </a:pPr>
            <a:r>
              <a:rPr lang="en-US" sz="2800"/>
              <a:t>Reticular fiber</a:t>
            </a:r>
          </a:p>
          <a:p>
            <a:pPr lvl="2" eaLnBrk="1" hangingPunct="1">
              <a:lnSpc>
                <a:spcPct val="80000"/>
              </a:lnSpc>
              <a:buFont typeface="Arial" pitchFamily="-111" charset="0"/>
              <a:buNone/>
            </a:pPr>
            <a:r>
              <a:rPr lang="en-US" sz="2000"/>
              <a:t>Smaller than collagen fibers, needs special stain</a:t>
            </a:r>
          </a:p>
        </p:txBody>
      </p:sp>
      <p:sp>
        <p:nvSpPr>
          <p:cNvPr id="6151" name="Text Box 7"/>
          <p:cNvSpPr txBox="1">
            <a:spLocks noChangeArrowheads="1"/>
          </p:cNvSpPr>
          <p:nvPr/>
        </p:nvSpPr>
        <p:spPr bwMode="auto">
          <a:xfrm>
            <a:off x="6934200" y="1219200"/>
            <a:ext cx="19050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Mast Cell</a:t>
            </a:r>
          </a:p>
        </p:txBody>
      </p:sp>
      <p:sp>
        <p:nvSpPr>
          <p:cNvPr id="6152" name="Line 8"/>
          <p:cNvSpPr>
            <a:spLocks noChangeShapeType="1"/>
          </p:cNvSpPr>
          <p:nvPr/>
        </p:nvSpPr>
        <p:spPr bwMode="auto">
          <a:xfrm flipH="1">
            <a:off x="6324600" y="1600200"/>
            <a:ext cx="762000" cy="10668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6154" name="Line 10"/>
          <p:cNvSpPr>
            <a:spLocks noChangeShapeType="1"/>
          </p:cNvSpPr>
          <p:nvPr/>
        </p:nvSpPr>
        <p:spPr bwMode="auto">
          <a:xfrm flipV="1">
            <a:off x="5181600" y="4267200"/>
            <a:ext cx="304800" cy="16764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6155" name="Text Box 11"/>
          <p:cNvSpPr txBox="1">
            <a:spLocks noChangeArrowheads="1"/>
          </p:cNvSpPr>
          <p:nvPr/>
        </p:nvSpPr>
        <p:spPr bwMode="auto">
          <a:xfrm>
            <a:off x="4648200" y="5943600"/>
            <a:ext cx="1600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Blood Vessel</a:t>
            </a: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PQuestion"/>
          <p:cNvSpPr>
            <a:spLocks noGrp="1"/>
          </p:cNvSpPr>
          <p:nvPr>
            <p:ph type="title"/>
          </p:nvPr>
        </p:nvSpPr>
        <p:spPr>
          <a:xfrm>
            <a:off x="0" y="381000"/>
            <a:ext cx="9144000" cy="1447800"/>
          </a:xfrm>
        </p:spPr>
        <p:txBody>
          <a:bodyPr/>
          <a:lstStyle/>
          <a:p>
            <a:pPr eaLnBrk="1" hangingPunct="1"/>
            <a:r>
              <a:rPr lang="en-US" sz="3600"/>
              <a:t>5.Vitamin</a:t>
            </a:r>
            <a:r>
              <a:rPr lang="en-US" sz="4000"/>
              <a:t> </a:t>
            </a:r>
            <a:r>
              <a:rPr lang="en-US" sz="3600"/>
              <a:t>C dependent hydroxylation of proline and lysine in preprocollagen occurs in:</a:t>
            </a:r>
          </a:p>
        </p:txBody>
      </p:sp>
      <p:sp>
        <p:nvSpPr>
          <p:cNvPr id="3" name="TPAnswers"/>
          <p:cNvSpPr>
            <a:spLocks noGrp="1"/>
          </p:cNvSpPr>
          <p:nvPr>
            <p:ph type="body" idx="1"/>
            <p:custDataLst>
              <p:tags r:id="rId2"/>
            </p:custDataLst>
          </p:nvPr>
        </p:nvSpPr>
        <p:spPr>
          <a:xfrm>
            <a:off x="457200" y="1828800"/>
            <a:ext cx="7924800" cy="4525963"/>
          </a:xfrm>
        </p:spPr>
        <p:txBody>
          <a:bodyPr>
            <a:normAutofit/>
          </a:bodyPr>
          <a:lstStyle/>
          <a:p>
            <a:pPr marL="514350" indent="-514350" eaLnBrk="1" hangingPunct="1">
              <a:buFont typeface="Arial" pitchFamily="-111" charset="0"/>
              <a:buAutoNum type="arabicPeriod"/>
            </a:pPr>
            <a:r>
              <a:rPr lang="en-US" b="1"/>
              <a:t>*</a:t>
            </a:r>
            <a:r>
              <a:rPr lang="en-US" b="1" u="sng"/>
              <a:t>The rough endoplasmic reticulum</a:t>
            </a:r>
            <a:r>
              <a:rPr lang="en-US" b="1"/>
              <a:t>*</a:t>
            </a:r>
            <a:r>
              <a:rPr lang="en-US" u="sng"/>
              <a:t> </a:t>
            </a:r>
          </a:p>
          <a:p>
            <a:pPr marL="514350" indent="-514350" eaLnBrk="1" hangingPunct="1">
              <a:buFont typeface="Arial" pitchFamily="-111" charset="0"/>
              <a:buAutoNum type="arabicPeriod"/>
            </a:pPr>
            <a:r>
              <a:rPr lang="en-US"/>
              <a:t>The smooth endoplasmic reticulum </a:t>
            </a:r>
          </a:p>
          <a:p>
            <a:pPr marL="514350" indent="-514350" eaLnBrk="1" hangingPunct="1">
              <a:buFont typeface="Arial" pitchFamily="-111" charset="0"/>
              <a:buNone/>
            </a:pPr>
            <a:r>
              <a:rPr lang="en-US" sz="2400"/>
              <a:t>			- no function in collagen formation</a:t>
            </a:r>
          </a:p>
          <a:p>
            <a:pPr marL="514350" indent="-514350" eaLnBrk="1" hangingPunct="1">
              <a:buFont typeface="Arial" pitchFamily="-111" charset="0"/>
              <a:buAutoNum type="arabicPeriod"/>
            </a:pPr>
            <a:r>
              <a:rPr lang="en-US"/>
              <a:t>The Golgi </a:t>
            </a:r>
            <a:r>
              <a:rPr lang="en-US" sz="2400"/>
              <a:t>– packaging/secretion of procollagen</a:t>
            </a:r>
          </a:p>
          <a:p>
            <a:pPr marL="514350" indent="-514350" eaLnBrk="1" hangingPunct="1">
              <a:buFont typeface="Arial" pitchFamily="-111" charset="0"/>
              <a:buAutoNum type="arabicPeriod"/>
            </a:pPr>
            <a:r>
              <a:rPr lang="en-US"/>
              <a:t>The extracellular matrix. </a:t>
            </a:r>
            <a:r>
              <a:rPr lang="en-US" sz="2400"/>
              <a:t>– ends of procollagen peptides cleaved = transformation into insoluble tropocollagen</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TPQuestion"/>
          <p:cNvSpPr>
            <a:spLocks noGrp="1"/>
          </p:cNvSpPr>
          <p:nvPr>
            <p:ph type="title"/>
          </p:nvPr>
        </p:nvSpPr>
        <p:spPr>
          <a:xfrm>
            <a:off x="0" y="0"/>
            <a:ext cx="8229600" cy="1143000"/>
          </a:xfrm>
        </p:spPr>
        <p:txBody>
          <a:bodyPr/>
          <a:lstStyle/>
          <a:p>
            <a:pPr eaLnBrk="1" hangingPunct="1"/>
            <a:r>
              <a:rPr lang="en-US" b="1"/>
              <a:t>6.The image on the right  is:</a:t>
            </a:r>
          </a:p>
        </p:txBody>
      </p:sp>
      <p:pic>
        <p:nvPicPr>
          <p:cNvPr id="8195" name="Picture 7"/>
          <p:cNvPicPr>
            <a:picLocks noChangeAspect="1" noChangeArrowheads="1"/>
          </p:cNvPicPr>
          <p:nvPr/>
        </p:nvPicPr>
        <p:blipFill>
          <a:blip r:embed="rId5"/>
          <a:srcRect/>
          <a:stretch>
            <a:fillRect/>
          </a:stretch>
        </p:blipFill>
        <p:spPr bwMode="auto">
          <a:xfrm>
            <a:off x="5181600" y="909638"/>
            <a:ext cx="3810000" cy="5757862"/>
          </a:xfrm>
          <a:prstGeom prst="rect">
            <a:avLst/>
          </a:prstGeom>
          <a:noFill/>
          <a:ln w="9525">
            <a:noFill/>
            <a:miter lim="800000"/>
            <a:headEnd/>
            <a:tailEnd/>
          </a:ln>
        </p:spPr>
      </p:pic>
      <p:sp>
        <p:nvSpPr>
          <p:cNvPr id="8196" name="TPAnswers"/>
          <p:cNvSpPr>
            <a:spLocks noGrp="1"/>
          </p:cNvSpPr>
          <p:nvPr>
            <p:ph type="body" idx="1"/>
            <p:custDataLst>
              <p:tags r:id="rId2"/>
            </p:custDataLst>
          </p:nvPr>
        </p:nvSpPr>
        <p:spPr>
          <a:xfrm>
            <a:off x="457200" y="1066800"/>
            <a:ext cx="4114800" cy="4525963"/>
          </a:xfrm>
        </p:spPr>
        <p:txBody>
          <a:bodyPr/>
          <a:lstStyle/>
          <a:p>
            <a:pPr eaLnBrk="1" hangingPunct="1">
              <a:spcBef>
                <a:spcPct val="0"/>
              </a:spcBef>
              <a:buFontTx/>
              <a:buAutoNum type="alphaUcPeriod"/>
            </a:pPr>
            <a:r>
              <a:rPr lang="en-US" sz="2800"/>
              <a:t>Fibrocartilage</a:t>
            </a:r>
          </a:p>
          <a:p>
            <a:pPr eaLnBrk="1" hangingPunct="1">
              <a:spcBef>
                <a:spcPct val="0"/>
              </a:spcBef>
              <a:buFontTx/>
              <a:buAutoNum type="alphaUcPeriod"/>
            </a:pPr>
            <a:r>
              <a:rPr lang="en-US" sz="2800" b="1" u="sng"/>
              <a:t>*Growing hyaline cartilage*</a:t>
            </a:r>
          </a:p>
          <a:p>
            <a:pPr lvl="2" eaLnBrk="1" hangingPunct="1">
              <a:spcBef>
                <a:spcPct val="0"/>
              </a:spcBef>
              <a:buFontTx/>
              <a:buAutoNum type="alphaUcPeriod"/>
            </a:pPr>
            <a:r>
              <a:rPr lang="en-US" sz="2000"/>
              <a:t>Territorial matrix – dark rim around chondrocyte = hyaluronic acid + condrotin sulfate</a:t>
            </a:r>
          </a:p>
          <a:p>
            <a:pPr lvl="2" eaLnBrk="1" hangingPunct="1">
              <a:spcBef>
                <a:spcPct val="0"/>
              </a:spcBef>
              <a:buFontTx/>
              <a:buAutoNum type="alphaUcPeriod"/>
            </a:pPr>
            <a:r>
              <a:rPr lang="en-US" sz="2000"/>
              <a:t>Perichondrium</a:t>
            </a:r>
          </a:p>
          <a:p>
            <a:pPr lvl="2" eaLnBrk="1" hangingPunct="1">
              <a:spcBef>
                <a:spcPct val="0"/>
              </a:spcBef>
              <a:buFontTx/>
              <a:buAutoNum type="alphaUcPeriod"/>
            </a:pPr>
            <a:r>
              <a:rPr lang="en-US" sz="2000"/>
              <a:t>Isogenous groups</a:t>
            </a:r>
          </a:p>
          <a:p>
            <a:pPr eaLnBrk="1" hangingPunct="1">
              <a:spcBef>
                <a:spcPct val="0"/>
              </a:spcBef>
              <a:buFontTx/>
              <a:buAutoNum type="alphaUcPeriod"/>
            </a:pPr>
            <a:r>
              <a:rPr lang="en-US" sz="2800"/>
              <a:t>Dense regular C.T.</a:t>
            </a:r>
          </a:p>
          <a:p>
            <a:pPr eaLnBrk="1" hangingPunct="1">
              <a:spcBef>
                <a:spcPct val="0"/>
              </a:spcBef>
              <a:buFontTx/>
              <a:buAutoNum type="alphaUcPeriod"/>
            </a:pPr>
            <a:r>
              <a:rPr lang="en-US" sz="2800"/>
              <a:t>Fibrous articluar layer of the TMJ</a:t>
            </a:r>
          </a:p>
        </p:txBody>
      </p:sp>
      <p:sp>
        <p:nvSpPr>
          <p:cNvPr id="8198" name="Line 6"/>
          <p:cNvSpPr>
            <a:spLocks noChangeShapeType="1"/>
          </p:cNvSpPr>
          <p:nvPr/>
        </p:nvSpPr>
        <p:spPr bwMode="auto">
          <a:xfrm>
            <a:off x="5029200" y="1143000"/>
            <a:ext cx="762000" cy="762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8199" name="Text Box 7"/>
          <p:cNvSpPr txBox="1">
            <a:spLocks noChangeArrowheads="1"/>
          </p:cNvSpPr>
          <p:nvPr/>
        </p:nvSpPr>
        <p:spPr bwMode="auto">
          <a:xfrm>
            <a:off x="3352800" y="990600"/>
            <a:ext cx="1676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perichondrium</a:t>
            </a:r>
          </a:p>
        </p:txBody>
      </p:sp>
      <p:sp>
        <p:nvSpPr>
          <p:cNvPr id="8200" name="Line 8"/>
          <p:cNvSpPr>
            <a:spLocks noChangeShapeType="1"/>
          </p:cNvSpPr>
          <p:nvPr/>
        </p:nvSpPr>
        <p:spPr bwMode="auto">
          <a:xfrm>
            <a:off x="3962400" y="3124200"/>
            <a:ext cx="1295400" cy="4572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PQuestion"/>
          <p:cNvSpPr>
            <a:spLocks noGrp="1"/>
          </p:cNvSpPr>
          <p:nvPr>
            <p:ph type="title"/>
          </p:nvPr>
        </p:nvSpPr>
        <p:spPr/>
        <p:txBody>
          <a:bodyPr>
            <a:normAutofit fontScale="90000"/>
          </a:bodyPr>
          <a:lstStyle/>
          <a:p>
            <a:pPr eaLnBrk="1" hangingPunct="1"/>
            <a:r>
              <a:rPr lang="en-US" b="1"/>
              <a:t>7.Which of the following contain hyaluronic acid?</a:t>
            </a:r>
          </a:p>
        </p:txBody>
      </p:sp>
      <p:sp>
        <p:nvSpPr>
          <p:cNvPr id="9219" name="TPAnswers"/>
          <p:cNvSpPr>
            <a:spLocks noGrp="1"/>
          </p:cNvSpPr>
          <p:nvPr>
            <p:ph type="body" idx="1"/>
            <p:custDataLst>
              <p:tags r:id="rId2"/>
            </p:custDataLst>
          </p:nvPr>
        </p:nvSpPr>
        <p:spPr>
          <a:xfrm>
            <a:off x="457200" y="1600200"/>
            <a:ext cx="7772400" cy="4525963"/>
          </a:xfrm>
        </p:spPr>
        <p:txBody>
          <a:bodyPr/>
          <a:lstStyle/>
          <a:p>
            <a:pPr marL="514350" indent="-514350" eaLnBrk="1" hangingPunct="1">
              <a:buFont typeface="Arial" pitchFamily="-111" charset="0"/>
              <a:buAutoNum type="arabicPeriod"/>
            </a:pPr>
            <a:r>
              <a:rPr lang="en-US"/>
              <a:t>Hyaline cartilage only.</a:t>
            </a:r>
          </a:p>
          <a:p>
            <a:pPr lvl="2" eaLnBrk="1" hangingPunct="1">
              <a:buFont typeface="Arial" pitchFamily="-111" charset="0"/>
              <a:buNone/>
            </a:pPr>
            <a:r>
              <a:rPr lang="en-US"/>
              <a:t>-</a:t>
            </a:r>
            <a:r>
              <a:rPr lang="en-US" b="1"/>
              <a:t>hyaluronic acid</a:t>
            </a:r>
            <a:r>
              <a:rPr lang="en-US"/>
              <a:t>, chondrotin-4-sulfate, chondrotin-6-sulfate, and keratan sulfate </a:t>
            </a:r>
          </a:p>
          <a:p>
            <a:pPr marL="514350" indent="-514350" eaLnBrk="1" hangingPunct="1">
              <a:buFont typeface="Arial" pitchFamily="-111" charset="0"/>
              <a:buAutoNum type="arabicPeriod"/>
            </a:pPr>
            <a:r>
              <a:rPr lang="en-US"/>
              <a:t>Synovial fluid of the TMJ only.</a:t>
            </a:r>
          </a:p>
          <a:p>
            <a:pPr lvl="2" eaLnBrk="1" hangingPunct="1">
              <a:buFontTx/>
              <a:buChar char="-"/>
            </a:pPr>
            <a:r>
              <a:rPr lang="en-US"/>
              <a:t>Plasma, protein, </a:t>
            </a:r>
            <a:r>
              <a:rPr lang="en-US" b="1"/>
              <a:t>hyaluronic acid</a:t>
            </a:r>
          </a:p>
          <a:p>
            <a:pPr marL="514350" indent="-514350" eaLnBrk="1" hangingPunct="1">
              <a:buFont typeface="Arial" pitchFamily="-111" charset="0"/>
              <a:buAutoNum type="arabicPeriod"/>
            </a:pPr>
            <a:r>
              <a:rPr lang="en-US" b="1"/>
              <a:t>*</a:t>
            </a:r>
            <a:r>
              <a:rPr lang="en-US" b="1" u="sng"/>
              <a:t>Both.*</a:t>
            </a:r>
          </a:p>
          <a:p>
            <a:pPr marL="514350" indent="-514350" eaLnBrk="1" hangingPunct="1">
              <a:buFont typeface="Arial" pitchFamily="-111" charset="0"/>
              <a:buAutoNum type="arabicPeriod"/>
            </a:pPr>
            <a:r>
              <a:rPr lang="en-US"/>
              <a:t>Neither.</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PQuestion"/>
          <p:cNvSpPr>
            <a:spLocks noGrp="1"/>
          </p:cNvSpPr>
          <p:nvPr>
            <p:ph type="title"/>
          </p:nvPr>
        </p:nvSpPr>
        <p:spPr/>
        <p:txBody>
          <a:bodyPr/>
          <a:lstStyle/>
          <a:p>
            <a:pPr algn="l" eaLnBrk="1" hangingPunct="1"/>
            <a:r>
              <a:rPr lang="en-US" sz="3200" b="1"/>
              <a:t>8.Which is the fibrous articular layer of the TMJ?</a:t>
            </a:r>
          </a:p>
        </p:txBody>
      </p:sp>
      <p:sp>
        <p:nvSpPr>
          <p:cNvPr id="10243" name="TPAnswers"/>
          <p:cNvSpPr>
            <a:spLocks noGrp="1"/>
          </p:cNvSpPr>
          <p:nvPr>
            <p:ph type="body" idx="1"/>
            <p:custDataLst>
              <p:tags r:id="rId2"/>
            </p:custDataLst>
          </p:nvPr>
        </p:nvSpPr>
        <p:spPr>
          <a:xfrm>
            <a:off x="457200" y="1600200"/>
            <a:ext cx="4191000" cy="4525963"/>
          </a:xfrm>
        </p:spPr>
        <p:txBody>
          <a:bodyPr/>
          <a:lstStyle/>
          <a:p>
            <a:pPr marL="609600" indent="-609600" eaLnBrk="1" hangingPunct="1">
              <a:lnSpc>
                <a:spcPct val="90000"/>
              </a:lnSpc>
              <a:buFont typeface="Arial" pitchFamily="-111" charset="0"/>
              <a:buAutoNum type="arabicPeriod"/>
            </a:pPr>
            <a:r>
              <a:rPr lang="en-US" sz="2400"/>
              <a:t>-articular disc</a:t>
            </a:r>
          </a:p>
          <a:p>
            <a:pPr marL="609600" indent="-609600" eaLnBrk="1" hangingPunct="1">
              <a:lnSpc>
                <a:spcPct val="90000"/>
              </a:lnSpc>
              <a:buFont typeface="Arial" pitchFamily="-111" charset="0"/>
              <a:buAutoNum type="arabicPeriod"/>
            </a:pPr>
            <a:r>
              <a:rPr lang="en-US" sz="2400" b="1" u="sng"/>
              <a:t>-*Articular layer*</a:t>
            </a:r>
          </a:p>
          <a:p>
            <a:pPr marL="609600" indent="-609600" eaLnBrk="1" hangingPunct="1">
              <a:lnSpc>
                <a:spcPct val="90000"/>
              </a:lnSpc>
              <a:buFont typeface="Arial" pitchFamily="-111" charset="0"/>
              <a:buAutoNum type="arabicPeriod"/>
            </a:pPr>
            <a:r>
              <a:rPr lang="en-US" sz="2400"/>
              <a:t>-fibrocartilage</a:t>
            </a:r>
          </a:p>
          <a:p>
            <a:pPr marL="609600" indent="-609600" eaLnBrk="1" hangingPunct="1">
              <a:lnSpc>
                <a:spcPct val="90000"/>
              </a:lnSpc>
              <a:buFont typeface="Arial" pitchFamily="-111" charset="0"/>
              <a:buAutoNum type="arabicPeriod"/>
            </a:pPr>
            <a:r>
              <a:rPr lang="en-US" sz="2400"/>
              <a:t>- Calcified cartilage</a:t>
            </a:r>
          </a:p>
          <a:p>
            <a:pPr marL="609600" indent="-609600" eaLnBrk="1" hangingPunct="1">
              <a:lnSpc>
                <a:spcPct val="90000"/>
              </a:lnSpc>
              <a:buFont typeface="Arial" pitchFamily="-111" charset="0"/>
              <a:buAutoNum type="arabicPeriod"/>
            </a:pPr>
            <a:endParaRPr lang="en-US" sz="2400"/>
          </a:p>
          <a:p>
            <a:pPr marL="609600" indent="-609600" eaLnBrk="1" hangingPunct="1">
              <a:lnSpc>
                <a:spcPct val="90000"/>
              </a:lnSpc>
              <a:buFont typeface="Arial" pitchFamily="-111" charset="0"/>
              <a:buAutoNum type="arabicPeriod"/>
            </a:pPr>
            <a:endParaRPr lang="en-US" sz="2400"/>
          </a:p>
          <a:p>
            <a:pPr marL="609600" indent="-609600" eaLnBrk="1" hangingPunct="1">
              <a:lnSpc>
                <a:spcPct val="90000"/>
              </a:lnSpc>
              <a:buFont typeface="Arial" pitchFamily="-111" charset="0"/>
              <a:buAutoNum type="arabicPeriod"/>
            </a:pPr>
            <a:r>
              <a:rPr lang="en-US" sz="2400"/>
              <a:t>subarticular bone</a:t>
            </a:r>
          </a:p>
          <a:p>
            <a:pPr marL="609600" indent="-609600" eaLnBrk="1" hangingPunct="1">
              <a:lnSpc>
                <a:spcPct val="90000"/>
              </a:lnSpc>
              <a:buFont typeface="Arial" pitchFamily="-111" charset="0"/>
              <a:buAutoNum type="arabicPeriod"/>
            </a:pPr>
            <a:r>
              <a:rPr lang="en-US" sz="2400"/>
              <a:t>Synovial cavity</a:t>
            </a:r>
          </a:p>
          <a:p>
            <a:pPr marL="609600" indent="-609600" eaLnBrk="1" hangingPunct="1">
              <a:lnSpc>
                <a:spcPct val="90000"/>
              </a:lnSpc>
              <a:buFont typeface="Arial" pitchFamily="-111" charset="0"/>
              <a:buAutoNum type="arabicPeriod"/>
            </a:pPr>
            <a:endParaRPr lang="en-US" sz="2400"/>
          </a:p>
          <a:p>
            <a:pPr marL="609600" indent="-609600" eaLnBrk="1" hangingPunct="1">
              <a:lnSpc>
                <a:spcPct val="90000"/>
              </a:lnSpc>
              <a:buFont typeface="Arial" pitchFamily="-111" charset="0"/>
              <a:buNone/>
            </a:pPr>
            <a:endParaRPr lang="en-US" sz="2400"/>
          </a:p>
          <a:p>
            <a:pPr marL="609600" indent="-609600" eaLnBrk="1" hangingPunct="1">
              <a:lnSpc>
                <a:spcPct val="90000"/>
              </a:lnSpc>
              <a:buFont typeface="Arial" pitchFamily="-111" charset="0"/>
              <a:buNone/>
            </a:pPr>
            <a:r>
              <a:rPr lang="en-US" sz="1200"/>
              <a:t>“</a:t>
            </a:r>
            <a:r>
              <a:rPr lang="en-US" sz="1200" u="sng"/>
              <a:t>A</a:t>
            </a:r>
            <a:r>
              <a:rPr lang="en-US" sz="1200"/>
              <a:t>pple </a:t>
            </a:r>
            <a:r>
              <a:rPr lang="en-US" sz="1200" u="sng"/>
              <a:t>S</a:t>
            </a:r>
            <a:r>
              <a:rPr lang="en-US" sz="1200"/>
              <a:t>auce </a:t>
            </a:r>
            <a:r>
              <a:rPr lang="en-US" sz="1200" u="sng"/>
              <a:t>A</a:t>
            </a:r>
            <a:r>
              <a:rPr lang="en-US" sz="1200"/>
              <a:t>lways </a:t>
            </a:r>
            <a:r>
              <a:rPr lang="en-US" sz="1200" u="sng"/>
              <a:t>F</a:t>
            </a:r>
            <a:r>
              <a:rPr lang="en-US" sz="1200"/>
              <a:t>ills </a:t>
            </a:r>
            <a:r>
              <a:rPr lang="en-US" sz="1200" u="sng"/>
              <a:t>C</a:t>
            </a:r>
            <a:r>
              <a:rPr lang="en-US" sz="1200"/>
              <a:t>raving </a:t>
            </a:r>
            <a:r>
              <a:rPr lang="en-US" sz="1200" u="sng"/>
              <a:t>S</a:t>
            </a:r>
            <a:r>
              <a:rPr lang="en-US" sz="1200"/>
              <a:t>tomachs”</a:t>
            </a:r>
          </a:p>
          <a:p>
            <a:pPr marL="609600" indent="-609600" eaLnBrk="1" hangingPunct="1">
              <a:lnSpc>
                <a:spcPct val="90000"/>
              </a:lnSpc>
              <a:buFont typeface="Arial" pitchFamily="-111" charset="0"/>
              <a:buNone/>
            </a:pPr>
            <a:r>
              <a:rPr lang="en-US" sz="1200"/>
              <a:t>			-Jimmy Schwartz, 2009</a:t>
            </a:r>
          </a:p>
          <a:p>
            <a:pPr marL="609600" indent="-609600" eaLnBrk="1" hangingPunct="1">
              <a:lnSpc>
                <a:spcPct val="90000"/>
              </a:lnSpc>
              <a:buFont typeface="Arial" pitchFamily="-111" charset="0"/>
              <a:buNone/>
            </a:pPr>
            <a:endParaRPr lang="en-US" sz="2400"/>
          </a:p>
        </p:txBody>
      </p:sp>
      <p:pic>
        <p:nvPicPr>
          <p:cNvPr id="10244" name="Picture 6" descr="tmj1"/>
          <p:cNvPicPr>
            <a:picLocks noChangeAspect="1" noChangeArrowheads="1"/>
          </p:cNvPicPr>
          <p:nvPr/>
        </p:nvPicPr>
        <p:blipFill>
          <a:blip r:embed="rId5"/>
          <a:srcRect/>
          <a:stretch>
            <a:fillRect/>
          </a:stretch>
        </p:blipFill>
        <p:spPr bwMode="auto">
          <a:xfrm>
            <a:off x="4746625" y="914400"/>
            <a:ext cx="3922713" cy="5638800"/>
          </a:xfrm>
          <a:prstGeom prst="rect">
            <a:avLst/>
          </a:prstGeom>
          <a:noFill/>
          <a:ln w="28575">
            <a:solidFill>
              <a:srgbClr val="000000"/>
            </a:solidFill>
            <a:miter lim="800000"/>
            <a:headEnd/>
            <a:tailEnd/>
          </a:ln>
        </p:spPr>
      </p:pic>
      <p:grpSp>
        <p:nvGrpSpPr>
          <p:cNvPr id="2" name="Group 8"/>
          <p:cNvGrpSpPr>
            <a:grpSpLocks/>
          </p:cNvGrpSpPr>
          <p:nvPr/>
        </p:nvGrpSpPr>
        <p:grpSpPr bwMode="auto">
          <a:xfrm>
            <a:off x="8175625" y="1031875"/>
            <a:ext cx="931863" cy="461963"/>
            <a:chOff x="3840" y="698"/>
            <a:chExt cx="587" cy="291"/>
          </a:xfrm>
        </p:grpSpPr>
        <p:sp>
          <p:nvSpPr>
            <p:cNvPr id="7" name="Text Box 9"/>
            <p:cNvSpPr txBox="1">
              <a:spLocks noChangeArrowheads="1"/>
            </p:cNvSpPr>
            <p:nvPr/>
          </p:nvSpPr>
          <p:spPr bwMode="auto">
            <a:xfrm>
              <a:off x="4214" y="698"/>
              <a:ext cx="213" cy="291"/>
            </a:xfrm>
            <a:prstGeom prst="rect">
              <a:avLst/>
            </a:prstGeom>
            <a:noFill/>
            <a:ln w="9525">
              <a:noFill/>
              <a:miter lim="800000"/>
              <a:headEnd/>
              <a:tailEnd/>
            </a:ln>
            <a:effectLst/>
          </p:spPr>
          <p:txBody>
            <a:bodyPr wrap="none">
              <a:prstTxWarp prst="textNoShape">
                <a:avLst/>
              </a:prstTxWarp>
              <a:spAutoFit/>
            </a:bodyPr>
            <a:lstStyle/>
            <a:p>
              <a:r>
                <a:rPr lang="en-US" sz="2400" b="1">
                  <a:solidFill>
                    <a:srgbClr val="FF3300"/>
                  </a:solidFill>
                  <a:effectLst>
                    <a:outerShdw blurRad="38100" dist="38100" dir="2700000" algn="tl">
                      <a:srgbClr val="DDDDDD"/>
                    </a:outerShdw>
                  </a:effectLst>
                  <a:latin typeface="Times New Roman" pitchFamily="-111" charset="0"/>
                </a:rPr>
                <a:t>1</a:t>
              </a:r>
            </a:p>
          </p:txBody>
        </p:sp>
        <p:sp>
          <p:nvSpPr>
            <p:cNvPr id="10256" name="Line 10"/>
            <p:cNvSpPr>
              <a:spLocks noChangeShapeType="1"/>
            </p:cNvSpPr>
            <p:nvPr/>
          </p:nvSpPr>
          <p:spPr bwMode="auto">
            <a:xfrm flipH="1">
              <a:off x="3840" y="864"/>
              <a:ext cx="432"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grpSp>
        <p:nvGrpSpPr>
          <p:cNvPr id="3" name="Group 14"/>
          <p:cNvGrpSpPr>
            <a:grpSpLocks/>
          </p:cNvGrpSpPr>
          <p:nvPr/>
        </p:nvGrpSpPr>
        <p:grpSpPr bwMode="auto">
          <a:xfrm>
            <a:off x="8099425" y="2057400"/>
            <a:ext cx="1023938" cy="461963"/>
            <a:chOff x="3792" y="1344"/>
            <a:chExt cx="645" cy="291"/>
          </a:xfrm>
        </p:grpSpPr>
        <p:sp>
          <p:nvSpPr>
            <p:cNvPr id="10" name="Text Box 15"/>
            <p:cNvSpPr txBox="1">
              <a:spLocks noChangeArrowheads="1"/>
            </p:cNvSpPr>
            <p:nvPr/>
          </p:nvSpPr>
          <p:spPr bwMode="auto">
            <a:xfrm>
              <a:off x="4224" y="1344"/>
              <a:ext cx="213" cy="291"/>
            </a:xfrm>
            <a:prstGeom prst="rect">
              <a:avLst/>
            </a:prstGeom>
            <a:noFill/>
            <a:ln w="9525">
              <a:noFill/>
              <a:miter lim="800000"/>
              <a:headEnd/>
              <a:tailEnd/>
            </a:ln>
            <a:effectLst/>
          </p:spPr>
          <p:txBody>
            <a:bodyPr wrap="none">
              <a:prstTxWarp prst="textNoShape">
                <a:avLst/>
              </a:prstTxWarp>
              <a:spAutoFit/>
            </a:bodyPr>
            <a:lstStyle/>
            <a:p>
              <a:r>
                <a:rPr lang="en-US" sz="2400" b="1">
                  <a:solidFill>
                    <a:srgbClr val="FF3300"/>
                  </a:solidFill>
                  <a:effectLst>
                    <a:outerShdw blurRad="38100" dist="38100" dir="2700000" algn="tl">
                      <a:srgbClr val="DDDDDD"/>
                    </a:outerShdw>
                  </a:effectLst>
                  <a:latin typeface="Times New Roman" pitchFamily="-111" charset="0"/>
                </a:rPr>
                <a:t>2</a:t>
              </a:r>
            </a:p>
          </p:txBody>
        </p:sp>
        <p:sp>
          <p:nvSpPr>
            <p:cNvPr id="10254" name="Line 16"/>
            <p:cNvSpPr>
              <a:spLocks noChangeShapeType="1"/>
            </p:cNvSpPr>
            <p:nvPr/>
          </p:nvSpPr>
          <p:spPr bwMode="auto">
            <a:xfrm flipH="1">
              <a:off x="3792" y="1488"/>
              <a:ext cx="432"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grpSp>
        <p:nvGrpSpPr>
          <p:cNvPr id="4" name="Group 17"/>
          <p:cNvGrpSpPr>
            <a:grpSpLocks/>
          </p:cNvGrpSpPr>
          <p:nvPr/>
        </p:nvGrpSpPr>
        <p:grpSpPr bwMode="auto">
          <a:xfrm>
            <a:off x="8175625" y="2895600"/>
            <a:ext cx="947738" cy="461963"/>
            <a:chOff x="3840" y="1872"/>
            <a:chExt cx="597" cy="291"/>
          </a:xfrm>
        </p:grpSpPr>
        <p:sp>
          <p:nvSpPr>
            <p:cNvPr id="13" name="Text Box 18"/>
            <p:cNvSpPr txBox="1">
              <a:spLocks noChangeArrowheads="1"/>
            </p:cNvSpPr>
            <p:nvPr/>
          </p:nvSpPr>
          <p:spPr bwMode="auto">
            <a:xfrm>
              <a:off x="4224" y="1872"/>
              <a:ext cx="213" cy="291"/>
            </a:xfrm>
            <a:prstGeom prst="rect">
              <a:avLst/>
            </a:prstGeom>
            <a:noFill/>
            <a:ln w="9525">
              <a:noFill/>
              <a:miter lim="800000"/>
              <a:headEnd/>
              <a:tailEnd/>
            </a:ln>
            <a:effectLst/>
          </p:spPr>
          <p:txBody>
            <a:bodyPr wrap="none">
              <a:prstTxWarp prst="textNoShape">
                <a:avLst/>
              </a:prstTxWarp>
              <a:spAutoFit/>
            </a:bodyPr>
            <a:lstStyle/>
            <a:p>
              <a:r>
                <a:rPr lang="en-US" sz="2400" b="1">
                  <a:solidFill>
                    <a:srgbClr val="FF3300"/>
                  </a:solidFill>
                  <a:effectLst>
                    <a:outerShdw blurRad="38100" dist="38100" dir="2700000" algn="tl">
                      <a:srgbClr val="DDDDDD"/>
                    </a:outerShdw>
                  </a:effectLst>
                  <a:latin typeface="Times New Roman" pitchFamily="-111" charset="0"/>
                </a:rPr>
                <a:t>3</a:t>
              </a:r>
            </a:p>
          </p:txBody>
        </p:sp>
        <p:sp>
          <p:nvSpPr>
            <p:cNvPr id="10252" name="Line 19"/>
            <p:cNvSpPr>
              <a:spLocks noChangeShapeType="1"/>
            </p:cNvSpPr>
            <p:nvPr/>
          </p:nvSpPr>
          <p:spPr bwMode="auto">
            <a:xfrm flipH="1">
              <a:off x="3840" y="2064"/>
              <a:ext cx="432"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grpSp>
        <p:nvGrpSpPr>
          <p:cNvPr id="5" name="Group 20"/>
          <p:cNvGrpSpPr>
            <a:grpSpLocks/>
          </p:cNvGrpSpPr>
          <p:nvPr/>
        </p:nvGrpSpPr>
        <p:grpSpPr bwMode="auto">
          <a:xfrm>
            <a:off x="8251825" y="3810000"/>
            <a:ext cx="892175" cy="461963"/>
            <a:chOff x="3888" y="2448"/>
            <a:chExt cx="562" cy="291"/>
          </a:xfrm>
        </p:grpSpPr>
        <p:sp>
          <p:nvSpPr>
            <p:cNvPr id="16" name="Text Box 21"/>
            <p:cNvSpPr txBox="1">
              <a:spLocks noChangeArrowheads="1"/>
            </p:cNvSpPr>
            <p:nvPr/>
          </p:nvSpPr>
          <p:spPr bwMode="auto">
            <a:xfrm>
              <a:off x="4237" y="2448"/>
              <a:ext cx="213" cy="291"/>
            </a:xfrm>
            <a:prstGeom prst="rect">
              <a:avLst/>
            </a:prstGeom>
            <a:noFill/>
            <a:ln w="9525">
              <a:noFill/>
              <a:miter lim="800000"/>
              <a:headEnd/>
              <a:tailEnd/>
            </a:ln>
            <a:effectLst/>
          </p:spPr>
          <p:txBody>
            <a:bodyPr wrap="none">
              <a:prstTxWarp prst="textNoShape">
                <a:avLst/>
              </a:prstTxWarp>
              <a:spAutoFit/>
            </a:bodyPr>
            <a:lstStyle/>
            <a:p>
              <a:pPr algn="ctr"/>
              <a:r>
                <a:rPr lang="en-US" sz="2400" b="1">
                  <a:solidFill>
                    <a:srgbClr val="FF3300"/>
                  </a:solidFill>
                  <a:effectLst>
                    <a:outerShdw blurRad="38100" dist="38100" dir="2700000" algn="tl">
                      <a:srgbClr val="DDDDDD"/>
                    </a:outerShdw>
                  </a:effectLst>
                  <a:latin typeface="Times New Roman" pitchFamily="-111" charset="0"/>
                </a:rPr>
                <a:t>4</a:t>
              </a:r>
            </a:p>
          </p:txBody>
        </p:sp>
        <p:sp>
          <p:nvSpPr>
            <p:cNvPr id="10250" name="Line 22"/>
            <p:cNvSpPr>
              <a:spLocks noChangeShapeType="1"/>
            </p:cNvSpPr>
            <p:nvPr/>
          </p:nvSpPr>
          <p:spPr bwMode="auto">
            <a:xfrm flipH="1">
              <a:off x="3888" y="2592"/>
              <a:ext cx="336"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sp>
        <p:nvSpPr>
          <p:cNvPr id="10258" name="Text Box 18"/>
          <p:cNvSpPr txBox="1">
            <a:spLocks noChangeArrowheads="1"/>
          </p:cNvSpPr>
          <p:nvPr/>
        </p:nvSpPr>
        <p:spPr bwMode="auto">
          <a:xfrm>
            <a:off x="5257800" y="1600200"/>
            <a:ext cx="533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6</a:t>
            </a:r>
          </a:p>
        </p:txBody>
      </p:sp>
      <p:sp>
        <p:nvSpPr>
          <p:cNvPr id="10259" name="Text Box 19"/>
          <p:cNvSpPr txBox="1">
            <a:spLocks noChangeArrowheads="1"/>
          </p:cNvSpPr>
          <p:nvPr/>
        </p:nvSpPr>
        <p:spPr bwMode="auto">
          <a:xfrm>
            <a:off x="8153400" y="5486400"/>
            <a:ext cx="609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t>5</a:t>
            </a: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PQuestion"/>
          <p:cNvSpPr>
            <a:spLocks noGrp="1"/>
          </p:cNvSpPr>
          <p:nvPr>
            <p:ph type="title"/>
          </p:nvPr>
        </p:nvSpPr>
        <p:spPr>
          <a:xfrm>
            <a:off x="0" y="76200"/>
            <a:ext cx="8229600" cy="1143000"/>
          </a:xfrm>
        </p:spPr>
        <p:txBody>
          <a:bodyPr>
            <a:normAutofit fontScale="90000"/>
          </a:bodyPr>
          <a:lstStyle/>
          <a:p>
            <a:pPr algn="l" eaLnBrk="1" hangingPunct="1"/>
            <a:r>
              <a:rPr lang="en-US" b="1"/>
              <a:t>9.Which is the layer of fibrous cartilage of the TMJ?</a:t>
            </a:r>
          </a:p>
        </p:txBody>
      </p:sp>
      <p:pic>
        <p:nvPicPr>
          <p:cNvPr id="11267" name="Picture 6" descr="tmj1"/>
          <p:cNvPicPr>
            <a:picLocks noChangeAspect="1" noChangeArrowheads="1"/>
          </p:cNvPicPr>
          <p:nvPr/>
        </p:nvPicPr>
        <p:blipFill>
          <a:blip r:embed="rId5"/>
          <a:srcRect/>
          <a:stretch>
            <a:fillRect/>
          </a:stretch>
        </p:blipFill>
        <p:spPr bwMode="auto">
          <a:xfrm>
            <a:off x="4746625" y="1219200"/>
            <a:ext cx="3922713" cy="5638800"/>
          </a:xfrm>
          <a:prstGeom prst="rect">
            <a:avLst/>
          </a:prstGeom>
          <a:noFill/>
          <a:ln w="28575">
            <a:solidFill>
              <a:srgbClr val="000000"/>
            </a:solidFill>
            <a:miter lim="800000"/>
            <a:headEnd/>
            <a:tailEnd/>
          </a:ln>
        </p:spPr>
      </p:pic>
      <p:grpSp>
        <p:nvGrpSpPr>
          <p:cNvPr id="2" name="Group 8"/>
          <p:cNvGrpSpPr>
            <a:grpSpLocks/>
          </p:cNvGrpSpPr>
          <p:nvPr/>
        </p:nvGrpSpPr>
        <p:grpSpPr bwMode="auto">
          <a:xfrm>
            <a:off x="8175625" y="1336675"/>
            <a:ext cx="931863" cy="461963"/>
            <a:chOff x="3840" y="698"/>
            <a:chExt cx="587" cy="291"/>
          </a:xfrm>
        </p:grpSpPr>
        <p:sp>
          <p:nvSpPr>
            <p:cNvPr id="9" name="Text Box 9"/>
            <p:cNvSpPr txBox="1">
              <a:spLocks noChangeArrowheads="1"/>
            </p:cNvSpPr>
            <p:nvPr/>
          </p:nvSpPr>
          <p:spPr bwMode="auto">
            <a:xfrm>
              <a:off x="4214" y="698"/>
              <a:ext cx="213" cy="291"/>
            </a:xfrm>
            <a:prstGeom prst="rect">
              <a:avLst/>
            </a:prstGeom>
            <a:noFill/>
            <a:ln w="9525">
              <a:noFill/>
              <a:miter lim="800000"/>
              <a:headEnd/>
              <a:tailEnd/>
            </a:ln>
            <a:effectLst/>
          </p:spPr>
          <p:txBody>
            <a:bodyPr wrap="none">
              <a:prstTxWarp prst="textNoShape">
                <a:avLst/>
              </a:prstTxWarp>
              <a:spAutoFit/>
            </a:bodyPr>
            <a:lstStyle/>
            <a:p>
              <a:r>
                <a:rPr lang="en-US" sz="2400" b="1">
                  <a:solidFill>
                    <a:srgbClr val="FF3300"/>
                  </a:solidFill>
                  <a:effectLst>
                    <a:outerShdw blurRad="38100" dist="38100" dir="2700000" algn="tl">
                      <a:srgbClr val="DDDDDD"/>
                    </a:outerShdw>
                  </a:effectLst>
                  <a:latin typeface="Times New Roman" pitchFamily="-111" charset="0"/>
                </a:rPr>
                <a:t>1</a:t>
              </a:r>
            </a:p>
          </p:txBody>
        </p:sp>
        <p:sp>
          <p:nvSpPr>
            <p:cNvPr id="11280" name="Line 10"/>
            <p:cNvSpPr>
              <a:spLocks noChangeShapeType="1"/>
            </p:cNvSpPr>
            <p:nvPr/>
          </p:nvSpPr>
          <p:spPr bwMode="auto">
            <a:xfrm flipH="1">
              <a:off x="3840" y="864"/>
              <a:ext cx="432"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grpSp>
        <p:nvGrpSpPr>
          <p:cNvPr id="3" name="Group 14"/>
          <p:cNvGrpSpPr>
            <a:grpSpLocks/>
          </p:cNvGrpSpPr>
          <p:nvPr/>
        </p:nvGrpSpPr>
        <p:grpSpPr bwMode="auto">
          <a:xfrm>
            <a:off x="8099425" y="2362200"/>
            <a:ext cx="1023938" cy="461963"/>
            <a:chOff x="3792" y="1344"/>
            <a:chExt cx="645" cy="291"/>
          </a:xfrm>
        </p:grpSpPr>
        <p:sp>
          <p:nvSpPr>
            <p:cNvPr id="12" name="Text Box 15"/>
            <p:cNvSpPr txBox="1">
              <a:spLocks noChangeArrowheads="1"/>
            </p:cNvSpPr>
            <p:nvPr/>
          </p:nvSpPr>
          <p:spPr bwMode="auto">
            <a:xfrm>
              <a:off x="4224" y="1344"/>
              <a:ext cx="213" cy="291"/>
            </a:xfrm>
            <a:prstGeom prst="rect">
              <a:avLst/>
            </a:prstGeom>
            <a:noFill/>
            <a:ln w="9525">
              <a:noFill/>
              <a:miter lim="800000"/>
              <a:headEnd/>
              <a:tailEnd/>
            </a:ln>
            <a:effectLst/>
          </p:spPr>
          <p:txBody>
            <a:bodyPr wrap="none">
              <a:prstTxWarp prst="textNoShape">
                <a:avLst/>
              </a:prstTxWarp>
              <a:spAutoFit/>
            </a:bodyPr>
            <a:lstStyle/>
            <a:p>
              <a:r>
                <a:rPr lang="en-US" sz="2400" b="1">
                  <a:solidFill>
                    <a:srgbClr val="FF3300"/>
                  </a:solidFill>
                  <a:effectLst>
                    <a:outerShdw blurRad="38100" dist="38100" dir="2700000" algn="tl">
                      <a:srgbClr val="DDDDDD"/>
                    </a:outerShdw>
                  </a:effectLst>
                  <a:latin typeface="Times New Roman" pitchFamily="-111" charset="0"/>
                </a:rPr>
                <a:t>2</a:t>
              </a:r>
            </a:p>
          </p:txBody>
        </p:sp>
        <p:sp>
          <p:nvSpPr>
            <p:cNvPr id="11278" name="Line 16"/>
            <p:cNvSpPr>
              <a:spLocks noChangeShapeType="1"/>
            </p:cNvSpPr>
            <p:nvPr/>
          </p:nvSpPr>
          <p:spPr bwMode="auto">
            <a:xfrm flipH="1">
              <a:off x="3792" y="1488"/>
              <a:ext cx="432"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grpSp>
        <p:nvGrpSpPr>
          <p:cNvPr id="4" name="Group 17"/>
          <p:cNvGrpSpPr>
            <a:grpSpLocks/>
          </p:cNvGrpSpPr>
          <p:nvPr/>
        </p:nvGrpSpPr>
        <p:grpSpPr bwMode="auto">
          <a:xfrm>
            <a:off x="8175625" y="3200400"/>
            <a:ext cx="947738" cy="461963"/>
            <a:chOff x="3840" y="1872"/>
            <a:chExt cx="597" cy="291"/>
          </a:xfrm>
        </p:grpSpPr>
        <p:sp>
          <p:nvSpPr>
            <p:cNvPr id="15" name="Text Box 18"/>
            <p:cNvSpPr txBox="1">
              <a:spLocks noChangeArrowheads="1"/>
            </p:cNvSpPr>
            <p:nvPr/>
          </p:nvSpPr>
          <p:spPr bwMode="auto">
            <a:xfrm>
              <a:off x="4224" y="1872"/>
              <a:ext cx="213" cy="291"/>
            </a:xfrm>
            <a:prstGeom prst="rect">
              <a:avLst/>
            </a:prstGeom>
            <a:noFill/>
            <a:ln w="9525">
              <a:noFill/>
              <a:miter lim="800000"/>
              <a:headEnd/>
              <a:tailEnd/>
            </a:ln>
            <a:effectLst/>
          </p:spPr>
          <p:txBody>
            <a:bodyPr wrap="none">
              <a:prstTxWarp prst="textNoShape">
                <a:avLst/>
              </a:prstTxWarp>
              <a:spAutoFit/>
            </a:bodyPr>
            <a:lstStyle/>
            <a:p>
              <a:r>
                <a:rPr lang="en-US" sz="2400" b="1">
                  <a:solidFill>
                    <a:srgbClr val="FF3300"/>
                  </a:solidFill>
                  <a:effectLst>
                    <a:outerShdw blurRad="38100" dist="38100" dir="2700000" algn="tl">
                      <a:srgbClr val="DDDDDD"/>
                    </a:outerShdw>
                  </a:effectLst>
                  <a:latin typeface="Times New Roman" pitchFamily="-111" charset="0"/>
                </a:rPr>
                <a:t>3</a:t>
              </a:r>
            </a:p>
          </p:txBody>
        </p:sp>
        <p:sp>
          <p:nvSpPr>
            <p:cNvPr id="11276" name="Line 19"/>
            <p:cNvSpPr>
              <a:spLocks noChangeShapeType="1"/>
            </p:cNvSpPr>
            <p:nvPr/>
          </p:nvSpPr>
          <p:spPr bwMode="auto">
            <a:xfrm flipH="1">
              <a:off x="3840" y="2064"/>
              <a:ext cx="432"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grpSp>
        <p:nvGrpSpPr>
          <p:cNvPr id="5" name="Group 20"/>
          <p:cNvGrpSpPr>
            <a:grpSpLocks/>
          </p:cNvGrpSpPr>
          <p:nvPr/>
        </p:nvGrpSpPr>
        <p:grpSpPr bwMode="auto">
          <a:xfrm>
            <a:off x="8251825" y="4114800"/>
            <a:ext cx="892175" cy="461963"/>
            <a:chOff x="3888" y="2448"/>
            <a:chExt cx="562" cy="291"/>
          </a:xfrm>
        </p:grpSpPr>
        <p:sp>
          <p:nvSpPr>
            <p:cNvPr id="18" name="Text Box 21"/>
            <p:cNvSpPr txBox="1">
              <a:spLocks noChangeArrowheads="1"/>
            </p:cNvSpPr>
            <p:nvPr/>
          </p:nvSpPr>
          <p:spPr bwMode="auto">
            <a:xfrm>
              <a:off x="4237" y="2448"/>
              <a:ext cx="213" cy="291"/>
            </a:xfrm>
            <a:prstGeom prst="rect">
              <a:avLst/>
            </a:prstGeom>
            <a:noFill/>
            <a:ln w="9525">
              <a:noFill/>
              <a:miter lim="800000"/>
              <a:headEnd/>
              <a:tailEnd/>
            </a:ln>
            <a:effectLst/>
          </p:spPr>
          <p:txBody>
            <a:bodyPr wrap="none">
              <a:prstTxWarp prst="textNoShape">
                <a:avLst/>
              </a:prstTxWarp>
              <a:spAutoFit/>
            </a:bodyPr>
            <a:lstStyle/>
            <a:p>
              <a:pPr algn="ctr"/>
              <a:r>
                <a:rPr lang="en-US" sz="2400" b="1">
                  <a:solidFill>
                    <a:srgbClr val="FF3300"/>
                  </a:solidFill>
                  <a:effectLst>
                    <a:outerShdw blurRad="38100" dist="38100" dir="2700000" algn="tl">
                      <a:srgbClr val="DDDDDD"/>
                    </a:outerShdw>
                  </a:effectLst>
                  <a:latin typeface="Times New Roman" pitchFamily="-111" charset="0"/>
                </a:rPr>
                <a:t>4</a:t>
              </a:r>
            </a:p>
          </p:txBody>
        </p:sp>
        <p:sp>
          <p:nvSpPr>
            <p:cNvPr id="11274" name="Line 22"/>
            <p:cNvSpPr>
              <a:spLocks noChangeShapeType="1"/>
            </p:cNvSpPr>
            <p:nvPr/>
          </p:nvSpPr>
          <p:spPr bwMode="auto">
            <a:xfrm flipH="1">
              <a:off x="3888" y="2592"/>
              <a:ext cx="336"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sp>
        <p:nvSpPr>
          <p:cNvPr id="11272" name="TPAnswers"/>
          <p:cNvSpPr>
            <a:spLocks noGrp="1"/>
          </p:cNvSpPr>
          <p:nvPr>
            <p:ph type="body" idx="1"/>
            <p:custDataLst>
              <p:tags r:id="rId2"/>
            </p:custDataLst>
          </p:nvPr>
        </p:nvSpPr>
        <p:spPr>
          <a:xfrm>
            <a:off x="457200" y="1600200"/>
            <a:ext cx="4114800" cy="4525963"/>
          </a:xfrm>
        </p:spPr>
        <p:txBody>
          <a:bodyPr/>
          <a:lstStyle/>
          <a:p>
            <a:pPr marL="609600" indent="-609600" eaLnBrk="1" hangingPunct="1">
              <a:lnSpc>
                <a:spcPct val="80000"/>
              </a:lnSpc>
              <a:buFont typeface="Arial" pitchFamily="-111" charset="0"/>
              <a:buAutoNum type="arabicPeriod"/>
            </a:pPr>
            <a:r>
              <a:rPr lang="en-US" sz="2800"/>
              <a:t>-articular disc</a:t>
            </a:r>
          </a:p>
          <a:p>
            <a:pPr marL="609600" indent="-609600" eaLnBrk="1" hangingPunct="1">
              <a:lnSpc>
                <a:spcPct val="80000"/>
              </a:lnSpc>
              <a:buFont typeface="Arial" pitchFamily="-111" charset="0"/>
              <a:buAutoNum type="arabicPeriod"/>
            </a:pPr>
            <a:r>
              <a:rPr lang="en-US" sz="2800"/>
              <a:t>-Articular layer</a:t>
            </a:r>
          </a:p>
          <a:p>
            <a:pPr marL="609600" indent="-609600" eaLnBrk="1" hangingPunct="1">
              <a:lnSpc>
                <a:spcPct val="80000"/>
              </a:lnSpc>
              <a:buFont typeface="Arial" pitchFamily="-111" charset="0"/>
              <a:buAutoNum type="arabicPeriod"/>
            </a:pPr>
            <a:r>
              <a:rPr lang="en-US" sz="2800" b="1"/>
              <a:t>-*</a:t>
            </a:r>
            <a:r>
              <a:rPr lang="en-US" sz="2800" b="1" u="sng"/>
              <a:t>fibrocartilage*</a:t>
            </a:r>
          </a:p>
          <a:p>
            <a:pPr marL="609600" indent="-609600" eaLnBrk="1" hangingPunct="1">
              <a:lnSpc>
                <a:spcPct val="80000"/>
              </a:lnSpc>
              <a:buFont typeface="Arial" pitchFamily="-111" charset="0"/>
              <a:buAutoNum type="arabicPeriod"/>
            </a:pPr>
            <a:r>
              <a:rPr lang="en-US" sz="2800"/>
              <a:t>-Calcified cartilage</a:t>
            </a:r>
          </a:p>
          <a:p>
            <a:pPr marL="609600" indent="-609600" eaLnBrk="1" hangingPunct="1">
              <a:lnSpc>
                <a:spcPct val="80000"/>
              </a:lnSpc>
              <a:buFont typeface="Arial" pitchFamily="-111" charset="0"/>
              <a:buAutoNum type="arabicPeriod"/>
            </a:pPr>
            <a:endParaRPr lang="en-US" sz="2800"/>
          </a:p>
          <a:p>
            <a:pPr marL="609600" indent="-609600" eaLnBrk="1" hangingPunct="1">
              <a:lnSpc>
                <a:spcPct val="80000"/>
              </a:lnSpc>
              <a:buFont typeface="Arial" pitchFamily="-111" charset="0"/>
              <a:buAutoNum type="arabicPeriod"/>
            </a:pPr>
            <a:endParaRPr lang="en-US" sz="2800"/>
          </a:p>
          <a:p>
            <a:pPr marL="609600" indent="-609600" eaLnBrk="1" hangingPunct="1">
              <a:lnSpc>
                <a:spcPct val="80000"/>
              </a:lnSpc>
              <a:buFont typeface="Arial" pitchFamily="-111" charset="0"/>
              <a:buAutoNum type="arabicPeriod"/>
            </a:pPr>
            <a:r>
              <a:rPr lang="en-US" sz="2800"/>
              <a:t>subarticular bone </a:t>
            </a:r>
          </a:p>
          <a:p>
            <a:pPr marL="609600" indent="-609600" eaLnBrk="1" hangingPunct="1">
              <a:lnSpc>
                <a:spcPct val="80000"/>
              </a:lnSpc>
              <a:buFont typeface="Arial" pitchFamily="-111" charset="0"/>
              <a:buAutoNum type="arabicPeriod"/>
            </a:pPr>
            <a:r>
              <a:rPr lang="en-US" sz="2800"/>
              <a:t>Synovial cavity</a:t>
            </a:r>
          </a:p>
          <a:p>
            <a:pPr marL="609600" indent="-609600" eaLnBrk="1" hangingPunct="1">
              <a:lnSpc>
                <a:spcPct val="80000"/>
              </a:lnSpc>
              <a:buFont typeface="Arial" pitchFamily="-111" charset="0"/>
              <a:buNone/>
            </a:pPr>
            <a:endParaRPr lang="en-US" sz="2800"/>
          </a:p>
          <a:p>
            <a:pPr marL="609600" indent="-609600" eaLnBrk="1" hangingPunct="1">
              <a:lnSpc>
                <a:spcPct val="80000"/>
              </a:lnSpc>
              <a:buFont typeface="Arial" pitchFamily="-111" charset="0"/>
              <a:buNone/>
            </a:pPr>
            <a:r>
              <a:rPr lang="en-US" sz="1400"/>
              <a:t>“</a:t>
            </a:r>
            <a:r>
              <a:rPr lang="en-US" sz="1400" u="sng"/>
              <a:t>A</a:t>
            </a:r>
            <a:r>
              <a:rPr lang="en-US" sz="1400"/>
              <a:t>pple </a:t>
            </a:r>
            <a:r>
              <a:rPr lang="en-US" sz="1400" u="sng"/>
              <a:t>S</a:t>
            </a:r>
            <a:r>
              <a:rPr lang="en-US" sz="1400"/>
              <a:t>auce </a:t>
            </a:r>
            <a:r>
              <a:rPr lang="en-US" sz="1400" u="sng"/>
              <a:t>A</a:t>
            </a:r>
            <a:r>
              <a:rPr lang="en-US" sz="1400"/>
              <a:t>lways </a:t>
            </a:r>
            <a:r>
              <a:rPr lang="en-US" sz="1400" u="sng"/>
              <a:t>F</a:t>
            </a:r>
            <a:r>
              <a:rPr lang="en-US" sz="1400"/>
              <a:t>ills </a:t>
            </a:r>
            <a:r>
              <a:rPr lang="en-US" sz="1400" u="sng"/>
              <a:t>C</a:t>
            </a:r>
            <a:r>
              <a:rPr lang="en-US" sz="1400"/>
              <a:t>raving </a:t>
            </a:r>
            <a:r>
              <a:rPr lang="en-US" sz="1400" u="sng"/>
              <a:t>S</a:t>
            </a:r>
            <a:r>
              <a:rPr lang="en-US" sz="1400"/>
              <a:t>tomachs”</a:t>
            </a:r>
          </a:p>
          <a:p>
            <a:pPr marL="609600" indent="-609600" eaLnBrk="1" hangingPunct="1">
              <a:lnSpc>
                <a:spcPct val="80000"/>
              </a:lnSpc>
              <a:buFont typeface="Arial" pitchFamily="-111" charset="0"/>
              <a:buNone/>
            </a:pPr>
            <a:r>
              <a:rPr lang="en-US" sz="1400"/>
              <a:t>			-Jimmy Schwartz, 2009</a:t>
            </a:r>
          </a:p>
        </p:txBody>
      </p:sp>
      <p:sp>
        <p:nvSpPr>
          <p:cNvPr id="11282" name="Text Box 18"/>
          <p:cNvSpPr txBox="1">
            <a:spLocks noChangeArrowheads="1"/>
          </p:cNvSpPr>
          <p:nvPr/>
        </p:nvSpPr>
        <p:spPr bwMode="auto">
          <a:xfrm>
            <a:off x="5105400" y="1981200"/>
            <a:ext cx="838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6</a:t>
            </a:r>
          </a:p>
        </p:txBody>
      </p:sp>
      <p:sp>
        <p:nvSpPr>
          <p:cNvPr id="11283" name="Text Box 19"/>
          <p:cNvSpPr txBox="1">
            <a:spLocks noChangeArrowheads="1"/>
          </p:cNvSpPr>
          <p:nvPr/>
        </p:nvSpPr>
        <p:spPr bwMode="auto">
          <a:xfrm>
            <a:off x="7924800" y="5715000"/>
            <a:ext cx="609600"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a:t>5</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PQuestion"/>
          <p:cNvSpPr>
            <a:spLocks noGrp="1"/>
          </p:cNvSpPr>
          <p:nvPr>
            <p:ph type="title"/>
          </p:nvPr>
        </p:nvSpPr>
        <p:spPr>
          <a:xfrm>
            <a:off x="533400" y="0"/>
            <a:ext cx="8153400" cy="838200"/>
          </a:xfrm>
        </p:spPr>
        <p:txBody>
          <a:bodyPr>
            <a:normAutofit fontScale="90000"/>
          </a:bodyPr>
          <a:lstStyle/>
          <a:p>
            <a:pPr eaLnBrk="1" hangingPunct="1"/>
            <a:r>
              <a:rPr lang="en-US" sz="3200"/>
              <a:t>In steroid secreting cells, conversion of cholesterol to pregnenolone takes place in:</a:t>
            </a:r>
          </a:p>
        </p:txBody>
      </p:sp>
      <p:sp>
        <p:nvSpPr>
          <p:cNvPr id="3075" name="TPAnswers"/>
          <p:cNvSpPr>
            <a:spLocks noGrp="1"/>
          </p:cNvSpPr>
          <p:nvPr>
            <p:ph type="body" idx="1"/>
            <p:custDataLst>
              <p:tags r:id="rId2"/>
            </p:custDataLst>
          </p:nvPr>
        </p:nvSpPr>
        <p:spPr>
          <a:xfrm>
            <a:off x="0" y="838200"/>
            <a:ext cx="3352800" cy="6019800"/>
          </a:xfrm>
        </p:spPr>
        <p:txBody>
          <a:bodyPr/>
          <a:lstStyle/>
          <a:p>
            <a:pPr marL="514350" indent="-514350" eaLnBrk="1" hangingPunct="1">
              <a:buFontTx/>
              <a:buAutoNum type="arabicPeriod"/>
            </a:pPr>
            <a:r>
              <a:rPr lang="en-US"/>
              <a:t>The Golgi complex.</a:t>
            </a:r>
          </a:p>
          <a:p>
            <a:pPr marL="514350" indent="-514350" eaLnBrk="1" hangingPunct="1">
              <a:buFontTx/>
              <a:buAutoNum type="arabicPeriod"/>
            </a:pPr>
            <a:r>
              <a:rPr lang="en-US"/>
              <a:t>Smooth endoplasmic reticulum.</a:t>
            </a:r>
          </a:p>
          <a:p>
            <a:pPr marL="514350" indent="-514350" eaLnBrk="1" hangingPunct="1">
              <a:buFontTx/>
              <a:buAutoNum type="arabicPeriod"/>
            </a:pPr>
            <a:r>
              <a:rPr lang="en-US">
                <a:solidFill>
                  <a:srgbClr val="00FF00"/>
                </a:solidFill>
              </a:rPr>
              <a:t>Mitochondria.</a:t>
            </a:r>
          </a:p>
          <a:p>
            <a:pPr marL="514350" indent="-514350" eaLnBrk="1" hangingPunct="1">
              <a:buFontTx/>
              <a:buAutoNum type="arabicPeriod"/>
            </a:pPr>
            <a:r>
              <a:rPr lang="en-US"/>
              <a:t>The nucleus</a:t>
            </a:r>
          </a:p>
        </p:txBody>
      </p:sp>
      <p:sp>
        <p:nvSpPr>
          <p:cNvPr id="3077" name="Text Box 5"/>
          <p:cNvSpPr txBox="1">
            <a:spLocks noChangeArrowheads="1"/>
          </p:cNvSpPr>
          <p:nvPr/>
        </p:nvSpPr>
        <p:spPr bwMode="auto">
          <a:xfrm>
            <a:off x="2971800" y="914400"/>
            <a:ext cx="6172200" cy="5313363"/>
          </a:xfrm>
          <a:prstGeom prst="rect">
            <a:avLst/>
          </a:prstGeom>
          <a:noFill/>
          <a:ln w="9525">
            <a:noFill/>
            <a:miter lim="800000"/>
            <a:headEnd/>
            <a:tailEnd/>
          </a:ln>
          <a:effectLst/>
        </p:spPr>
        <p:txBody>
          <a:bodyPr>
            <a:prstTxWarp prst="textNoShape">
              <a:avLst/>
            </a:prstTxWarp>
            <a:spAutoFit/>
          </a:bodyPr>
          <a:lstStyle/>
          <a:p>
            <a:pPr marL="342900" indent="-342900">
              <a:spcBef>
                <a:spcPct val="50000"/>
              </a:spcBef>
            </a:pPr>
            <a:r>
              <a:rPr lang="en-US" dirty="0">
                <a:solidFill>
                  <a:srgbClr val="FF0000"/>
                </a:solidFill>
              </a:rPr>
              <a:t>Firstly, </a:t>
            </a:r>
            <a:r>
              <a:rPr lang="en-US" dirty="0" err="1">
                <a:solidFill>
                  <a:srgbClr val="FF0000"/>
                </a:solidFill>
              </a:rPr>
              <a:t>pregnenolone</a:t>
            </a:r>
            <a:r>
              <a:rPr lang="en-US" dirty="0">
                <a:solidFill>
                  <a:srgbClr val="FF0000"/>
                </a:solidFill>
              </a:rPr>
              <a:t> should now sound extremely familiar thanks to our time spent in biochemistry (I had to throw in that reference). </a:t>
            </a:r>
          </a:p>
          <a:p>
            <a:pPr marL="342900" indent="-342900">
              <a:spcBef>
                <a:spcPct val="50000"/>
              </a:spcBef>
              <a:buFontTx/>
              <a:buAutoNum type="arabicPeriod"/>
            </a:pPr>
            <a:r>
              <a:rPr lang="en-US" dirty="0">
                <a:solidFill>
                  <a:srgbClr val="FF0000"/>
                </a:solidFill>
              </a:rPr>
              <a:t>The </a:t>
            </a:r>
            <a:r>
              <a:rPr lang="en-US" dirty="0" err="1">
                <a:solidFill>
                  <a:srgbClr val="FF0000"/>
                </a:solidFill>
              </a:rPr>
              <a:t>golgi</a:t>
            </a:r>
            <a:r>
              <a:rPr lang="en-US" dirty="0">
                <a:solidFill>
                  <a:srgbClr val="FF0000"/>
                </a:solidFill>
              </a:rPr>
              <a:t> complex modifies and packages proteins, lipids, and sugars received from the RER whose destination is extracellular. </a:t>
            </a:r>
          </a:p>
          <a:p>
            <a:pPr marL="342900" indent="-342900">
              <a:spcBef>
                <a:spcPct val="50000"/>
              </a:spcBef>
              <a:buFontTx/>
              <a:buAutoNum type="arabicPeriod"/>
            </a:pPr>
            <a:r>
              <a:rPr lang="en-US" dirty="0">
                <a:solidFill>
                  <a:srgbClr val="FF0000"/>
                </a:solidFill>
              </a:rPr>
              <a:t>The SER secretes steroids, neutralizes and detoxifies certain drugs, makes phospholipids for the cell </a:t>
            </a:r>
            <a:r>
              <a:rPr lang="en-US" dirty="0" err="1">
                <a:solidFill>
                  <a:srgbClr val="FF0000"/>
                </a:solidFill>
              </a:rPr>
              <a:t>membrane,and</a:t>
            </a:r>
            <a:r>
              <a:rPr lang="en-US" dirty="0">
                <a:solidFill>
                  <a:srgbClr val="FF0000"/>
                </a:solidFill>
              </a:rPr>
              <a:t> breaks down glycogen.</a:t>
            </a:r>
          </a:p>
          <a:p>
            <a:pPr marL="342900" indent="-342900">
              <a:spcBef>
                <a:spcPct val="50000"/>
              </a:spcBef>
              <a:buFontTx/>
              <a:buAutoNum type="arabicPeriod"/>
            </a:pPr>
            <a:r>
              <a:rPr lang="en-US" dirty="0">
                <a:solidFill>
                  <a:srgbClr val="FF0000"/>
                </a:solidFill>
              </a:rPr>
              <a:t>Outer membrane has </a:t>
            </a:r>
            <a:r>
              <a:rPr lang="en-US" dirty="0" err="1">
                <a:solidFill>
                  <a:srgbClr val="FF0000"/>
                </a:solidFill>
              </a:rPr>
              <a:t>porin</a:t>
            </a:r>
            <a:r>
              <a:rPr lang="en-US" dirty="0">
                <a:solidFill>
                  <a:srgbClr val="FF0000"/>
                </a:solidFill>
              </a:rPr>
              <a:t>, inner membrane has </a:t>
            </a:r>
            <a:r>
              <a:rPr lang="en-US" dirty="0" err="1">
                <a:solidFill>
                  <a:srgbClr val="FF0000"/>
                </a:solidFill>
              </a:rPr>
              <a:t>cristae</a:t>
            </a:r>
            <a:r>
              <a:rPr lang="en-US" dirty="0">
                <a:solidFill>
                  <a:srgbClr val="FF0000"/>
                </a:solidFill>
              </a:rPr>
              <a:t> (respiration). This is where conversion of cholesterol to </a:t>
            </a:r>
            <a:r>
              <a:rPr lang="en-US" dirty="0" err="1">
                <a:solidFill>
                  <a:srgbClr val="FF0000"/>
                </a:solidFill>
              </a:rPr>
              <a:t>progenolone</a:t>
            </a:r>
            <a:r>
              <a:rPr lang="en-US" dirty="0">
                <a:solidFill>
                  <a:srgbClr val="FF0000"/>
                </a:solidFill>
              </a:rPr>
              <a:t> takes place. In matrix: </a:t>
            </a:r>
            <a:r>
              <a:rPr lang="en-US" dirty="0" err="1">
                <a:solidFill>
                  <a:srgbClr val="FF0000"/>
                </a:solidFill>
              </a:rPr>
              <a:t>krebs</a:t>
            </a:r>
            <a:r>
              <a:rPr lang="en-US" dirty="0">
                <a:solidFill>
                  <a:srgbClr val="FF0000"/>
                </a:solidFill>
              </a:rPr>
              <a:t> cycle/fatty acid beta oxidation. Arise from preexisting mitochondria.</a:t>
            </a:r>
          </a:p>
          <a:p>
            <a:pPr marL="342900" indent="-342900">
              <a:spcBef>
                <a:spcPct val="50000"/>
              </a:spcBef>
              <a:buFontTx/>
              <a:buAutoNum type="arabicPeriod"/>
            </a:pPr>
            <a:r>
              <a:rPr lang="en-US" dirty="0">
                <a:solidFill>
                  <a:srgbClr val="FF0000"/>
                </a:solidFill>
              </a:rPr>
              <a:t>Information encompasses an entire </a:t>
            </a:r>
            <a:r>
              <a:rPr lang="en-US" dirty="0" err="1">
                <a:solidFill>
                  <a:srgbClr val="FF0000"/>
                </a:solidFill>
              </a:rPr>
              <a:t>powerpoint</a:t>
            </a:r>
            <a:r>
              <a:rPr lang="en-US" dirty="0">
                <a:solidFill>
                  <a:srgbClr val="FF0000"/>
                </a:solidFill>
              </a:rPr>
              <a:t>. No biochemical </a:t>
            </a:r>
            <a:r>
              <a:rPr lang="en-US" dirty="0" err="1">
                <a:solidFill>
                  <a:srgbClr val="FF0000"/>
                </a:solidFill>
              </a:rPr>
              <a:t>rxn’s</a:t>
            </a:r>
            <a:r>
              <a:rPr lang="en-US" dirty="0">
                <a:solidFill>
                  <a:srgbClr val="FF0000"/>
                </a:solidFill>
              </a:rPr>
              <a:t> take place there. Site of transcription. See later questions for more info.</a:t>
            </a:r>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PQuestion"/>
          <p:cNvSpPr>
            <a:spLocks noGrp="1"/>
          </p:cNvSpPr>
          <p:nvPr>
            <p:ph type="title"/>
          </p:nvPr>
        </p:nvSpPr>
        <p:spPr>
          <a:xfrm>
            <a:off x="-152400" y="0"/>
            <a:ext cx="9144000" cy="1143000"/>
          </a:xfrm>
        </p:spPr>
        <p:txBody>
          <a:bodyPr/>
          <a:lstStyle/>
          <a:p>
            <a:pPr eaLnBrk="1" hangingPunct="1"/>
            <a:r>
              <a:rPr lang="en-US" sz="3600" b="1"/>
              <a:t>10.Which is the articular disc of the TMJ?</a:t>
            </a:r>
          </a:p>
        </p:txBody>
      </p:sp>
      <p:pic>
        <p:nvPicPr>
          <p:cNvPr id="12291" name="Picture 6" descr="tmj1"/>
          <p:cNvPicPr>
            <a:picLocks noChangeAspect="1" noChangeArrowheads="1"/>
          </p:cNvPicPr>
          <p:nvPr/>
        </p:nvPicPr>
        <p:blipFill>
          <a:blip r:embed="rId5"/>
          <a:srcRect/>
          <a:stretch>
            <a:fillRect/>
          </a:stretch>
        </p:blipFill>
        <p:spPr bwMode="auto">
          <a:xfrm>
            <a:off x="4419600" y="990600"/>
            <a:ext cx="3922713" cy="5638800"/>
          </a:xfrm>
          <a:prstGeom prst="rect">
            <a:avLst/>
          </a:prstGeom>
          <a:noFill/>
          <a:ln w="28575">
            <a:solidFill>
              <a:srgbClr val="000000"/>
            </a:solidFill>
            <a:miter lim="800000"/>
            <a:headEnd/>
            <a:tailEnd/>
          </a:ln>
        </p:spPr>
      </p:pic>
      <p:grpSp>
        <p:nvGrpSpPr>
          <p:cNvPr id="2" name="Group 8"/>
          <p:cNvGrpSpPr>
            <a:grpSpLocks/>
          </p:cNvGrpSpPr>
          <p:nvPr/>
        </p:nvGrpSpPr>
        <p:grpSpPr bwMode="auto">
          <a:xfrm>
            <a:off x="7848600" y="1031875"/>
            <a:ext cx="931863" cy="461963"/>
            <a:chOff x="3840" y="698"/>
            <a:chExt cx="587" cy="291"/>
          </a:xfrm>
        </p:grpSpPr>
        <p:sp>
          <p:nvSpPr>
            <p:cNvPr id="7" name="Text Box 9"/>
            <p:cNvSpPr txBox="1">
              <a:spLocks noChangeArrowheads="1"/>
            </p:cNvSpPr>
            <p:nvPr/>
          </p:nvSpPr>
          <p:spPr bwMode="auto">
            <a:xfrm>
              <a:off x="4214" y="698"/>
              <a:ext cx="213" cy="291"/>
            </a:xfrm>
            <a:prstGeom prst="rect">
              <a:avLst/>
            </a:prstGeom>
            <a:noFill/>
            <a:ln w="9525">
              <a:noFill/>
              <a:miter lim="800000"/>
              <a:headEnd/>
              <a:tailEnd/>
            </a:ln>
            <a:effectLst/>
          </p:spPr>
          <p:txBody>
            <a:bodyPr wrap="none">
              <a:prstTxWarp prst="textNoShape">
                <a:avLst/>
              </a:prstTxWarp>
              <a:spAutoFit/>
            </a:bodyPr>
            <a:lstStyle/>
            <a:p>
              <a:r>
                <a:rPr lang="en-US" sz="2400" b="1">
                  <a:solidFill>
                    <a:srgbClr val="FF3300"/>
                  </a:solidFill>
                  <a:effectLst>
                    <a:outerShdw blurRad="38100" dist="38100" dir="2700000" algn="tl">
                      <a:srgbClr val="DDDDDD"/>
                    </a:outerShdw>
                  </a:effectLst>
                  <a:latin typeface="Times New Roman" pitchFamily="-111" charset="0"/>
                </a:rPr>
                <a:t>1</a:t>
              </a:r>
            </a:p>
          </p:txBody>
        </p:sp>
        <p:sp>
          <p:nvSpPr>
            <p:cNvPr id="12305" name="Line 10"/>
            <p:cNvSpPr>
              <a:spLocks noChangeShapeType="1"/>
            </p:cNvSpPr>
            <p:nvPr/>
          </p:nvSpPr>
          <p:spPr bwMode="auto">
            <a:xfrm flipH="1">
              <a:off x="3840" y="864"/>
              <a:ext cx="432"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grpSp>
        <p:nvGrpSpPr>
          <p:cNvPr id="3" name="Group 14"/>
          <p:cNvGrpSpPr>
            <a:grpSpLocks/>
          </p:cNvGrpSpPr>
          <p:nvPr/>
        </p:nvGrpSpPr>
        <p:grpSpPr bwMode="auto">
          <a:xfrm>
            <a:off x="7772400" y="2057400"/>
            <a:ext cx="1023938" cy="461963"/>
            <a:chOff x="3792" y="1344"/>
            <a:chExt cx="645" cy="291"/>
          </a:xfrm>
        </p:grpSpPr>
        <p:sp>
          <p:nvSpPr>
            <p:cNvPr id="10" name="Text Box 15"/>
            <p:cNvSpPr txBox="1">
              <a:spLocks noChangeArrowheads="1"/>
            </p:cNvSpPr>
            <p:nvPr/>
          </p:nvSpPr>
          <p:spPr bwMode="auto">
            <a:xfrm>
              <a:off x="4224" y="1344"/>
              <a:ext cx="213" cy="291"/>
            </a:xfrm>
            <a:prstGeom prst="rect">
              <a:avLst/>
            </a:prstGeom>
            <a:noFill/>
            <a:ln w="9525">
              <a:noFill/>
              <a:miter lim="800000"/>
              <a:headEnd/>
              <a:tailEnd/>
            </a:ln>
            <a:effectLst/>
          </p:spPr>
          <p:txBody>
            <a:bodyPr wrap="none">
              <a:prstTxWarp prst="textNoShape">
                <a:avLst/>
              </a:prstTxWarp>
              <a:spAutoFit/>
            </a:bodyPr>
            <a:lstStyle/>
            <a:p>
              <a:r>
                <a:rPr lang="en-US" sz="2400" b="1">
                  <a:solidFill>
                    <a:srgbClr val="FF3300"/>
                  </a:solidFill>
                  <a:effectLst>
                    <a:outerShdw blurRad="38100" dist="38100" dir="2700000" algn="tl">
                      <a:srgbClr val="DDDDDD"/>
                    </a:outerShdw>
                  </a:effectLst>
                  <a:latin typeface="Times New Roman" pitchFamily="-111" charset="0"/>
                </a:rPr>
                <a:t>2</a:t>
              </a:r>
            </a:p>
          </p:txBody>
        </p:sp>
        <p:sp>
          <p:nvSpPr>
            <p:cNvPr id="12303" name="Line 16"/>
            <p:cNvSpPr>
              <a:spLocks noChangeShapeType="1"/>
            </p:cNvSpPr>
            <p:nvPr/>
          </p:nvSpPr>
          <p:spPr bwMode="auto">
            <a:xfrm flipH="1">
              <a:off x="3792" y="1488"/>
              <a:ext cx="432"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grpSp>
        <p:nvGrpSpPr>
          <p:cNvPr id="4" name="Group 17"/>
          <p:cNvGrpSpPr>
            <a:grpSpLocks/>
          </p:cNvGrpSpPr>
          <p:nvPr/>
        </p:nvGrpSpPr>
        <p:grpSpPr bwMode="auto">
          <a:xfrm>
            <a:off x="7848600" y="2895600"/>
            <a:ext cx="947738" cy="461963"/>
            <a:chOff x="3840" y="1872"/>
            <a:chExt cx="597" cy="291"/>
          </a:xfrm>
        </p:grpSpPr>
        <p:sp>
          <p:nvSpPr>
            <p:cNvPr id="13" name="Text Box 18"/>
            <p:cNvSpPr txBox="1">
              <a:spLocks noChangeArrowheads="1"/>
            </p:cNvSpPr>
            <p:nvPr/>
          </p:nvSpPr>
          <p:spPr bwMode="auto">
            <a:xfrm>
              <a:off x="4224" y="1872"/>
              <a:ext cx="213" cy="291"/>
            </a:xfrm>
            <a:prstGeom prst="rect">
              <a:avLst/>
            </a:prstGeom>
            <a:noFill/>
            <a:ln w="9525">
              <a:noFill/>
              <a:miter lim="800000"/>
              <a:headEnd/>
              <a:tailEnd/>
            </a:ln>
            <a:effectLst/>
          </p:spPr>
          <p:txBody>
            <a:bodyPr wrap="none">
              <a:prstTxWarp prst="textNoShape">
                <a:avLst/>
              </a:prstTxWarp>
              <a:spAutoFit/>
            </a:bodyPr>
            <a:lstStyle/>
            <a:p>
              <a:r>
                <a:rPr lang="en-US" sz="2400" b="1">
                  <a:solidFill>
                    <a:srgbClr val="FF3300"/>
                  </a:solidFill>
                  <a:effectLst>
                    <a:outerShdw blurRad="38100" dist="38100" dir="2700000" algn="tl">
                      <a:srgbClr val="DDDDDD"/>
                    </a:outerShdw>
                  </a:effectLst>
                  <a:latin typeface="Times New Roman" pitchFamily="-111" charset="0"/>
                </a:rPr>
                <a:t>3</a:t>
              </a:r>
            </a:p>
          </p:txBody>
        </p:sp>
        <p:sp>
          <p:nvSpPr>
            <p:cNvPr id="12301" name="Line 19"/>
            <p:cNvSpPr>
              <a:spLocks noChangeShapeType="1"/>
            </p:cNvSpPr>
            <p:nvPr/>
          </p:nvSpPr>
          <p:spPr bwMode="auto">
            <a:xfrm flipH="1">
              <a:off x="3840" y="2064"/>
              <a:ext cx="432"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sp>
        <p:nvSpPr>
          <p:cNvPr id="15" name="Text Box 21"/>
          <p:cNvSpPr txBox="1">
            <a:spLocks noChangeArrowheads="1"/>
          </p:cNvSpPr>
          <p:nvPr/>
        </p:nvSpPr>
        <p:spPr bwMode="auto">
          <a:xfrm>
            <a:off x="8478838" y="3810000"/>
            <a:ext cx="184150" cy="461963"/>
          </a:xfrm>
          <a:prstGeom prst="rect">
            <a:avLst/>
          </a:prstGeom>
          <a:noFill/>
          <a:ln w="9525">
            <a:noFill/>
            <a:miter lim="800000"/>
            <a:headEnd/>
            <a:tailEnd/>
          </a:ln>
          <a:effectLst/>
        </p:spPr>
        <p:txBody>
          <a:bodyPr wrap="none">
            <a:prstTxWarp prst="textNoShape">
              <a:avLst/>
            </a:prstTxWarp>
            <a:spAutoFit/>
          </a:bodyPr>
          <a:lstStyle/>
          <a:p>
            <a:pPr algn="ctr"/>
            <a:endParaRPr lang="en-US" sz="2400" b="1">
              <a:solidFill>
                <a:srgbClr val="FF3300"/>
              </a:solidFill>
              <a:effectLst>
                <a:outerShdw blurRad="38100" dist="38100" dir="2700000" algn="tl">
                  <a:srgbClr val="DDDDDD"/>
                </a:outerShdw>
              </a:effectLst>
              <a:latin typeface="Times New Roman" pitchFamily="-111" charset="0"/>
            </a:endParaRPr>
          </a:p>
        </p:txBody>
      </p:sp>
      <p:grpSp>
        <p:nvGrpSpPr>
          <p:cNvPr id="5" name="Group 23"/>
          <p:cNvGrpSpPr>
            <a:grpSpLocks/>
          </p:cNvGrpSpPr>
          <p:nvPr/>
        </p:nvGrpSpPr>
        <p:grpSpPr bwMode="auto">
          <a:xfrm>
            <a:off x="7848600" y="5486400"/>
            <a:ext cx="1023938" cy="461963"/>
            <a:chOff x="3840" y="3504"/>
            <a:chExt cx="645" cy="291"/>
          </a:xfrm>
        </p:grpSpPr>
        <p:sp>
          <p:nvSpPr>
            <p:cNvPr id="17" name="Text Box 24"/>
            <p:cNvSpPr txBox="1">
              <a:spLocks noChangeArrowheads="1"/>
            </p:cNvSpPr>
            <p:nvPr/>
          </p:nvSpPr>
          <p:spPr bwMode="auto">
            <a:xfrm>
              <a:off x="4272" y="3504"/>
              <a:ext cx="213" cy="291"/>
            </a:xfrm>
            <a:prstGeom prst="rect">
              <a:avLst/>
            </a:prstGeom>
            <a:noFill/>
            <a:ln w="9525">
              <a:noFill/>
              <a:miter lim="800000"/>
              <a:headEnd/>
              <a:tailEnd/>
            </a:ln>
            <a:effectLst/>
          </p:spPr>
          <p:txBody>
            <a:bodyPr wrap="none">
              <a:prstTxWarp prst="textNoShape">
                <a:avLst/>
              </a:prstTxWarp>
              <a:spAutoFit/>
            </a:bodyPr>
            <a:lstStyle/>
            <a:p>
              <a:pPr algn="ctr"/>
              <a:r>
                <a:rPr lang="en-US" sz="2400" b="1">
                  <a:solidFill>
                    <a:srgbClr val="FF3300"/>
                  </a:solidFill>
                  <a:effectLst>
                    <a:outerShdw blurRad="38100" dist="38100" dir="2700000" algn="tl">
                      <a:srgbClr val="DDDDDD"/>
                    </a:outerShdw>
                  </a:effectLst>
                  <a:latin typeface="Times New Roman" pitchFamily="-111" charset="0"/>
                </a:rPr>
                <a:t>4</a:t>
              </a:r>
            </a:p>
          </p:txBody>
        </p:sp>
        <p:sp>
          <p:nvSpPr>
            <p:cNvPr id="12299" name="Line 25"/>
            <p:cNvSpPr>
              <a:spLocks noChangeShapeType="1"/>
            </p:cNvSpPr>
            <p:nvPr/>
          </p:nvSpPr>
          <p:spPr bwMode="auto">
            <a:xfrm flipH="1">
              <a:off x="3840" y="3696"/>
              <a:ext cx="432" cy="0"/>
            </a:xfrm>
            <a:prstGeom prst="line">
              <a:avLst/>
            </a:prstGeom>
            <a:noFill/>
            <a:ln w="28575">
              <a:solidFill>
                <a:srgbClr val="FF3300"/>
              </a:solidFill>
              <a:round/>
              <a:headEnd/>
              <a:tailEnd type="triangle" w="med" len="med"/>
            </a:ln>
          </p:spPr>
          <p:txBody>
            <a:bodyPr wrap="none" anchor="ctr">
              <a:prstTxWarp prst="textNoShape">
                <a:avLst/>
              </a:prstTxWarp>
            </a:bodyPr>
            <a:lstStyle/>
            <a:p>
              <a:endParaRPr lang="en-US"/>
            </a:p>
          </p:txBody>
        </p:sp>
      </p:grpSp>
      <p:sp>
        <p:nvSpPr>
          <p:cNvPr id="12297" name="TPAnswers"/>
          <p:cNvSpPr>
            <a:spLocks noGrp="1"/>
          </p:cNvSpPr>
          <p:nvPr>
            <p:ph type="body" idx="1"/>
            <p:custDataLst>
              <p:tags r:id="rId2"/>
            </p:custDataLst>
          </p:nvPr>
        </p:nvSpPr>
        <p:spPr>
          <a:xfrm>
            <a:off x="304800" y="1066800"/>
            <a:ext cx="4114800" cy="4525963"/>
          </a:xfrm>
        </p:spPr>
        <p:txBody>
          <a:bodyPr/>
          <a:lstStyle/>
          <a:p>
            <a:pPr marL="514350" indent="-514350" eaLnBrk="1" hangingPunct="1">
              <a:lnSpc>
                <a:spcPct val="80000"/>
              </a:lnSpc>
              <a:buFont typeface="Arial" pitchFamily="-111" charset="0"/>
              <a:buAutoNum type="arabicPeriod"/>
            </a:pPr>
            <a:r>
              <a:rPr lang="en-US" sz="2800" b="1"/>
              <a:t>-*</a:t>
            </a:r>
            <a:r>
              <a:rPr lang="en-US" sz="2800" b="1" u="sng"/>
              <a:t>articular disc*</a:t>
            </a:r>
          </a:p>
          <a:p>
            <a:pPr marL="514350" indent="-514350" eaLnBrk="1" hangingPunct="1">
              <a:lnSpc>
                <a:spcPct val="80000"/>
              </a:lnSpc>
              <a:buFont typeface="Arial" pitchFamily="-111" charset="0"/>
              <a:buAutoNum type="arabicPeriod"/>
            </a:pPr>
            <a:r>
              <a:rPr lang="en-US" sz="2800"/>
              <a:t>-Articular layer</a:t>
            </a:r>
          </a:p>
          <a:p>
            <a:pPr marL="514350" indent="-514350" eaLnBrk="1" hangingPunct="1">
              <a:lnSpc>
                <a:spcPct val="80000"/>
              </a:lnSpc>
              <a:buFont typeface="Arial" pitchFamily="-111" charset="0"/>
              <a:buAutoNum type="arabicPeriod"/>
            </a:pPr>
            <a:r>
              <a:rPr lang="en-US" sz="2800"/>
              <a:t>-fibrocartilage</a:t>
            </a:r>
          </a:p>
          <a:p>
            <a:pPr marL="514350" indent="-514350" eaLnBrk="1" hangingPunct="1">
              <a:lnSpc>
                <a:spcPct val="80000"/>
              </a:lnSpc>
              <a:buFont typeface="Arial" pitchFamily="-111" charset="0"/>
              <a:buAutoNum type="arabicPeriod"/>
            </a:pPr>
            <a:r>
              <a:rPr lang="en-US" sz="2800"/>
              <a:t>-subarticular bone </a:t>
            </a:r>
          </a:p>
          <a:p>
            <a:pPr marL="514350" indent="-514350" eaLnBrk="1" hangingPunct="1">
              <a:lnSpc>
                <a:spcPct val="80000"/>
              </a:lnSpc>
              <a:buFont typeface="Arial" pitchFamily="-111" charset="0"/>
              <a:buAutoNum type="arabicPeriod"/>
            </a:pPr>
            <a:endParaRPr lang="en-US" sz="2800"/>
          </a:p>
          <a:p>
            <a:pPr marL="514350" indent="-514350" eaLnBrk="1" hangingPunct="1">
              <a:lnSpc>
                <a:spcPct val="80000"/>
              </a:lnSpc>
              <a:buFont typeface="Arial" pitchFamily="-111" charset="0"/>
              <a:buAutoNum type="arabicPeriod"/>
            </a:pPr>
            <a:endParaRPr lang="en-US" sz="2800"/>
          </a:p>
          <a:p>
            <a:pPr marL="514350" indent="-514350" eaLnBrk="1" hangingPunct="1">
              <a:lnSpc>
                <a:spcPct val="80000"/>
              </a:lnSpc>
              <a:buFont typeface="Arial" pitchFamily="-111" charset="0"/>
              <a:buAutoNum type="arabicPeriod"/>
            </a:pPr>
            <a:r>
              <a:rPr lang="en-US" sz="2800"/>
              <a:t>Synovial cavity</a:t>
            </a:r>
          </a:p>
          <a:p>
            <a:pPr marL="514350" indent="-514350" eaLnBrk="1" hangingPunct="1">
              <a:lnSpc>
                <a:spcPct val="80000"/>
              </a:lnSpc>
              <a:buFont typeface="Arial" pitchFamily="-111" charset="0"/>
              <a:buAutoNum type="arabicPeriod"/>
            </a:pPr>
            <a:r>
              <a:rPr lang="en-US" sz="2800"/>
              <a:t>Calcified cartilage</a:t>
            </a:r>
          </a:p>
          <a:p>
            <a:pPr marL="514350" indent="-514350" eaLnBrk="1" hangingPunct="1">
              <a:lnSpc>
                <a:spcPct val="80000"/>
              </a:lnSpc>
              <a:buFont typeface="Arial" pitchFamily="-111" charset="0"/>
              <a:buNone/>
            </a:pPr>
            <a:endParaRPr lang="en-US" sz="2800"/>
          </a:p>
          <a:p>
            <a:pPr marL="514350" indent="-514350" eaLnBrk="1" hangingPunct="1">
              <a:lnSpc>
                <a:spcPct val="80000"/>
              </a:lnSpc>
              <a:buFont typeface="Arial" pitchFamily="-111" charset="0"/>
              <a:buNone/>
            </a:pPr>
            <a:r>
              <a:rPr lang="en-US" sz="1400"/>
              <a:t>“</a:t>
            </a:r>
            <a:r>
              <a:rPr lang="en-US" sz="1400" u="sng"/>
              <a:t>A</a:t>
            </a:r>
            <a:r>
              <a:rPr lang="en-US" sz="1400"/>
              <a:t>pple </a:t>
            </a:r>
            <a:r>
              <a:rPr lang="en-US" sz="1400" u="sng"/>
              <a:t>S</a:t>
            </a:r>
            <a:r>
              <a:rPr lang="en-US" sz="1400"/>
              <a:t>auce </a:t>
            </a:r>
            <a:r>
              <a:rPr lang="en-US" sz="1400" u="sng"/>
              <a:t>A</a:t>
            </a:r>
            <a:r>
              <a:rPr lang="en-US" sz="1400"/>
              <a:t>lways </a:t>
            </a:r>
            <a:r>
              <a:rPr lang="en-US" sz="1400" u="sng"/>
              <a:t>F</a:t>
            </a:r>
            <a:r>
              <a:rPr lang="en-US" sz="1400"/>
              <a:t>ills </a:t>
            </a:r>
            <a:r>
              <a:rPr lang="en-US" sz="1400" u="sng"/>
              <a:t>C</a:t>
            </a:r>
            <a:r>
              <a:rPr lang="en-US" sz="1400"/>
              <a:t>raving </a:t>
            </a:r>
            <a:r>
              <a:rPr lang="en-US" sz="1400" u="sng"/>
              <a:t>S</a:t>
            </a:r>
            <a:r>
              <a:rPr lang="en-US" sz="1400"/>
              <a:t>tomachs”</a:t>
            </a:r>
          </a:p>
          <a:p>
            <a:pPr marL="514350" indent="-514350" eaLnBrk="1" hangingPunct="1">
              <a:lnSpc>
                <a:spcPct val="80000"/>
              </a:lnSpc>
              <a:buFont typeface="Arial" pitchFamily="-111" charset="0"/>
              <a:buNone/>
            </a:pPr>
            <a:r>
              <a:rPr lang="en-US" sz="1400"/>
              <a:t>			-Jimmy Schwartz, 2009</a:t>
            </a:r>
          </a:p>
          <a:p>
            <a:pPr marL="514350" indent="-514350" eaLnBrk="1" hangingPunct="1">
              <a:lnSpc>
                <a:spcPct val="80000"/>
              </a:lnSpc>
              <a:buFont typeface="Arial" pitchFamily="-111" charset="0"/>
              <a:buNone/>
            </a:pPr>
            <a:endParaRPr lang="en-US" sz="2800"/>
          </a:p>
        </p:txBody>
      </p:sp>
      <p:sp>
        <p:nvSpPr>
          <p:cNvPr id="12307" name="Text Box 19"/>
          <p:cNvSpPr txBox="1">
            <a:spLocks noChangeArrowheads="1"/>
          </p:cNvSpPr>
          <p:nvPr/>
        </p:nvSpPr>
        <p:spPr bwMode="auto">
          <a:xfrm>
            <a:off x="5181600" y="1676400"/>
            <a:ext cx="533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5</a:t>
            </a:r>
          </a:p>
        </p:txBody>
      </p:sp>
      <p:sp>
        <p:nvSpPr>
          <p:cNvPr id="12308" name="Text Box 20"/>
          <p:cNvSpPr txBox="1">
            <a:spLocks noChangeArrowheads="1"/>
          </p:cNvSpPr>
          <p:nvPr/>
        </p:nvSpPr>
        <p:spPr bwMode="auto">
          <a:xfrm>
            <a:off x="8001000" y="3657600"/>
            <a:ext cx="1143000" cy="5191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800"/>
              <a:t>6</a:t>
            </a: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ctrTitle"/>
          </p:nvPr>
        </p:nvSpPr>
        <p:spPr/>
        <p:txBody>
          <a:bodyPr/>
          <a:lstStyle/>
          <a:p>
            <a:pPr eaLnBrk="1" hangingPunct="1"/>
            <a:r>
              <a:rPr lang="en-US"/>
              <a:t>Quiz #3</a:t>
            </a:r>
          </a:p>
        </p:txBody>
      </p:sp>
      <p:sp>
        <p:nvSpPr>
          <p:cNvPr id="15363" name="Subtitle 2"/>
          <p:cNvSpPr>
            <a:spLocks noGrp="1"/>
          </p:cNvSpPr>
          <p:nvPr>
            <p:ph type="subTitle" idx="1"/>
          </p:nvPr>
        </p:nvSpPr>
        <p:spPr/>
        <p:txBody>
          <a:bodyPr/>
          <a:lstStyle/>
          <a:p>
            <a:pPr eaLnBrk="1" hangingPunct="1"/>
            <a:endParaRPr lang="en-US">
              <a:solidFill>
                <a:srgbClr val="898989"/>
              </a:solidFill>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pPr eaLnBrk="1" hangingPunct="1">
              <a:defRPr/>
            </a:pPr>
            <a:r>
              <a:rPr lang="en-US" sz="4000">
                <a:ea typeface="+mj-ea"/>
                <a:cs typeface="+mj-cs"/>
              </a:rPr>
              <a:t>1. Which cells do not have gap junctions?</a:t>
            </a:r>
          </a:p>
        </p:txBody>
      </p:sp>
      <p:sp>
        <p:nvSpPr>
          <p:cNvPr id="17411"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pitchFamily="-111" charset="0"/>
              <a:buAutoNum type="arabicPeriod"/>
            </a:pPr>
            <a:r>
              <a:rPr lang="en-US" dirty="0"/>
              <a:t>Cardiac muscle cells</a:t>
            </a:r>
          </a:p>
          <a:p>
            <a:pPr marL="514350" indent="-514350" eaLnBrk="1" hangingPunct="1">
              <a:buFont typeface="Arial" pitchFamily="-111" charset="0"/>
              <a:buAutoNum type="arabicPeriod"/>
            </a:pPr>
            <a:r>
              <a:rPr lang="en-US" b="1" dirty="0"/>
              <a:t>Skeletal muscle cells</a:t>
            </a:r>
          </a:p>
          <a:p>
            <a:pPr marL="514350" indent="-514350" eaLnBrk="1" hangingPunct="1">
              <a:buFont typeface="Arial" pitchFamily="-111" charset="0"/>
              <a:buAutoNum type="arabicPeriod"/>
            </a:pPr>
            <a:r>
              <a:rPr lang="en-US" dirty="0"/>
              <a:t>Simple columnar cells.</a:t>
            </a:r>
          </a:p>
          <a:p>
            <a:pPr marL="514350" indent="-514350" eaLnBrk="1" hangingPunct="1">
              <a:buFont typeface="Arial" pitchFamily="-111" charset="0"/>
              <a:buAutoNum type="arabicPeriod"/>
            </a:pPr>
            <a:r>
              <a:rPr lang="en-US" dirty="0"/>
              <a:t>Simple </a:t>
            </a:r>
            <a:r>
              <a:rPr lang="en-US" dirty="0" err="1"/>
              <a:t>cuboidal</a:t>
            </a:r>
            <a:r>
              <a:rPr lang="en-US" dirty="0"/>
              <a:t> cells.</a:t>
            </a:r>
          </a:p>
        </p:txBody>
      </p:sp>
      <p:sp>
        <p:nvSpPr>
          <p:cNvPr id="17412" name="TextBox 3"/>
          <p:cNvSpPr txBox="1">
            <a:spLocks noChangeArrowheads="1"/>
          </p:cNvSpPr>
          <p:nvPr/>
        </p:nvSpPr>
        <p:spPr bwMode="auto">
          <a:xfrm>
            <a:off x="4724400" y="1447800"/>
            <a:ext cx="4419600" cy="2031325"/>
          </a:xfrm>
          <a:prstGeom prst="rect">
            <a:avLst/>
          </a:prstGeom>
          <a:noFill/>
          <a:ln w="9525">
            <a:noFill/>
            <a:miter lim="800000"/>
            <a:headEnd/>
            <a:tailEnd/>
          </a:ln>
        </p:spPr>
        <p:txBody>
          <a:bodyPr>
            <a:prstTxWarp prst="textNoShape">
              <a:avLst/>
            </a:prstTxWarp>
            <a:spAutoFit/>
          </a:bodyPr>
          <a:lstStyle/>
          <a:p>
            <a:r>
              <a:rPr lang="en-US" dirty="0"/>
              <a:t>1)Cardiac muscle cells - Gap junctions are found in the intercalated discs. They allow propagation between myocardial cells and synchronous contractions (heart </a:t>
            </a:r>
            <a:r>
              <a:rPr lang="en-US" dirty="0" err="1"/>
              <a:t>beats.)</a:t>
            </a:r>
            <a:r>
              <a:rPr lang="en-US" b="1" dirty="0" err="1"/>
              <a:t>Skeletal</a:t>
            </a:r>
            <a:r>
              <a:rPr lang="en-US" b="1" dirty="0"/>
              <a:t> muscle cells - No gap junctions. </a:t>
            </a:r>
            <a:r>
              <a:rPr lang="en-US" dirty="0"/>
              <a:t>Muscle lecture slide #68.Simple columnar cells - Simple </a:t>
            </a:r>
            <a:r>
              <a:rPr lang="en-US" dirty="0" err="1"/>
              <a:t>cuboidal</a:t>
            </a:r>
            <a:r>
              <a:rPr lang="en-US" dirty="0"/>
              <a:t> cells.</a:t>
            </a: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PQuestion"/>
          <p:cNvSpPr>
            <a:spLocks noGrp="1"/>
          </p:cNvSpPr>
          <p:nvPr>
            <p:ph type="title"/>
          </p:nvPr>
        </p:nvSpPr>
        <p:spPr/>
        <p:txBody>
          <a:bodyPr/>
          <a:lstStyle/>
          <a:p>
            <a:pPr eaLnBrk="1" hangingPunct="1"/>
            <a:r>
              <a:rPr lang="en-US"/>
              <a:t>2. The actin is found at:</a:t>
            </a:r>
          </a:p>
        </p:txBody>
      </p:sp>
      <p:pic>
        <p:nvPicPr>
          <p:cNvPr id="19459" name="Picture 35" descr="muscle4"/>
          <p:cNvPicPr>
            <a:picLocks noChangeAspect="1" noChangeArrowheads="1"/>
          </p:cNvPicPr>
          <p:nvPr/>
        </p:nvPicPr>
        <p:blipFill>
          <a:blip r:embed="rId5"/>
          <a:srcRect/>
          <a:stretch>
            <a:fillRect/>
          </a:stretch>
        </p:blipFill>
        <p:spPr bwMode="auto">
          <a:xfrm>
            <a:off x="3200400" y="1371600"/>
            <a:ext cx="5943600" cy="7424738"/>
          </a:xfrm>
          <a:prstGeom prst="rect">
            <a:avLst/>
          </a:prstGeom>
          <a:noFill/>
          <a:ln w="9525">
            <a:noFill/>
            <a:miter lim="800000"/>
            <a:headEnd/>
            <a:tailEnd/>
          </a:ln>
        </p:spPr>
      </p:pic>
      <p:sp>
        <p:nvSpPr>
          <p:cNvPr id="6" name="Right Brace 5"/>
          <p:cNvSpPr/>
          <p:nvPr/>
        </p:nvSpPr>
        <p:spPr>
          <a:xfrm rot="5942393">
            <a:off x="5443537" y="3208338"/>
            <a:ext cx="576263" cy="1601788"/>
          </a:xfrm>
          <a:prstGeom prst="rightBrace">
            <a:avLst/>
          </a:prstGeom>
          <a:noFill/>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defRPr/>
            </a:pPr>
            <a:endParaRPr lang="en-US"/>
          </a:p>
        </p:txBody>
      </p:sp>
      <p:sp>
        <p:nvSpPr>
          <p:cNvPr id="7" name="Right Brace 6"/>
          <p:cNvSpPr/>
          <p:nvPr/>
        </p:nvSpPr>
        <p:spPr>
          <a:xfrm rot="5942393">
            <a:off x="7400131" y="2607470"/>
            <a:ext cx="682625" cy="2024062"/>
          </a:xfrm>
          <a:prstGeom prst="rightBrace">
            <a:avLst/>
          </a:prstGeom>
          <a:noFill/>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defRPr/>
            </a:pPr>
            <a:endParaRPr lang="en-US"/>
          </a:p>
        </p:txBody>
      </p:sp>
      <p:sp>
        <p:nvSpPr>
          <p:cNvPr id="8" name="Right Brace 7"/>
          <p:cNvSpPr/>
          <p:nvPr/>
        </p:nvSpPr>
        <p:spPr>
          <a:xfrm rot="5942393">
            <a:off x="5940425" y="5187950"/>
            <a:ext cx="342900" cy="749300"/>
          </a:xfrm>
          <a:prstGeom prst="rightBrace">
            <a:avLst/>
          </a:prstGeom>
          <a:noFill/>
          <a:ln w="38100">
            <a:solidFill>
              <a:srgbClr val="FFFF00"/>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defRPr/>
            </a:pPr>
            <a:endParaRPr lang="en-US"/>
          </a:p>
        </p:txBody>
      </p:sp>
      <p:sp>
        <p:nvSpPr>
          <p:cNvPr id="19463" name="TextBox 8"/>
          <p:cNvSpPr txBox="1">
            <a:spLocks noChangeArrowheads="1"/>
          </p:cNvSpPr>
          <p:nvPr/>
        </p:nvSpPr>
        <p:spPr bwMode="auto">
          <a:xfrm>
            <a:off x="5432425" y="4191000"/>
            <a:ext cx="511175" cy="769938"/>
          </a:xfrm>
          <a:prstGeom prst="rect">
            <a:avLst/>
          </a:prstGeom>
          <a:noFill/>
          <a:ln w="9525">
            <a:noFill/>
            <a:miter lim="800000"/>
            <a:headEnd/>
            <a:tailEnd/>
          </a:ln>
        </p:spPr>
        <p:txBody>
          <a:bodyPr wrap="none">
            <a:prstTxWarp prst="textNoShape">
              <a:avLst/>
            </a:prstTxWarp>
            <a:spAutoFit/>
          </a:bodyPr>
          <a:lstStyle/>
          <a:p>
            <a:r>
              <a:rPr lang="en-US" sz="4400">
                <a:solidFill>
                  <a:srgbClr val="FFFF00"/>
                </a:solidFill>
                <a:latin typeface="Calibri" pitchFamily="-111" charset="0"/>
              </a:rPr>
              <a:t>A</a:t>
            </a:r>
          </a:p>
        </p:txBody>
      </p:sp>
      <p:sp>
        <p:nvSpPr>
          <p:cNvPr id="19464" name="TextBox 9"/>
          <p:cNvSpPr txBox="1">
            <a:spLocks noChangeArrowheads="1"/>
          </p:cNvSpPr>
          <p:nvPr/>
        </p:nvSpPr>
        <p:spPr bwMode="auto">
          <a:xfrm>
            <a:off x="7391400" y="3962400"/>
            <a:ext cx="490538" cy="769938"/>
          </a:xfrm>
          <a:prstGeom prst="rect">
            <a:avLst/>
          </a:prstGeom>
          <a:noFill/>
          <a:ln w="9525">
            <a:noFill/>
            <a:miter lim="800000"/>
            <a:headEnd/>
            <a:tailEnd/>
          </a:ln>
        </p:spPr>
        <p:txBody>
          <a:bodyPr wrap="none">
            <a:prstTxWarp prst="textNoShape">
              <a:avLst/>
            </a:prstTxWarp>
            <a:spAutoFit/>
          </a:bodyPr>
          <a:lstStyle/>
          <a:p>
            <a:r>
              <a:rPr lang="en-US" sz="4400">
                <a:solidFill>
                  <a:srgbClr val="FFFF00"/>
                </a:solidFill>
                <a:latin typeface="Calibri" pitchFamily="-111" charset="0"/>
              </a:rPr>
              <a:t>B</a:t>
            </a:r>
          </a:p>
        </p:txBody>
      </p:sp>
      <p:sp>
        <p:nvSpPr>
          <p:cNvPr id="19465" name="TextBox 10"/>
          <p:cNvSpPr txBox="1">
            <a:spLocks noChangeArrowheads="1"/>
          </p:cNvSpPr>
          <p:nvPr/>
        </p:nvSpPr>
        <p:spPr bwMode="auto">
          <a:xfrm>
            <a:off x="5791200" y="5715000"/>
            <a:ext cx="490538" cy="769938"/>
          </a:xfrm>
          <a:prstGeom prst="rect">
            <a:avLst/>
          </a:prstGeom>
          <a:noFill/>
          <a:ln w="9525">
            <a:noFill/>
            <a:miter lim="800000"/>
            <a:headEnd/>
            <a:tailEnd/>
          </a:ln>
        </p:spPr>
        <p:txBody>
          <a:bodyPr wrap="none">
            <a:prstTxWarp prst="textNoShape">
              <a:avLst/>
            </a:prstTxWarp>
            <a:spAutoFit/>
          </a:bodyPr>
          <a:lstStyle/>
          <a:p>
            <a:r>
              <a:rPr lang="en-US" sz="4400">
                <a:solidFill>
                  <a:srgbClr val="FFFF00"/>
                </a:solidFill>
                <a:latin typeface="Calibri" pitchFamily="-111" charset="0"/>
              </a:rPr>
              <a:t>C</a:t>
            </a:r>
          </a:p>
        </p:txBody>
      </p:sp>
      <p:sp>
        <p:nvSpPr>
          <p:cNvPr id="19466"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pitchFamily="-111" charset="0"/>
              <a:buAutoNum type="arabicPeriod"/>
            </a:pPr>
            <a:r>
              <a:rPr lang="en-US" dirty="0"/>
              <a:t>A but not B</a:t>
            </a:r>
          </a:p>
          <a:p>
            <a:pPr marL="514350" indent="-514350" eaLnBrk="1" hangingPunct="1">
              <a:buFont typeface="Arial" pitchFamily="-111" charset="0"/>
              <a:buAutoNum type="arabicPeriod"/>
            </a:pPr>
            <a:r>
              <a:rPr lang="en-US" b="1" dirty="0"/>
              <a:t>B but not C</a:t>
            </a:r>
          </a:p>
          <a:p>
            <a:pPr marL="514350" indent="-514350" eaLnBrk="1" hangingPunct="1">
              <a:buFont typeface="Arial" pitchFamily="-111" charset="0"/>
              <a:buAutoNum type="arabicPeriod"/>
            </a:pPr>
            <a:r>
              <a:rPr lang="en-US" dirty="0"/>
              <a:t>C but not A</a:t>
            </a:r>
          </a:p>
          <a:p>
            <a:pPr marL="514350" indent="-514350" eaLnBrk="1" hangingPunct="1">
              <a:buFont typeface="Arial" pitchFamily="-111" charset="0"/>
              <a:buAutoNum type="arabicPeriod"/>
            </a:pPr>
            <a:r>
              <a:rPr lang="en-US" dirty="0"/>
              <a:t>B and C</a:t>
            </a:r>
          </a:p>
        </p:txBody>
      </p:sp>
      <p:sp>
        <p:nvSpPr>
          <p:cNvPr id="19467" name="TextBox 10"/>
          <p:cNvSpPr txBox="1">
            <a:spLocks noChangeArrowheads="1"/>
          </p:cNvSpPr>
          <p:nvPr/>
        </p:nvSpPr>
        <p:spPr bwMode="auto">
          <a:xfrm>
            <a:off x="152400" y="3810000"/>
            <a:ext cx="2819400" cy="2492375"/>
          </a:xfrm>
          <a:prstGeom prst="rect">
            <a:avLst/>
          </a:prstGeom>
          <a:noFill/>
          <a:ln w="9525">
            <a:noFill/>
            <a:miter lim="800000"/>
            <a:headEnd/>
            <a:tailEnd/>
          </a:ln>
        </p:spPr>
        <p:txBody>
          <a:bodyPr>
            <a:prstTxWarp prst="textNoShape">
              <a:avLst/>
            </a:prstTxWarp>
            <a:spAutoFit/>
          </a:bodyPr>
          <a:lstStyle/>
          <a:p>
            <a:r>
              <a:rPr lang="en-US" sz="1200"/>
              <a:t>2)Answer: “B but not C”.- A = two I bands separated by a Z line. Z lines separate sarcomeres and act as an anchoring point for ACTIN filaments. - B = the A-BAND, made of Myosin anchored in the middle by M line. The dark outer area is myosin overlapping with actin. The slightly lighter inner area is the H-ZONE, only M-line and myosin.-C = The H-ZONE, see above.-- Thus, while A is where most of the actin is found, it is also found in B and not C.</a:t>
            </a:r>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PQuestion"/>
          <p:cNvSpPr>
            <a:spLocks noGrp="1"/>
          </p:cNvSpPr>
          <p:nvPr>
            <p:ph type="title"/>
          </p:nvPr>
        </p:nvSpPr>
        <p:spPr/>
        <p:txBody>
          <a:bodyPr>
            <a:normAutofit fontScale="90000"/>
          </a:bodyPr>
          <a:lstStyle/>
          <a:p>
            <a:r>
              <a:rPr lang="en-US"/>
              <a:t>3. The osteoid surrounding an osteocyte does NOT contain:</a:t>
            </a:r>
          </a:p>
        </p:txBody>
      </p:sp>
      <p:sp>
        <p:nvSpPr>
          <p:cNvPr id="21507" name="TPAnswers"/>
          <p:cNvSpPr>
            <a:spLocks noGrp="1"/>
          </p:cNvSpPr>
          <p:nvPr>
            <p:ph type="body" idx="1"/>
            <p:custDataLst>
              <p:tags r:id="rId2"/>
            </p:custDataLst>
          </p:nvPr>
        </p:nvSpPr>
        <p:spPr>
          <a:xfrm>
            <a:off x="457200" y="1600200"/>
            <a:ext cx="4114800" cy="4525963"/>
          </a:xfrm>
        </p:spPr>
        <p:txBody>
          <a:bodyPr/>
          <a:lstStyle/>
          <a:p>
            <a:pPr>
              <a:buFontTx/>
              <a:buAutoNum type="arabicPeriod"/>
            </a:pPr>
            <a:r>
              <a:rPr lang="en-US" dirty="0"/>
              <a:t>Collagen Type I</a:t>
            </a:r>
          </a:p>
          <a:p>
            <a:pPr>
              <a:buFontTx/>
              <a:buAutoNum type="arabicPeriod"/>
            </a:pPr>
            <a:r>
              <a:rPr lang="en-US" dirty="0"/>
              <a:t>Matrix vesicles</a:t>
            </a:r>
          </a:p>
          <a:p>
            <a:pPr>
              <a:buFontTx/>
              <a:buAutoNum type="arabicPeriod"/>
            </a:pPr>
            <a:r>
              <a:rPr lang="en-US" dirty="0" err="1"/>
              <a:t>Gylcosaminoglycans</a:t>
            </a:r>
            <a:endParaRPr lang="en-US" dirty="0"/>
          </a:p>
          <a:p>
            <a:pPr>
              <a:buFontTx/>
              <a:buAutoNum type="arabicPeriod"/>
            </a:pPr>
            <a:r>
              <a:rPr lang="en-US" b="1" dirty="0"/>
              <a:t>Elastic fibers</a:t>
            </a:r>
          </a:p>
        </p:txBody>
      </p:sp>
      <p:sp>
        <p:nvSpPr>
          <p:cNvPr id="21508" name="TextBox 3"/>
          <p:cNvSpPr txBox="1">
            <a:spLocks noChangeArrowheads="1"/>
          </p:cNvSpPr>
          <p:nvPr/>
        </p:nvSpPr>
        <p:spPr bwMode="auto">
          <a:xfrm>
            <a:off x="5181600" y="1752600"/>
            <a:ext cx="3733800" cy="3416320"/>
          </a:xfrm>
          <a:prstGeom prst="rect">
            <a:avLst/>
          </a:prstGeom>
          <a:noFill/>
          <a:ln w="9525">
            <a:noFill/>
            <a:miter lim="800000"/>
            <a:headEnd/>
            <a:tailEnd/>
          </a:ln>
        </p:spPr>
        <p:txBody>
          <a:bodyPr>
            <a:prstTxWarp prst="textNoShape">
              <a:avLst/>
            </a:prstTxWarp>
            <a:spAutoFit/>
          </a:bodyPr>
          <a:lstStyle/>
          <a:p>
            <a:r>
              <a:rPr lang="en-US" dirty="0"/>
              <a:t>3)Collagen Type I - A main component of the </a:t>
            </a:r>
            <a:r>
              <a:rPr lang="en-US" dirty="0" err="1"/>
              <a:t>osteoid</a:t>
            </a:r>
            <a:r>
              <a:rPr lang="en-US" dirty="0"/>
              <a:t> (the organic matrix to be mineralized around an </a:t>
            </a:r>
            <a:r>
              <a:rPr lang="en-US" dirty="0" err="1"/>
              <a:t>osteocyte</a:t>
            </a:r>
            <a:r>
              <a:rPr lang="en-US" dirty="0"/>
              <a:t>.) Calcium </a:t>
            </a:r>
            <a:r>
              <a:rPr lang="en-US" dirty="0" err="1"/>
              <a:t>hydroxyapatite</a:t>
            </a:r>
            <a:r>
              <a:rPr lang="en-US" dirty="0"/>
              <a:t> crystals are laid down upon type 1 collagen </a:t>
            </a:r>
            <a:r>
              <a:rPr lang="en-US" dirty="0" err="1"/>
              <a:t>fibers.Matrix</a:t>
            </a:r>
            <a:r>
              <a:rPr lang="en-US" dirty="0"/>
              <a:t> vesicles - Secreted by </a:t>
            </a:r>
            <a:r>
              <a:rPr lang="en-US" dirty="0" err="1"/>
              <a:t>osteocytes</a:t>
            </a:r>
            <a:r>
              <a:rPr lang="en-US" dirty="0"/>
              <a:t> into the </a:t>
            </a:r>
            <a:r>
              <a:rPr lang="en-US" dirty="0" err="1"/>
              <a:t>osteoid</a:t>
            </a:r>
            <a:r>
              <a:rPr lang="en-US" dirty="0"/>
              <a:t>. They contain the crystallization materials to serve as the nucleating </a:t>
            </a:r>
            <a:r>
              <a:rPr lang="en-US" dirty="0" err="1"/>
              <a:t>substance.Gylcosaminoglycans</a:t>
            </a:r>
            <a:r>
              <a:rPr lang="en-US" dirty="0"/>
              <a:t> - Form the ground substance, lecture slide #3.</a:t>
            </a:r>
            <a:r>
              <a:rPr lang="en-US" b="1" dirty="0"/>
              <a:t>Elastic fibers </a:t>
            </a:r>
            <a:r>
              <a:rPr lang="en-US" dirty="0"/>
              <a:t>- Odd man out.</a:t>
            </a:r>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PQuestion"/>
          <p:cNvSpPr>
            <a:spLocks noGrp="1"/>
          </p:cNvSpPr>
          <p:nvPr>
            <p:ph type="title"/>
          </p:nvPr>
        </p:nvSpPr>
        <p:spPr/>
        <p:txBody>
          <a:bodyPr/>
          <a:lstStyle/>
          <a:p>
            <a:pPr eaLnBrk="1" hangingPunct="1"/>
            <a:r>
              <a:rPr lang="en-US"/>
              <a:t>4. Cardiac muscle cells</a:t>
            </a:r>
          </a:p>
        </p:txBody>
      </p:sp>
      <p:sp>
        <p:nvSpPr>
          <p:cNvPr id="23555"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pitchFamily="-111" charset="0"/>
              <a:buAutoNum type="arabicPeriod"/>
            </a:pPr>
            <a:r>
              <a:rPr lang="en-US" b="1" dirty="0"/>
              <a:t>Conduct impulses</a:t>
            </a:r>
            <a:r>
              <a:rPr lang="en-US" dirty="0"/>
              <a:t>.</a:t>
            </a:r>
          </a:p>
          <a:p>
            <a:pPr marL="514350" indent="-514350" eaLnBrk="1" hangingPunct="1">
              <a:buFont typeface="Arial" pitchFamily="-111" charset="0"/>
              <a:buAutoNum type="arabicPeriod"/>
            </a:pPr>
            <a:r>
              <a:rPr lang="en-US" dirty="0"/>
              <a:t>Have triads.</a:t>
            </a:r>
          </a:p>
          <a:p>
            <a:pPr marL="514350" indent="-514350" eaLnBrk="1" hangingPunct="1">
              <a:buFont typeface="Arial" pitchFamily="-111" charset="0"/>
              <a:buAutoNum type="arabicPeriod"/>
            </a:pPr>
            <a:r>
              <a:rPr lang="en-US" dirty="0"/>
              <a:t>Do not have </a:t>
            </a:r>
            <a:r>
              <a:rPr lang="en-US" dirty="0" err="1"/>
              <a:t>troponin</a:t>
            </a:r>
            <a:endParaRPr lang="en-US" dirty="0"/>
          </a:p>
          <a:p>
            <a:pPr marL="514350" indent="-514350" eaLnBrk="1" hangingPunct="1">
              <a:buFont typeface="Arial" pitchFamily="-111" charset="0"/>
              <a:buAutoNum type="arabicPeriod"/>
            </a:pPr>
            <a:r>
              <a:rPr lang="en-US" dirty="0"/>
              <a:t>Are part of a motor unit.</a:t>
            </a:r>
          </a:p>
        </p:txBody>
      </p:sp>
      <p:sp>
        <p:nvSpPr>
          <p:cNvPr id="23556" name="TextBox 3"/>
          <p:cNvSpPr txBox="1">
            <a:spLocks noChangeArrowheads="1"/>
          </p:cNvSpPr>
          <p:nvPr/>
        </p:nvSpPr>
        <p:spPr bwMode="auto">
          <a:xfrm>
            <a:off x="4419600" y="1219200"/>
            <a:ext cx="4724400" cy="1477963"/>
          </a:xfrm>
          <a:prstGeom prst="rect">
            <a:avLst/>
          </a:prstGeom>
          <a:noFill/>
          <a:ln w="9525">
            <a:noFill/>
            <a:miter lim="800000"/>
            <a:headEnd/>
            <a:tailEnd/>
          </a:ln>
        </p:spPr>
        <p:txBody>
          <a:bodyPr>
            <a:prstTxWarp prst="textNoShape">
              <a:avLst/>
            </a:prstTxWarp>
            <a:spAutoFit/>
          </a:bodyPr>
          <a:lstStyle/>
          <a:p>
            <a:r>
              <a:rPr lang="en-US"/>
              <a:t>4)Conduct impulses. - Hell yeah.Have triads. - Nope. SER forms dyads with the T Tubules. Do not have troponin - They do.Are part of a motor unit. - No. Cardiac muscle only has autonomic innervation, not somatic.</a:t>
            </a: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PQuestion"/>
          <p:cNvSpPr>
            <a:spLocks noGrp="1"/>
          </p:cNvSpPr>
          <p:nvPr>
            <p:ph type="title"/>
          </p:nvPr>
        </p:nvSpPr>
        <p:spPr/>
        <p:txBody>
          <a:bodyPr>
            <a:normAutofit fontScale="90000"/>
          </a:bodyPr>
          <a:lstStyle/>
          <a:p>
            <a:r>
              <a:rPr lang="en-US"/>
              <a:t>5. Which of the following occurs in the development of the mandible?</a:t>
            </a:r>
          </a:p>
        </p:txBody>
      </p:sp>
      <p:sp>
        <p:nvSpPr>
          <p:cNvPr id="25603" name="TPAnswers"/>
          <p:cNvSpPr>
            <a:spLocks noGrp="1"/>
          </p:cNvSpPr>
          <p:nvPr>
            <p:ph type="body" idx="1"/>
            <p:custDataLst>
              <p:tags r:id="rId2"/>
            </p:custDataLst>
          </p:nvPr>
        </p:nvSpPr>
        <p:spPr>
          <a:xfrm>
            <a:off x="457200" y="1600200"/>
            <a:ext cx="4114800" cy="4525963"/>
          </a:xfrm>
        </p:spPr>
        <p:txBody>
          <a:bodyPr/>
          <a:lstStyle/>
          <a:p>
            <a:pPr>
              <a:lnSpc>
                <a:spcPct val="80000"/>
              </a:lnSpc>
              <a:buFontTx/>
              <a:buAutoNum type="arabicPeriod"/>
            </a:pPr>
            <a:r>
              <a:rPr lang="en-US" sz="3000" dirty="0" err="1"/>
              <a:t>Osteoblasts</a:t>
            </a:r>
            <a:r>
              <a:rPr lang="en-US" sz="3000" dirty="0"/>
              <a:t> deposit bony tissue on calcified cartilage</a:t>
            </a:r>
          </a:p>
          <a:p>
            <a:pPr>
              <a:lnSpc>
                <a:spcPct val="80000"/>
              </a:lnSpc>
              <a:buFontTx/>
              <a:buAutoNum type="arabicPeriod"/>
            </a:pPr>
            <a:r>
              <a:rPr lang="en-US" sz="3000" dirty="0"/>
              <a:t>Zone of hypertrophy is evident</a:t>
            </a:r>
          </a:p>
          <a:p>
            <a:pPr>
              <a:lnSpc>
                <a:spcPct val="80000"/>
              </a:lnSpc>
              <a:buFontTx/>
              <a:buAutoNum type="arabicPeriod"/>
            </a:pPr>
            <a:r>
              <a:rPr lang="en-US" sz="3000" b="1" dirty="0" err="1"/>
              <a:t>Mesenchymal</a:t>
            </a:r>
            <a:r>
              <a:rPr lang="en-US" sz="3000" b="1" dirty="0"/>
              <a:t> cells differentiate into </a:t>
            </a:r>
            <a:r>
              <a:rPr lang="en-US" sz="3000" b="1" dirty="0" err="1"/>
              <a:t>osteoblasts</a:t>
            </a:r>
            <a:endParaRPr lang="en-US" sz="3000" b="1" dirty="0"/>
          </a:p>
          <a:p>
            <a:pPr>
              <a:lnSpc>
                <a:spcPct val="80000"/>
              </a:lnSpc>
              <a:buFontTx/>
              <a:buAutoNum type="arabicPeriod"/>
            </a:pPr>
            <a:r>
              <a:rPr lang="en-US" sz="3000" dirty="0"/>
              <a:t>The cartilaginous model is well </a:t>
            </a:r>
            <a:r>
              <a:rPr lang="en-US" sz="3000" dirty="0" err="1"/>
              <a:t>vascularized</a:t>
            </a:r>
            <a:endParaRPr lang="en-US" sz="3000" dirty="0"/>
          </a:p>
        </p:txBody>
      </p:sp>
      <p:sp>
        <p:nvSpPr>
          <p:cNvPr id="25604" name="TextBox 3"/>
          <p:cNvSpPr txBox="1">
            <a:spLocks noChangeArrowheads="1"/>
          </p:cNvSpPr>
          <p:nvPr/>
        </p:nvSpPr>
        <p:spPr bwMode="auto">
          <a:xfrm>
            <a:off x="4876800" y="1905000"/>
            <a:ext cx="3505200" cy="3492500"/>
          </a:xfrm>
          <a:prstGeom prst="rect">
            <a:avLst/>
          </a:prstGeom>
          <a:noFill/>
          <a:ln w="9525">
            <a:noFill/>
            <a:miter lim="800000"/>
            <a:headEnd/>
            <a:tailEnd/>
          </a:ln>
        </p:spPr>
        <p:txBody>
          <a:bodyPr>
            <a:prstTxWarp prst="textNoShape">
              <a:avLst/>
            </a:prstTxWarp>
            <a:spAutoFit/>
          </a:bodyPr>
          <a:lstStyle/>
          <a:p>
            <a:r>
              <a:rPr lang="en-US" sz="1300" dirty="0"/>
              <a:t>5)Osteoblasts deposit bony tissue on calcified cartilage - No. Mandible develops from </a:t>
            </a:r>
            <a:r>
              <a:rPr lang="en-US" sz="1300" dirty="0" err="1"/>
              <a:t>Intramembranous</a:t>
            </a:r>
            <a:r>
              <a:rPr lang="en-US" sz="1300" dirty="0"/>
              <a:t> ossification, and this describes </a:t>
            </a:r>
            <a:r>
              <a:rPr lang="en-US" sz="1300" dirty="0" err="1"/>
              <a:t>Endochondral</a:t>
            </a:r>
            <a:r>
              <a:rPr lang="en-US" sz="1300" dirty="0"/>
              <a:t> ossification. Cartilage framework is laid down, </a:t>
            </a:r>
            <a:r>
              <a:rPr lang="en-US" sz="1300" dirty="0" err="1"/>
              <a:t>chondrocytes</a:t>
            </a:r>
            <a:r>
              <a:rPr lang="en-US" sz="1300" dirty="0"/>
              <a:t> hypertrophy and cartilage calcifies. Blood vessels invade and bring in </a:t>
            </a:r>
            <a:r>
              <a:rPr lang="en-US" sz="1300" dirty="0" err="1"/>
              <a:t>osteoprogenitor</a:t>
            </a:r>
            <a:r>
              <a:rPr lang="en-US" sz="1300" dirty="0"/>
              <a:t> cells which become </a:t>
            </a:r>
            <a:r>
              <a:rPr lang="en-US" sz="1300" dirty="0" err="1"/>
              <a:t>osteoblasts</a:t>
            </a:r>
            <a:r>
              <a:rPr lang="en-US" sz="1300" dirty="0"/>
              <a:t>, which secrete </a:t>
            </a:r>
            <a:r>
              <a:rPr lang="en-US" sz="1300" dirty="0" err="1"/>
              <a:t>osteoid</a:t>
            </a:r>
            <a:r>
              <a:rPr lang="en-US" sz="1300" dirty="0"/>
              <a:t> on the calcified </a:t>
            </a:r>
            <a:r>
              <a:rPr lang="en-US" sz="1300" dirty="0" err="1"/>
              <a:t>cartilage.Zone</a:t>
            </a:r>
            <a:r>
              <a:rPr lang="en-US" sz="1300" dirty="0"/>
              <a:t> of hypertrophy is evident - No. Look </a:t>
            </a:r>
            <a:r>
              <a:rPr lang="en-US" sz="1300" dirty="0" err="1"/>
              <a:t>above.Mesenchymal</a:t>
            </a:r>
            <a:r>
              <a:rPr lang="en-US" sz="1300" dirty="0"/>
              <a:t> cells differentiate into </a:t>
            </a:r>
            <a:r>
              <a:rPr lang="en-US" sz="1300" dirty="0" err="1"/>
              <a:t>osteoblasts</a:t>
            </a:r>
            <a:r>
              <a:rPr lang="en-US" sz="1300" dirty="0"/>
              <a:t> - Bingo. </a:t>
            </a:r>
            <a:r>
              <a:rPr lang="en-US" sz="1300" dirty="0" err="1"/>
              <a:t>Intramembranous</a:t>
            </a:r>
            <a:r>
              <a:rPr lang="en-US" sz="1300" dirty="0"/>
              <a:t> ossification. No ossification centers, just </a:t>
            </a:r>
            <a:r>
              <a:rPr lang="en-US" sz="1300" dirty="0" err="1"/>
              <a:t>mesenchyme</a:t>
            </a:r>
            <a:r>
              <a:rPr lang="en-US" sz="1300" dirty="0"/>
              <a:t> forming a membrane and differentiating into bone </a:t>
            </a:r>
            <a:r>
              <a:rPr lang="en-US" sz="1300" dirty="0" err="1"/>
              <a:t>blastema</a:t>
            </a:r>
            <a:r>
              <a:rPr lang="en-US" sz="1300" dirty="0"/>
              <a:t>, then to </a:t>
            </a:r>
            <a:r>
              <a:rPr lang="en-US" sz="1300" dirty="0" err="1"/>
              <a:t>osteoblasts.The</a:t>
            </a:r>
            <a:r>
              <a:rPr lang="en-US" sz="1300" dirty="0"/>
              <a:t> cartilaginous model is well </a:t>
            </a:r>
            <a:r>
              <a:rPr lang="en-US" sz="1300" dirty="0" err="1"/>
              <a:t>vascularized</a:t>
            </a:r>
            <a:endParaRPr lang="en-US" sz="1300" dirty="0"/>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TPQuestion"/>
          <p:cNvSpPr>
            <a:spLocks noGrp="1"/>
          </p:cNvSpPr>
          <p:nvPr>
            <p:ph type="title"/>
          </p:nvPr>
        </p:nvSpPr>
        <p:spPr/>
        <p:txBody>
          <a:bodyPr/>
          <a:lstStyle/>
          <a:p>
            <a:r>
              <a:rPr lang="en-US"/>
              <a:t>6. Neurotubules in an axon:</a:t>
            </a:r>
          </a:p>
        </p:txBody>
      </p:sp>
      <p:sp>
        <p:nvSpPr>
          <p:cNvPr id="27651" name="TPAnswers"/>
          <p:cNvSpPr>
            <a:spLocks noGrp="1"/>
          </p:cNvSpPr>
          <p:nvPr>
            <p:ph type="body" idx="1"/>
            <p:custDataLst>
              <p:tags r:id="rId2"/>
            </p:custDataLst>
          </p:nvPr>
        </p:nvSpPr>
        <p:spPr>
          <a:xfrm>
            <a:off x="457200" y="1600200"/>
            <a:ext cx="4114800" cy="4525963"/>
          </a:xfrm>
        </p:spPr>
        <p:txBody>
          <a:bodyPr/>
          <a:lstStyle/>
          <a:p>
            <a:pPr>
              <a:lnSpc>
                <a:spcPct val="80000"/>
              </a:lnSpc>
              <a:buFontTx/>
              <a:buAutoNum type="arabicPeriod"/>
            </a:pPr>
            <a:r>
              <a:rPr lang="en-US" sz="3000" dirty="0"/>
              <a:t>Are involved in retrograde transport of material.</a:t>
            </a:r>
          </a:p>
          <a:p>
            <a:pPr>
              <a:lnSpc>
                <a:spcPct val="80000"/>
              </a:lnSpc>
              <a:buFontTx/>
              <a:buAutoNum type="arabicPeriod"/>
            </a:pPr>
            <a:r>
              <a:rPr lang="en-US" sz="3000" dirty="0"/>
              <a:t>Are involved in </a:t>
            </a:r>
            <a:r>
              <a:rPr lang="en-US" sz="3000" dirty="0" err="1"/>
              <a:t>anterograde</a:t>
            </a:r>
            <a:r>
              <a:rPr lang="en-US" sz="3000" dirty="0"/>
              <a:t> transport of material.</a:t>
            </a:r>
          </a:p>
          <a:p>
            <a:pPr>
              <a:lnSpc>
                <a:spcPct val="80000"/>
              </a:lnSpc>
              <a:buFontTx/>
              <a:buAutoNum type="arabicPeriod"/>
            </a:pPr>
            <a:r>
              <a:rPr lang="en-US" sz="3000" dirty="0"/>
              <a:t>Are the site of protein synthesis in a neuron.</a:t>
            </a:r>
          </a:p>
          <a:p>
            <a:pPr>
              <a:lnSpc>
                <a:spcPct val="80000"/>
              </a:lnSpc>
              <a:buFontTx/>
              <a:buAutoNum type="arabicPeriod"/>
            </a:pPr>
            <a:r>
              <a:rPr lang="en-US" sz="3000" dirty="0"/>
              <a:t>All of the above (1,2,3)</a:t>
            </a:r>
          </a:p>
          <a:p>
            <a:pPr>
              <a:lnSpc>
                <a:spcPct val="80000"/>
              </a:lnSpc>
              <a:buFontTx/>
              <a:buAutoNum type="arabicPeriod"/>
            </a:pPr>
            <a:r>
              <a:rPr lang="en-US" sz="3000" b="1" dirty="0"/>
              <a:t>Both 1 and 2.</a:t>
            </a:r>
          </a:p>
        </p:txBody>
      </p:sp>
      <p:sp>
        <p:nvSpPr>
          <p:cNvPr id="27652" name="TextBox 3"/>
          <p:cNvSpPr txBox="1">
            <a:spLocks noChangeArrowheads="1"/>
          </p:cNvSpPr>
          <p:nvPr/>
        </p:nvSpPr>
        <p:spPr bwMode="auto">
          <a:xfrm>
            <a:off x="4953000" y="1295400"/>
            <a:ext cx="3733800" cy="4246563"/>
          </a:xfrm>
          <a:prstGeom prst="rect">
            <a:avLst/>
          </a:prstGeom>
          <a:noFill/>
          <a:ln w="9525">
            <a:noFill/>
            <a:miter lim="800000"/>
            <a:headEnd/>
            <a:tailEnd/>
          </a:ln>
        </p:spPr>
        <p:txBody>
          <a:bodyPr>
            <a:prstTxWarp prst="textNoShape">
              <a:avLst/>
            </a:prstTxWarp>
            <a:spAutoFit/>
          </a:bodyPr>
          <a:lstStyle/>
          <a:p>
            <a:r>
              <a:rPr lang="en-US"/>
              <a:t>6)Are involved in retrograde transport of material. - Yup. Kinesin proteins shuttle molecules/neurotransmitters/vesicles from the cell body to the axon terminal (anterograde transport.) Dynein does the same thing but in reverse (retrograde transport.)Are involved in anterograde transport of material. - YupAre the site of protein synthesis in a neuron. - Nope, protein synthesis is done at ribosomes (free or on the RER.)All of the above (1,2,3)Both 1 and 2. - BINGO.</a:t>
            </a:r>
          </a:p>
        </p:txBody>
      </p:sp>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PQuestion"/>
          <p:cNvSpPr>
            <a:spLocks noGrp="1"/>
          </p:cNvSpPr>
          <p:nvPr>
            <p:ph type="title"/>
          </p:nvPr>
        </p:nvSpPr>
        <p:spPr/>
        <p:txBody>
          <a:bodyPr>
            <a:normAutofit fontScale="90000"/>
          </a:bodyPr>
          <a:lstStyle/>
          <a:p>
            <a:r>
              <a:rPr lang="en-US"/>
              <a:t>7. Myelin in the peripheral nervous system (PNS):</a:t>
            </a:r>
          </a:p>
        </p:txBody>
      </p:sp>
      <p:sp>
        <p:nvSpPr>
          <p:cNvPr id="29699" name="TPAnswers"/>
          <p:cNvSpPr>
            <a:spLocks noGrp="1"/>
          </p:cNvSpPr>
          <p:nvPr>
            <p:ph type="body" idx="1"/>
            <p:custDataLst>
              <p:tags r:id="rId2"/>
            </p:custDataLst>
          </p:nvPr>
        </p:nvSpPr>
        <p:spPr>
          <a:xfrm>
            <a:off x="457200" y="1600200"/>
            <a:ext cx="4114800" cy="4525963"/>
          </a:xfrm>
        </p:spPr>
        <p:txBody>
          <a:bodyPr/>
          <a:lstStyle/>
          <a:p>
            <a:pPr>
              <a:lnSpc>
                <a:spcPct val="80000"/>
              </a:lnSpc>
              <a:buFontTx/>
              <a:buAutoNum type="arabicPeriod"/>
            </a:pPr>
            <a:r>
              <a:rPr lang="en-US" sz="3000" dirty="0"/>
              <a:t>Is composed of fused membranes of the rough endoplasmic reticulum.</a:t>
            </a:r>
          </a:p>
          <a:p>
            <a:pPr>
              <a:lnSpc>
                <a:spcPct val="80000"/>
              </a:lnSpc>
              <a:buFontTx/>
              <a:buAutoNum type="arabicPeriod"/>
            </a:pPr>
            <a:r>
              <a:rPr lang="en-US" sz="3000" dirty="0"/>
              <a:t>Contains gap junctions between fused membranes.</a:t>
            </a:r>
          </a:p>
          <a:p>
            <a:pPr>
              <a:lnSpc>
                <a:spcPct val="80000"/>
              </a:lnSpc>
              <a:buFontTx/>
              <a:buAutoNum type="arabicPeriod"/>
            </a:pPr>
            <a:r>
              <a:rPr lang="en-US" sz="3000" b="1" dirty="0"/>
              <a:t>Is made by Schwann cells.</a:t>
            </a:r>
          </a:p>
          <a:p>
            <a:pPr>
              <a:lnSpc>
                <a:spcPct val="80000"/>
              </a:lnSpc>
              <a:buFontTx/>
              <a:buAutoNum type="arabicPeriod"/>
            </a:pPr>
            <a:r>
              <a:rPr lang="en-US" sz="3000" dirty="0"/>
              <a:t>Are processes of </a:t>
            </a:r>
            <a:r>
              <a:rPr lang="en-US" sz="3000" dirty="0" err="1"/>
              <a:t>astrocytes</a:t>
            </a:r>
            <a:r>
              <a:rPr lang="en-US" sz="3000" dirty="0"/>
              <a:t>.</a:t>
            </a:r>
          </a:p>
        </p:txBody>
      </p:sp>
      <p:sp>
        <p:nvSpPr>
          <p:cNvPr id="29700" name="TextBox 3"/>
          <p:cNvSpPr txBox="1">
            <a:spLocks noChangeArrowheads="1"/>
          </p:cNvSpPr>
          <p:nvPr/>
        </p:nvSpPr>
        <p:spPr bwMode="auto">
          <a:xfrm>
            <a:off x="4724400" y="1600200"/>
            <a:ext cx="4419600" cy="4524375"/>
          </a:xfrm>
          <a:prstGeom prst="rect">
            <a:avLst/>
          </a:prstGeom>
          <a:noFill/>
          <a:ln w="9525">
            <a:noFill/>
            <a:miter lim="800000"/>
            <a:headEnd/>
            <a:tailEnd/>
          </a:ln>
        </p:spPr>
        <p:txBody>
          <a:bodyPr>
            <a:prstTxWarp prst="textNoShape">
              <a:avLst/>
            </a:prstTxWarp>
            <a:spAutoFit/>
          </a:bodyPr>
          <a:lstStyle/>
          <a:p>
            <a:r>
              <a:rPr lang="en-US"/>
              <a:t>7)Is composed of fused membranes of the rough endoplasmic reticulum. - Nope. Pretty sure that’s inside the cell. Myelination is on the outside.Contains gap junctions between fused membranes. - No. Myelination sections are not connected to eachother. Is made by Schwann cells. - Yes. Myelination in the PNS is done by Schwann cells wrapping themselves around the axons. The wrappings don’t have gaps between them. In the CNS, oligodendrocytes wrap their octopus-like tentacles around multiple cells’ axons. Myelinated sections have gaps, which are occupied by atrocyte feet.Are processes of astrocytes.</a:t>
            </a:r>
          </a:p>
        </p:txBody>
      </p:sp>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PQuestion"/>
          <p:cNvSpPr>
            <a:spLocks noGrp="1"/>
          </p:cNvSpPr>
          <p:nvPr>
            <p:ph type="title"/>
          </p:nvPr>
        </p:nvSpPr>
        <p:spPr>
          <a:xfrm>
            <a:off x="457200" y="274638"/>
            <a:ext cx="8229600" cy="1401762"/>
          </a:xfrm>
        </p:spPr>
        <p:txBody>
          <a:bodyPr>
            <a:normAutofit fontScale="90000"/>
          </a:bodyPr>
          <a:lstStyle/>
          <a:p>
            <a:r>
              <a:rPr lang="en-US"/>
              <a:t>8. Cells making the protein collagen are found in:</a:t>
            </a:r>
            <a:br>
              <a:rPr lang="en-US"/>
            </a:br>
            <a:endParaRPr lang="en-US"/>
          </a:p>
        </p:txBody>
      </p:sp>
      <p:sp>
        <p:nvSpPr>
          <p:cNvPr id="31747" name="TPAnswers"/>
          <p:cNvSpPr>
            <a:spLocks noGrp="1"/>
          </p:cNvSpPr>
          <p:nvPr>
            <p:ph type="body" idx="1"/>
            <p:custDataLst>
              <p:tags r:id="rId2"/>
            </p:custDataLst>
          </p:nvPr>
        </p:nvSpPr>
        <p:spPr>
          <a:xfrm>
            <a:off x="457200" y="1600200"/>
            <a:ext cx="4114800" cy="2362200"/>
          </a:xfrm>
        </p:spPr>
        <p:txBody>
          <a:bodyPr/>
          <a:lstStyle/>
          <a:p>
            <a:pPr>
              <a:buFontTx/>
              <a:buAutoNum type="arabicPeriod"/>
            </a:pPr>
            <a:r>
              <a:rPr lang="en-US" dirty="0"/>
              <a:t>A only.</a:t>
            </a:r>
          </a:p>
          <a:p>
            <a:pPr>
              <a:buFontTx/>
              <a:buAutoNum type="arabicPeriod"/>
            </a:pPr>
            <a:r>
              <a:rPr lang="en-US" dirty="0"/>
              <a:t>B only.</a:t>
            </a:r>
          </a:p>
          <a:p>
            <a:pPr>
              <a:buFontTx/>
              <a:buAutoNum type="arabicPeriod"/>
            </a:pPr>
            <a:r>
              <a:rPr lang="en-US" b="1" dirty="0"/>
              <a:t>Both A and B.</a:t>
            </a:r>
          </a:p>
          <a:p>
            <a:pPr>
              <a:buFontTx/>
              <a:buAutoNum type="arabicPeriod"/>
            </a:pPr>
            <a:r>
              <a:rPr lang="en-US" dirty="0"/>
              <a:t>Neither A nor B.</a:t>
            </a:r>
          </a:p>
        </p:txBody>
      </p:sp>
      <p:pic>
        <p:nvPicPr>
          <p:cNvPr id="31748" name="Picture 6" descr="fig1"/>
          <p:cNvPicPr>
            <a:picLocks noChangeAspect="1" noChangeArrowheads="1"/>
          </p:cNvPicPr>
          <p:nvPr/>
        </p:nvPicPr>
        <p:blipFill>
          <a:blip r:embed="rId5"/>
          <a:srcRect/>
          <a:stretch>
            <a:fillRect/>
          </a:stretch>
        </p:blipFill>
        <p:spPr bwMode="auto">
          <a:xfrm>
            <a:off x="4916488" y="1295400"/>
            <a:ext cx="4227512" cy="5146675"/>
          </a:xfrm>
          <a:prstGeom prst="rect">
            <a:avLst/>
          </a:prstGeom>
          <a:noFill/>
          <a:ln w="38100">
            <a:solidFill>
              <a:srgbClr val="000000"/>
            </a:solidFill>
            <a:miter lim="800000"/>
            <a:headEnd/>
            <a:tailEnd/>
          </a:ln>
        </p:spPr>
      </p:pic>
      <p:sp>
        <p:nvSpPr>
          <p:cNvPr id="6" name="TextBox 5"/>
          <p:cNvSpPr txBox="1"/>
          <p:nvPr/>
        </p:nvSpPr>
        <p:spPr>
          <a:xfrm>
            <a:off x="7010400" y="2671763"/>
            <a:ext cx="350838" cy="369887"/>
          </a:xfrm>
          <a:prstGeom prst="rect">
            <a:avLst/>
          </a:prstGeom>
          <a:solidFill>
            <a:schemeClr val="bg1">
              <a:lumMod val="85000"/>
            </a:schemeClr>
          </a:solidFill>
        </p:spPr>
        <p:txBody>
          <a:bodyPr wrap="none">
            <a:prstTxWarp prst="textNoShape">
              <a:avLst/>
            </a:prstTxWarp>
            <a:spAutoFit/>
          </a:bodyPr>
          <a:lstStyle/>
          <a:p>
            <a:pPr>
              <a:defRPr/>
            </a:pPr>
            <a:r>
              <a:rPr lang="en-US" b="1"/>
              <a:t>A</a:t>
            </a:r>
          </a:p>
        </p:txBody>
      </p:sp>
      <p:sp>
        <p:nvSpPr>
          <p:cNvPr id="7" name="TextBox 6"/>
          <p:cNvSpPr txBox="1"/>
          <p:nvPr/>
        </p:nvSpPr>
        <p:spPr>
          <a:xfrm>
            <a:off x="5105400" y="4195763"/>
            <a:ext cx="350838" cy="369887"/>
          </a:xfrm>
          <a:prstGeom prst="rect">
            <a:avLst/>
          </a:prstGeom>
          <a:solidFill>
            <a:schemeClr val="bg1">
              <a:lumMod val="85000"/>
            </a:schemeClr>
          </a:solidFill>
        </p:spPr>
        <p:txBody>
          <a:bodyPr wrap="none">
            <a:prstTxWarp prst="textNoShape">
              <a:avLst/>
            </a:prstTxWarp>
            <a:spAutoFit/>
          </a:bodyPr>
          <a:lstStyle/>
          <a:p>
            <a:pPr>
              <a:defRPr/>
            </a:pPr>
            <a:r>
              <a:rPr lang="en-US" b="1"/>
              <a:t>B</a:t>
            </a:r>
          </a:p>
        </p:txBody>
      </p:sp>
      <p:sp>
        <p:nvSpPr>
          <p:cNvPr id="31751" name="TextBox 7"/>
          <p:cNvSpPr txBox="1">
            <a:spLocks noChangeArrowheads="1"/>
          </p:cNvSpPr>
          <p:nvPr/>
        </p:nvSpPr>
        <p:spPr bwMode="auto">
          <a:xfrm>
            <a:off x="0" y="3886200"/>
            <a:ext cx="4724400" cy="2032000"/>
          </a:xfrm>
          <a:prstGeom prst="rect">
            <a:avLst/>
          </a:prstGeom>
          <a:noFill/>
          <a:ln w="9525">
            <a:noFill/>
            <a:miter lim="800000"/>
            <a:headEnd/>
            <a:tailEnd/>
          </a:ln>
        </p:spPr>
        <p:txBody>
          <a:bodyPr>
            <a:prstTxWarp prst="textNoShape">
              <a:avLst/>
            </a:prstTxWarp>
            <a:spAutoFit/>
          </a:bodyPr>
          <a:lstStyle/>
          <a:p>
            <a:r>
              <a:rPr lang="en-US"/>
              <a:t>8)A only.B only.Both A and B. - Bingo. Fibroblasts (and thus collagen) are found in both the endoneurium (A) and the epineurium (B.) The epineurium is connective tissue that surrounds the nerve, and the endoneurium has reticular collagen (lab image 10.)Neither A nor B.</a:t>
            </a: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PQuestion"/>
          <p:cNvSpPr>
            <a:spLocks noGrp="1"/>
          </p:cNvSpPr>
          <p:nvPr>
            <p:ph type="title"/>
          </p:nvPr>
        </p:nvSpPr>
        <p:spPr/>
        <p:txBody>
          <a:bodyPr>
            <a:normAutofit fontScale="90000"/>
          </a:bodyPr>
          <a:lstStyle/>
          <a:p>
            <a:pPr eaLnBrk="1" hangingPunct="1"/>
            <a:r>
              <a:rPr lang="en-US"/>
              <a:t>During protein synthesis the signal sequence interacts with: </a:t>
            </a:r>
          </a:p>
        </p:txBody>
      </p:sp>
      <p:sp>
        <p:nvSpPr>
          <p:cNvPr id="4099"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Tx/>
              <a:buAutoNum type="arabicPeriod"/>
            </a:pPr>
            <a:r>
              <a:rPr lang="en-US" dirty="0"/>
              <a:t>The ribosome receptor.</a:t>
            </a:r>
          </a:p>
          <a:p>
            <a:pPr marL="514350" indent="-514350" eaLnBrk="1" hangingPunct="1">
              <a:buFontTx/>
              <a:buAutoNum type="arabicPeriod"/>
            </a:pPr>
            <a:r>
              <a:rPr lang="en-US" dirty="0"/>
              <a:t>The SRP receptor</a:t>
            </a:r>
          </a:p>
          <a:p>
            <a:pPr marL="514350" indent="-514350" eaLnBrk="1" hangingPunct="1">
              <a:buFontTx/>
              <a:buAutoNum type="arabicPeriod"/>
            </a:pPr>
            <a:r>
              <a:rPr lang="en-US" b="1" dirty="0"/>
              <a:t>The signal recognition particle</a:t>
            </a:r>
            <a:r>
              <a:rPr lang="en-US" dirty="0"/>
              <a:t>.</a:t>
            </a:r>
          </a:p>
          <a:p>
            <a:pPr marL="514350" indent="-514350" eaLnBrk="1" hangingPunct="1">
              <a:buFontTx/>
              <a:buAutoNum type="arabicPeriod"/>
            </a:pPr>
            <a:r>
              <a:rPr lang="en-US" dirty="0"/>
              <a:t>The docking protein</a:t>
            </a:r>
          </a:p>
        </p:txBody>
      </p:sp>
      <p:sp>
        <p:nvSpPr>
          <p:cNvPr id="4101" name="Text Box 5"/>
          <p:cNvSpPr txBox="1">
            <a:spLocks noChangeArrowheads="1"/>
          </p:cNvSpPr>
          <p:nvPr/>
        </p:nvSpPr>
        <p:spPr bwMode="auto">
          <a:xfrm>
            <a:off x="4572000" y="1676400"/>
            <a:ext cx="4114800" cy="2723823"/>
          </a:xfrm>
          <a:prstGeom prst="rect">
            <a:avLst/>
          </a:prstGeom>
          <a:noFill/>
          <a:ln w="9525">
            <a:noFill/>
            <a:miter lim="800000"/>
            <a:headEnd/>
            <a:tailEnd/>
          </a:ln>
          <a:effectLst/>
        </p:spPr>
        <p:txBody>
          <a:bodyPr>
            <a:prstTxWarp prst="textNoShape">
              <a:avLst/>
            </a:prstTxWarp>
            <a:spAutoFit/>
          </a:bodyPr>
          <a:lstStyle/>
          <a:p>
            <a:pPr marL="342900" indent="-342900">
              <a:spcBef>
                <a:spcPct val="50000"/>
              </a:spcBef>
            </a:pPr>
            <a:r>
              <a:rPr lang="en-US" dirty="0"/>
              <a:t>     Here are a few </a:t>
            </a:r>
            <a:r>
              <a:rPr lang="en-US" dirty="0" err="1"/>
              <a:t>keypoints</a:t>
            </a:r>
            <a:r>
              <a:rPr lang="en-US" dirty="0"/>
              <a:t> about general </a:t>
            </a:r>
            <a:r>
              <a:rPr lang="en-US" dirty="0" err="1"/>
              <a:t>ribosomes</a:t>
            </a:r>
            <a:r>
              <a:rPr lang="en-US" dirty="0"/>
              <a:t>.. They may be attached to the outer membrane of the RER, </a:t>
            </a:r>
            <a:r>
              <a:rPr lang="en-US" dirty="0" err="1"/>
              <a:t>polyribosomes</a:t>
            </a:r>
            <a:r>
              <a:rPr lang="en-US" dirty="0"/>
              <a:t> may be attached to outer surface of nucleus, and the granular region within the nucleus is where you may find maturing </a:t>
            </a:r>
            <a:r>
              <a:rPr lang="en-US" dirty="0" err="1"/>
              <a:t>ribosomes</a:t>
            </a:r>
            <a:r>
              <a:rPr lang="en-US" dirty="0"/>
              <a:t>.</a:t>
            </a:r>
            <a:r>
              <a:rPr lang="en-US" dirty="0" smtClean="0"/>
              <a:t> </a:t>
            </a:r>
          </a:p>
          <a:p>
            <a:pPr marL="342900" indent="-342900">
              <a:spcBef>
                <a:spcPct val="50000"/>
              </a:spcBef>
              <a:buFontTx/>
              <a:buChar char="•"/>
            </a:pPr>
            <a:endParaRPr lang="en-US" dirty="0"/>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TPQuestion"/>
          <p:cNvSpPr>
            <a:spLocks noGrp="1"/>
          </p:cNvSpPr>
          <p:nvPr>
            <p:ph type="title"/>
          </p:nvPr>
        </p:nvSpPr>
        <p:spPr>
          <a:xfrm>
            <a:off x="0" y="274638"/>
            <a:ext cx="4191000" cy="1143000"/>
          </a:xfrm>
        </p:spPr>
        <p:txBody>
          <a:bodyPr>
            <a:normAutofit fontScale="90000"/>
          </a:bodyPr>
          <a:lstStyle/>
          <a:p>
            <a:r>
              <a:rPr lang="en-US" sz="4000"/>
              <a:t>9. Sarcomeres are found in:</a:t>
            </a:r>
          </a:p>
        </p:txBody>
      </p:sp>
      <p:sp>
        <p:nvSpPr>
          <p:cNvPr id="33795" name="TPAnswers"/>
          <p:cNvSpPr>
            <a:spLocks noGrp="1"/>
          </p:cNvSpPr>
          <p:nvPr>
            <p:ph type="body" idx="1"/>
            <p:custDataLst>
              <p:tags r:id="rId2"/>
            </p:custDataLst>
          </p:nvPr>
        </p:nvSpPr>
        <p:spPr>
          <a:xfrm>
            <a:off x="457200" y="1600200"/>
            <a:ext cx="4114800" cy="4525963"/>
          </a:xfrm>
        </p:spPr>
        <p:txBody>
          <a:bodyPr/>
          <a:lstStyle/>
          <a:p>
            <a:pPr>
              <a:buFontTx/>
              <a:buAutoNum type="arabicPeriod"/>
            </a:pPr>
            <a:r>
              <a:rPr lang="en-US"/>
              <a:t>A.</a:t>
            </a:r>
          </a:p>
          <a:p>
            <a:pPr>
              <a:buFontTx/>
              <a:buAutoNum type="arabicPeriod"/>
            </a:pPr>
            <a:r>
              <a:rPr lang="en-US"/>
              <a:t>B.</a:t>
            </a:r>
          </a:p>
          <a:p>
            <a:pPr>
              <a:buFontTx/>
              <a:buAutoNum type="arabicPeriod"/>
            </a:pPr>
            <a:r>
              <a:rPr lang="en-US"/>
              <a:t>C.</a:t>
            </a:r>
          </a:p>
          <a:p>
            <a:pPr>
              <a:buFontTx/>
              <a:buAutoNum type="arabicPeriod"/>
            </a:pPr>
            <a:r>
              <a:rPr lang="en-US"/>
              <a:t>D</a:t>
            </a:r>
          </a:p>
          <a:p>
            <a:pPr>
              <a:buFontTx/>
              <a:buAutoNum type="arabicPeriod"/>
            </a:pPr>
            <a:r>
              <a:rPr lang="en-US" b="1"/>
              <a:t>None of the above</a:t>
            </a:r>
            <a:r>
              <a:rPr lang="en-US" b="1" smtClean="0"/>
              <a:t>.</a:t>
            </a:r>
          </a:p>
          <a:p>
            <a:pPr>
              <a:buFont typeface="Arial" pitchFamily="-111" charset="0"/>
              <a:buNone/>
            </a:pPr>
            <a:r>
              <a:rPr lang="en-US" b="1" smtClean="0"/>
              <a:t>This is Smooth muscle.</a:t>
            </a:r>
          </a:p>
          <a:p>
            <a:pPr>
              <a:buFont typeface="Arial" pitchFamily="-111" charset="0"/>
              <a:buNone/>
            </a:pPr>
            <a:endParaRPr lang="en-US" b="1" smtClean="0"/>
          </a:p>
          <a:p>
            <a:pPr>
              <a:buFont typeface="Arial" pitchFamily="-111" charset="0"/>
              <a:buNone/>
            </a:pPr>
            <a:r>
              <a:rPr lang="en-US" sz="1600" b="1" smtClean="0"/>
              <a:t>                                                                Slide 28</a:t>
            </a:r>
          </a:p>
        </p:txBody>
      </p:sp>
      <p:pic>
        <p:nvPicPr>
          <p:cNvPr id="33796" name="Picture 13" descr="fig1"/>
          <p:cNvPicPr>
            <a:picLocks noChangeAspect="1" noChangeArrowheads="1"/>
          </p:cNvPicPr>
          <p:nvPr/>
        </p:nvPicPr>
        <p:blipFill>
          <a:blip r:embed="rId5"/>
          <a:srcRect/>
          <a:stretch>
            <a:fillRect/>
          </a:stretch>
        </p:blipFill>
        <p:spPr bwMode="auto">
          <a:xfrm>
            <a:off x="4371975" y="415925"/>
            <a:ext cx="4619625" cy="6137275"/>
          </a:xfrm>
          <a:prstGeom prst="rect">
            <a:avLst/>
          </a:prstGeom>
          <a:noFill/>
          <a:ln w="28575">
            <a:solidFill>
              <a:srgbClr val="000000"/>
            </a:solidFill>
            <a:miter lim="800000"/>
            <a:headEnd/>
            <a:tailEnd/>
          </a:ln>
        </p:spPr>
      </p:pic>
      <p:sp>
        <p:nvSpPr>
          <p:cNvPr id="6" name="TextBox 5"/>
          <p:cNvSpPr txBox="1"/>
          <p:nvPr/>
        </p:nvSpPr>
        <p:spPr>
          <a:xfrm>
            <a:off x="7726363" y="1981200"/>
            <a:ext cx="350837" cy="369888"/>
          </a:xfrm>
          <a:prstGeom prst="rect">
            <a:avLst/>
          </a:prstGeom>
          <a:solidFill>
            <a:schemeClr val="bg1">
              <a:lumMod val="85000"/>
            </a:schemeClr>
          </a:solidFill>
          <a:ln>
            <a:solidFill>
              <a:schemeClr val="tx1"/>
            </a:solidFill>
          </a:ln>
        </p:spPr>
        <p:txBody>
          <a:bodyPr wrap="none">
            <a:prstTxWarp prst="textNoShape">
              <a:avLst/>
            </a:prstTxWarp>
            <a:spAutoFit/>
          </a:bodyPr>
          <a:lstStyle/>
          <a:p>
            <a:pPr>
              <a:defRPr/>
            </a:pPr>
            <a:r>
              <a:rPr lang="en-US" b="1"/>
              <a:t>A</a:t>
            </a:r>
          </a:p>
        </p:txBody>
      </p:sp>
      <p:sp>
        <p:nvSpPr>
          <p:cNvPr id="7" name="TextBox 6"/>
          <p:cNvSpPr txBox="1"/>
          <p:nvPr/>
        </p:nvSpPr>
        <p:spPr>
          <a:xfrm>
            <a:off x="5029200" y="3962400"/>
            <a:ext cx="350838" cy="369888"/>
          </a:xfrm>
          <a:prstGeom prst="rect">
            <a:avLst/>
          </a:prstGeom>
          <a:solidFill>
            <a:schemeClr val="bg1">
              <a:lumMod val="85000"/>
            </a:schemeClr>
          </a:solidFill>
          <a:ln>
            <a:solidFill>
              <a:schemeClr val="tx1"/>
            </a:solidFill>
          </a:ln>
        </p:spPr>
        <p:txBody>
          <a:bodyPr wrap="none">
            <a:prstTxWarp prst="textNoShape">
              <a:avLst/>
            </a:prstTxWarp>
            <a:spAutoFit/>
          </a:bodyPr>
          <a:lstStyle/>
          <a:p>
            <a:pPr>
              <a:defRPr/>
            </a:pPr>
            <a:r>
              <a:rPr lang="en-US" b="1"/>
              <a:t>B</a:t>
            </a:r>
          </a:p>
        </p:txBody>
      </p:sp>
      <p:sp>
        <p:nvSpPr>
          <p:cNvPr id="8" name="TextBox 7"/>
          <p:cNvSpPr txBox="1"/>
          <p:nvPr/>
        </p:nvSpPr>
        <p:spPr>
          <a:xfrm>
            <a:off x="6019800" y="2743200"/>
            <a:ext cx="350838" cy="369888"/>
          </a:xfrm>
          <a:prstGeom prst="rect">
            <a:avLst/>
          </a:prstGeom>
          <a:solidFill>
            <a:schemeClr val="bg1">
              <a:lumMod val="85000"/>
            </a:schemeClr>
          </a:solidFill>
          <a:ln>
            <a:solidFill>
              <a:schemeClr val="tx1"/>
            </a:solidFill>
          </a:ln>
        </p:spPr>
        <p:txBody>
          <a:bodyPr wrap="none">
            <a:prstTxWarp prst="textNoShape">
              <a:avLst/>
            </a:prstTxWarp>
            <a:spAutoFit/>
          </a:bodyPr>
          <a:lstStyle/>
          <a:p>
            <a:pPr>
              <a:defRPr/>
            </a:pPr>
            <a:r>
              <a:rPr lang="en-US" b="1"/>
              <a:t>C</a:t>
            </a:r>
          </a:p>
        </p:txBody>
      </p:sp>
      <p:sp>
        <p:nvSpPr>
          <p:cNvPr id="9" name="TextBox 8"/>
          <p:cNvSpPr txBox="1"/>
          <p:nvPr/>
        </p:nvSpPr>
        <p:spPr>
          <a:xfrm>
            <a:off x="6248400" y="1066800"/>
            <a:ext cx="350838" cy="369888"/>
          </a:xfrm>
          <a:prstGeom prst="rect">
            <a:avLst/>
          </a:prstGeom>
          <a:solidFill>
            <a:schemeClr val="bg1">
              <a:lumMod val="85000"/>
            </a:schemeClr>
          </a:solidFill>
          <a:ln>
            <a:solidFill>
              <a:schemeClr val="tx1"/>
            </a:solidFill>
          </a:ln>
        </p:spPr>
        <p:txBody>
          <a:bodyPr wrap="none">
            <a:prstTxWarp prst="textNoShape">
              <a:avLst/>
            </a:prstTxWarp>
            <a:spAutoFit/>
          </a:bodyPr>
          <a:lstStyle/>
          <a:p>
            <a:pPr>
              <a:defRPr/>
            </a:pPr>
            <a:r>
              <a:rPr lang="en-US" b="1"/>
              <a:t>D</a:t>
            </a:r>
          </a:p>
        </p:txBody>
      </p:sp>
      <p:cxnSp>
        <p:nvCxnSpPr>
          <p:cNvPr id="10" name="Straight Arrow Connector 9"/>
          <p:cNvCxnSpPr>
            <a:stCxn id="8" idx="2"/>
          </p:cNvCxnSpPr>
          <p:nvPr/>
        </p:nvCxnSpPr>
        <p:spPr>
          <a:xfrm rot="16200000" flipH="1">
            <a:off x="6102351" y="3206750"/>
            <a:ext cx="392112" cy="2047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6200000" flipH="1">
            <a:off x="6146007" y="1650206"/>
            <a:ext cx="533400" cy="128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3803" name="Picture 15" descr="fig1"/>
          <p:cNvPicPr>
            <a:picLocks noChangeAspect="1" noChangeArrowheads="1"/>
          </p:cNvPicPr>
          <p:nvPr/>
        </p:nvPicPr>
        <p:blipFill>
          <a:blip r:embed="rId6"/>
          <a:srcRect/>
          <a:stretch>
            <a:fillRect/>
          </a:stretch>
        </p:blipFill>
        <p:spPr bwMode="auto">
          <a:xfrm>
            <a:off x="914400" y="5105400"/>
            <a:ext cx="2514600" cy="1892300"/>
          </a:xfrm>
          <a:prstGeom prst="rect">
            <a:avLst/>
          </a:prstGeom>
          <a:noFill/>
          <a:ln w="28575">
            <a:solidFill>
              <a:srgbClr val="000000"/>
            </a:solidFill>
            <a:miter lim="800000"/>
            <a:headEnd/>
            <a:tailEnd/>
          </a:ln>
        </p:spPr>
      </p:pic>
      <p:sp>
        <p:nvSpPr>
          <p:cNvPr id="33804" name="Rectangle 9"/>
          <p:cNvSpPr>
            <a:spLocks noChangeArrowheads="1"/>
          </p:cNvSpPr>
          <p:nvPr/>
        </p:nvSpPr>
        <p:spPr bwMode="auto">
          <a:xfrm>
            <a:off x="914400" y="6630988"/>
            <a:ext cx="2187575" cy="454025"/>
          </a:xfrm>
          <a:prstGeom prst="rect">
            <a:avLst/>
          </a:prstGeom>
          <a:noFill/>
          <a:ln w="12700">
            <a:noFill/>
            <a:miter lim="800000"/>
            <a:headEnd/>
            <a:tailEnd/>
          </a:ln>
        </p:spPr>
        <p:txBody>
          <a:bodyPr wrap="none" lIns="90488" tIns="44450" rIns="90488" bIns="44450">
            <a:prstTxWarp prst="textNoShape">
              <a:avLst/>
            </a:prstTxWarp>
            <a:spAutoFit/>
          </a:bodyPr>
          <a:lstStyle/>
          <a:p>
            <a:r>
              <a:rPr lang="en-US" sz="2400" b="1"/>
              <a:t>Smooth Muscle</a:t>
            </a:r>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PQuestion"/>
          <p:cNvSpPr>
            <a:spLocks noGrp="1"/>
          </p:cNvSpPr>
          <p:nvPr>
            <p:ph type="title"/>
          </p:nvPr>
        </p:nvSpPr>
        <p:spPr/>
        <p:txBody>
          <a:bodyPr/>
          <a:lstStyle/>
          <a:p>
            <a:r>
              <a:rPr lang="en-US" sz="3200"/>
              <a:t>10. The structure between the two pointers:</a:t>
            </a:r>
          </a:p>
        </p:txBody>
      </p:sp>
      <p:sp>
        <p:nvSpPr>
          <p:cNvPr id="35843" name="TPAnswers"/>
          <p:cNvSpPr>
            <a:spLocks noGrp="1"/>
          </p:cNvSpPr>
          <p:nvPr>
            <p:ph type="body" idx="1"/>
            <p:custDataLst>
              <p:tags r:id="rId2"/>
            </p:custDataLst>
          </p:nvPr>
        </p:nvSpPr>
        <p:spPr>
          <a:xfrm>
            <a:off x="457200" y="1600200"/>
            <a:ext cx="4114800" cy="4525963"/>
          </a:xfrm>
        </p:spPr>
        <p:txBody>
          <a:bodyPr/>
          <a:lstStyle/>
          <a:p>
            <a:pPr>
              <a:buFontTx/>
              <a:buAutoNum type="arabicPeriod"/>
            </a:pPr>
            <a:r>
              <a:rPr lang="en-US" sz="2400"/>
              <a:t>Is a node of Ranvier.</a:t>
            </a:r>
          </a:p>
          <a:p>
            <a:pPr>
              <a:buFontTx/>
              <a:buAutoNum type="arabicPeriod"/>
            </a:pPr>
            <a:r>
              <a:rPr lang="en-US" sz="2400"/>
              <a:t>Is a region where sodium channels are found.</a:t>
            </a:r>
          </a:p>
          <a:p>
            <a:pPr>
              <a:buFontTx/>
              <a:buAutoNum type="arabicPeriod"/>
            </a:pPr>
            <a:r>
              <a:rPr lang="en-US" sz="2400"/>
              <a:t>Is a region where action potentials occur.</a:t>
            </a:r>
          </a:p>
          <a:p>
            <a:pPr>
              <a:buFontTx/>
              <a:buAutoNum type="arabicPeriod"/>
            </a:pPr>
            <a:r>
              <a:rPr lang="en-US" sz="2400"/>
              <a:t>All of the above are true.</a:t>
            </a:r>
          </a:p>
        </p:txBody>
      </p:sp>
      <p:pic>
        <p:nvPicPr>
          <p:cNvPr id="35844" name="Picture 4"/>
          <p:cNvPicPr>
            <a:picLocks noChangeArrowheads="1"/>
          </p:cNvPicPr>
          <p:nvPr/>
        </p:nvPicPr>
        <p:blipFill>
          <a:blip r:embed="rId5"/>
          <a:srcRect/>
          <a:stretch>
            <a:fillRect/>
          </a:stretch>
        </p:blipFill>
        <p:spPr bwMode="auto">
          <a:xfrm>
            <a:off x="4495800" y="1295400"/>
            <a:ext cx="4213225" cy="5127625"/>
          </a:xfrm>
          <a:prstGeom prst="rect">
            <a:avLst/>
          </a:prstGeom>
          <a:noFill/>
          <a:ln w="28575">
            <a:solidFill>
              <a:schemeClr val="tx1"/>
            </a:solidFill>
            <a:miter lim="800000"/>
            <a:headEnd/>
            <a:tailEnd/>
          </a:ln>
        </p:spPr>
      </p:pic>
      <p:sp>
        <p:nvSpPr>
          <p:cNvPr id="35845" name="AutoShape 5"/>
          <p:cNvSpPr>
            <a:spLocks noChangeArrowheads="1"/>
          </p:cNvSpPr>
          <p:nvPr/>
        </p:nvSpPr>
        <p:spPr bwMode="auto">
          <a:xfrm>
            <a:off x="5235575" y="3352800"/>
            <a:ext cx="977900" cy="292100"/>
          </a:xfrm>
          <a:prstGeom prst="rightArrow">
            <a:avLst>
              <a:gd name="adj1" fmla="val 50000"/>
              <a:gd name="adj2" fmla="val 167438"/>
            </a:avLst>
          </a:prstGeom>
          <a:solidFill>
            <a:schemeClr val="accent1"/>
          </a:solidFill>
          <a:ln w="12700">
            <a:solidFill>
              <a:schemeClr val="tx1"/>
            </a:solidFill>
            <a:miter lim="800000"/>
            <a:headEnd/>
            <a:tailEnd/>
          </a:ln>
        </p:spPr>
        <p:txBody>
          <a:bodyPr wrap="none" anchor="ctr">
            <a:prstTxWarp prst="textNoShape">
              <a:avLst/>
            </a:prstTxWarp>
          </a:bodyPr>
          <a:lstStyle/>
          <a:p>
            <a:endParaRPr lang="en-US"/>
          </a:p>
        </p:txBody>
      </p:sp>
      <p:sp>
        <p:nvSpPr>
          <p:cNvPr id="35846" name="AutoShape 6"/>
          <p:cNvSpPr>
            <a:spLocks noChangeArrowheads="1"/>
          </p:cNvSpPr>
          <p:nvPr/>
        </p:nvSpPr>
        <p:spPr bwMode="auto">
          <a:xfrm flipH="1">
            <a:off x="6499225" y="3352800"/>
            <a:ext cx="825500" cy="292100"/>
          </a:xfrm>
          <a:prstGeom prst="rightArrow">
            <a:avLst>
              <a:gd name="adj1" fmla="val 50000"/>
              <a:gd name="adj2" fmla="val 141344"/>
            </a:avLst>
          </a:prstGeom>
          <a:solidFill>
            <a:schemeClr val="accent1"/>
          </a:solidFill>
          <a:ln w="12700">
            <a:solidFill>
              <a:schemeClr val="tx1"/>
            </a:solidFill>
            <a:miter lim="800000"/>
            <a:headEnd/>
            <a:tailEnd/>
          </a:ln>
        </p:spPr>
        <p:txBody>
          <a:bodyPr wrap="none" anchor="ctr">
            <a:prstTxWarp prst="textNoShape">
              <a:avLst/>
            </a:prstTxWarp>
          </a:bodyPr>
          <a:lstStyle/>
          <a:p>
            <a:endParaRPr lang="en-US"/>
          </a:p>
        </p:txBody>
      </p:sp>
      <p:sp>
        <p:nvSpPr>
          <p:cNvPr id="35847" name="TextBox 6"/>
          <p:cNvSpPr txBox="1">
            <a:spLocks noChangeArrowheads="1"/>
          </p:cNvSpPr>
          <p:nvPr/>
        </p:nvSpPr>
        <p:spPr bwMode="auto">
          <a:xfrm>
            <a:off x="381000" y="4114800"/>
            <a:ext cx="3886200" cy="3324225"/>
          </a:xfrm>
          <a:prstGeom prst="rect">
            <a:avLst/>
          </a:prstGeom>
          <a:noFill/>
          <a:ln w="9525">
            <a:noFill/>
            <a:miter lim="800000"/>
            <a:headEnd/>
            <a:tailEnd/>
          </a:ln>
        </p:spPr>
        <p:txBody>
          <a:bodyPr>
            <a:prstTxWarp prst="textNoShape">
              <a:avLst/>
            </a:prstTxWarp>
            <a:spAutoFit/>
          </a:bodyPr>
          <a:lstStyle/>
          <a:p>
            <a:r>
              <a:rPr lang="en-US" sz="1400"/>
              <a:t>10)Is a node of Ranvier. - Yes. This is a gap in the myelination of an axon, a break in the wire insulation.Is a region where sodium channels are found. - Yup. The sodium channels must be localized here, because... (see below.)Is a region where action potentials occur. - Again, yes. Myelination allows action potentials to not have to continuously occur all the way down the axon. That would be mad slow neurotransmission. Myelination insulation lets the depolarization slip all the way down until the insulation fails (Node of Ranvier.) At this point, there must be voltage gated sodium channels to let the action potential regenerate there. All of the above are true. - CORRECT.</a:t>
            </a:r>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en-US"/>
              <a:t>Quiz #4</a:t>
            </a:r>
          </a:p>
        </p:txBody>
      </p:sp>
      <p:sp>
        <p:nvSpPr>
          <p:cNvPr id="3" name="Subtitle 2"/>
          <p:cNvSpPr>
            <a:spLocks noGrp="1"/>
          </p:cNvSpPr>
          <p:nvPr>
            <p:ph type="subTitle" idx="1"/>
          </p:nvPr>
        </p:nvSpPr>
        <p:spPr/>
        <p:txBody>
          <a:bodyPr>
            <a:normAutofit/>
          </a:bodyPr>
          <a:lstStyle/>
          <a:p>
            <a:pPr eaLnBrk="1" hangingPunct="1"/>
            <a:endParaRPr lang="en-US">
              <a:solidFill>
                <a:srgbClr val="898989"/>
              </a:solidFill>
            </a:endParaRP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PQuestion"/>
          <p:cNvSpPr>
            <a:spLocks noGrp="1"/>
          </p:cNvSpPr>
          <p:nvPr>
            <p:ph type="title"/>
          </p:nvPr>
        </p:nvSpPr>
        <p:spPr>
          <a:xfrm>
            <a:off x="457200" y="381000"/>
            <a:ext cx="8229600" cy="1143000"/>
          </a:xfrm>
        </p:spPr>
        <p:txBody>
          <a:bodyPr/>
          <a:lstStyle/>
          <a:p>
            <a:pPr eaLnBrk="1" hangingPunct="1"/>
            <a:r>
              <a:rPr lang="en-US"/>
              <a:t>1. Erythropoietin</a:t>
            </a:r>
          </a:p>
        </p:txBody>
      </p:sp>
      <p:sp>
        <p:nvSpPr>
          <p:cNvPr id="3075"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pitchFamily="-111" charset="0"/>
              <a:buAutoNum type="arabicPeriod"/>
            </a:pPr>
            <a:r>
              <a:rPr lang="en-US" sz="2400"/>
              <a:t>Is made in the liver.-------</a:t>
            </a:r>
          </a:p>
          <a:p>
            <a:pPr marL="514350" indent="-514350" eaLnBrk="1" hangingPunct="1">
              <a:buFont typeface="Arial" pitchFamily="-111" charset="0"/>
              <a:buAutoNum type="arabicPeriod"/>
            </a:pPr>
            <a:r>
              <a:rPr lang="en-US" sz="2400"/>
              <a:t>Stimulates platelet -------production.</a:t>
            </a:r>
          </a:p>
          <a:p>
            <a:pPr marL="514350" indent="-514350" eaLnBrk="1" hangingPunct="1">
              <a:buFont typeface="Arial" pitchFamily="-111" charset="0"/>
              <a:buAutoNum type="arabicPeriod"/>
            </a:pPr>
            <a:r>
              <a:rPr lang="en-US" sz="2400">
                <a:solidFill>
                  <a:schemeClr val="accent2"/>
                </a:solidFill>
              </a:rPr>
              <a:t>Is produced in response to anemia.</a:t>
            </a:r>
            <a:endParaRPr lang="en-US" sz="2400"/>
          </a:p>
          <a:p>
            <a:pPr marL="514350" indent="-514350" eaLnBrk="1" hangingPunct="1">
              <a:buFont typeface="Arial" pitchFamily="-111" charset="0"/>
              <a:buAutoNum type="arabicPeriod"/>
            </a:pPr>
            <a:r>
              <a:rPr lang="en-US" sz="2400"/>
              <a:t>Does not stimulate the--- production of hemoglobin.</a:t>
            </a:r>
            <a:endParaRPr lang="en-US"/>
          </a:p>
        </p:txBody>
      </p:sp>
      <p:sp>
        <p:nvSpPr>
          <p:cNvPr id="3076" name="Rectangle 4"/>
          <p:cNvSpPr>
            <a:spLocks noChangeArrowheads="1"/>
          </p:cNvSpPr>
          <p:nvPr/>
        </p:nvSpPr>
        <p:spPr bwMode="auto">
          <a:xfrm>
            <a:off x="3048000" y="4343400"/>
            <a:ext cx="5029200" cy="2243138"/>
          </a:xfrm>
          <a:prstGeom prst="rect">
            <a:avLst/>
          </a:prstGeom>
          <a:noFill/>
          <a:ln w="9525">
            <a:noFill/>
            <a:miter lim="800000"/>
            <a:headEnd/>
            <a:tailEnd/>
          </a:ln>
          <a:effectLst/>
        </p:spPr>
        <p:txBody>
          <a:bodyPr wrap="none">
            <a:prstTxWarp prst="textNoShape">
              <a:avLst/>
            </a:prstTxWarp>
            <a:spAutoFit/>
          </a:bodyPr>
          <a:lstStyle/>
          <a:p>
            <a:pPr eaLnBrk="0" hangingPunct="0">
              <a:lnSpc>
                <a:spcPct val="80000"/>
              </a:lnSpc>
              <a:spcBef>
                <a:spcPct val="20000"/>
              </a:spcBef>
              <a:buClr>
                <a:schemeClr val="tx2"/>
              </a:buClr>
              <a:buFontTx/>
              <a:buChar char="•"/>
            </a:pPr>
            <a:r>
              <a:rPr lang="en-US" sz="1600">
                <a:latin typeface="Times New Roman" pitchFamily="-111" charset="0"/>
              </a:rPr>
              <a:t>Erythropoietin – growth factor</a:t>
            </a:r>
          </a:p>
          <a:p>
            <a:pPr eaLnBrk="0" hangingPunct="0">
              <a:lnSpc>
                <a:spcPct val="80000"/>
              </a:lnSpc>
              <a:spcBef>
                <a:spcPct val="20000"/>
              </a:spcBef>
              <a:buClr>
                <a:schemeClr val="tx2"/>
              </a:buClr>
              <a:buFontTx/>
              <a:buChar char="•"/>
            </a:pPr>
            <a:r>
              <a:rPr lang="en-US" sz="1600">
                <a:latin typeface="Times New Roman" pitchFamily="-111" charset="0"/>
              </a:rPr>
              <a:t>Made by interstitial cells of the kidney</a:t>
            </a:r>
          </a:p>
          <a:p>
            <a:pPr eaLnBrk="0" hangingPunct="0">
              <a:lnSpc>
                <a:spcPct val="80000"/>
              </a:lnSpc>
              <a:spcBef>
                <a:spcPct val="20000"/>
              </a:spcBef>
              <a:buClr>
                <a:schemeClr val="tx2"/>
              </a:buClr>
              <a:buFontTx/>
              <a:buChar char="•"/>
            </a:pPr>
            <a:r>
              <a:rPr lang="en-US" sz="1600">
                <a:latin typeface="Times New Roman" pitchFamily="-111" charset="0"/>
              </a:rPr>
              <a:t>Stimulates </a:t>
            </a:r>
          </a:p>
          <a:p>
            <a:pPr lvl="1" eaLnBrk="0" hangingPunct="0">
              <a:lnSpc>
                <a:spcPct val="80000"/>
              </a:lnSpc>
              <a:spcBef>
                <a:spcPct val="20000"/>
              </a:spcBef>
              <a:buClr>
                <a:schemeClr val="tx1"/>
              </a:buClr>
              <a:buFontTx/>
              <a:buChar char="•"/>
            </a:pPr>
            <a:r>
              <a:rPr lang="en-US" sz="1600">
                <a:latin typeface="Times New Roman" pitchFamily="-111" charset="0"/>
              </a:rPr>
              <a:t>E-CFUs</a:t>
            </a:r>
          </a:p>
          <a:p>
            <a:pPr lvl="1" eaLnBrk="0" hangingPunct="0">
              <a:lnSpc>
                <a:spcPct val="80000"/>
              </a:lnSpc>
              <a:spcBef>
                <a:spcPct val="20000"/>
              </a:spcBef>
              <a:buClr>
                <a:schemeClr val="tx1"/>
              </a:buClr>
              <a:buFontTx/>
              <a:buChar char="•"/>
            </a:pPr>
            <a:r>
              <a:rPr lang="en-US" sz="1600">
                <a:latin typeface="Times New Roman" pitchFamily="-111" charset="0"/>
              </a:rPr>
              <a:t>Primitive/mature progenitor</a:t>
            </a:r>
          </a:p>
          <a:p>
            <a:pPr lvl="1" eaLnBrk="0" hangingPunct="0">
              <a:lnSpc>
                <a:spcPct val="80000"/>
              </a:lnSpc>
              <a:spcBef>
                <a:spcPct val="20000"/>
              </a:spcBef>
              <a:buClr>
                <a:schemeClr val="tx1"/>
              </a:buClr>
              <a:buFontTx/>
              <a:buChar char="•"/>
            </a:pPr>
            <a:r>
              <a:rPr lang="en-US" sz="1600">
                <a:latin typeface="Times New Roman" pitchFamily="-111" charset="0"/>
              </a:rPr>
              <a:t>Proerythroblast</a:t>
            </a:r>
          </a:p>
          <a:p>
            <a:pPr eaLnBrk="0" hangingPunct="0">
              <a:lnSpc>
                <a:spcPct val="80000"/>
              </a:lnSpc>
              <a:spcBef>
                <a:spcPct val="20000"/>
              </a:spcBef>
              <a:buClr>
                <a:schemeClr val="tx2"/>
              </a:buClr>
              <a:buFontTx/>
              <a:buChar char="•"/>
            </a:pPr>
            <a:r>
              <a:rPr lang="en-US" sz="1600">
                <a:latin typeface="Times New Roman" pitchFamily="-111" charset="0"/>
              </a:rPr>
              <a:t>Stimulates maturation of red blood cells</a:t>
            </a:r>
          </a:p>
          <a:p>
            <a:pPr eaLnBrk="0" hangingPunct="0">
              <a:lnSpc>
                <a:spcPct val="80000"/>
              </a:lnSpc>
              <a:spcBef>
                <a:spcPct val="20000"/>
              </a:spcBef>
              <a:buClr>
                <a:schemeClr val="tx2"/>
              </a:buClr>
              <a:buFontTx/>
              <a:buChar char="•"/>
            </a:pPr>
            <a:r>
              <a:rPr lang="en-US" sz="1600">
                <a:latin typeface="Times New Roman" pitchFamily="-111" charset="0"/>
              </a:rPr>
              <a:t>Stimulates production of hemoglobin</a:t>
            </a:r>
          </a:p>
          <a:p>
            <a:pPr eaLnBrk="0" hangingPunct="0">
              <a:lnSpc>
                <a:spcPct val="80000"/>
              </a:lnSpc>
              <a:spcBef>
                <a:spcPct val="20000"/>
              </a:spcBef>
              <a:buClr>
                <a:schemeClr val="tx2"/>
              </a:buClr>
              <a:buFontTx/>
              <a:buChar char="•"/>
            </a:pPr>
            <a:r>
              <a:rPr lang="en-US" sz="1600">
                <a:latin typeface="Times New Roman" pitchFamily="-111" charset="0"/>
              </a:rPr>
              <a:t>Erythropoietin increases in response to hypoxia or anemia.</a:t>
            </a:r>
            <a:endParaRPr lang="en-US" sz="2800">
              <a:latin typeface="Times New Roman" pitchFamily="-111" charset="0"/>
            </a:endParaRPr>
          </a:p>
        </p:txBody>
      </p:sp>
      <p:sp>
        <p:nvSpPr>
          <p:cNvPr id="3077" name="Rectangle 5"/>
          <p:cNvSpPr>
            <a:spLocks noChangeArrowheads="1"/>
          </p:cNvSpPr>
          <p:nvPr/>
        </p:nvSpPr>
        <p:spPr bwMode="auto">
          <a:xfrm>
            <a:off x="4572000" y="1676400"/>
            <a:ext cx="2166938" cy="366713"/>
          </a:xfrm>
          <a:prstGeom prst="rect">
            <a:avLst/>
          </a:prstGeom>
          <a:noFill/>
          <a:ln w="9525">
            <a:noFill/>
            <a:miter lim="800000"/>
            <a:headEnd/>
            <a:tailEnd/>
          </a:ln>
          <a:effectLst/>
        </p:spPr>
        <p:txBody>
          <a:bodyPr wrap="none">
            <a:prstTxWarp prst="textNoShape">
              <a:avLst/>
            </a:prstTxWarp>
            <a:spAutoFit/>
          </a:bodyPr>
          <a:lstStyle/>
          <a:p>
            <a:r>
              <a:rPr lang="en-US"/>
              <a:t>Produced in Kideny</a:t>
            </a:r>
          </a:p>
        </p:txBody>
      </p:sp>
      <p:sp>
        <p:nvSpPr>
          <p:cNvPr id="3078" name="Rectangle 6"/>
          <p:cNvSpPr>
            <a:spLocks noChangeArrowheads="1"/>
          </p:cNvSpPr>
          <p:nvPr/>
        </p:nvSpPr>
        <p:spPr bwMode="auto">
          <a:xfrm>
            <a:off x="3886200" y="2133600"/>
            <a:ext cx="2987675" cy="776288"/>
          </a:xfrm>
          <a:prstGeom prst="rect">
            <a:avLst/>
          </a:prstGeom>
          <a:noFill/>
          <a:ln w="9525">
            <a:noFill/>
            <a:miter lim="800000"/>
            <a:headEnd/>
            <a:tailEnd/>
          </a:ln>
          <a:effectLst/>
        </p:spPr>
        <p:txBody>
          <a:bodyPr wrap="none">
            <a:prstTxWarp prst="textNoShape">
              <a:avLst/>
            </a:prstTxWarp>
            <a:spAutoFit/>
          </a:bodyPr>
          <a:lstStyle/>
          <a:p>
            <a:pPr lvl="1" eaLnBrk="0" hangingPunct="0">
              <a:lnSpc>
                <a:spcPct val="80000"/>
              </a:lnSpc>
              <a:spcBef>
                <a:spcPct val="20000"/>
              </a:spcBef>
              <a:buClr>
                <a:schemeClr val="tx1"/>
              </a:buClr>
              <a:buFontTx/>
              <a:buChar char="•"/>
            </a:pPr>
            <a:r>
              <a:rPr lang="en-US" sz="1600">
                <a:latin typeface="Times New Roman" pitchFamily="-111" charset="0"/>
              </a:rPr>
              <a:t>E-CFUs</a:t>
            </a:r>
          </a:p>
          <a:p>
            <a:pPr lvl="1" eaLnBrk="0" hangingPunct="0">
              <a:lnSpc>
                <a:spcPct val="80000"/>
              </a:lnSpc>
              <a:spcBef>
                <a:spcPct val="20000"/>
              </a:spcBef>
              <a:buClr>
                <a:schemeClr val="tx1"/>
              </a:buClr>
              <a:buFontTx/>
              <a:buChar char="•"/>
            </a:pPr>
            <a:r>
              <a:rPr lang="en-US" sz="1600">
                <a:latin typeface="Times New Roman" pitchFamily="-111" charset="0"/>
              </a:rPr>
              <a:t>Primitive/mature progenitor</a:t>
            </a:r>
          </a:p>
          <a:p>
            <a:pPr lvl="1" eaLnBrk="0" hangingPunct="0">
              <a:lnSpc>
                <a:spcPct val="80000"/>
              </a:lnSpc>
              <a:spcBef>
                <a:spcPct val="20000"/>
              </a:spcBef>
              <a:buClr>
                <a:schemeClr val="tx1"/>
              </a:buClr>
              <a:buFontTx/>
              <a:buChar char="•"/>
            </a:pPr>
            <a:r>
              <a:rPr lang="en-US" sz="1600">
                <a:latin typeface="Times New Roman" pitchFamily="-111" charset="0"/>
              </a:rPr>
              <a:t>Proerythroblast</a:t>
            </a:r>
          </a:p>
        </p:txBody>
      </p:sp>
      <p:sp>
        <p:nvSpPr>
          <p:cNvPr id="3079" name="Rectangle 7"/>
          <p:cNvSpPr>
            <a:spLocks noChangeArrowheads="1"/>
          </p:cNvSpPr>
          <p:nvPr/>
        </p:nvSpPr>
        <p:spPr bwMode="auto">
          <a:xfrm>
            <a:off x="4495800" y="3657600"/>
            <a:ext cx="2395538" cy="366713"/>
          </a:xfrm>
          <a:prstGeom prst="rect">
            <a:avLst/>
          </a:prstGeom>
          <a:noFill/>
          <a:ln w="9525">
            <a:noFill/>
            <a:miter lim="800000"/>
            <a:headEnd/>
            <a:tailEnd/>
          </a:ln>
          <a:effectLst/>
        </p:spPr>
        <p:txBody>
          <a:bodyPr wrap="none">
            <a:prstTxWarp prst="textNoShape">
              <a:avLst/>
            </a:prstTxWarp>
            <a:spAutoFit/>
          </a:bodyPr>
          <a:lstStyle/>
          <a:p>
            <a:r>
              <a:rPr lang="en-US"/>
              <a:t>DOES stimulate prod.</a:t>
            </a:r>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PQuestion"/>
          <p:cNvSpPr>
            <a:spLocks noGrp="1"/>
          </p:cNvSpPr>
          <p:nvPr>
            <p:ph type="title"/>
          </p:nvPr>
        </p:nvSpPr>
        <p:spPr>
          <a:xfrm>
            <a:off x="381000" y="0"/>
            <a:ext cx="8229600" cy="1143000"/>
          </a:xfrm>
        </p:spPr>
        <p:txBody>
          <a:bodyPr/>
          <a:lstStyle/>
          <a:p>
            <a:pPr eaLnBrk="1" hangingPunct="1"/>
            <a:r>
              <a:rPr lang="en-US"/>
              <a:t>2. Neutrophils</a:t>
            </a:r>
          </a:p>
        </p:txBody>
      </p:sp>
      <p:sp>
        <p:nvSpPr>
          <p:cNvPr id="4099" name="TPAnswers"/>
          <p:cNvSpPr>
            <a:spLocks noGrp="1"/>
          </p:cNvSpPr>
          <p:nvPr>
            <p:ph type="body" idx="1"/>
            <p:custDataLst>
              <p:tags r:id="rId2"/>
            </p:custDataLst>
          </p:nvPr>
        </p:nvSpPr>
        <p:spPr>
          <a:xfrm>
            <a:off x="304800" y="990600"/>
            <a:ext cx="4419600" cy="4525963"/>
          </a:xfrm>
        </p:spPr>
        <p:txBody>
          <a:bodyPr/>
          <a:lstStyle/>
          <a:p>
            <a:pPr marL="514350" indent="-514350" eaLnBrk="1" hangingPunct="1">
              <a:buFont typeface="Arial" pitchFamily="-111" charset="0"/>
              <a:buAutoNum type="arabicPeriod"/>
            </a:pPr>
            <a:r>
              <a:rPr lang="en-US" sz="2400"/>
              <a:t>Produce histamine</a:t>
            </a:r>
          </a:p>
          <a:p>
            <a:pPr marL="514350" indent="-514350" eaLnBrk="1" hangingPunct="1">
              <a:buFont typeface="Arial" pitchFamily="-111" charset="0"/>
              <a:buAutoNum type="arabicPeriod"/>
            </a:pPr>
            <a:r>
              <a:rPr lang="en-US" sz="2400"/>
              <a:t>Have bright pink------ granules.</a:t>
            </a:r>
          </a:p>
          <a:p>
            <a:pPr marL="514350" indent="-514350" eaLnBrk="1" hangingPunct="1">
              <a:buFont typeface="Arial" pitchFamily="-111" charset="0"/>
              <a:buAutoNum type="arabicPeriod"/>
            </a:pPr>
            <a:r>
              <a:rPr lang="en-US" sz="2400"/>
              <a:t>Decrease in response to---- infection.</a:t>
            </a:r>
          </a:p>
          <a:p>
            <a:pPr marL="514350" indent="-514350" eaLnBrk="1" hangingPunct="1">
              <a:buFont typeface="Arial" pitchFamily="-111" charset="0"/>
              <a:buAutoNum type="arabicPeriod"/>
            </a:pPr>
            <a:r>
              <a:rPr lang="en-US" sz="2400">
                <a:solidFill>
                  <a:schemeClr val="accent2"/>
                </a:solidFill>
              </a:rPr>
              <a:t>Have lysosomes</a:t>
            </a:r>
            <a:r>
              <a:rPr lang="en-US">
                <a:solidFill>
                  <a:schemeClr val="accent2"/>
                </a:solidFill>
              </a:rPr>
              <a:t>.</a:t>
            </a:r>
            <a:endParaRPr lang="en-US"/>
          </a:p>
        </p:txBody>
      </p:sp>
      <p:sp>
        <p:nvSpPr>
          <p:cNvPr id="4100" name="Rectangle 4"/>
          <p:cNvSpPr>
            <a:spLocks noChangeArrowheads="1"/>
          </p:cNvSpPr>
          <p:nvPr/>
        </p:nvSpPr>
        <p:spPr bwMode="auto">
          <a:xfrm>
            <a:off x="4191000" y="3048000"/>
            <a:ext cx="3811588" cy="3395663"/>
          </a:xfrm>
          <a:prstGeom prst="rect">
            <a:avLst/>
          </a:prstGeom>
          <a:noFill/>
          <a:ln w="9525">
            <a:noFill/>
            <a:miter lim="800000"/>
            <a:headEnd/>
            <a:tailEnd/>
          </a:ln>
          <a:effectLst/>
        </p:spPr>
        <p:txBody>
          <a:bodyPr wrap="none">
            <a:prstTxWarp prst="textNoShape">
              <a:avLst/>
            </a:prstTxWarp>
            <a:spAutoFit/>
          </a:bodyPr>
          <a:lstStyle/>
          <a:p>
            <a:pPr eaLnBrk="0" hangingPunct="0">
              <a:lnSpc>
                <a:spcPct val="80000"/>
              </a:lnSpc>
              <a:spcBef>
                <a:spcPct val="20000"/>
              </a:spcBef>
              <a:buClr>
                <a:schemeClr val="tx2"/>
              </a:buClr>
              <a:buFontTx/>
              <a:buChar char="•"/>
            </a:pPr>
            <a:r>
              <a:rPr lang="en-US">
                <a:latin typeface="Times New Roman" pitchFamily="-111" charset="0"/>
                <a:ea typeface="Times New Roman" pitchFamily="-111" charset="0"/>
                <a:cs typeface="Times New Roman" pitchFamily="-111" charset="0"/>
              </a:rPr>
              <a:t>Two types of granules</a:t>
            </a:r>
          </a:p>
          <a:p>
            <a:pPr lvl="1" eaLnBrk="0" hangingPunct="0">
              <a:lnSpc>
                <a:spcPct val="80000"/>
              </a:lnSpc>
              <a:spcBef>
                <a:spcPct val="20000"/>
              </a:spcBef>
              <a:buClr>
                <a:schemeClr val="tx1"/>
              </a:buClr>
              <a:buFontTx/>
              <a:buChar char="•"/>
            </a:pPr>
            <a:r>
              <a:rPr lang="en-US">
                <a:latin typeface="Times New Roman" pitchFamily="-111" charset="0"/>
                <a:ea typeface="Times New Roman" pitchFamily="-111" charset="0"/>
                <a:cs typeface="Times New Roman" pitchFamily="-111" charset="0"/>
              </a:rPr>
              <a:t>Primary or azurophilic granules - </a:t>
            </a:r>
          </a:p>
          <a:p>
            <a:pPr lvl="1" eaLnBrk="0" hangingPunct="0">
              <a:lnSpc>
                <a:spcPct val="80000"/>
              </a:lnSpc>
              <a:spcBef>
                <a:spcPct val="20000"/>
              </a:spcBef>
              <a:buClr>
                <a:schemeClr val="tx1"/>
              </a:buClr>
            </a:pPr>
            <a:r>
              <a:rPr lang="en-US">
                <a:latin typeface="Times New Roman" pitchFamily="-111" charset="0"/>
                <a:ea typeface="Times New Roman" pitchFamily="-111" charset="0"/>
                <a:cs typeface="Times New Roman" pitchFamily="-111" charset="0"/>
              </a:rPr>
              <a:t>     essentially lysosomes</a:t>
            </a:r>
            <a:endParaRPr lang="en-US" sz="2400">
              <a:latin typeface="Times New Roman" pitchFamily="-111" charset="0"/>
              <a:ea typeface="Times New Roman" pitchFamily="-111" charset="0"/>
              <a:cs typeface="Times New Roman" pitchFamily="-111" charset="0"/>
            </a:endParaRPr>
          </a:p>
          <a:p>
            <a:pPr lvl="2" eaLnBrk="0" hangingPunct="0">
              <a:lnSpc>
                <a:spcPct val="80000"/>
              </a:lnSpc>
              <a:spcBef>
                <a:spcPct val="20000"/>
              </a:spcBef>
              <a:buClr>
                <a:schemeClr val="accent1"/>
              </a:buClr>
              <a:buFontTx/>
              <a:buChar char="•"/>
            </a:pPr>
            <a:r>
              <a:rPr lang="en-US" sz="1600">
                <a:latin typeface="Times New Roman" pitchFamily="-111" charset="0"/>
                <a:ea typeface="Times New Roman" pitchFamily="-111" charset="0"/>
                <a:cs typeface="Times New Roman" pitchFamily="-111" charset="0"/>
              </a:rPr>
              <a:t>Acid phosphatases</a:t>
            </a:r>
          </a:p>
          <a:p>
            <a:pPr lvl="2" eaLnBrk="0" hangingPunct="0">
              <a:lnSpc>
                <a:spcPct val="80000"/>
              </a:lnSpc>
              <a:spcBef>
                <a:spcPct val="20000"/>
              </a:spcBef>
              <a:buClr>
                <a:schemeClr val="accent1"/>
              </a:buClr>
              <a:buFontTx/>
              <a:buChar char="•"/>
            </a:pPr>
            <a:r>
              <a:rPr lang="en-US" sz="1600">
                <a:latin typeface="Times New Roman" pitchFamily="-111" charset="0"/>
                <a:ea typeface="Times New Roman" pitchFamily="-111" charset="0"/>
                <a:cs typeface="Times New Roman" pitchFamily="-111" charset="0"/>
              </a:rPr>
              <a:t>Acid hydrolases</a:t>
            </a:r>
          </a:p>
          <a:p>
            <a:pPr lvl="2" eaLnBrk="0" hangingPunct="0">
              <a:lnSpc>
                <a:spcPct val="80000"/>
              </a:lnSpc>
              <a:spcBef>
                <a:spcPct val="20000"/>
              </a:spcBef>
              <a:buClr>
                <a:schemeClr val="accent1"/>
              </a:buClr>
              <a:buFontTx/>
              <a:buChar char="•"/>
            </a:pPr>
            <a:r>
              <a:rPr lang="en-US" sz="1600">
                <a:latin typeface="Times New Roman" pitchFamily="-111" charset="0"/>
                <a:ea typeface="Times New Roman" pitchFamily="-111" charset="0"/>
                <a:cs typeface="Times New Roman" pitchFamily="-111" charset="0"/>
              </a:rPr>
              <a:t>Myeloperoxidase</a:t>
            </a:r>
          </a:p>
          <a:p>
            <a:pPr lvl="2" eaLnBrk="0" hangingPunct="0">
              <a:lnSpc>
                <a:spcPct val="80000"/>
              </a:lnSpc>
              <a:spcBef>
                <a:spcPct val="20000"/>
              </a:spcBef>
              <a:buClr>
                <a:schemeClr val="accent1"/>
              </a:buClr>
              <a:buFontTx/>
              <a:buChar char="•"/>
            </a:pPr>
            <a:r>
              <a:rPr lang="en-US" sz="1600">
                <a:latin typeface="Times New Roman" pitchFamily="-111" charset="0"/>
                <a:ea typeface="Times New Roman" pitchFamily="-111" charset="0"/>
                <a:cs typeface="Times New Roman" pitchFamily="-111" charset="0"/>
              </a:rPr>
              <a:t>Elastase</a:t>
            </a:r>
          </a:p>
          <a:p>
            <a:pPr lvl="2" eaLnBrk="0" hangingPunct="0">
              <a:lnSpc>
                <a:spcPct val="80000"/>
              </a:lnSpc>
              <a:spcBef>
                <a:spcPct val="20000"/>
              </a:spcBef>
              <a:buClr>
                <a:schemeClr val="accent1"/>
              </a:buClr>
              <a:buFontTx/>
              <a:buChar char="•"/>
            </a:pPr>
            <a:r>
              <a:rPr lang="en-US" sz="1600">
                <a:latin typeface="Times New Roman" pitchFamily="-111" charset="0"/>
                <a:ea typeface="Times New Roman" pitchFamily="-111" charset="0"/>
                <a:cs typeface="Times New Roman" pitchFamily="-111" charset="0"/>
              </a:rPr>
              <a:t>other lysosomal enzymes</a:t>
            </a:r>
            <a:r>
              <a:rPr lang="en-US" sz="2000">
                <a:latin typeface="Times New Roman" pitchFamily="-111" charset="0"/>
                <a:ea typeface="Times New Roman" pitchFamily="-111" charset="0"/>
                <a:cs typeface="Times New Roman" pitchFamily="-111" charset="0"/>
              </a:rPr>
              <a:t>    </a:t>
            </a:r>
          </a:p>
          <a:p>
            <a:pPr lvl="1" eaLnBrk="0" hangingPunct="0">
              <a:lnSpc>
                <a:spcPct val="80000"/>
              </a:lnSpc>
              <a:spcBef>
                <a:spcPct val="20000"/>
              </a:spcBef>
              <a:buClr>
                <a:schemeClr val="tx1"/>
              </a:buClr>
              <a:buFontTx/>
              <a:buChar char="•"/>
            </a:pPr>
            <a:r>
              <a:rPr lang="en-US">
                <a:latin typeface="Times New Roman" pitchFamily="-111" charset="0"/>
                <a:ea typeface="Times New Roman" pitchFamily="-111" charset="0"/>
                <a:cs typeface="Times New Roman" pitchFamily="-111" charset="0"/>
              </a:rPr>
              <a:t> Secondary or specific granules</a:t>
            </a:r>
            <a:endParaRPr lang="en-US" sz="2400">
              <a:latin typeface="Times New Roman" pitchFamily="-111" charset="0"/>
              <a:ea typeface="Times New Roman" pitchFamily="-111" charset="0"/>
              <a:cs typeface="Times New Roman" pitchFamily="-111" charset="0"/>
            </a:endParaRPr>
          </a:p>
          <a:p>
            <a:pPr lvl="2" eaLnBrk="0" hangingPunct="0">
              <a:lnSpc>
                <a:spcPct val="80000"/>
              </a:lnSpc>
              <a:spcBef>
                <a:spcPct val="20000"/>
              </a:spcBef>
              <a:buClr>
                <a:schemeClr val="accent1"/>
              </a:buClr>
              <a:buFontTx/>
              <a:buChar char="•"/>
            </a:pPr>
            <a:r>
              <a:rPr lang="en-US" sz="1600">
                <a:latin typeface="Times New Roman" pitchFamily="-111" charset="0"/>
                <a:ea typeface="Times New Roman" pitchFamily="-111" charset="0"/>
                <a:cs typeface="Times New Roman" pitchFamily="-111" charset="0"/>
              </a:rPr>
              <a:t>alkaline phosphatases</a:t>
            </a:r>
          </a:p>
          <a:p>
            <a:pPr lvl="2" eaLnBrk="0" hangingPunct="0">
              <a:lnSpc>
                <a:spcPct val="80000"/>
              </a:lnSpc>
              <a:spcBef>
                <a:spcPct val="20000"/>
              </a:spcBef>
              <a:buClr>
                <a:schemeClr val="accent1"/>
              </a:buClr>
              <a:buFontTx/>
              <a:buChar char="•"/>
            </a:pPr>
            <a:r>
              <a:rPr lang="en-US" sz="1600">
                <a:latin typeface="Times New Roman" pitchFamily="-111" charset="0"/>
                <a:ea typeface="Times New Roman" pitchFamily="-111" charset="0"/>
                <a:cs typeface="Times New Roman" pitchFamily="-111" charset="0"/>
              </a:rPr>
              <a:t>collagenase</a:t>
            </a:r>
          </a:p>
          <a:p>
            <a:pPr lvl="2" eaLnBrk="0" hangingPunct="0">
              <a:lnSpc>
                <a:spcPct val="80000"/>
              </a:lnSpc>
              <a:spcBef>
                <a:spcPct val="20000"/>
              </a:spcBef>
              <a:buClr>
                <a:schemeClr val="accent1"/>
              </a:buClr>
              <a:buFontTx/>
              <a:buChar char="•"/>
            </a:pPr>
            <a:r>
              <a:rPr lang="en-US" sz="1600">
                <a:latin typeface="Times New Roman" pitchFamily="-111" charset="0"/>
                <a:ea typeface="Times New Roman" pitchFamily="-111" charset="0"/>
                <a:cs typeface="Times New Roman" pitchFamily="-111" charset="0"/>
              </a:rPr>
              <a:t>lactoferrin</a:t>
            </a:r>
          </a:p>
          <a:p>
            <a:pPr lvl="2" eaLnBrk="0" hangingPunct="0">
              <a:lnSpc>
                <a:spcPct val="80000"/>
              </a:lnSpc>
              <a:spcBef>
                <a:spcPct val="20000"/>
              </a:spcBef>
              <a:buClr>
                <a:schemeClr val="accent1"/>
              </a:buClr>
              <a:buFontTx/>
              <a:buChar char="•"/>
            </a:pPr>
            <a:r>
              <a:rPr lang="en-US" sz="1600">
                <a:latin typeface="Times New Roman" pitchFamily="-111" charset="0"/>
                <a:ea typeface="Times New Roman" pitchFamily="-111" charset="0"/>
                <a:cs typeface="Times New Roman" pitchFamily="-111" charset="0"/>
              </a:rPr>
              <a:t>Lysozyme</a:t>
            </a:r>
            <a:endParaRPr lang="en-US" sz="2000">
              <a:latin typeface="Times New Roman" pitchFamily="-111" charset="0"/>
              <a:ea typeface="Times New Roman" pitchFamily="-111" charset="0"/>
              <a:cs typeface="Times New Roman" pitchFamily="-111" charset="0"/>
            </a:endParaRPr>
          </a:p>
        </p:txBody>
      </p:sp>
      <p:sp>
        <p:nvSpPr>
          <p:cNvPr id="4101" name="Rectangle 5"/>
          <p:cNvSpPr>
            <a:spLocks noChangeArrowheads="1"/>
          </p:cNvSpPr>
          <p:nvPr/>
        </p:nvSpPr>
        <p:spPr bwMode="auto">
          <a:xfrm>
            <a:off x="3886200" y="1447800"/>
            <a:ext cx="1582738" cy="366713"/>
          </a:xfrm>
          <a:prstGeom prst="rect">
            <a:avLst/>
          </a:prstGeom>
          <a:noFill/>
          <a:ln w="9525">
            <a:noFill/>
            <a:miter lim="800000"/>
            <a:headEnd/>
            <a:tailEnd/>
          </a:ln>
          <a:effectLst/>
        </p:spPr>
        <p:txBody>
          <a:bodyPr wrap="none">
            <a:prstTxWarp prst="textNoShape">
              <a:avLst/>
            </a:prstTxWarp>
            <a:spAutoFit/>
          </a:bodyPr>
          <a:lstStyle/>
          <a:p>
            <a:r>
              <a:rPr lang="en-US"/>
              <a:t>Blue granules</a:t>
            </a:r>
          </a:p>
        </p:txBody>
      </p:sp>
      <p:sp>
        <p:nvSpPr>
          <p:cNvPr id="4103" name="Rectangle 7"/>
          <p:cNvSpPr>
            <a:spLocks noChangeArrowheads="1"/>
          </p:cNvSpPr>
          <p:nvPr/>
        </p:nvSpPr>
        <p:spPr bwMode="auto">
          <a:xfrm>
            <a:off x="4724400" y="2286000"/>
            <a:ext cx="1352550" cy="366713"/>
          </a:xfrm>
          <a:prstGeom prst="rect">
            <a:avLst/>
          </a:prstGeom>
          <a:noFill/>
          <a:ln w="9525">
            <a:noFill/>
            <a:miter lim="800000"/>
            <a:headEnd/>
            <a:tailEnd/>
          </a:ln>
          <a:effectLst/>
        </p:spPr>
        <p:txBody>
          <a:bodyPr wrap="none">
            <a:prstTxWarp prst="textNoShape">
              <a:avLst/>
            </a:prstTxWarp>
            <a:spAutoFit/>
          </a:bodyPr>
          <a:lstStyle/>
          <a:p>
            <a:r>
              <a:rPr lang="en-US"/>
              <a:t>INCREASE</a:t>
            </a:r>
          </a:p>
        </p:txBody>
      </p:sp>
      <p:sp>
        <p:nvSpPr>
          <p:cNvPr id="4104" name="Rectangle 8"/>
          <p:cNvSpPr>
            <a:spLocks noChangeArrowheads="1"/>
          </p:cNvSpPr>
          <p:nvPr/>
        </p:nvSpPr>
        <p:spPr bwMode="auto">
          <a:xfrm>
            <a:off x="0" y="3810000"/>
            <a:ext cx="3063875" cy="641350"/>
          </a:xfrm>
          <a:prstGeom prst="rect">
            <a:avLst/>
          </a:prstGeom>
          <a:noFill/>
          <a:ln w="9525">
            <a:noFill/>
            <a:miter lim="800000"/>
            <a:headEnd/>
            <a:tailEnd/>
          </a:ln>
          <a:effectLst/>
        </p:spPr>
        <p:txBody>
          <a:bodyPr wrap="none">
            <a:prstTxWarp prst="textNoShape">
              <a:avLst/>
            </a:prstTxWarp>
            <a:spAutoFit/>
          </a:bodyPr>
          <a:lstStyle/>
          <a:p>
            <a:pPr>
              <a:buFontTx/>
              <a:buChar char="•"/>
            </a:pPr>
            <a:r>
              <a:rPr lang="en-US">
                <a:latin typeface="Times New Roman" pitchFamily="-111" charset="0"/>
              </a:rPr>
              <a:t> Involved in  </a:t>
            </a:r>
            <a:r>
              <a:rPr lang="en-US">
                <a:latin typeface="Times New Roman" pitchFamily="-111" charset="0"/>
                <a:ea typeface="Times New Roman" pitchFamily="-111" charset="0"/>
                <a:cs typeface="Times New Roman" pitchFamily="-111" charset="0"/>
              </a:rPr>
              <a:t>phagocytosis and</a:t>
            </a:r>
          </a:p>
          <a:p>
            <a:r>
              <a:rPr lang="en-US">
                <a:latin typeface="Times New Roman" pitchFamily="-111" charset="0"/>
                <a:ea typeface="Times New Roman" pitchFamily="-111" charset="0"/>
                <a:cs typeface="Times New Roman" pitchFamily="-111" charset="0"/>
              </a:rPr>
              <a:t> destruction of bacteria</a:t>
            </a:r>
            <a:r>
              <a:rPr lang="en-US">
                <a:latin typeface="Times New Roman" pitchFamily="-111" charset="0"/>
              </a:rPr>
              <a:t> .</a:t>
            </a:r>
          </a:p>
        </p:txBody>
      </p:sp>
      <p:sp>
        <p:nvSpPr>
          <p:cNvPr id="4105" name="Rectangle 9"/>
          <p:cNvSpPr>
            <a:spLocks noChangeArrowheads="1"/>
          </p:cNvSpPr>
          <p:nvPr/>
        </p:nvSpPr>
        <p:spPr bwMode="auto">
          <a:xfrm>
            <a:off x="0" y="4395788"/>
            <a:ext cx="5888038" cy="2462212"/>
          </a:xfrm>
          <a:prstGeom prst="rect">
            <a:avLst/>
          </a:prstGeom>
          <a:noFill/>
          <a:ln w="9525">
            <a:noFill/>
            <a:miter lim="800000"/>
            <a:headEnd/>
            <a:tailEnd/>
          </a:ln>
          <a:effectLst/>
        </p:spPr>
        <p:txBody>
          <a:bodyPr wrap="none">
            <a:prstTxWarp prst="textNoShape">
              <a:avLst/>
            </a:prstTxWarp>
            <a:spAutoFit/>
          </a:bodyPr>
          <a:lstStyle/>
          <a:p>
            <a:pPr eaLnBrk="0" hangingPunct="0">
              <a:lnSpc>
                <a:spcPct val="90000"/>
              </a:lnSpc>
              <a:spcBef>
                <a:spcPct val="20000"/>
              </a:spcBef>
              <a:buClr>
                <a:schemeClr val="tx2"/>
              </a:buClr>
              <a:buFontTx/>
              <a:buChar char="•"/>
            </a:pPr>
            <a:r>
              <a:rPr lang="en-US">
                <a:latin typeface="Times New Roman" pitchFamily="-111" charset="0"/>
              </a:rPr>
              <a:t>I</a:t>
            </a:r>
            <a:r>
              <a:rPr lang="en-US">
                <a:latin typeface="Times New Roman" pitchFamily="-111" charset="0"/>
                <a:ea typeface="Times New Roman" pitchFamily="-111" charset="0"/>
                <a:cs typeface="Times New Roman" pitchFamily="-111" charset="0"/>
              </a:rPr>
              <a:t>n an extended inflammatory reaction </a:t>
            </a:r>
          </a:p>
          <a:p>
            <a:pPr eaLnBrk="0" hangingPunct="0">
              <a:lnSpc>
                <a:spcPct val="90000"/>
              </a:lnSpc>
              <a:spcBef>
                <a:spcPct val="20000"/>
              </a:spcBef>
              <a:buClr>
                <a:schemeClr val="tx2"/>
              </a:buClr>
              <a:buFontTx/>
              <a:buChar char="•"/>
            </a:pPr>
            <a:r>
              <a:rPr lang="en-US">
                <a:latin typeface="Times New Roman" pitchFamily="-111" charset="0"/>
                <a:ea typeface="Times New Roman" pitchFamily="-111" charset="0"/>
                <a:cs typeface="Times New Roman" pitchFamily="-111" charset="0"/>
              </a:rPr>
              <a:t>neutrophils will die.</a:t>
            </a:r>
          </a:p>
          <a:p>
            <a:pPr eaLnBrk="0" hangingPunct="0">
              <a:lnSpc>
                <a:spcPct val="90000"/>
              </a:lnSpc>
              <a:spcBef>
                <a:spcPct val="20000"/>
              </a:spcBef>
              <a:buClr>
                <a:schemeClr val="tx2"/>
              </a:buClr>
              <a:buFontTx/>
              <a:buChar char="•"/>
            </a:pPr>
            <a:r>
              <a:rPr lang="en-US">
                <a:latin typeface="Times New Roman" pitchFamily="-111" charset="0"/>
                <a:ea typeface="Times New Roman" pitchFamily="-111" charset="0"/>
                <a:cs typeface="Times New Roman" pitchFamily="-111" charset="0"/>
              </a:rPr>
              <a:t>If this reaction is intense then the result is</a:t>
            </a:r>
          </a:p>
          <a:p>
            <a:pPr eaLnBrk="0" hangingPunct="0">
              <a:lnSpc>
                <a:spcPct val="90000"/>
              </a:lnSpc>
              <a:spcBef>
                <a:spcPct val="20000"/>
              </a:spcBef>
              <a:buClr>
                <a:schemeClr val="tx2"/>
              </a:buClr>
              <a:buFontTx/>
              <a:buChar char="•"/>
            </a:pPr>
            <a:r>
              <a:rPr lang="en-US">
                <a:latin typeface="Times New Roman" pitchFamily="-111" charset="0"/>
                <a:ea typeface="Times New Roman" pitchFamily="-111" charset="0"/>
                <a:cs typeface="Times New Roman" pitchFamily="-111" charset="0"/>
              </a:rPr>
              <a:t> the production of viscous fluid called pus.</a:t>
            </a:r>
          </a:p>
          <a:p>
            <a:pPr eaLnBrk="0" hangingPunct="0">
              <a:lnSpc>
                <a:spcPct val="90000"/>
              </a:lnSpc>
              <a:spcBef>
                <a:spcPct val="20000"/>
              </a:spcBef>
              <a:buClr>
                <a:schemeClr val="tx2"/>
              </a:buClr>
              <a:buFontTx/>
              <a:buChar char="•"/>
            </a:pPr>
            <a:r>
              <a:rPr lang="en-US">
                <a:latin typeface="Times New Roman" pitchFamily="-111" charset="0"/>
                <a:ea typeface="Times New Roman" pitchFamily="-111" charset="0"/>
                <a:cs typeface="Times New Roman" pitchFamily="-111" charset="0"/>
              </a:rPr>
              <a:t>The lifespan of the neutrophil is </a:t>
            </a:r>
          </a:p>
          <a:p>
            <a:pPr lvl="1" eaLnBrk="0" hangingPunct="0">
              <a:lnSpc>
                <a:spcPct val="90000"/>
              </a:lnSpc>
              <a:spcBef>
                <a:spcPct val="20000"/>
              </a:spcBef>
              <a:buClr>
                <a:schemeClr val="tx1"/>
              </a:buClr>
              <a:buFontTx/>
              <a:buChar char="•"/>
            </a:pPr>
            <a:r>
              <a:rPr lang="en-US">
                <a:latin typeface="Times New Roman" pitchFamily="-111" charset="0"/>
                <a:ea typeface="Times New Roman" pitchFamily="-111" charset="0"/>
                <a:cs typeface="Times New Roman" pitchFamily="-111" charset="0"/>
              </a:rPr>
              <a:t>6 – 7 hours in the blood stream</a:t>
            </a:r>
          </a:p>
          <a:p>
            <a:pPr lvl="1" eaLnBrk="0" hangingPunct="0">
              <a:lnSpc>
                <a:spcPct val="90000"/>
              </a:lnSpc>
              <a:spcBef>
                <a:spcPct val="20000"/>
              </a:spcBef>
              <a:buClr>
                <a:schemeClr val="tx1"/>
              </a:buClr>
              <a:buFontTx/>
              <a:buChar char="•"/>
            </a:pPr>
            <a:r>
              <a:rPr lang="en-US">
                <a:latin typeface="Times New Roman" pitchFamily="-111" charset="0"/>
                <a:ea typeface="Times New Roman" pitchFamily="-111" charset="0"/>
                <a:cs typeface="Times New Roman" pitchFamily="-111" charset="0"/>
              </a:rPr>
              <a:t>1 – 4 days in the connective tissue </a:t>
            </a:r>
          </a:p>
          <a:p>
            <a:pPr eaLnBrk="0" hangingPunct="0">
              <a:lnSpc>
                <a:spcPct val="90000"/>
              </a:lnSpc>
              <a:spcBef>
                <a:spcPct val="20000"/>
              </a:spcBef>
              <a:buClr>
                <a:schemeClr val="tx2"/>
              </a:buClr>
              <a:buFontTx/>
              <a:buChar char="•"/>
            </a:pPr>
            <a:r>
              <a:rPr lang="en-US">
                <a:latin typeface="Times New Roman" pitchFamily="-111" charset="0"/>
                <a:ea typeface="Times New Roman" pitchFamily="-111" charset="0"/>
                <a:cs typeface="Times New Roman" pitchFamily="-111" charset="0"/>
              </a:rPr>
              <a:t>An increase in neutrophils in the blood indicates an infection.</a:t>
            </a:r>
          </a:p>
        </p:txBody>
      </p:sp>
      <p:pic>
        <p:nvPicPr>
          <p:cNvPr id="4106" name="Picture 10" descr="neutrolympho"/>
          <p:cNvPicPr>
            <a:picLocks noChangeAspect="1" noChangeArrowheads="1"/>
          </p:cNvPicPr>
          <p:nvPr/>
        </p:nvPicPr>
        <p:blipFill>
          <a:blip r:embed="rId5"/>
          <a:srcRect/>
          <a:stretch>
            <a:fillRect/>
          </a:stretch>
        </p:blipFill>
        <p:spPr bwMode="auto">
          <a:xfrm>
            <a:off x="6248400" y="914400"/>
            <a:ext cx="2667000" cy="1839913"/>
          </a:xfrm>
          <a:prstGeom prst="rect">
            <a:avLst/>
          </a:prstGeom>
          <a:noFill/>
          <a:ln w="28575">
            <a:solidFill>
              <a:srgbClr val="FC0128"/>
            </a:solidFill>
            <a:miter lim="800000"/>
            <a:headEnd/>
            <a:tailEnd/>
          </a:ln>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0" y="0"/>
            <a:ext cx="5867400" cy="1143000"/>
          </a:xfrm>
        </p:spPr>
        <p:txBody>
          <a:bodyPr>
            <a:normAutofit/>
          </a:bodyPr>
          <a:lstStyle/>
          <a:p>
            <a:pPr eaLnBrk="1" hangingPunct="1"/>
            <a:r>
              <a:rPr lang="en-US" sz="4000"/>
              <a:t>3. Which cell is a basophil?</a:t>
            </a:r>
          </a:p>
        </p:txBody>
      </p:sp>
      <p:pic>
        <p:nvPicPr>
          <p:cNvPr id="5123" name="Picture 12" descr="eosi"/>
          <p:cNvPicPr>
            <a:picLocks noChangeAspect="1" noChangeArrowheads="1"/>
          </p:cNvPicPr>
          <p:nvPr/>
        </p:nvPicPr>
        <p:blipFill>
          <a:blip r:embed="rId5"/>
          <a:srcRect/>
          <a:stretch>
            <a:fillRect/>
          </a:stretch>
        </p:blipFill>
        <p:spPr bwMode="auto">
          <a:xfrm>
            <a:off x="6972300" y="0"/>
            <a:ext cx="2171700" cy="2205038"/>
          </a:xfrm>
          <a:prstGeom prst="rect">
            <a:avLst/>
          </a:prstGeom>
          <a:noFill/>
          <a:ln w="28575">
            <a:solidFill>
              <a:srgbClr val="FC0128"/>
            </a:solidFill>
            <a:miter lim="800000"/>
            <a:headEnd/>
            <a:tailEnd/>
          </a:ln>
        </p:spPr>
      </p:pic>
      <p:pic>
        <p:nvPicPr>
          <p:cNvPr id="5124" name="Picture 16" descr="neutrobaso"/>
          <p:cNvPicPr>
            <a:picLocks noChangeAspect="1" noChangeArrowheads="1"/>
          </p:cNvPicPr>
          <p:nvPr/>
        </p:nvPicPr>
        <p:blipFill>
          <a:blip r:embed="rId6"/>
          <a:srcRect/>
          <a:stretch>
            <a:fillRect/>
          </a:stretch>
        </p:blipFill>
        <p:spPr bwMode="auto">
          <a:xfrm>
            <a:off x="5105400" y="2286000"/>
            <a:ext cx="4038600" cy="2751138"/>
          </a:xfrm>
          <a:prstGeom prst="rect">
            <a:avLst/>
          </a:prstGeom>
          <a:noFill/>
          <a:ln w="28575">
            <a:solidFill>
              <a:srgbClr val="FC0128"/>
            </a:solidFill>
            <a:miter lim="800000"/>
            <a:headEnd/>
            <a:tailEnd/>
          </a:ln>
        </p:spPr>
      </p:pic>
      <p:sp>
        <p:nvSpPr>
          <p:cNvPr id="5125" name="TextBox 7"/>
          <p:cNvSpPr txBox="1">
            <a:spLocks noChangeArrowheads="1"/>
          </p:cNvSpPr>
          <p:nvPr/>
        </p:nvSpPr>
        <p:spPr bwMode="auto">
          <a:xfrm>
            <a:off x="7162800" y="1676400"/>
            <a:ext cx="533400" cy="579438"/>
          </a:xfrm>
          <a:prstGeom prst="rect">
            <a:avLst/>
          </a:prstGeom>
          <a:noFill/>
          <a:ln w="9525">
            <a:noFill/>
            <a:miter lim="800000"/>
            <a:headEnd/>
            <a:tailEnd/>
          </a:ln>
        </p:spPr>
        <p:txBody>
          <a:bodyPr>
            <a:prstTxWarp prst="textNoShape">
              <a:avLst/>
            </a:prstTxWarp>
            <a:spAutoFit/>
          </a:bodyPr>
          <a:lstStyle/>
          <a:p>
            <a:r>
              <a:rPr lang="en-US" sz="3200">
                <a:latin typeface="Calibri" pitchFamily="-111" charset="0"/>
              </a:rPr>
              <a:t>A</a:t>
            </a:r>
          </a:p>
        </p:txBody>
      </p:sp>
      <p:cxnSp>
        <p:nvCxnSpPr>
          <p:cNvPr id="10" name="Straight Arrow Connector 9"/>
          <p:cNvCxnSpPr/>
          <p:nvPr/>
        </p:nvCxnSpPr>
        <p:spPr>
          <a:xfrm rot="5400000" flipH="1" flipV="1">
            <a:off x="7467600" y="1600200"/>
            <a:ext cx="228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7" name="TextBox 10"/>
          <p:cNvSpPr txBox="1">
            <a:spLocks noChangeArrowheads="1"/>
          </p:cNvSpPr>
          <p:nvPr/>
        </p:nvSpPr>
        <p:spPr bwMode="auto">
          <a:xfrm>
            <a:off x="5791200" y="4343400"/>
            <a:ext cx="533400" cy="579438"/>
          </a:xfrm>
          <a:prstGeom prst="rect">
            <a:avLst/>
          </a:prstGeom>
          <a:noFill/>
          <a:ln w="9525">
            <a:noFill/>
            <a:miter lim="800000"/>
            <a:headEnd/>
            <a:tailEnd/>
          </a:ln>
        </p:spPr>
        <p:txBody>
          <a:bodyPr>
            <a:prstTxWarp prst="textNoShape">
              <a:avLst/>
            </a:prstTxWarp>
            <a:spAutoFit/>
          </a:bodyPr>
          <a:lstStyle/>
          <a:p>
            <a:r>
              <a:rPr lang="en-US" sz="3200">
                <a:latin typeface="Calibri" pitchFamily="-111" charset="0"/>
              </a:rPr>
              <a:t>B</a:t>
            </a:r>
          </a:p>
        </p:txBody>
      </p:sp>
      <p:cxnSp>
        <p:nvCxnSpPr>
          <p:cNvPr id="12" name="Straight Arrow Connector 11"/>
          <p:cNvCxnSpPr/>
          <p:nvPr/>
        </p:nvCxnSpPr>
        <p:spPr>
          <a:xfrm rot="5400000" flipH="1" flipV="1">
            <a:off x="6096000" y="4267200"/>
            <a:ext cx="228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9" name="TextBox 12"/>
          <p:cNvSpPr txBox="1">
            <a:spLocks noChangeArrowheads="1"/>
          </p:cNvSpPr>
          <p:nvPr/>
        </p:nvSpPr>
        <p:spPr bwMode="auto">
          <a:xfrm>
            <a:off x="7467600" y="4114800"/>
            <a:ext cx="533400" cy="579438"/>
          </a:xfrm>
          <a:prstGeom prst="rect">
            <a:avLst/>
          </a:prstGeom>
          <a:noFill/>
          <a:ln w="9525">
            <a:noFill/>
            <a:miter lim="800000"/>
            <a:headEnd/>
            <a:tailEnd/>
          </a:ln>
        </p:spPr>
        <p:txBody>
          <a:bodyPr>
            <a:prstTxWarp prst="textNoShape">
              <a:avLst/>
            </a:prstTxWarp>
            <a:spAutoFit/>
          </a:bodyPr>
          <a:lstStyle/>
          <a:p>
            <a:r>
              <a:rPr lang="en-US" sz="3200">
                <a:latin typeface="Calibri" pitchFamily="-111" charset="0"/>
              </a:rPr>
              <a:t>C</a:t>
            </a:r>
          </a:p>
        </p:txBody>
      </p:sp>
      <p:cxnSp>
        <p:nvCxnSpPr>
          <p:cNvPr id="14" name="Straight Arrow Connector 13"/>
          <p:cNvCxnSpPr/>
          <p:nvPr/>
        </p:nvCxnSpPr>
        <p:spPr>
          <a:xfrm rot="10800000">
            <a:off x="7467600" y="4191000"/>
            <a:ext cx="304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31"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pitchFamily="-111" charset="0"/>
              <a:buAutoNum type="arabicPeriod"/>
            </a:pPr>
            <a:r>
              <a:rPr lang="en-US"/>
              <a:t>A ----- eosinophil</a:t>
            </a:r>
          </a:p>
          <a:p>
            <a:pPr marL="514350" indent="-514350" eaLnBrk="1" hangingPunct="1">
              <a:buFont typeface="Arial" pitchFamily="-111" charset="0"/>
              <a:buAutoNum type="arabicPeriod"/>
            </a:pPr>
            <a:r>
              <a:rPr lang="en-US"/>
              <a:t>B ----- neutrophil</a:t>
            </a:r>
            <a:endParaRPr lang="en-US">
              <a:solidFill>
                <a:schemeClr val="accent2"/>
              </a:solidFill>
            </a:endParaRPr>
          </a:p>
          <a:p>
            <a:pPr marL="514350" indent="-514350" eaLnBrk="1" hangingPunct="1">
              <a:buFont typeface="Arial" pitchFamily="-111" charset="0"/>
              <a:buAutoNum type="arabicPeriod"/>
            </a:pPr>
            <a:r>
              <a:rPr lang="en-US">
                <a:solidFill>
                  <a:schemeClr val="accent2"/>
                </a:solidFill>
              </a:rPr>
              <a:t>C -----</a:t>
            </a:r>
            <a:r>
              <a:rPr lang="en-US"/>
              <a:t> basophil</a:t>
            </a:r>
          </a:p>
        </p:txBody>
      </p:sp>
      <p:sp>
        <p:nvSpPr>
          <p:cNvPr id="5134" name="Line 14"/>
          <p:cNvSpPr>
            <a:spLocks noChangeShapeType="1"/>
          </p:cNvSpPr>
          <p:nvPr/>
        </p:nvSpPr>
        <p:spPr bwMode="auto">
          <a:xfrm flipV="1">
            <a:off x="4114800" y="1371600"/>
            <a:ext cx="2971800" cy="533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5135" name="Line 15"/>
          <p:cNvSpPr>
            <a:spLocks noChangeShapeType="1"/>
          </p:cNvSpPr>
          <p:nvPr/>
        </p:nvSpPr>
        <p:spPr bwMode="auto">
          <a:xfrm>
            <a:off x="4114800" y="2590800"/>
            <a:ext cx="1828800" cy="914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5136" name="Line 16"/>
          <p:cNvSpPr>
            <a:spLocks noChangeShapeType="1"/>
          </p:cNvSpPr>
          <p:nvPr/>
        </p:nvSpPr>
        <p:spPr bwMode="auto">
          <a:xfrm>
            <a:off x="4038600" y="3048000"/>
            <a:ext cx="1981200" cy="25146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5137" name="Line 17"/>
          <p:cNvSpPr>
            <a:spLocks noChangeShapeType="1"/>
          </p:cNvSpPr>
          <p:nvPr/>
        </p:nvSpPr>
        <p:spPr bwMode="auto">
          <a:xfrm flipV="1">
            <a:off x="6019800" y="4191000"/>
            <a:ext cx="914400" cy="13716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PQuestion"/>
          <p:cNvSpPr>
            <a:spLocks noGrp="1"/>
          </p:cNvSpPr>
          <p:nvPr>
            <p:ph type="title"/>
          </p:nvPr>
        </p:nvSpPr>
        <p:spPr>
          <a:xfrm>
            <a:off x="-1371600" y="0"/>
            <a:ext cx="8229600" cy="1143000"/>
          </a:xfrm>
        </p:spPr>
        <p:txBody>
          <a:bodyPr/>
          <a:lstStyle/>
          <a:p>
            <a:pPr eaLnBrk="1" hangingPunct="1"/>
            <a:r>
              <a:rPr lang="en-US"/>
              <a:t>4. Identify the organ</a:t>
            </a:r>
          </a:p>
        </p:txBody>
      </p:sp>
      <p:pic>
        <p:nvPicPr>
          <p:cNvPr id="6147" name="Picture 10" descr="figa"/>
          <p:cNvPicPr>
            <a:picLocks noChangeAspect="1" noChangeArrowheads="1"/>
          </p:cNvPicPr>
          <p:nvPr/>
        </p:nvPicPr>
        <p:blipFill>
          <a:blip r:embed="rId5"/>
          <a:srcRect/>
          <a:stretch>
            <a:fillRect/>
          </a:stretch>
        </p:blipFill>
        <p:spPr bwMode="auto">
          <a:xfrm>
            <a:off x="5410200" y="304800"/>
            <a:ext cx="3124200" cy="2349500"/>
          </a:xfrm>
          <a:prstGeom prst="rect">
            <a:avLst/>
          </a:prstGeom>
          <a:noFill/>
          <a:ln w="9525">
            <a:solidFill>
              <a:schemeClr val="tx1"/>
            </a:solidFill>
            <a:miter lim="800000"/>
            <a:headEnd/>
            <a:tailEnd/>
          </a:ln>
        </p:spPr>
      </p:pic>
      <p:pic>
        <p:nvPicPr>
          <p:cNvPr id="6148" name="Picture 6" descr="figb"/>
          <p:cNvPicPr>
            <a:picLocks noChangeAspect="1" noChangeArrowheads="1"/>
          </p:cNvPicPr>
          <p:nvPr/>
        </p:nvPicPr>
        <p:blipFill>
          <a:blip r:embed="rId6"/>
          <a:srcRect/>
          <a:stretch>
            <a:fillRect/>
          </a:stretch>
        </p:blipFill>
        <p:spPr bwMode="auto">
          <a:xfrm>
            <a:off x="6400800" y="1524000"/>
            <a:ext cx="2743200" cy="2065338"/>
          </a:xfrm>
          <a:prstGeom prst="rect">
            <a:avLst/>
          </a:prstGeom>
          <a:noFill/>
          <a:ln w="9525">
            <a:solidFill>
              <a:schemeClr val="tx1"/>
            </a:solidFill>
            <a:miter lim="800000"/>
            <a:headEnd/>
            <a:tailEnd/>
          </a:ln>
        </p:spPr>
      </p:pic>
      <p:sp>
        <p:nvSpPr>
          <p:cNvPr id="6149" name="TPAnswers"/>
          <p:cNvSpPr>
            <a:spLocks noGrp="1"/>
          </p:cNvSpPr>
          <p:nvPr>
            <p:ph type="body" idx="1"/>
            <p:custDataLst>
              <p:tags r:id="rId2"/>
            </p:custDataLst>
          </p:nvPr>
        </p:nvSpPr>
        <p:spPr>
          <a:xfrm>
            <a:off x="381000" y="990600"/>
            <a:ext cx="4114800" cy="4525963"/>
          </a:xfrm>
        </p:spPr>
        <p:txBody>
          <a:bodyPr/>
          <a:lstStyle/>
          <a:p>
            <a:pPr marL="514350" indent="-514350" eaLnBrk="1" hangingPunct="1">
              <a:buFont typeface="Arial" pitchFamily="-111" charset="0"/>
              <a:buAutoNum type="arabicPeriod"/>
            </a:pPr>
            <a:r>
              <a:rPr lang="en-US" sz="2000">
                <a:solidFill>
                  <a:schemeClr val="accent2"/>
                </a:solidFill>
              </a:rPr>
              <a:t>Spleen</a:t>
            </a:r>
            <a:endParaRPr lang="en-US" sz="2000"/>
          </a:p>
          <a:p>
            <a:pPr marL="514350" indent="-514350" eaLnBrk="1" hangingPunct="1">
              <a:buFont typeface="Arial" pitchFamily="-111" charset="0"/>
              <a:buAutoNum type="arabicPeriod"/>
            </a:pPr>
            <a:r>
              <a:rPr lang="en-US" sz="2000"/>
              <a:t>Lymph node</a:t>
            </a:r>
          </a:p>
          <a:p>
            <a:pPr marL="514350" indent="-514350" eaLnBrk="1" hangingPunct="1">
              <a:buFont typeface="Arial" pitchFamily="-111" charset="0"/>
              <a:buAutoNum type="arabicPeriod"/>
            </a:pPr>
            <a:r>
              <a:rPr lang="en-US" sz="2000"/>
              <a:t>Thymus</a:t>
            </a:r>
          </a:p>
          <a:p>
            <a:pPr marL="514350" indent="-514350" eaLnBrk="1" hangingPunct="1">
              <a:buFont typeface="Arial" pitchFamily="-111" charset="0"/>
              <a:buAutoNum type="arabicPeriod"/>
            </a:pPr>
            <a:r>
              <a:rPr lang="en-US" sz="2000"/>
              <a:t>Appendix</a:t>
            </a:r>
          </a:p>
          <a:p>
            <a:pPr marL="514350" indent="-514350" eaLnBrk="1" hangingPunct="1">
              <a:buFont typeface="Arial" pitchFamily="-111" charset="0"/>
              <a:buAutoNum type="arabicPeriod"/>
            </a:pPr>
            <a:r>
              <a:rPr lang="en-US" sz="2000"/>
              <a:t>Lymphatic Nodules</a:t>
            </a:r>
            <a:endParaRPr lang="en-US"/>
          </a:p>
        </p:txBody>
      </p:sp>
      <p:sp>
        <p:nvSpPr>
          <p:cNvPr id="6151" name="Line 7"/>
          <p:cNvSpPr>
            <a:spLocks noChangeShapeType="1"/>
          </p:cNvSpPr>
          <p:nvPr/>
        </p:nvSpPr>
        <p:spPr bwMode="auto">
          <a:xfrm flipV="1">
            <a:off x="1905000" y="990600"/>
            <a:ext cx="3581400" cy="152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6152" name="Line 8"/>
          <p:cNvSpPr>
            <a:spLocks noChangeShapeType="1"/>
          </p:cNvSpPr>
          <p:nvPr/>
        </p:nvSpPr>
        <p:spPr bwMode="auto">
          <a:xfrm>
            <a:off x="4267200" y="1066800"/>
            <a:ext cx="2743200" cy="14478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pic>
        <p:nvPicPr>
          <p:cNvPr id="6153" name="Picture 3" descr="figa"/>
          <p:cNvPicPr>
            <a:picLocks noChangeAspect="1" noChangeArrowheads="1"/>
          </p:cNvPicPr>
          <p:nvPr/>
        </p:nvPicPr>
        <p:blipFill>
          <a:blip r:embed="rId7"/>
          <a:srcRect/>
          <a:stretch>
            <a:fillRect/>
          </a:stretch>
        </p:blipFill>
        <p:spPr bwMode="auto">
          <a:xfrm>
            <a:off x="228600" y="3597275"/>
            <a:ext cx="2667000" cy="2005013"/>
          </a:xfrm>
          <a:prstGeom prst="rect">
            <a:avLst/>
          </a:prstGeom>
          <a:noFill/>
          <a:ln w="9525">
            <a:solidFill>
              <a:schemeClr val="tx1"/>
            </a:solidFill>
            <a:miter lim="800000"/>
            <a:headEnd/>
            <a:tailEnd/>
          </a:ln>
        </p:spPr>
      </p:pic>
      <p:sp>
        <p:nvSpPr>
          <p:cNvPr id="6154" name="Line 10"/>
          <p:cNvSpPr>
            <a:spLocks noChangeShapeType="1"/>
          </p:cNvSpPr>
          <p:nvPr/>
        </p:nvSpPr>
        <p:spPr bwMode="auto">
          <a:xfrm flipH="1">
            <a:off x="685800" y="2971800"/>
            <a:ext cx="609600" cy="9906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pic>
        <p:nvPicPr>
          <p:cNvPr id="6155" name="Picture 14" descr="figc"/>
          <p:cNvPicPr>
            <a:picLocks noChangeAspect="1" noChangeArrowheads="1"/>
          </p:cNvPicPr>
          <p:nvPr/>
        </p:nvPicPr>
        <p:blipFill>
          <a:blip r:embed="rId8"/>
          <a:srcRect/>
          <a:stretch>
            <a:fillRect/>
          </a:stretch>
        </p:blipFill>
        <p:spPr bwMode="auto">
          <a:xfrm>
            <a:off x="228600" y="5084763"/>
            <a:ext cx="2355850" cy="1773237"/>
          </a:xfrm>
          <a:prstGeom prst="rect">
            <a:avLst/>
          </a:prstGeom>
          <a:noFill/>
          <a:ln w="9525">
            <a:solidFill>
              <a:schemeClr val="tx1"/>
            </a:solidFill>
            <a:miter lim="800000"/>
            <a:headEnd/>
            <a:tailEnd/>
          </a:ln>
        </p:spPr>
      </p:pic>
      <p:pic>
        <p:nvPicPr>
          <p:cNvPr id="6156" name="Picture 13" descr="figa"/>
          <p:cNvPicPr>
            <a:picLocks noChangeAspect="1" noChangeArrowheads="1"/>
          </p:cNvPicPr>
          <p:nvPr/>
        </p:nvPicPr>
        <p:blipFill>
          <a:blip r:embed="rId9"/>
          <a:srcRect/>
          <a:stretch>
            <a:fillRect/>
          </a:stretch>
        </p:blipFill>
        <p:spPr bwMode="auto">
          <a:xfrm>
            <a:off x="6705600" y="3810000"/>
            <a:ext cx="2251075" cy="1693863"/>
          </a:xfrm>
          <a:prstGeom prst="rect">
            <a:avLst/>
          </a:prstGeom>
          <a:noFill/>
          <a:ln w="9525">
            <a:solidFill>
              <a:schemeClr val="tx1"/>
            </a:solidFill>
            <a:miter lim="800000"/>
            <a:headEnd/>
            <a:tailEnd/>
          </a:ln>
        </p:spPr>
      </p:pic>
      <p:sp>
        <p:nvSpPr>
          <p:cNvPr id="6158" name="Line 14"/>
          <p:cNvSpPr>
            <a:spLocks noChangeShapeType="1"/>
          </p:cNvSpPr>
          <p:nvPr/>
        </p:nvSpPr>
        <p:spPr bwMode="auto">
          <a:xfrm>
            <a:off x="2133600" y="1905000"/>
            <a:ext cx="4876800" cy="26670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pic>
        <p:nvPicPr>
          <p:cNvPr id="6159" name="Picture 9" descr="figa"/>
          <p:cNvPicPr>
            <a:picLocks noChangeAspect="1" noChangeArrowheads="1"/>
          </p:cNvPicPr>
          <p:nvPr/>
        </p:nvPicPr>
        <p:blipFill>
          <a:blip r:embed="rId10"/>
          <a:srcRect/>
          <a:stretch>
            <a:fillRect/>
          </a:stretch>
        </p:blipFill>
        <p:spPr bwMode="auto">
          <a:xfrm>
            <a:off x="3429000" y="4922838"/>
            <a:ext cx="3124200" cy="1935162"/>
          </a:xfrm>
          <a:prstGeom prst="rect">
            <a:avLst/>
          </a:prstGeom>
          <a:noFill/>
          <a:ln w="9525">
            <a:solidFill>
              <a:schemeClr val="tx1"/>
            </a:solidFill>
            <a:miter lim="800000"/>
            <a:headEnd/>
            <a:tailEnd/>
          </a:ln>
        </p:spPr>
      </p:pic>
      <p:sp>
        <p:nvSpPr>
          <p:cNvPr id="6161" name="Line 17"/>
          <p:cNvSpPr>
            <a:spLocks noChangeShapeType="1"/>
          </p:cNvSpPr>
          <p:nvPr/>
        </p:nvSpPr>
        <p:spPr bwMode="auto">
          <a:xfrm>
            <a:off x="3048000" y="1600200"/>
            <a:ext cx="1066800" cy="33528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6162" name="Line 18"/>
          <p:cNvSpPr>
            <a:spLocks noChangeShapeType="1"/>
          </p:cNvSpPr>
          <p:nvPr/>
        </p:nvSpPr>
        <p:spPr bwMode="auto">
          <a:xfrm flipH="1">
            <a:off x="2514600" y="1600200"/>
            <a:ext cx="533400" cy="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6163" name="Line 19"/>
          <p:cNvSpPr>
            <a:spLocks noChangeShapeType="1"/>
          </p:cNvSpPr>
          <p:nvPr/>
        </p:nvSpPr>
        <p:spPr bwMode="auto">
          <a:xfrm>
            <a:off x="1295400" y="2971800"/>
            <a:ext cx="914400" cy="23622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PQuestion"/>
          <p:cNvSpPr>
            <a:spLocks noGrp="1"/>
          </p:cNvSpPr>
          <p:nvPr>
            <p:ph type="title"/>
          </p:nvPr>
        </p:nvSpPr>
        <p:spPr>
          <a:xfrm>
            <a:off x="-990600" y="0"/>
            <a:ext cx="8229600" cy="1143000"/>
          </a:xfrm>
        </p:spPr>
        <p:txBody>
          <a:bodyPr/>
          <a:lstStyle/>
          <a:p>
            <a:pPr eaLnBrk="1" hangingPunct="1"/>
            <a:r>
              <a:rPr lang="en-US"/>
              <a:t>5. The arrow points to</a:t>
            </a:r>
          </a:p>
        </p:txBody>
      </p:sp>
      <p:pic>
        <p:nvPicPr>
          <p:cNvPr id="7171" name="Picture 8" descr="figc"/>
          <p:cNvPicPr>
            <a:picLocks noChangeAspect="1" noChangeArrowheads="1"/>
          </p:cNvPicPr>
          <p:nvPr/>
        </p:nvPicPr>
        <p:blipFill>
          <a:blip r:embed="rId5"/>
          <a:srcRect/>
          <a:stretch>
            <a:fillRect/>
          </a:stretch>
        </p:blipFill>
        <p:spPr bwMode="auto">
          <a:xfrm>
            <a:off x="6400800" y="228600"/>
            <a:ext cx="2514600" cy="1892300"/>
          </a:xfrm>
          <a:prstGeom prst="rect">
            <a:avLst/>
          </a:prstGeom>
          <a:noFill/>
          <a:ln w="9525">
            <a:solidFill>
              <a:schemeClr val="tx1"/>
            </a:solidFill>
            <a:miter lim="800000"/>
            <a:headEnd/>
            <a:tailEnd/>
          </a:ln>
        </p:spPr>
      </p:pic>
      <p:pic>
        <p:nvPicPr>
          <p:cNvPr id="7172" name="Picture 9" descr="figa"/>
          <p:cNvPicPr>
            <a:picLocks noChangeAspect="1" noChangeArrowheads="1"/>
          </p:cNvPicPr>
          <p:nvPr/>
        </p:nvPicPr>
        <p:blipFill>
          <a:blip r:embed="rId6"/>
          <a:srcRect/>
          <a:stretch>
            <a:fillRect/>
          </a:stretch>
        </p:blipFill>
        <p:spPr bwMode="auto">
          <a:xfrm>
            <a:off x="6248400" y="1905000"/>
            <a:ext cx="2895600" cy="2179638"/>
          </a:xfrm>
          <a:prstGeom prst="rect">
            <a:avLst/>
          </a:prstGeom>
          <a:noFill/>
          <a:ln w="9525">
            <a:solidFill>
              <a:schemeClr val="tx1"/>
            </a:solidFill>
            <a:miter lim="800000"/>
            <a:headEnd/>
            <a:tailEnd/>
          </a:ln>
        </p:spPr>
      </p:pic>
      <p:sp>
        <p:nvSpPr>
          <p:cNvPr id="7173" name="Line 11"/>
          <p:cNvSpPr>
            <a:spLocks noChangeShapeType="1"/>
          </p:cNvSpPr>
          <p:nvPr/>
        </p:nvSpPr>
        <p:spPr bwMode="auto">
          <a:xfrm flipH="1">
            <a:off x="7848600" y="838200"/>
            <a:ext cx="381000" cy="381000"/>
          </a:xfrm>
          <a:prstGeom prst="line">
            <a:avLst/>
          </a:prstGeom>
          <a:noFill/>
          <a:ln w="76200">
            <a:solidFill>
              <a:srgbClr val="FFFF00"/>
            </a:solidFill>
            <a:round/>
            <a:headEnd/>
            <a:tailEnd type="triangle" w="med" len="med"/>
          </a:ln>
        </p:spPr>
        <p:txBody>
          <a:bodyPr wrap="none" anchor="ctr">
            <a:prstTxWarp prst="textNoShape">
              <a:avLst/>
            </a:prstTxWarp>
          </a:bodyPr>
          <a:lstStyle/>
          <a:p>
            <a:endParaRPr lang="en-US"/>
          </a:p>
        </p:txBody>
      </p:sp>
      <p:sp>
        <p:nvSpPr>
          <p:cNvPr id="7174" name="TPAnswers"/>
          <p:cNvSpPr>
            <a:spLocks noGrp="1"/>
          </p:cNvSpPr>
          <p:nvPr>
            <p:ph type="body" idx="1"/>
            <p:custDataLst>
              <p:tags r:id="rId2"/>
            </p:custDataLst>
          </p:nvPr>
        </p:nvSpPr>
        <p:spPr>
          <a:xfrm>
            <a:off x="381000" y="990600"/>
            <a:ext cx="4114800" cy="4525963"/>
          </a:xfrm>
        </p:spPr>
        <p:txBody>
          <a:bodyPr/>
          <a:lstStyle/>
          <a:p>
            <a:pPr marL="514350" indent="-514350" eaLnBrk="1" hangingPunct="1">
              <a:buFont typeface="Arial" pitchFamily="-111" charset="0"/>
              <a:buAutoNum type="arabicPeriod"/>
            </a:pPr>
            <a:r>
              <a:rPr lang="en-US" sz="2400">
                <a:solidFill>
                  <a:schemeClr val="accent2"/>
                </a:solidFill>
              </a:rPr>
              <a:t>The medulla of the thymus.</a:t>
            </a:r>
            <a:endParaRPr lang="en-US" sz="2400"/>
          </a:p>
          <a:p>
            <a:pPr marL="514350" indent="-514350" eaLnBrk="1" hangingPunct="1">
              <a:buFont typeface="Arial" pitchFamily="-111" charset="0"/>
              <a:buAutoNum type="arabicPeriod"/>
            </a:pPr>
            <a:r>
              <a:rPr lang="en-US" sz="2400"/>
              <a:t>Red pulp of the spleen.</a:t>
            </a:r>
          </a:p>
          <a:p>
            <a:pPr marL="514350" indent="-514350" eaLnBrk="1" hangingPunct="1">
              <a:buFont typeface="Arial" pitchFamily="-111" charset="0"/>
              <a:buAutoNum type="arabicPeriod"/>
            </a:pPr>
            <a:r>
              <a:rPr lang="en-US" sz="2400"/>
              <a:t>Sinusoids of the lymph node.</a:t>
            </a:r>
          </a:p>
          <a:p>
            <a:pPr marL="514350" indent="-514350" eaLnBrk="1" hangingPunct="1">
              <a:buFont typeface="Arial" pitchFamily="-111" charset="0"/>
              <a:buAutoNum type="arabicPeriod"/>
            </a:pPr>
            <a:r>
              <a:rPr lang="en-US" sz="2400"/>
              <a:t>Medullary cord of the lymph node.</a:t>
            </a:r>
          </a:p>
        </p:txBody>
      </p:sp>
      <p:pic>
        <p:nvPicPr>
          <p:cNvPr id="7175" name="Picture 10" descr="figa"/>
          <p:cNvPicPr>
            <a:picLocks noChangeAspect="1" noChangeArrowheads="1"/>
          </p:cNvPicPr>
          <p:nvPr/>
        </p:nvPicPr>
        <p:blipFill>
          <a:blip r:embed="rId7"/>
          <a:srcRect/>
          <a:stretch>
            <a:fillRect/>
          </a:stretch>
        </p:blipFill>
        <p:spPr bwMode="auto">
          <a:xfrm>
            <a:off x="381000" y="4279900"/>
            <a:ext cx="3429000" cy="2578100"/>
          </a:xfrm>
          <a:prstGeom prst="rect">
            <a:avLst/>
          </a:prstGeom>
          <a:noFill/>
          <a:ln w="9525">
            <a:solidFill>
              <a:schemeClr val="tx1"/>
            </a:solidFill>
            <a:miter lim="800000"/>
            <a:headEnd/>
            <a:tailEnd/>
          </a:ln>
        </p:spPr>
      </p:pic>
      <p:sp>
        <p:nvSpPr>
          <p:cNvPr id="7176" name="Line 8"/>
          <p:cNvSpPr>
            <a:spLocks noChangeShapeType="1"/>
          </p:cNvSpPr>
          <p:nvPr/>
        </p:nvSpPr>
        <p:spPr bwMode="auto">
          <a:xfrm>
            <a:off x="2514600" y="5867400"/>
            <a:ext cx="762000" cy="533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177" name="Rectangle 9"/>
          <p:cNvSpPr>
            <a:spLocks noChangeArrowheads="1"/>
          </p:cNvSpPr>
          <p:nvPr/>
        </p:nvSpPr>
        <p:spPr bwMode="auto">
          <a:xfrm>
            <a:off x="3200400" y="6216650"/>
            <a:ext cx="984250" cy="641350"/>
          </a:xfrm>
          <a:prstGeom prst="rect">
            <a:avLst/>
          </a:prstGeom>
          <a:noFill/>
          <a:ln w="9525">
            <a:noFill/>
            <a:miter lim="800000"/>
            <a:headEnd/>
            <a:tailEnd/>
          </a:ln>
          <a:effectLst/>
        </p:spPr>
        <p:txBody>
          <a:bodyPr wrap="none">
            <a:prstTxWarp prst="textNoShape">
              <a:avLst/>
            </a:prstTxWarp>
            <a:spAutoFit/>
          </a:bodyPr>
          <a:lstStyle/>
          <a:p>
            <a:r>
              <a:rPr lang="en-US"/>
              <a:t>WHITE </a:t>
            </a:r>
          </a:p>
          <a:p>
            <a:r>
              <a:rPr lang="en-US"/>
              <a:t>PULP</a:t>
            </a:r>
          </a:p>
        </p:txBody>
      </p:sp>
      <p:sp>
        <p:nvSpPr>
          <p:cNvPr id="7178" name="Line 10"/>
          <p:cNvSpPr>
            <a:spLocks noChangeShapeType="1"/>
          </p:cNvSpPr>
          <p:nvPr/>
        </p:nvSpPr>
        <p:spPr bwMode="auto">
          <a:xfrm flipH="1" flipV="1">
            <a:off x="914400" y="4724400"/>
            <a:ext cx="381000" cy="3048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179" name="Rectangle 11"/>
          <p:cNvSpPr>
            <a:spLocks noChangeArrowheads="1"/>
          </p:cNvSpPr>
          <p:nvPr/>
        </p:nvSpPr>
        <p:spPr bwMode="auto">
          <a:xfrm>
            <a:off x="304800" y="4191000"/>
            <a:ext cx="781050" cy="641350"/>
          </a:xfrm>
          <a:prstGeom prst="rect">
            <a:avLst/>
          </a:prstGeom>
          <a:noFill/>
          <a:ln w="9525">
            <a:noFill/>
            <a:miter lim="800000"/>
            <a:headEnd/>
            <a:tailEnd/>
          </a:ln>
          <a:effectLst/>
        </p:spPr>
        <p:txBody>
          <a:bodyPr wrap="none">
            <a:prstTxWarp prst="textNoShape">
              <a:avLst/>
            </a:prstTxWarp>
            <a:spAutoFit/>
          </a:bodyPr>
          <a:lstStyle/>
          <a:p>
            <a:r>
              <a:rPr lang="en-US"/>
              <a:t>RED</a:t>
            </a:r>
            <a:br>
              <a:rPr lang="en-US"/>
            </a:br>
            <a:r>
              <a:rPr lang="en-US"/>
              <a:t>PULP</a:t>
            </a:r>
          </a:p>
        </p:txBody>
      </p:sp>
      <p:sp>
        <p:nvSpPr>
          <p:cNvPr id="7180" name="Line 12"/>
          <p:cNvSpPr>
            <a:spLocks noChangeShapeType="1"/>
          </p:cNvSpPr>
          <p:nvPr/>
        </p:nvSpPr>
        <p:spPr bwMode="auto">
          <a:xfrm flipV="1">
            <a:off x="3657600" y="1143000"/>
            <a:ext cx="2971800" cy="762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181" name="Line 13"/>
          <p:cNvSpPr>
            <a:spLocks noChangeShapeType="1"/>
          </p:cNvSpPr>
          <p:nvPr/>
        </p:nvSpPr>
        <p:spPr bwMode="auto">
          <a:xfrm>
            <a:off x="3657600" y="1219200"/>
            <a:ext cx="3048000" cy="11430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pic>
        <p:nvPicPr>
          <p:cNvPr id="7182" name="Picture 27" descr="figa"/>
          <p:cNvPicPr>
            <a:picLocks noChangeAspect="1" noChangeArrowheads="1"/>
          </p:cNvPicPr>
          <p:nvPr/>
        </p:nvPicPr>
        <p:blipFill>
          <a:blip r:embed="rId8"/>
          <a:srcRect/>
          <a:stretch>
            <a:fillRect/>
          </a:stretch>
        </p:blipFill>
        <p:spPr bwMode="auto">
          <a:xfrm>
            <a:off x="4267200" y="4271963"/>
            <a:ext cx="3435350" cy="2586037"/>
          </a:xfrm>
          <a:prstGeom prst="rect">
            <a:avLst/>
          </a:prstGeom>
          <a:noFill/>
          <a:ln w="9525">
            <a:solidFill>
              <a:schemeClr val="tx1"/>
            </a:solidFill>
            <a:miter lim="800000"/>
            <a:headEnd/>
            <a:tailEnd/>
          </a:ln>
        </p:spPr>
      </p:pic>
      <p:sp>
        <p:nvSpPr>
          <p:cNvPr id="7183" name="Line 15"/>
          <p:cNvSpPr>
            <a:spLocks noChangeShapeType="1"/>
          </p:cNvSpPr>
          <p:nvPr/>
        </p:nvSpPr>
        <p:spPr bwMode="auto">
          <a:xfrm>
            <a:off x="2895600" y="3429000"/>
            <a:ext cx="2133600" cy="12954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7184" name="Line 16"/>
          <p:cNvSpPr>
            <a:spLocks noChangeShapeType="1"/>
          </p:cNvSpPr>
          <p:nvPr/>
        </p:nvSpPr>
        <p:spPr bwMode="auto">
          <a:xfrm>
            <a:off x="3886200" y="2590800"/>
            <a:ext cx="2438400" cy="2286000"/>
          </a:xfrm>
          <a:prstGeom prst="line">
            <a:avLst/>
          </a:prstGeom>
          <a:noFill/>
          <a:ln w="9525">
            <a:solidFill>
              <a:schemeClr val="tx1"/>
            </a:solidFill>
            <a:round/>
            <a:headEnd/>
            <a:tailEnd/>
          </a:ln>
          <a:effectLst/>
        </p:spPr>
        <p:txBody>
          <a:bodyPr wrap="none" anchor="ctr">
            <a:prstTxWarp prst="textNoShape">
              <a:avLst/>
            </a:prstTxWarp>
          </a:bodyPr>
          <a:lstStyle/>
          <a:p>
            <a:endParaRPr lang="en-US"/>
          </a:p>
        </p:txBody>
      </p:sp>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a:bodyPr>
          <a:lstStyle/>
          <a:p>
            <a:pPr eaLnBrk="1" hangingPunct="1"/>
            <a:r>
              <a:rPr lang="en-US" sz="2000"/>
              <a:t>6. Which of the following regions </a:t>
            </a:r>
            <a:br>
              <a:rPr lang="en-US" sz="2000"/>
            </a:br>
            <a:r>
              <a:rPr lang="en-US" sz="2000"/>
              <a:t>would least likely contain T cells?</a:t>
            </a:r>
            <a:endParaRPr lang="en-US" sz="4000"/>
          </a:p>
        </p:txBody>
      </p:sp>
      <p:sp>
        <p:nvSpPr>
          <p:cNvPr id="8195" name="TPAnswers"/>
          <p:cNvSpPr>
            <a:spLocks noGrp="1"/>
          </p:cNvSpPr>
          <p:nvPr>
            <p:ph type="body" idx="1"/>
            <p:custDataLst>
              <p:tags r:id="rId2"/>
            </p:custDataLst>
          </p:nvPr>
        </p:nvSpPr>
        <p:spPr>
          <a:xfrm>
            <a:off x="0" y="914400"/>
            <a:ext cx="4114800" cy="4525963"/>
          </a:xfrm>
        </p:spPr>
        <p:txBody>
          <a:bodyPr/>
          <a:lstStyle/>
          <a:p>
            <a:pPr marL="514350" indent="-514350" eaLnBrk="1" hangingPunct="1">
              <a:buFont typeface="Calibri" pitchFamily="-111" charset="0"/>
              <a:buAutoNum type="alphaUcPeriod"/>
            </a:pPr>
            <a:r>
              <a:rPr lang="en-US" sz="2000"/>
              <a:t>Thymus</a:t>
            </a:r>
          </a:p>
          <a:p>
            <a:pPr marL="514350" indent="-514350" eaLnBrk="1" hangingPunct="1">
              <a:buFont typeface="Calibri" pitchFamily="-111" charset="0"/>
              <a:buAutoNum type="alphaUcPeriod"/>
            </a:pPr>
            <a:r>
              <a:rPr lang="en-US" sz="2000"/>
              <a:t>Periarteriolar lymphatic  sheaths----</a:t>
            </a:r>
          </a:p>
          <a:p>
            <a:pPr marL="514350" indent="-514350" eaLnBrk="1" hangingPunct="1">
              <a:buFont typeface="Calibri" pitchFamily="-111" charset="0"/>
              <a:buAutoNum type="alphaUcPeriod"/>
            </a:pPr>
            <a:endParaRPr lang="en-US" sz="2000">
              <a:solidFill>
                <a:schemeClr val="accent2"/>
              </a:solidFill>
            </a:endParaRPr>
          </a:p>
          <a:p>
            <a:pPr marL="514350" indent="-514350" eaLnBrk="1" hangingPunct="1">
              <a:buFont typeface="Calibri" pitchFamily="-111" charset="0"/>
              <a:buAutoNum type="alphaUcPeriod"/>
            </a:pPr>
            <a:r>
              <a:rPr lang="en-US" sz="2000">
                <a:solidFill>
                  <a:schemeClr val="accent2"/>
                </a:solidFill>
              </a:rPr>
              <a:t>Germinal centers of lymphatic nodules.</a:t>
            </a:r>
            <a:endParaRPr lang="en-US" sz="2000"/>
          </a:p>
          <a:p>
            <a:pPr marL="514350" indent="-514350" eaLnBrk="1" hangingPunct="1">
              <a:buFont typeface="Calibri" pitchFamily="-111" charset="0"/>
              <a:buAutoNum type="alphaUcPeriod"/>
            </a:pPr>
            <a:r>
              <a:rPr lang="en-US" sz="2000"/>
              <a:t>Paracortex of a lymph node.</a:t>
            </a:r>
            <a:endParaRPr lang="en-US"/>
          </a:p>
        </p:txBody>
      </p:sp>
      <p:sp>
        <p:nvSpPr>
          <p:cNvPr id="8196" name="Rectangle 4"/>
          <p:cNvSpPr>
            <a:spLocks noChangeArrowheads="1"/>
          </p:cNvSpPr>
          <p:nvPr/>
        </p:nvSpPr>
        <p:spPr bwMode="auto">
          <a:xfrm>
            <a:off x="1981200" y="1676400"/>
            <a:ext cx="1493838" cy="641350"/>
          </a:xfrm>
          <a:prstGeom prst="rect">
            <a:avLst/>
          </a:prstGeom>
          <a:noFill/>
          <a:ln w="9525">
            <a:noFill/>
            <a:miter lim="800000"/>
            <a:headEnd/>
            <a:tailEnd/>
          </a:ln>
          <a:effectLst/>
        </p:spPr>
        <p:txBody>
          <a:bodyPr wrap="none">
            <a:prstTxWarp prst="textNoShape">
              <a:avLst/>
            </a:prstTxWarp>
            <a:spAutoFit/>
          </a:bodyPr>
          <a:lstStyle/>
          <a:p>
            <a:r>
              <a:rPr lang="en-US"/>
              <a:t>Aka- PALS </a:t>
            </a:r>
          </a:p>
          <a:p>
            <a:r>
              <a:rPr lang="en-US"/>
              <a:t>of the spleen</a:t>
            </a:r>
          </a:p>
        </p:txBody>
      </p:sp>
      <p:pic>
        <p:nvPicPr>
          <p:cNvPr id="8201" name="Picture 9" descr="figa"/>
          <p:cNvPicPr>
            <a:picLocks noChangeAspect="1" noChangeArrowheads="1"/>
          </p:cNvPicPr>
          <p:nvPr/>
        </p:nvPicPr>
        <p:blipFill>
          <a:blip r:embed="rId5"/>
          <a:srcRect/>
          <a:stretch>
            <a:fillRect/>
          </a:stretch>
        </p:blipFill>
        <p:spPr bwMode="auto">
          <a:xfrm>
            <a:off x="1371600" y="3352800"/>
            <a:ext cx="7772400" cy="3706813"/>
          </a:xfrm>
          <a:prstGeom prst="rect">
            <a:avLst/>
          </a:prstGeom>
          <a:noFill/>
          <a:ln w="9525">
            <a:solidFill>
              <a:schemeClr val="tx1"/>
            </a:solidFill>
            <a:miter lim="800000"/>
            <a:headEnd/>
            <a:tailEnd/>
          </a:ln>
        </p:spPr>
      </p:pic>
      <p:sp>
        <p:nvSpPr>
          <p:cNvPr id="8202" name="Freeform 10"/>
          <p:cNvSpPr>
            <a:spLocks/>
          </p:cNvSpPr>
          <p:nvPr/>
        </p:nvSpPr>
        <p:spPr bwMode="auto">
          <a:xfrm>
            <a:off x="5791200" y="3867150"/>
            <a:ext cx="457200" cy="76200"/>
          </a:xfrm>
          <a:custGeom>
            <a:avLst/>
            <a:gdLst/>
            <a:ahLst/>
            <a:cxnLst>
              <a:cxn ang="0">
                <a:pos x="0" y="104"/>
              </a:cxn>
              <a:cxn ang="0">
                <a:pos x="96" y="8"/>
              </a:cxn>
              <a:cxn ang="0">
                <a:pos x="288" y="56"/>
              </a:cxn>
              <a:cxn ang="0">
                <a:pos x="288" y="8"/>
              </a:cxn>
            </a:cxnLst>
            <a:rect l="0" t="0" r="r" b="b"/>
            <a:pathLst>
              <a:path w="320" h="104">
                <a:moveTo>
                  <a:pt x="0" y="104"/>
                </a:moveTo>
                <a:cubicBezTo>
                  <a:pt x="24" y="60"/>
                  <a:pt x="48" y="16"/>
                  <a:pt x="96" y="8"/>
                </a:cubicBezTo>
                <a:cubicBezTo>
                  <a:pt x="144" y="0"/>
                  <a:pt x="256" y="56"/>
                  <a:pt x="288" y="56"/>
                </a:cubicBezTo>
                <a:cubicBezTo>
                  <a:pt x="320" y="56"/>
                  <a:pt x="304" y="32"/>
                  <a:pt x="288" y="8"/>
                </a:cubicBezTo>
              </a:path>
            </a:pathLst>
          </a:custGeom>
          <a:noFill/>
          <a:ln w="57150" cap="flat" cmpd="sng">
            <a:solidFill>
              <a:srgbClr val="FF00FF"/>
            </a:solidFill>
            <a:prstDash val="solid"/>
            <a:round/>
            <a:headEnd type="none" w="med" len="med"/>
            <a:tailEnd type="none" w="med" len="med"/>
          </a:ln>
          <a:effectLst/>
        </p:spPr>
        <p:txBody>
          <a:bodyPr>
            <a:prstTxWarp prst="textNoShape">
              <a:avLst/>
            </a:prstTxWarp>
          </a:bodyPr>
          <a:lstStyle/>
          <a:p>
            <a:endParaRPr lang="en-US"/>
          </a:p>
        </p:txBody>
      </p:sp>
      <p:sp>
        <p:nvSpPr>
          <p:cNvPr id="8203" name="Freeform 11"/>
          <p:cNvSpPr>
            <a:spLocks/>
          </p:cNvSpPr>
          <p:nvPr/>
        </p:nvSpPr>
        <p:spPr bwMode="auto">
          <a:xfrm>
            <a:off x="5791200" y="3930650"/>
            <a:ext cx="508000" cy="165100"/>
          </a:xfrm>
          <a:custGeom>
            <a:avLst/>
            <a:gdLst/>
            <a:ahLst/>
            <a:cxnLst>
              <a:cxn ang="0">
                <a:pos x="0" y="104"/>
              </a:cxn>
              <a:cxn ang="0">
                <a:pos x="96" y="8"/>
              </a:cxn>
              <a:cxn ang="0">
                <a:pos x="288" y="56"/>
              </a:cxn>
              <a:cxn ang="0">
                <a:pos x="288" y="8"/>
              </a:cxn>
            </a:cxnLst>
            <a:rect l="0" t="0" r="r" b="b"/>
            <a:pathLst>
              <a:path w="320" h="104">
                <a:moveTo>
                  <a:pt x="0" y="104"/>
                </a:moveTo>
                <a:cubicBezTo>
                  <a:pt x="24" y="60"/>
                  <a:pt x="48" y="16"/>
                  <a:pt x="96" y="8"/>
                </a:cubicBezTo>
                <a:cubicBezTo>
                  <a:pt x="144" y="0"/>
                  <a:pt x="256" y="56"/>
                  <a:pt x="288" y="56"/>
                </a:cubicBezTo>
                <a:cubicBezTo>
                  <a:pt x="320" y="56"/>
                  <a:pt x="304" y="32"/>
                  <a:pt x="288" y="8"/>
                </a:cubicBezTo>
              </a:path>
            </a:pathLst>
          </a:custGeom>
          <a:noFill/>
          <a:ln w="57150" cap="flat" cmpd="sng">
            <a:solidFill>
              <a:srgbClr val="FF00FF"/>
            </a:solidFill>
            <a:prstDash val="solid"/>
            <a:round/>
            <a:headEnd type="none" w="med" len="med"/>
            <a:tailEnd type="none" w="med" len="med"/>
          </a:ln>
          <a:effectLst/>
        </p:spPr>
        <p:txBody>
          <a:bodyPr>
            <a:prstTxWarp prst="textNoShape">
              <a:avLst/>
            </a:prstTxWarp>
          </a:bodyPr>
          <a:lstStyle/>
          <a:p>
            <a:endParaRPr lang="en-US"/>
          </a:p>
        </p:txBody>
      </p:sp>
      <p:sp>
        <p:nvSpPr>
          <p:cNvPr id="8204" name="Freeform 12"/>
          <p:cNvSpPr>
            <a:spLocks/>
          </p:cNvSpPr>
          <p:nvPr/>
        </p:nvSpPr>
        <p:spPr bwMode="auto">
          <a:xfrm>
            <a:off x="5867400" y="4095750"/>
            <a:ext cx="457200" cy="152400"/>
          </a:xfrm>
          <a:custGeom>
            <a:avLst/>
            <a:gdLst/>
            <a:ahLst/>
            <a:cxnLst>
              <a:cxn ang="0">
                <a:pos x="0" y="104"/>
              </a:cxn>
              <a:cxn ang="0">
                <a:pos x="96" y="8"/>
              </a:cxn>
              <a:cxn ang="0">
                <a:pos x="288" y="56"/>
              </a:cxn>
              <a:cxn ang="0">
                <a:pos x="288" y="8"/>
              </a:cxn>
            </a:cxnLst>
            <a:rect l="0" t="0" r="r" b="b"/>
            <a:pathLst>
              <a:path w="320" h="104">
                <a:moveTo>
                  <a:pt x="0" y="104"/>
                </a:moveTo>
                <a:cubicBezTo>
                  <a:pt x="24" y="60"/>
                  <a:pt x="48" y="16"/>
                  <a:pt x="96" y="8"/>
                </a:cubicBezTo>
                <a:cubicBezTo>
                  <a:pt x="144" y="0"/>
                  <a:pt x="256" y="56"/>
                  <a:pt x="288" y="56"/>
                </a:cubicBezTo>
                <a:cubicBezTo>
                  <a:pt x="320" y="56"/>
                  <a:pt x="304" y="32"/>
                  <a:pt x="288" y="8"/>
                </a:cubicBezTo>
              </a:path>
            </a:pathLst>
          </a:custGeom>
          <a:noFill/>
          <a:ln w="57150" cap="flat" cmpd="sng">
            <a:solidFill>
              <a:srgbClr val="FF00FF"/>
            </a:solidFill>
            <a:prstDash val="solid"/>
            <a:round/>
            <a:headEnd type="none" w="med" len="med"/>
            <a:tailEnd type="none" w="med" len="med"/>
          </a:ln>
          <a:effectLst/>
        </p:spPr>
        <p:txBody>
          <a:bodyPr>
            <a:prstTxWarp prst="textNoShape">
              <a:avLst/>
            </a:prstTxWarp>
          </a:bodyPr>
          <a:lstStyle/>
          <a:p>
            <a:endParaRPr lang="en-US"/>
          </a:p>
        </p:txBody>
      </p:sp>
      <p:sp>
        <p:nvSpPr>
          <p:cNvPr id="8205" name="Freeform 13"/>
          <p:cNvSpPr>
            <a:spLocks/>
          </p:cNvSpPr>
          <p:nvPr/>
        </p:nvSpPr>
        <p:spPr bwMode="auto">
          <a:xfrm>
            <a:off x="5867400" y="4248150"/>
            <a:ext cx="457200" cy="152400"/>
          </a:xfrm>
          <a:custGeom>
            <a:avLst/>
            <a:gdLst/>
            <a:ahLst/>
            <a:cxnLst>
              <a:cxn ang="0">
                <a:pos x="0" y="104"/>
              </a:cxn>
              <a:cxn ang="0">
                <a:pos x="96" y="8"/>
              </a:cxn>
              <a:cxn ang="0">
                <a:pos x="288" y="56"/>
              </a:cxn>
              <a:cxn ang="0">
                <a:pos x="288" y="8"/>
              </a:cxn>
            </a:cxnLst>
            <a:rect l="0" t="0" r="r" b="b"/>
            <a:pathLst>
              <a:path w="320" h="104">
                <a:moveTo>
                  <a:pt x="0" y="104"/>
                </a:moveTo>
                <a:cubicBezTo>
                  <a:pt x="24" y="60"/>
                  <a:pt x="48" y="16"/>
                  <a:pt x="96" y="8"/>
                </a:cubicBezTo>
                <a:cubicBezTo>
                  <a:pt x="144" y="0"/>
                  <a:pt x="256" y="56"/>
                  <a:pt x="288" y="56"/>
                </a:cubicBezTo>
                <a:cubicBezTo>
                  <a:pt x="320" y="56"/>
                  <a:pt x="304" y="32"/>
                  <a:pt x="288" y="8"/>
                </a:cubicBezTo>
              </a:path>
            </a:pathLst>
          </a:custGeom>
          <a:noFill/>
          <a:ln w="57150" cap="flat" cmpd="sng">
            <a:solidFill>
              <a:srgbClr val="FF00FF"/>
            </a:solidFill>
            <a:prstDash val="solid"/>
            <a:round/>
            <a:headEnd type="none" w="med" len="med"/>
            <a:tailEnd type="none" w="med" len="med"/>
          </a:ln>
          <a:effectLst/>
        </p:spPr>
        <p:txBody>
          <a:bodyPr>
            <a:prstTxWarp prst="textNoShape">
              <a:avLst/>
            </a:prstTxWarp>
          </a:bodyPr>
          <a:lstStyle/>
          <a:p>
            <a:endParaRPr lang="en-US"/>
          </a:p>
        </p:txBody>
      </p:sp>
      <p:sp>
        <p:nvSpPr>
          <p:cNvPr id="8206" name="Freeform 14"/>
          <p:cNvSpPr>
            <a:spLocks/>
          </p:cNvSpPr>
          <p:nvPr/>
        </p:nvSpPr>
        <p:spPr bwMode="auto">
          <a:xfrm>
            <a:off x="5397500" y="3867150"/>
            <a:ext cx="927100" cy="2895600"/>
          </a:xfrm>
          <a:custGeom>
            <a:avLst/>
            <a:gdLst/>
            <a:ahLst/>
            <a:cxnLst>
              <a:cxn ang="0">
                <a:pos x="56" y="1824"/>
              </a:cxn>
              <a:cxn ang="0">
                <a:pos x="8" y="1440"/>
              </a:cxn>
              <a:cxn ang="0">
                <a:pos x="104" y="1104"/>
              </a:cxn>
              <a:cxn ang="0">
                <a:pos x="296" y="768"/>
              </a:cxn>
              <a:cxn ang="0">
                <a:pos x="392" y="624"/>
              </a:cxn>
              <a:cxn ang="0">
                <a:pos x="536" y="336"/>
              </a:cxn>
              <a:cxn ang="0">
                <a:pos x="584" y="192"/>
              </a:cxn>
              <a:cxn ang="0">
                <a:pos x="536" y="48"/>
              </a:cxn>
              <a:cxn ang="0">
                <a:pos x="536" y="0"/>
              </a:cxn>
            </a:cxnLst>
            <a:rect l="0" t="0" r="r" b="b"/>
            <a:pathLst>
              <a:path w="584" h="1824">
                <a:moveTo>
                  <a:pt x="56" y="1824"/>
                </a:moveTo>
                <a:cubicBezTo>
                  <a:pt x="28" y="1692"/>
                  <a:pt x="0" y="1560"/>
                  <a:pt x="8" y="1440"/>
                </a:cubicBezTo>
                <a:cubicBezTo>
                  <a:pt x="16" y="1320"/>
                  <a:pt x="56" y="1216"/>
                  <a:pt x="104" y="1104"/>
                </a:cubicBezTo>
                <a:cubicBezTo>
                  <a:pt x="152" y="992"/>
                  <a:pt x="248" y="848"/>
                  <a:pt x="296" y="768"/>
                </a:cubicBezTo>
                <a:cubicBezTo>
                  <a:pt x="344" y="688"/>
                  <a:pt x="352" y="696"/>
                  <a:pt x="392" y="624"/>
                </a:cubicBezTo>
                <a:cubicBezTo>
                  <a:pt x="432" y="552"/>
                  <a:pt x="504" y="408"/>
                  <a:pt x="536" y="336"/>
                </a:cubicBezTo>
                <a:cubicBezTo>
                  <a:pt x="568" y="264"/>
                  <a:pt x="584" y="240"/>
                  <a:pt x="584" y="192"/>
                </a:cubicBezTo>
                <a:cubicBezTo>
                  <a:pt x="584" y="144"/>
                  <a:pt x="544" y="80"/>
                  <a:pt x="536" y="48"/>
                </a:cubicBezTo>
                <a:cubicBezTo>
                  <a:pt x="528" y="16"/>
                  <a:pt x="532" y="8"/>
                  <a:pt x="536" y="0"/>
                </a:cubicBezTo>
              </a:path>
            </a:pathLst>
          </a:custGeom>
          <a:noFill/>
          <a:ln w="76200" cap="flat" cmpd="sng">
            <a:solidFill>
              <a:srgbClr val="0066FF"/>
            </a:solidFill>
            <a:prstDash val="solid"/>
            <a:round/>
            <a:headEnd type="none" w="med" len="med"/>
            <a:tailEnd type="none" w="med" len="med"/>
          </a:ln>
          <a:effectLst/>
        </p:spPr>
        <p:txBody>
          <a:bodyPr>
            <a:prstTxWarp prst="textNoShape">
              <a:avLst/>
            </a:prstTxWarp>
          </a:bodyPr>
          <a:lstStyle/>
          <a:p>
            <a:endParaRPr lang="en-US"/>
          </a:p>
        </p:txBody>
      </p:sp>
      <p:sp>
        <p:nvSpPr>
          <p:cNvPr id="8207" name="Freeform 15"/>
          <p:cNvSpPr>
            <a:spLocks/>
          </p:cNvSpPr>
          <p:nvPr/>
        </p:nvSpPr>
        <p:spPr bwMode="auto">
          <a:xfrm>
            <a:off x="5232400" y="3943350"/>
            <a:ext cx="673100" cy="2819400"/>
          </a:xfrm>
          <a:custGeom>
            <a:avLst/>
            <a:gdLst/>
            <a:ahLst/>
            <a:cxnLst>
              <a:cxn ang="0">
                <a:pos x="64" y="1776"/>
              </a:cxn>
              <a:cxn ang="0">
                <a:pos x="16" y="1440"/>
              </a:cxn>
              <a:cxn ang="0">
                <a:pos x="16" y="1296"/>
              </a:cxn>
              <a:cxn ang="0">
                <a:pos x="112" y="1104"/>
              </a:cxn>
              <a:cxn ang="0">
                <a:pos x="256" y="864"/>
              </a:cxn>
              <a:cxn ang="0">
                <a:pos x="400" y="480"/>
              </a:cxn>
              <a:cxn ang="0">
                <a:pos x="400" y="192"/>
              </a:cxn>
              <a:cxn ang="0">
                <a:pos x="352" y="48"/>
              </a:cxn>
              <a:cxn ang="0">
                <a:pos x="352" y="0"/>
              </a:cxn>
            </a:cxnLst>
            <a:rect l="0" t="0" r="r" b="b"/>
            <a:pathLst>
              <a:path w="424" h="1776">
                <a:moveTo>
                  <a:pt x="64" y="1776"/>
                </a:moveTo>
                <a:cubicBezTo>
                  <a:pt x="44" y="1648"/>
                  <a:pt x="24" y="1520"/>
                  <a:pt x="16" y="1440"/>
                </a:cubicBezTo>
                <a:cubicBezTo>
                  <a:pt x="8" y="1360"/>
                  <a:pt x="0" y="1352"/>
                  <a:pt x="16" y="1296"/>
                </a:cubicBezTo>
                <a:cubicBezTo>
                  <a:pt x="32" y="1240"/>
                  <a:pt x="72" y="1176"/>
                  <a:pt x="112" y="1104"/>
                </a:cubicBezTo>
                <a:cubicBezTo>
                  <a:pt x="152" y="1032"/>
                  <a:pt x="208" y="968"/>
                  <a:pt x="256" y="864"/>
                </a:cubicBezTo>
                <a:cubicBezTo>
                  <a:pt x="304" y="760"/>
                  <a:pt x="376" y="592"/>
                  <a:pt x="400" y="480"/>
                </a:cubicBezTo>
                <a:cubicBezTo>
                  <a:pt x="424" y="368"/>
                  <a:pt x="408" y="264"/>
                  <a:pt x="400" y="192"/>
                </a:cubicBezTo>
                <a:cubicBezTo>
                  <a:pt x="392" y="120"/>
                  <a:pt x="360" y="80"/>
                  <a:pt x="352" y="48"/>
                </a:cubicBezTo>
                <a:cubicBezTo>
                  <a:pt x="344" y="16"/>
                  <a:pt x="348" y="8"/>
                  <a:pt x="352" y="0"/>
                </a:cubicBezTo>
              </a:path>
            </a:pathLst>
          </a:custGeom>
          <a:noFill/>
          <a:ln w="76200" cap="flat" cmpd="sng">
            <a:solidFill>
              <a:srgbClr val="FF0000"/>
            </a:solidFill>
            <a:prstDash val="solid"/>
            <a:round/>
            <a:headEnd type="none" w="med" len="med"/>
            <a:tailEnd type="none" w="med" len="med"/>
          </a:ln>
          <a:effectLst/>
        </p:spPr>
        <p:txBody>
          <a:bodyPr>
            <a:prstTxWarp prst="textNoShape">
              <a:avLst/>
            </a:prstTxWarp>
          </a:bodyPr>
          <a:lstStyle/>
          <a:p>
            <a:endParaRPr lang="en-US"/>
          </a:p>
        </p:txBody>
      </p:sp>
      <p:sp>
        <p:nvSpPr>
          <p:cNvPr id="8208" name="AutoShape 16"/>
          <p:cNvSpPr>
            <a:spLocks noChangeArrowheads="1"/>
          </p:cNvSpPr>
          <p:nvPr/>
        </p:nvSpPr>
        <p:spPr bwMode="auto">
          <a:xfrm>
            <a:off x="2971800" y="3714750"/>
            <a:ext cx="152400" cy="304800"/>
          </a:xfrm>
          <a:prstGeom prst="can">
            <a:avLst>
              <a:gd name="adj" fmla="val 50000"/>
            </a:avLst>
          </a:prstGeom>
          <a:solidFill>
            <a:srgbClr val="66FF33"/>
          </a:solidFill>
          <a:ln w="12700">
            <a:solidFill>
              <a:schemeClr val="tx1"/>
            </a:solidFill>
            <a:round/>
            <a:headEnd/>
            <a:tailEnd/>
          </a:ln>
          <a:effectLst/>
        </p:spPr>
        <p:txBody>
          <a:bodyPr wrap="none" anchor="ctr">
            <a:prstTxWarp prst="textNoShape">
              <a:avLst/>
            </a:prstTxWarp>
          </a:bodyPr>
          <a:lstStyle/>
          <a:p>
            <a:endParaRPr lang="en-US"/>
          </a:p>
        </p:txBody>
      </p:sp>
      <p:sp>
        <p:nvSpPr>
          <p:cNvPr id="8209" name="AutoShape 17"/>
          <p:cNvSpPr>
            <a:spLocks noChangeArrowheads="1"/>
          </p:cNvSpPr>
          <p:nvPr/>
        </p:nvSpPr>
        <p:spPr bwMode="auto">
          <a:xfrm>
            <a:off x="3352800" y="3562350"/>
            <a:ext cx="152400" cy="304800"/>
          </a:xfrm>
          <a:prstGeom prst="can">
            <a:avLst>
              <a:gd name="adj" fmla="val 50000"/>
            </a:avLst>
          </a:prstGeom>
          <a:solidFill>
            <a:srgbClr val="66FF33"/>
          </a:solidFill>
          <a:ln w="12700">
            <a:solidFill>
              <a:schemeClr val="tx1"/>
            </a:solidFill>
            <a:round/>
            <a:headEnd/>
            <a:tailEnd/>
          </a:ln>
          <a:effectLst/>
        </p:spPr>
        <p:txBody>
          <a:bodyPr wrap="none" anchor="ctr">
            <a:prstTxWarp prst="textNoShape">
              <a:avLst/>
            </a:prstTxWarp>
          </a:bodyPr>
          <a:lstStyle/>
          <a:p>
            <a:endParaRPr lang="en-US"/>
          </a:p>
        </p:txBody>
      </p:sp>
      <p:sp>
        <p:nvSpPr>
          <p:cNvPr id="8210" name="AutoShape 18"/>
          <p:cNvSpPr>
            <a:spLocks noChangeArrowheads="1"/>
          </p:cNvSpPr>
          <p:nvPr/>
        </p:nvSpPr>
        <p:spPr bwMode="auto">
          <a:xfrm>
            <a:off x="3810000" y="3486150"/>
            <a:ext cx="152400" cy="304800"/>
          </a:xfrm>
          <a:prstGeom prst="can">
            <a:avLst>
              <a:gd name="adj" fmla="val 50000"/>
            </a:avLst>
          </a:prstGeom>
          <a:solidFill>
            <a:srgbClr val="66FF33"/>
          </a:solidFill>
          <a:ln w="12700">
            <a:solidFill>
              <a:schemeClr val="tx1"/>
            </a:solidFill>
            <a:round/>
            <a:headEnd/>
            <a:tailEnd/>
          </a:ln>
          <a:effectLst/>
        </p:spPr>
        <p:txBody>
          <a:bodyPr wrap="none" anchor="ctr">
            <a:prstTxWarp prst="textNoShape">
              <a:avLst/>
            </a:prstTxWarp>
          </a:bodyPr>
          <a:lstStyle/>
          <a:p>
            <a:pPr algn="ctr" eaLnBrk="0" hangingPunct="0"/>
            <a:endParaRPr lang="en-US" sz="1600" b="1">
              <a:latin typeface="Times New Roman" pitchFamily="-111" charset="0"/>
            </a:endParaRPr>
          </a:p>
        </p:txBody>
      </p:sp>
      <p:sp>
        <p:nvSpPr>
          <p:cNvPr id="8211" name="AutoShape 19"/>
          <p:cNvSpPr>
            <a:spLocks noChangeArrowheads="1"/>
          </p:cNvSpPr>
          <p:nvPr/>
        </p:nvSpPr>
        <p:spPr bwMode="auto">
          <a:xfrm>
            <a:off x="4495800" y="3486150"/>
            <a:ext cx="152400" cy="304800"/>
          </a:xfrm>
          <a:prstGeom prst="can">
            <a:avLst>
              <a:gd name="adj" fmla="val 50000"/>
            </a:avLst>
          </a:prstGeom>
          <a:solidFill>
            <a:srgbClr val="66FF33"/>
          </a:solidFill>
          <a:ln w="12700">
            <a:solidFill>
              <a:schemeClr val="tx1"/>
            </a:solidFill>
            <a:round/>
            <a:headEnd/>
            <a:tailEnd/>
          </a:ln>
          <a:effectLst/>
        </p:spPr>
        <p:txBody>
          <a:bodyPr wrap="none" anchor="ctr">
            <a:prstTxWarp prst="textNoShape">
              <a:avLst/>
            </a:prstTxWarp>
          </a:bodyPr>
          <a:lstStyle/>
          <a:p>
            <a:endParaRPr lang="en-US"/>
          </a:p>
        </p:txBody>
      </p:sp>
      <p:sp>
        <p:nvSpPr>
          <p:cNvPr id="8212" name="AutoShape 20"/>
          <p:cNvSpPr>
            <a:spLocks noChangeArrowheads="1"/>
          </p:cNvSpPr>
          <p:nvPr/>
        </p:nvSpPr>
        <p:spPr bwMode="auto">
          <a:xfrm>
            <a:off x="5257800" y="3486150"/>
            <a:ext cx="152400" cy="304800"/>
          </a:xfrm>
          <a:prstGeom prst="can">
            <a:avLst>
              <a:gd name="adj" fmla="val 50000"/>
            </a:avLst>
          </a:prstGeom>
          <a:solidFill>
            <a:srgbClr val="66FF33"/>
          </a:solidFill>
          <a:ln w="12700">
            <a:solidFill>
              <a:schemeClr val="tx1"/>
            </a:solidFill>
            <a:round/>
            <a:headEnd/>
            <a:tailEnd/>
          </a:ln>
          <a:effectLst/>
        </p:spPr>
        <p:txBody>
          <a:bodyPr wrap="none" anchor="ctr">
            <a:prstTxWarp prst="textNoShape">
              <a:avLst/>
            </a:prstTxWarp>
          </a:bodyPr>
          <a:lstStyle/>
          <a:p>
            <a:endParaRPr lang="en-US"/>
          </a:p>
        </p:txBody>
      </p:sp>
      <p:sp>
        <p:nvSpPr>
          <p:cNvPr id="8213" name="AutoShape 21"/>
          <p:cNvSpPr>
            <a:spLocks noChangeArrowheads="1"/>
          </p:cNvSpPr>
          <p:nvPr/>
        </p:nvSpPr>
        <p:spPr bwMode="auto">
          <a:xfrm>
            <a:off x="6324600" y="3486150"/>
            <a:ext cx="152400" cy="304800"/>
          </a:xfrm>
          <a:prstGeom prst="can">
            <a:avLst>
              <a:gd name="adj" fmla="val 50000"/>
            </a:avLst>
          </a:prstGeom>
          <a:solidFill>
            <a:srgbClr val="66FF33"/>
          </a:solidFill>
          <a:ln w="12700">
            <a:solidFill>
              <a:schemeClr val="tx1"/>
            </a:solidFill>
            <a:round/>
            <a:headEnd/>
            <a:tailEnd/>
          </a:ln>
          <a:effectLst/>
        </p:spPr>
        <p:txBody>
          <a:bodyPr wrap="none" anchor="ctr">
            <a:prstTxWarp prst="textNoShape">
              <a:avLst/>
            </a:prstTxWarp>
          </a:bodyPr>
          <a:lstStyle/>
          <a:p>
            <a:endParaRPr lang="en-US"/>
          </a:p>
        </p:txBody>
      </p:sp>
      <p:sp>
        <p:nvSpPr>
          <p:cNvPr id="8214" name="Line 22"/>
          <p:cNvSpPr>
            <a:spLocks noChangeShapeType="1"/>
          </p:cNvSpPr>
          <p:nvPr/>
        </p:nvSpPr>
        <p:spPr bwMode="auto">
          <a:xfrm flipH="1">
            <a:off x="5410200" y="3562350"/>
            <a:ext cx="1676400" cy="1588"/>
          </a:xfrm>
          <a:prstGeom prst="line">
            <a:avLst/>
          </a:prstGeom>
          <a:noFill/>
          <a:ln w="12700">
            <a:solidFill>
              <a:srgbClr val="FF0000"/>
            </a:solidFill>
            <a:round/>
            <a:headEnd/>
            <a:tailEnd type="triangle" w="med" len="med"/>
          </a:ln>
          <a:effectLst/>
        </p:spPr>
        <p:txBody>
          <a:bodyPr>
            <a:prstTxWarp prst="textNoShape">
              <a:avLst/>
            </a:prstTxWarp>
          </a:bodyPr>
          <a:lstStyle/>
          <a:p>
            <a:endParaRPr lang="en-US"/>
          </a:p>
        </p:txBody>
      </p:sp>
      <p:sp>
        <p:nvSpPr>
          <p:cNvPr id="8215" name="Line 23"/>
          <p:cNvSpPr>
            <a:spLocks noChangeShapeType="1"/>
          </p:cNvSpPr>
          <p:nvPr/>
        </p:nvSpPr>
        <p:spPr bwMode="auto">
          <a:xfrm flipH="1">
            <a:off x="6477000" y="3638550"/>
            <a:ext cx="609600" cy="1588"/>
          </a:xfrm>
          <a:prstGeom prst="line">
            <a:avLst/>
          </a:prstGeom>
          <a:noFill/>
          <a:ln w="12700">
            <a:solidFill>
              <a:srgbClr val="FF0000"/>
            </a:solidFill>
            <a:round/>
            <a:headEnd/>
            <a:tailEnd type="triangle" w="med" len="med"/>
          </a:ln>
          <a:effectLst/>
        </p:spPr>
        <p:txBody>
          <a:bodyPr>
            <a:prstTxWarp prst="textNoShape">
              <a:avLst/>
            </a:prstTxWarp>
          </a:bodyPr>
          <a:lstStyle/>
          <a:p>
            <a:endParaRPr lang="en-US"/>
          </a:p>
        </p:txBody>
      </p:sp>
      <p:sp>
        <p:nvSpPr>
          <p:cNvPr id="8216" name="Text Box 24"/>
          <p:cNvSpPr txBox="1">
            <a:spLocks noChangeArrowheads="1"/>
          </p:cNvSpPr>
          <p:nvPr/>
        </p:nvSpPr>
        <p:spPr bwMode="auto">
          <a:xfrm>
            <a:off x="7146925" y="3395663"/>
            <a:ext cx="1916113" cy="336550"/>
          </a:xfrm>
          <a:prstGeom prst="rect">
            <a:avLst/>
          </a:prstGeom>
          <a:noFill/>
          <a:ln w="12700">
            <a:noFill/>
            <a:miter lim="800000"/>
            <a:headEnd/>
            <a:tailEnd/>
          </a:ln>
          <a:effectLst/>
        </p:spPr>
        <p:txBody>
          <a:bodyPr wrap="none">
            <a:prstTxWarp prst="textNoShape">
              <a:avLst/>
            </a:prstTxWarp>
            <a:spAutoFit/>
          </a:bodyPr>
          <a:lstStyle/>
          <a:p>
            <a:pPr eaLnBrk="0" hangingPunct="0"/>
            <a:r>
              <a:rPr lang="en-US" sz="1600" b="1">
                <a:latin typeface="Times New Roman" pitchFamily="-111" charset="0"/>
              </a:rPr>
              <a:t>Afferent lymphatics</a:t>
            </a:r>
          </a:p>
        </p:txBody>
      </p:sp>
      <p:sp>
        <p:nvSpPr>
          <p:cNvPr id="8217" name="AutoShape 25"/>
          <p:cNvSpPr>
            <a:spLocks noChangeArrowheads="1"/>
          </p:cNvSpPr>
          <p:nvPr/>
        </p:nvSpPr>
        <p:spPr bwMode="auto">
          <a:xfrm>
            <a:off x="1600200" y="3638550"/>
            <a:ext cx="7162800" cy="3048000"/>
          </a:xfrm>
          <a:custGeom>
            <a:avLst/>
            <a:gdLst>
              <a:gd name="G0" fmla="+- 861 0 0"/>
              <a:gd name="G1" fmla="+- 21600 0 861"/>
              <a:gd name="G2" fmla="+- 21600 0 86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61" y="10800"/>
                </a:moveTo>
                <a:cubicBezTo>
                  <a:pt x="861" y="16289"/>
                  <a:pt x="5311" y="20739"/>
                  <a:pt x="10800" y="20739"/>
                </a:cubicBezTo>
                <a:cubicBezTo>
                  <a:pt x="16289" y="20739"/>
                  <a:pt x="20739" y="16289"/>
                  <a:pt x="20739" y="10800"/>
                </a:cubicBezTo>
                <a:cubicBezTo>
                  <a:pt x="20739" y="5311"/>
                  <a:pt x="16289" y="861"/>
                  <a:pt x="10800" y="861"/>
                </a:cubicBezTo>
                <a:cubicBezTo>
                  <a:pt x="5311" y="861"/>
                  <a:pt x="861" y="5311"/>
                  <a:pt x="861" y="10800"/>
                </a:cubicBezTo>
                <a:close/>
              </a:path>
            </a:pathLst>
          </a:custGeom>
          <a:solidFill>
            <a:srgbClr val="66FF33"/>
          </a:solidFill>
          <a:ln w="12700">
            <a:solidFill>
              <a:srgbClr val="66FF33"/>
            </a:solidFill>
            <a:round/>
            <a:headEnd/>
            <a:tailEnd/>
          </a:ln>
          <a:effectLst/>
        </p:spPr>
        <p:txBody>
          <a:bodyPr wrap="none" anchor="ctr">
            <a:prstTxWarp prst="textNoShape">
              <a:avLst/>
            </a:prstTxWarp>
          </a:bodyPr>
          <a:lstStyle/>
          <a:p>
            <a:pPr algn="ctr" eaLnBrk="0" hangingPunct="0"/>
            <a:endParaRPr lang="en-US" sz="1600" b="1">
              <a:latin typeface="Times New Roman" pitchFamily="-111" charset="0"/>
            </a:endParaRPr>
          </a:p>
        </p:txBody>
      </p:sp>
      <p:sp>
        <p:nvSpPr>
          <p:cNvPr id="8218" name="Freeform 26"/>
          <p:cNvSpPr>
            <a:spLocks/>
          </p:cNvSpPr>
          <p:nvPr/>
        </p:nvSpPr>
        <p:spPr bwMode="auto">
          <a:xfrm>
            <a:off x="3086100" y="4908550"/>
            <a:ext cx="3454400" cy="1981200"/>
          </a:xfrm>
          <a:custGeom>
            <a:avLst/>
            <a:gdLst/>
            <a:ahLst/>
            <a:cxnLst>
              <a:cxn ang="0">
                <a:pos x="1264" y="840"/>
              </a:cxn>
              <a:cxn ang="0">
                <a:pos x="1192" y="696"/>
              </a:cxn>
              <a:cxn ang="0">
                <a:pos x="768" y="584"/>
              </a:cxn>
              <a:cxn ang="0">
                <a:pos x="112" y="496"/>
              </a:cxn>
              <a:cxn ang="0">
                <a:pos x="568" y="448"/>
              </a:cxn>
              <a:cxn ang="0">
                <a:pos x="936" y="528"/>
              </a:cxn>
              <a:cxn ang="0">
                <a:pos x="1000" y="480"/>
              </a:cxn>
              <a:cxn ang="0">
                <a:pos x="568" y="328"/>
              </a:cxn>
              <a:cxn ang="0">
                <a:pos x="336" y="248"/>
              </a:cxn>
              <a:cxn ang="0">
                <a:pos x="216" y="136"/>
              </a:cxn>
              <a:cxn ang="0">
                <a:pos x="336" y="88"/>
              </a:cxn>
              <a:cxn ang="0">
                <a:pos x="600" y="216"/>
              </a:cxn>
              <a:cxn ang="0">
                <a:pos x="720" y="272"/>
              </a:cxn>
              <a:cxn ang="0">
                <a:pos x="864" y="352"/>
              </a:cxn>
              <a:cxn ang="0">
                <a:pos x="976" y="304"/>
              </a:cxn>
              <a:cxn ang="0">
                <a:pos x="1000" y="0"/>
              </a:cxn>
              <a:cxn ang="0">
                <a:pos x="1048" y="56"/>
              </a:cxn>
              <a:cxn ang="0">
                <a:pos x="1104" y="152"/>
              </a:cxn>
              <a:cxn ang="0">
                <a:pos x="1280" y="328"/>
              </a:cxn>
              <a:cxn ang="0">
                <a:pos x="1536" y="88"/>
              </a:cxn>
              <a:cxn ang="0">
                <a:pos x="1616" y="168"/>
              </a:cxn>
              <a:cxn ang="0">
                <a:pos x="1432" y="448"/>
              </a:cxn>
              <a:cxn ang="0">
                <a:pos x="1488" y="464"/>
              </a:cxn>
              <a:cxn ang="0">
                <a:pos x="1776" y="296"/>
              </a:cxn>
              <a:cxn ang="0">
                <a:pos x="1872" y="240"/>
              </a:cxn>
              <a:cxn ang="0">
                <a:pos x="2160" y="224"/>
              </a:cxn>
              <a:cxn ang="0">
                <a:pos x="2032" y="304"/>
              </a:cxn>
              <a:cxn ang="0">
                <a:pos x="1768" y="448"/>
              </a:cxn>
              <a:cxn ang="0">
                <a:pos x="1672" y="496"/>
              </a:cxn>
              <a:cxn ang="0">
                <a:pos x="1592" y="552"/>
              </a:cxn>
              <a:cxn ang="0">
                <a:pos x="1776" y="552"/>
              </a:cxn>
              <a:cxn ang="0">
                <a:pos x="1880" y="512"/>
              </a:cxn>
              <a:cxn ang="0">
                <a:pos x="2136" y="440"/>
              </a:cxn>
              <a:cxn ang="0">
                <a:pos x="2136" y="528"/>
              </a:cxn>
              <a:cxn ang="0">
                <a:pos x="1936" y="600"/>
              </a:cxn>
              <a:cxn ang="0">
                <a:pos x="1384" y="696"/>
              </a:cxn>
              <a:cxn ang="0">
                <a:pos x="1320" y="776"/>
              </a:cxn>
              <a:cxn ang="0">
                <a:pos x="1312" y="1080"/>
              </a:cxn>
              <a:cxn ang="0">
                <a:pos x="1344" y="1248"/>
              </a:cxn>
              <a:cxn ang="0">
                <a:pos x="1256" y="1168"/>
              </a:cxn>
            </a:cxnLst>
            <a:rect l="0" t="0" r="r" b="b"/>
            <a:pathLst>
              <a:path w="2176" h="1248">
                <a:moveTo>
                  <a:pt x="1256" y="1168"/>
                </a:moveTo>
                <a:cubicBezTo>
                  <a:pt x="1221" y="1062"/>
                  <a:pt x="1243" y="946"/>
                  <a:pt x="1264" y="840"/>
                </a:cubicBezTo>
                <a:cubicBezTo>
                  <a:pt x="1261" y="810"/>
                  <a:pt x="1270" y="755"/>
                  <a:pt x="1240" y="728"/>
                </a:cubicBezTo>
                <a:cubicBezTo>
                  <a:pt x="1226" y="715"/>
                  <a:pt x="1192" y="696"/>
                  <a:pt x="1192" y="696"/>
                </a:cubicBezTo>
                <a:cubicBezTo>
                  <a:pt x="1148" y="630"/>
                  <a:pt x="973" y="598"/>
                  <a:pt x="896" y="592"/>
                </a:cubicBezTo>
                <a:cubicBezTo>
                  <a:pt x="853" y="588"/>
                  <a:pt x="811" y="587"/>
                  <a:pt x="768" y="584"/>
                </a:cubicBezTo>
                <a:cubicBezTo>
                  <a:pt x="731" y="582"/>
                  <a:pt x="693" y="579"/>
                  <a:pt x="656" y="576"/>
                </a:cubicBezTo>
                <a:cubicBezTo>
                  <a:pt x="476" y="540"/>
                  <a:pt x="294" y="519"/>
                  <a:pt x="112" y="496"/>
                </a:cubicBezTo>
                <a:cubicBezTo>
                  <a:pt x="75" y="484"/>
                  <a:pt x="38" y="473"/>
                  <a:pt x="0" y="464"/>
                </a:cubicBezTo>
                <a:cubicBezTo>
                  <a:pt x="158" y="359"/>
                  <a:pt x="379" y="445"/>
                  <a:pt x="568" y="448"/>
                </a:cubicBezTo>
                <a:cubicBezTo>
                  <a:pt x="629" y="458"/>
                  <a:pt x="685" y="481"/>
                  <a:pt x="744" y="496"/>
                </a:cubicBezTo>
                <a:cubicBezTo>
                  <a:pt x="807" y="512"/>
                  <a:pt x="873" y="512"/>
                  <a:pt x="936" y="528"/>
                </a:cubicBezTo>
                <a:cubicBezTo>
                  <a:pt x="952" y="525"/>
                  <a:pt x="969" y="525"/>
                  <a:pt x="984" y="520"/>
                </a:cubicBezTo>
                <a:cubicBezTo>
                  <a:pt x="1004" y="513"/>
                  <a:pt x="1021" y="501"/>
                  <a:pt x="1000" y="480"/>
                </a:cubicBezTo>
                <a:cubicBezTo>
                  <a:pt x="963" y="443"/>
                  <a:pt x="905" y="420"/>
                  <a:pt x="856" y="408"/>
                </a:cubicBezTo>
                <a:cubicBezTo>
                  <a:pt x="759" y="384"/>
                  <a:pt x="665" y="352"/>
                  <a:pt x="568" y="328"/>
                </a:cubicBezTo>
                <a:cubicBezTo>
                  <a:pt x="509" y="313"/>
                  <a:pt x="439" y="315"/>
                  <a:pt x="384" y="288"/>
                </a:cubicBezTo>
                <a:cubicBezTo>
                  <a:pt x="350" y="271"/>
                  <a:pt x="368" y="273"/>
                  <a:pt x="336" y="248"/>
                </a:cubicBezTo>
                <a:cubicBezTo>
                  <a:pt x="303" y="222"/>
                  <a:pt x="267" y="207"/>
                  <a:pt x="232" y="184"/>
                </a:cubicBezTo>
                <a:cubicBezTo>
                  <a:pt x="227" y="168"/>
                  <a:pt x="221" y="152"/>
                  <a:pt x="216" y="136"/>
                </a:cubicBezTo>
                <a:cubicBezTo>
                  <a:pt x="213" y="128"/>
                  <a:pt x="208" y="112"/>
                  <a:pt x="208" y="112"/>
                </a:cubicBezTo>
                <a:cubicBezTo>
                  <a:pt x="227" y="56"/>
                  <a:pt x="281" y="83"/>
                  <a:pt x="336" y="88"/>
                </a:cubicBezTo>
                <a:cubicBezTo>
                  <a:pt x="396" y="108"/>
                  <a:pt x="448" y="148"/>
                  <a:pt x="504" y="176"/>
                </a:cubicBezTo>
                <a:cubicBezTo>
                  <a:pt x="528" y="188"/>
                  <a:pt x="582" y="204"/>
                  <a:pt x="600" y="216"/>
                </a:cubicBezTo>
                <a:cubicBezTo>
                  <a:pt x="622" y="231"/>
                  <a:pt x="648" y="245"/>
                  <a:pt x="672" y="256"/>
                </a:cubicBezTo>
                <a:cubicBezTo>
                  <a:pt x="687" y="263"/>
                  <a:pt x="706" y="263"/>
                  <a:pt x="720" y="272"/>
                </a:cubicBezTo>
                <a:cubicBezTo>
                  <a:pt x="750" y="292"/>
                  <a:pt x="785" y="303"/>
                  <a:pt x="816" y="320"/>
                </a:cubicBezTo>
                <a:cubicBezTo>
                  <a:pt x="833" y="329"/>
                  <a:pt x="846" y="346"/>
                  <a:pt x="864" y="352"/>
                </a:cubicBezTo>
                <a:cubicBezTo>
                  <a:pt x="914" y="369"/>
                  <a:pt x="964" y="382"/>
                  <a:pt x="1016" y="392"/>
                </a:cubicBezTo>
                <a:cubicBezTo>
                  <a:pt x="1047" y="345"/>
                  <a:pt x="1016" y="331"/>
                  <a:pt x="976" y="304"/>
                </a:cubicBezTo>
                <a:cubicBezTo>
                  <a:pt x="958" y="250"/>
                  <a:pt x="951" y="201"/>
                  <a:pt x="944" y="144"/>
                </a:cubicBezTo>
                <a:cubicBezTo>
                  <a:pt x="950" y="63"/>
                  <a:pt x="928" y="24"/>
                  <a:pt x="1000" y="0"/>
                </a:cubicBezTo>
                <a:cubicBezTo>
                  <a:pt x="1011" y="3"/>
                  <a:pt x="1025" y="0"/>
                  <a:pt x="1032" y="8"/>
                </a:cubicBezTo>
                <a:cubicBezTo>
                  <a:pt x="1043" y="21"/>
                  <a:pt x="1036" y="44"/>
                  <a:pt x="1048" y="56"/>
                </a:cubicBezTo>
                <a:cubicBezTo>
                  <a:pt x="1063" y="71"/>
                  <a:pt x="1079" y="84"/>
                  <a:pt x="1088" y="104"/>
                </a:cubicBezTo>
                <a:cubicBezTo>
                  <a:pt x="1095" y="119"/>
                  <a:pt x="1104" y="152"/>
                  <a:pt x="1104" y="152"/>
                </a:cubicBezTo>
                <a:cubicBezTo>
                  <a:pt x="1115" y="408"/>
                  <a:pt x="1063" y="303"/>
                  <a:pt x="1160" y="368"/>
                </a:cubicBezTo>
                <a:cubicBezTo>
                  <a:pt x="1201" y="361"/>
                  <a:pt x="1247" y="357"/>
                  <a:pt x="1280" y="328"/>
                </a:cubicBezTo>
                <a:cubicBezTo>
                  <a:pt x="1330" y="283"/>
                  <a:pt x="1348" y="228"/>
                  <a:pt x="1392" y="184"/>
                </a:cubicBezTo>
                <a:cubicBezTo>
                  <a:pt x="1437" y="139"/>
                  <a:pt x="1475" y="108"/>
                  <a:pt x="1536" y="88"/>
                </a:cubicBezTo>
                <a:cubicBezTo>
                  <a:pt x="1578" y="95"/>
                  <a:pt x="1584" y="84"/>
                  <a:pt x="1600" y="120"/>
                </a:cubicBezTo>
                <a:cubicBezTo>
                  <a:pt x="1607" y="135"/>
                  <a:pt x="1616" y="168"/>
                  <a:pt x="1616" y="168"/>
                </a:cubicBezTo>
                <a:cubicBezTo>
                  <a:pt x="1590" y="247"/>
                  <a:pt x="1485" y="289"/>
                  <a:pt x="1456" y="376"/>
                </a:cubicBezTo>
                <a:cubicBezTo>
                  <a:pt x="1448" y="400"/>
                  <a:pt x="1440" y="424"/>
                  <a:pt x="1432" y="448"/>
                </a:cubicBezTo>
                <a:cubicBezTo>
                  <a:pt x="1429" y="456"/>
                  <a:pt x="1416" y="473"/>
                  <a:pt x="1424" y="472"/>
                </a:cubicBezTo>
                <a:cubicBezTo>
                  <a:pt x="1445" y="469"/>
                  <a:pt x="1467" y="467"/>
                  <a:pt x="1488" y="464"/>
                </a:cubicBezTo>
                <a:cubicBezTo>
                  <a:pt x="1560" y="440"/>
                  <a:pt x="1618" y="385"/>
                  <a:pt x="1680" y="344"/>
                </a:cubicBezTo>
                <a:cubicBezTo>
                  <a:pt x="1716" y="320"/>
                  <a:pt x="1734" y="310"/>
                  <a:pt x="1776" y="296"/>
                </a:cubicBezTo>
                <a:cubicBezTo>
                  <a:pt x="1803" y="287"/>
                  <a:pt x="1824" y="264"/>
                  <a:pt x="1848" y="248"/>
                </a:cubicBezTo>
                <a:cubicBezTo>
                  <a:pt x="1855" y="243"/>
                  <a:pt x="1864" y="244"/>
                  <a:pt x="1872" y="240"/>
                </a:cubicBezTo>
                <a:cubicBezTo>
                  <a:pt x="1923" y="215"/>
                  <a:pt x="1968" y="190"/>
                  <a:pt x="2024" y="176"/>
                </a:cubicBezTo>
                <a:cubicBezTo>
                  <a:pt x="2176" y="189"/>
                  <a:pt x="2079" y="170"/>
                  <a:pt x="2160" y="224"/>
                </a:cubicBezTo>
                <a:cubicBezTo>
                  <a:pt x="2157" y="235"/>
                  <a:pt x="2158" y="247"/>
                  <a:pt x="2152" y="256"/>
                </a:cubicBezTo>
                <a:cubicBezTo>
                  <a:pt x="2128" y="292"/>
                  <a:pt x="2065" y="282"/>
                  <a:pt x="2032" y="304"/>
                </a:cubicBezTo>
                <a:cubicBezTo>
                  <a:pt x="2010" y="319"/>
                  <a:pt x="1982" y="321"/>
                  <a:pt x="1960" y="336"/>
                </a:cubicBezTo>
                <a:cubicBezTo>
                  <a:pt x="1897" y="378"/>
                  <a:pt x="1831" y="406"/>
                  <a:pt x="1768" y="448"/>
                </a:cubicBezTo>
                <a:cubicBezTo>
                  <a:pt x="1754" y="457"/>
                  <a:pt x="1736" y="459"/>
                  <a:pt x="1720" y="464"/>
                </a:cubicBezTo>
                <a:cubicBezTo>
                  <a:pt x="1702" y="470"/>
                  <a:pt x="1688" y="485"/>
                  <a:pt x="1672" y="496"/>
                </a:cubicBezTo>
                <a:cubicBezTo>
                  <a:pt x="1650" y="511"/>
                  <a:pt x="1622" y="513"/>
                  <a:pt x="1600" y="528"/>
                </a:cubicBezTo>
                <a:cubicBezTo>
                  <a:pt x="1597" y="536"/>
                  <a:pt x="1588" y="544"/>
                  <a:pt x="1592" y="552"/>
                </a:cubicBezTo>
                <a:cubicBezTo>
                  <a:pt x="1596" y="560"/>
                  <a:pt x="1608" y="560"/>
                  <a:pt x="1616" y="560"/>
                </a:cubicBezTo>
                <a:cubicBezTo>
                  <a:pt x="1669" y="560"/>
                  <a:pt x="1723" y="555"/>
                  <a:pt x="1776" y="552"/>
                </a:cubicBezTo>
                <a:cubicBezTo>
                  <a:pt x="1786" y="549"/>
                  <a:pt x="1821" y="542"/>
                  <a:pt x="1832" y="536"/>
                </a:cubicBezTo>
                <a:cubicBezTo>
                  <a:pt x="1868" y="518"/>
                  <a:pt x="1843" y="521"/>
                  <a:pt x="1880" y="512"/>
                </a:cubicBezTo>
                <a:cubicBezTo>
                  <a:pt x="1935" y="499"/>
                  <a:pt x="1979" y="490"/>
                  <a:pt x="2032" y="472"/>
                </a:cubicBezTo>
                <a:cubicBezTo>
                  <a:pt x="2067" y="460"/>
                  <a:pt x="2101" y="452"/>
                  <a:pt x="2136" y="440"/>
                </a:cubicBezTo>
                <a:cubicBezTo>
                  <a:pt x="2144" y="437"/>
                  <a:pt x="2160" y="432"/>
                  <a:pt x="2160" y="432"/>
                </a:cubicBezTo>
                <a:cubicBezTo>
                  <a:pt x="2159" y="444"/>
                  <a:pt x="2162" y="512"/>
                  <a:pt x="2136" y="528"/>
                </a:cubicBezTo>
                <a:cubicBezTo>
                  <a:pt x="2122" y="537"/>
                  <a:pt x="2102" y="535"/>
                  <a:pt x="2088" y="544"/>
                </a:cubicBezTo>
                <a:cubicBezTo>
                  <a:pt x="2042" y="574"/>
                  <a:pt x="1988" y="584"/>
                  <a:pt x="1936" y="600"/>
                </a:cubicBezTo>
                <a:cubicBezTo>
                  <a:pt x="1784" y="646"/>
                  <a:pt x="1639" y="670"/>
                  <a:pt x="1480" y="680"/>
                </a:cubicBezTo>
                <a:cubicBezTo>
                  <a:pt x="1477" y="680"/>
                  <a:pt x="1395" y="691"/>
                  <a:pt x="1384" y="696"/>
                </a:cubicBezTo>
                <a:cubicBezTo>
                  <a:pt x="1366" y="704"/>
                  <a:pt x="1336" y="728"/>
                  <a:pt x="1336" y="728"/>
                </a:cubicBezTo>
                <a:cubicBezTo>
                  <a:pt x="1331" y="744"/>
                  <a:pt x="1325" y="760"/>
                  <a:pt x="1320" y="776"/>
                </a:cubicBezTo>
                <a:cubicBezTo>
                  <a:pt x="1302" y="829"/>
                  <a:pt x="1304" y="944"/>
                  <a:pt x="1304" y="944"/>
                </a:cubicBezTo>
                <a:cubicBezTo>
                  <a:pt x="1307" y="989"/>
                  <a:pt x="1306" y="1035"/>
                  <a:pt x="1312" y="1080"/>
                </a:cubicBezTo>
                <a:cubicBezTo>
                  <a:pt x="1314" y="1097"/>
                  <a:pt x="1328" y="1128"/>
                  <a:pt x="1328" y="1128"/>
                </a:cubicBezTo>
                <a:cubicBezTo>
                  <a:pt x="1333" y="1169"/>
                  <a:pt x="1344" y="1207"/>
                  <a:pt x="1344" y="1248"/>
                </a:cubicBezTo>
                <a:lnTo>
                  <a:pt x="1272" y="1216"/>
                </a:lnTo>
                <a:lnTo>
                  <a:pt x="1256" y="1168"/>
                </a:lnTo>
                <a:close/>
              </a:path>
            </a:pathLst>
          </a:custGeom>
          <a:solidFill>
            <a:srgbClr val="00AC00"/>
          </a:solidFill>
          <a:ln w="12700" cap="flat" cmpd="sng">
            <a:solidFill>
              <a:srgbClr val="00AC00"/>
            </a:solidFill>
            <a:prstDash val="solid"/>
            <a:round/>
            <a:headEnd/>
            <a:tailEnd/>
          </a:ln>
          <a:effectLst/>
        </p:spPr>
        <p:txBody>
          <a:bodyPr>
            <a:prstTxWarp prst="textNoShape">
              <a:avLst/>
            </a:prstTxWarp>
          </a:bodyPr>
          <a:lstStyle/>
          <a:p>
            <a:endParaRPr lang="en-US"/>
          </a:p>
        </p:txBody>
      </p:sp>
      <p:sp>
        <p:nvSpPr>
          <p:cNvPr id="8219" name="Text Box 27"/>
          <p:cNvSpPr txBox="1">
            <a:spLocks noChangeArrowheads="1"/>
          </p:cNvSpPr>
          <p:nvPr/>
        </p:nvSpPr>
        <p:spPr bwMode="auto">
          <a:xfrm>
            <a:off x="1508125" y="4995863"/>
            <a:ext cx="409575" cy="336550"/>
          </a:xfrm>
          <a:prstGeom prst="rect">
            <a:avLst/>
          </a:prstGeom>
          <a:noFill/>
          <a:ln w="12700">
            <a:noFill/>
            <a:miter lim="800000"/>
            <a:headEnd/>
            <a:tailEnd/>
          </a:ln>
          <a:effectLst/>
        </p:spPr>
        <p:txBody>
          <a:bodyPr wrap="none">
            <a:prstTxWarp prst="textNoShape">
              <a:avLst/>
            </a:prstTxWarp>
            <a:spAutoFit/>
          </a:bodyPr>
          <a:lstStyle/>
          <a:p>
            <a:pPr eaLnBrk="0" hangingPunct="0"/>
            <a:r>
              <a:rPr lang="en-US" sz="1600" b="1">
                <a:latin typeface="Times New Roman" pitchFamily="-111" charset="0"/>
              </a:rPr>
              <a:t>SS</a:t>
            </a:r>
          </a:p>
        </p:txBody>
      </p:sp>
      <p:sp>
        <p:nvSpPr>
          <p:cNvPr id="8220" name="Text Box 28"/>
          <p:cNvSpPr txBox="1">
            <a:spLocks noChangeArrowheads="1"/>
          </p:cNvSpPr>
          <p:nvPr/>
        </p:nvSpPr>
        <p:spPr bwMode="auto">
          <a:xfrm>
            <a:off x="4800600" y="3530600"/>
            <a:ext cx="409575" cy="336550"/>
          </a:xfrm>
          <a:prstGeom prst="rect">
            <a:avLst/>
          </a:prstGeom>
          <a:noFill/>
          <a:ln w="12700">
            <a:noFill/>
            <a:miter lim="800000"/>
            <a:headEnd/>
            <a:tailEnd/>
          </a:ln>
          <a:effectLst/>
        </p:spPr>
        <p:txBody>
          <a:bodyPr wrap="none">
            <a:prstTxWarp prst="textNoShape">
              <a:avLst/>
            </a:prstTxWarp>
            <a:spAutoFit/>
          </a:bodyPr>
          <a:lstStyle/>
          <a:p>
            <a:pPr eaLnBrk="0" hangingPunct="0"/>
            <a:r>
              <a:rPr lang="en-US" sz="1600" b="1">
                <a:latin typeface="Times New Roman" pitchFamily="-111" charset="0"/>
              </a:rPr>
              <a:t>SS</a:t>
            </a:r>
          </a:p>
        </p:txBody>
      </p:sp>
      <p:sp>
        <p:nvSpPr>
          <p:cNvPr id="8221" name="Text Box 29"/>
          <p:cNvSpPr txBox="1">
            <a:spLocks noChangeArrowheads="1"/>
          </p:cNvSpPr>
          <p:nvPr/>
        </p:nvSpPr>
        <p:spPr bwMode="auto">
          <a:xfrm>
            <a:off x="5867400" y="6686550"/>
            <a:ext cx="1905000" cy="336550"/>
          </a:xfrm>
          <a:prstGeom prst="rect">
            <a:avLst/>
          </a:prstGeom>
          <a:noFill/>
          <a:ln w="12700">
            <a:noFill/>
            <a:miter lim="800000"/>
            <a:headEnd/>
            <a:tailEnd/>
          </a:ln>
          <a:effectLst/>
        </p:spPr>
        <p:txBody>
          <a:bodyPr wrap="none">
            <a:prstTxWarp prst="textNoShape">
              <a:avLst/>
            </a:prstTxWarp>
            <a:spAutoFit/>
          </a:bodyPr>
          <a:lstStyle/>
          <a:p>
            <a:pPr eaLnBrk="0" hangingPunct="0"/>
            <a:r>
              <a:rPr lang="en-US" sz="1600" b="1">
                <a:latin typeface="Times New Roman" pitchFamily="-111" charset="0"/>
              </a:rPr>
              <a:t>Efferent lymphatics</a:t>
            </a:r>
          </a:p>
        </p:txBody>
      </p:sp>
      <p:sp>
        <p:nvSpPr>
          <p:cNvPr id="8222" name="Line 30"/>
          <p:cNvSpPr>
            <a:spLocks noChangeShapeType="1"/>
          </p:cNvSpPr>
          <p:nvPr/>
        </p:nvSpPr>
        <p:spPr bwMode="auto">
          <a:xfrm flipH="1">
            <a:off x="5181600" y="6838950"/>
            <a:ext cx="609600" cy="1588"/>
          </a:xfrm>
          <a:prstGeom prst="line">
            <a:avLst/>
          </a:prstGeom>
          <a:noFill/>
          <a:ln w="12700">
            <a:solidFill>
              <a:srgbClr val="FF0000"/>
            </a:solidFill>
            <a:round/>
            <a:headEnd/>
            <a:tailEnd type="triangle" w="med" len="med"/>
          </a:ln>
          <a:effectLst/>
        </p:spPr>
        <p:txBody>
          <a:bodyPr>
            <a:prstTxWarp prst="textNoShape">
              <a:avLst/>
            </a:prstTxWarp>
          </a:bodyPr>
          <a:lstStyle/>
          <a:p>
            <a:endParaRPr lang="en-US"/>
          </a:p>
        </p:txBody>
      </p:sp>
      <p:sp>
        <p:nvSpPr>
          <p:cNvPr id="8223" name="Oval 31"/>
          <p:cNvSpPr>
            <a:spLocks noChangeArrowheads="1"/>
          </p:cNvSpPr>
          <p:nvPr/>
        </p:nvSpPr>
        <p:spPr bwMode="auto">
          <a:xfrm>
            <a:off x="2057400" y="49339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pPr algn="ctr" eaLnBrk="0" hangingPunct="0"/>
            <a:endParaRPr lang="en-US" sz="1600" b="1">
              <a:latin typeface="Times New Roman" pitchFamily="-111" charset="0"/>
            </a:endParaRPr>
          </a:p>
        </p:txBody>
      </p:sp>
      <p:sp>
        <p:nvSpPr>
          <p:cNvPr id="8224" name="Oval 32"/>
          <p:cNvSpPr>
            <a:spLocks noChangeArrowheads="1"/>
          </p:cNvSpPr>
          <p:nvPr/>
        </p:nvSpPr>
        <p:spPr bwMode="auto">
          <a:xfrm>
            <a:off x="6705600" y="41719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25" name="Oval 33"/>
          <p:cNvSpPr>
            <a:spLocks noChangeArrowheads="1"/>
          </p:cNvSpPr>
          <p:nvPr/>
        </p:nvSpPr>
        <p:spPr bwMode="auto">
          <a:xfrm>
            <a:off x="5867400" y="39433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26" name="Oval 34"/>
          <p:cNvSpPr>
            <a:spLocks noChangeArrowheads="1"/>
          </p:cNvSpPr>
          <p:nvPr/>
        </p:nvSpPr>
        <p:spPr bwMode="auto">
          <a:xfrm>
            <a:off x="5029200" y="38671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27" name="Oval 35"/>
          <p:cNvSpPr>
            <a:spLocks noChangeArrowheads="1"/>
          </p:cNvSpPr>
          <p:nvPr/>
        </p:nvSpPr>
        <p:spPr bwMode="auto">
          <a:xfrm>
            <a:off x="4114800" y="38671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28" name="Oval 36"/>
          <p:cNvSpPr>
            <a:spLocks noChangeArrowheads="1"/>
          </p:cNvSpPr>
          <p:nvPr/>
        </p:nvSpPr>
        <p:spPr bwMode="auto">
          <a:xfrm>
            <a:off x="3352800" y="40195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29" name="Oval 37"/>
          <p:cNvSpPr>
            <a:spLocks noChangeArrowheads="1"/>
          </p:cNvSpPr>
          <p:nvPr/>
        </p:nvSpPr>
        <p:spPr bwMode="auto">
          <a:xfrm>
            <a:off x="2667000" y="43243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30" name="Oval 38"/>
          <p:cNvSpPr>
            <a:spLocks noChangeArrowheads="1"/>
          </p:cNvSpPr>
          <p:nvPr/>
        </p:nvSpPr>
        <p:spPr bwMode="auto">
          <a:xfrm>
            <a:off x="7772400" y="53911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31" name="Oval 39"/>
          <p:cNvSpPr>
            <a:spLocks noChangeArrowheads="1"/>
          </p:cNvSpPr>
          <p:nvPr/>
        </p:nvSpPr>
        <p:spPr bwMode="auto">
          <a:xfrm>
            <a:off x="8153400" y="51625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32" name="Oval 40"/>
          <p:cNvSpPr>
            <a:spLocks noChangeArrowheads="1"/>
          </p:cNvSpPr>
          <p:nvPr/>
        </p:nvSpPr>
        <p:spPr bwMode="auto">
          <a:xfrm>
            <a:off x="8153400" y="47815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33" name="Oval 41"/>
          <p:cNvSpPr>
            <a:spLocks noChangeArrowheads="1"/>
          </p:cNvSpPr>
          <p:nvPr/>
        </p:nvSpPr>
        <p:spPr bwMode="auto">
          <a:xfrm>
            <a:off x="7010400" y="58483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34" name="Oval 42"/>
          <p:cNvSpPr>
            <a:spLocks noChangeArrowheads="1"/>
          </p:cNvSpPr>
          <p:nvPr/>
        </p:nvSpPr>
        <p:spPr bwMode="auto">
          <a:xfrm>
            <a:off x="6705600" y="55435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35" name="Oval 43"/>
          <p:cNvSpPr>
            <a:spLocks noChangeArrowheads="1"/>
          </p:cNvSpPr>
          <p:nvPr/>
        </p:nvSpPr>
        <p:spPr bwMode="auto">
          <a:xfrm>
            <a:off x="2286000" y="55435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36" name="Oval 44"/>
          <p:cNvSpPr>
            <a:spLocks noChangeArrowheads="1"/>
          </p:cNvSpPr>
          <p:nvPr/>
        </p:nvSpPr>
        <p:spPr bwMode="auto">
          <a:xfrm>
            <a:off x="2743200" y="5772150"/>
            <a:ext cx="304800" cy="304800"/>
          </a:xfrm>
          <a:prstGeom prst="ellipse">
            <a:avLst/>
          </a:prstGeom>
          <a:noFill/>
          <a:ln w="76200">
            <a:solidFill>
              <a:srgbClr val="3C33EF"/>
            </a:solidFill>
            <a:round/>
            <a:headEnd/>
            <a:tailEnd/>
          </a:ln>
          <a:effectLst/>
        </p:spPr>
        <p:txBody>
          <a:bodyPr wrap="none" anchor="ctr">
            <a:prstTxWarp prst="textNoShape">
              <a:avLst/>
            </a:prstTxWarp>
          </a:bodyPr>
          <a:lstStyle/>
          <a:p>
            <a:endParaRPr lang="en-US"/>
          </a:p>
        </p:txBody>
      </p:sp>
      <p:sp>
        <p:nvSpPr>
          <p:cNvPr id="8237" name="Freeform 45"/>
          <p:cNvSpPr>
            <a:spLocks/>
          </p:cNvSpPr>
          <p:nvPr/>
        </p:nvSpPr>
        <p:spPr bwMode="auto">
          <a:xfrm>
            <a:off x="2209800" y="4476750"/>
            <a:ext cx="1219200" cy="609600"/>
          </a:xfrm>
          <a:custGeom>
            <a:avLst/>
            <a:gdLst/>
            <a:ahLst/>
            <a:cxnLst>
              <a:cxn ang="0">
                <a:pos x="0" y="0"/>
              </a:cxn>
              <a:cxn ang="0">
                <a:pos x="144" y="288"/>
              </a:cxn>
              <a:cxn ang="0">
                <a:pos x="816" y="384"/>
              </a:cxn>
              <a:cxn ang="0">
                <a:pos x="768" y="384"/>
              </a:cxn>
            </a:cxnLst>
            <a:rect l="0" t="0" r="r" b="b"/>
            <a:pathLst>
              <a:path w="920" h="400">
                <a:moveTo>
                  <a:pt x="0" y="0"/>
                </a:moveTo>
                <a:cubicBezTo>
                  <a:pt x="4" y="112"/>
                  <a:pt x="8" y="224"/>
                  <a:pt x="144" y="288"/>
                </a:cubicBezTo>
                <a:cubicBezTo>
                  <a:pt x="280" y="352"/>
                  <a:pt x="712" y="368"/>
                  <a:pt x="816" y="384"/>
                </a:cubicBezTo>
                <a:cubicBezTo>
                  <a:pt x="920" y="400"/>
                  <a:pt x="844" y="392"/>
                  <a:pt x="768" y="384"/>
                </a:cubicBezTo>
              </a:path>
            </a:pathLst>
          </a:custGeom>
          <a:noFill/>
          <a:ln w="76200" cap="flat" cmpd="sng">
            <a:solidFill>
              <a:srgbClr val="66FF33"/>
            </a:solidFill>
            <a:prstDash val="solid"/>
            <a:round/>
            <a:headEnd type="none" w="med" len="med"/>
            <a:tailEnd type="none" w="med" len="med"/>
          </a:ln>
          <a:effectLst/>
        </p:spPr>
        <p:txBody>
          <a:bodyPr>
            <a:prstTxWarp prst="textNoShape">
              <a:avLst/>
            </a:prstTxWarp>
          </a:bodyPr>
          <a:lstStyle/>
          <a:p>
            <a:endParaRPr lang="en-US"/>
          </a:p>
        </p:txBody>
      </p:sp>
      <p:sp>
        <p:nvSpPr>
          <p:cNvPr id="8238" name="Freeform 46"/>
          <p:cNvSpPr>
            <a:spLocks/>
          </p:cNvSpPr>
          <p:nvPr/>
        </p:nvSpPr>
        <p:spPr bwMode="auto">
          <a:xfrm>
            <a:off x="1981200" y="5391150"/>
            <a:ext cx="1143000" cy="228600"/>
          </a:xfrm>
          <a:custGeom>
            <a:avLst/>
            <a:gdLst/>
            <a:ahLst/>
            <a:cxnLst>
              <a:cxn ang="0">
                <a:pos x="0" y="48"/>
              </a:cxn>
              <a:cxn ang="0">
                <a:pos x="288" y="0"/>
              </a:cxn>
              <a:cxn ang="0">
                <a:pos x="528" y="48"/>
              </a:cxn>
              <a:cxn ang="0">
                <a:pos x="720" y="144"/>
              </a:cxn>
            </a:cxnLst>
            <a:rect l="0" t="0" r="r" b="b"/>
            <a:pathLst>
              <a:path w="720" h="144">
                <a:moveTo>
                  <a:pt x="0" y="48"/>
                </a:moveTo>
                <a:cubicBezTo>
                  <a:pt x="100" y="24"/>
                  <a:pt x="200" y="0"/>
                  <a:pt x="288" y="0"/>
                </a:cubicBezTo>
                <a:cubicBezTo>
                  <a:pt x="376" y="0"/>
                  <a:pt x="456" y="24"/>
                  <a:pt x="528" y="48"/>
                </a:cubicBezTo>
                <a:cubicBezTo>
                  <a:pt x="600" y="72"/>
                  <a:pt x="660" y="108"/>
                  <a:pt x="720" y="144"/>
                </a:cubicBezTo>
              </a:path>
            </a:pathLst>
          </a:custGeom>
          <a:noFill/>
          <a:ln w="76200" cap="flat" cmpd="sng">
            <a:solidFill>
              <a:srgbClr val="66FF33"/>
            </a:solidFill>
            <a:prstDash val="solid"/>
            <a:round/>
            <a:headEnd type="none" w="med" len="med"/>
            <a:tailEnd type="none" w="med" len="med"/>
          </a:ln>
          <a:effectLst/>
        </p:spPr>
        <p:txBody>
          <a:bodyPr>
            <a:prstTxWarp prst="textNoShape">
              <a:avLst/>
            </a:prstTxWarp>
          </a:bodyPr>
          <a:lstStyle/>
          <a:p>
            <a:endParaRPr lang="en-US"/>
          </a:p>
        </p:txBody>
      </p:sp>
      <p:sp>
        <p:nvSpPr>
          <p:cNvPr id="8239" name="Freeform 47"/>
          <p:cNvSpPr>
            <a:spLocks/>
          </p:cNvSpPr>
          <p:nvPr/>
        </p:nvSpPr>
        <p:spPr bwMode="auto">
          <a:xfrm>
            <a:off x="3111500" y="4095750"/>
            <a:ext cx="317500" cy="990600"/>
          </a:xfrm>
          <a:custGeom>
            <a:avLst/>
            <a:gdLst/>
            <a:ahLst/>
            <a:cxnLst>
              <a:cxn ang="0">
                <a:pos x="8" y="0"/>
              </a:cxn>
              <a:cxn ang="0">
                <a:pos x="8" y="240"/>
              </a:cxn>
              <a:cxn ang="0">
                <a:pos x="56" y="384"/>
              </a:cxn>
              <a:cxn ang="0">
                <a:pos x="200" y="624"/>
              </a:cxn>
            </a:cxnLst>
            <a:rect l="0" t="0" r="r" b="b"/>
            <a:pathLst>
              <a:path w="200" h="624">
                <a:moveTo>
                  <a:pt x="8" y="0"/>
                </a:moveTo>
                <a:cubicBezTo>
                  <a:pt x="4" y="88"/>
                  <a:pt x="0" y="176"/>
                  <a:pt x="8" y="240"/>
                </a:cubicBezTo>
                <a:cubicBezTo>
                  <a:pt x="16" y="304"/>
                  <a:pt x="24" y="320"/>
                  <a:pt x="56" y="384"/>
                </a:cubicBezTo>
                <a:cubicBezTo>
                  <a:pt x="88" y="448"/>
                  <a:pt x="144" y="536"/>
                  <a:pt x="200" y="624"/>
                </a:cubicBezTo>
              </a:path>
            </a:pathLst>
          </a:custGeom>
          <a:noFill/>
          <a:ln w="76200" cap="flat" cmpd="sng">
            <a:solidFill>
              <a:srgbClr val="66FF33"/>
            </a:solidFill>
            <a:prstDash val="solid"/>
            <a:round/>
            <a:headEnd type="none" w="med" len="med"/>
            <a:tailEnd type="none" w="med" len="med"/>
          </a:ln>
          <a:effectLst/>
        </p:spPr>
        <p:txBody>
          <a:bodyPr>
            <a:prstTxWarp prst="textNoShape">
              <a:avLst/>
            </a:prstTxWarp>
          </a:bodyPr>
          <a:lstStyle/>
          <a:p>
            <a:endParaRPr lang="en-US"/>
          </a:p>
        </p:txBody>
      </p:sp>
      <p:sp>
        <p:nvSpPr>
          <p:cNvPr id="8240" name="Freeform 48"/>
          <p:cNvSpPr>
            <a:spLocks/>
          </p:cNvSpPr>
          <p:nvPr/>
        </p:nvSpPr>
        <p:spPr bwMode="auto">
          <a:xfrm>
            <a:off x="3733800" y="3943350"/>
            <a:ext cx="914400" cy="990600"/>
          </a:xfrm>
          <a:custGeom>
            <a:avLst/>
            <a:gdLst/>
            <a:ahLst/>
            <a:cxnLst>
              <a:cxn ang="0">
                <a:pos x="0" y="0"/>
              </a:cxn>
              <a:cxn ang="0">
                <a:pos x="144" y="384"/>
              </a:cxn>
              <a:cxn ang="0">
                <a:pos x="336" y="576"/>
              </a:cxn>
              <a:cxn ang="0">
                <a:pos x="480" y="576"/>
              </a:cxn>
              <a:cxn ang="0">
                <a:pos x="576" y="624"/>
              </a:cxn>
            </a:cxnLst>
            <a:rect l="0" t="0" r="r" b="b"/>
            <a:pathLst>
              <a:path w="576" h="624">
                <a:moveTo>
                  <a:pt x="0" y="0"/>
                </a:moveTo>
                <a:cubicBezTo>
                  <a:pt x="44" y="144"/>
                  <a:pt x="88" y="288"/>
                  <a:pt x="144" y="384"/>
                </a:cubicBezTo>
                <a:cubicBezTo>
                  <a:pt x="200" y="480"/>
                  <a:pt x="280" y="544"/>
                  <a:pt x="336" y="576"/>
                </a:cubicBezTo>
                <a:cubicBezTo>
                  <a:pt x="392" y="608"/>
                  <a:pt x="440" y="568"/>
                  <a:pt x="480" y="576"/>
                </a:cubicBezTo>
                <a:cubicBezTo>
                  <a:pt x="520" y="584"/>
                  <a:pt x="548" y="604"/>
                  <a:pt x="576" y="624"/>
                </a:cubicBezTo>
              </a:path>
            </a:pathLst>
          </a:custGeom>
          <a:noFill/>
          <a:ln w="76200" cap="flat" cmpd="sng">
            <a:solidFill>
              <a:srgbClr val="66FF33"/>
            </a:solidFill>
            <a:prstDash val="solid"/>
            <a:round/>
            <a:headEnd type="none" w="med" len="med"/>
            <a:tailEnd type="none" w="med" len="med"/>
          </a:ln>
          <a:effectLst/>
        </p:spPr>
        <p:txBody>
          <a:bodyPr>
            <a:prstTxWarp prst="textNoShape">
              <a:avLst/>
            </a:prstTxWarp>
          </a:bodyPr>
          <a:lstStyle/>
          <a:p>
            <a:endParaRPr lang="en-US"/>
          </a:p>
        </p:txBody>
      </p:sp>
      <p:sp>
        <p:nvSpPr>
          <p:cNvPr id="8241" name="Freeform 49"/>
          <p:cNvSpPr>
            <a:spLocks/>
          </p:cNvSpPr>
          <p:nvPr/>
        </p:nvSpPr>
        <p:spPr bwMode="auto">
          <a:xfrm>
            <a:off x="4648200" y="3790950"/>
            <a:ext cx="177800" cy="1143000"/>
          </a:xfrm>
          <a:custGeom>
            <a:avLst/>
            <a:gdLst/>
            <a:ahLst/>
            <a:cxnLst>
              <a:cxn ang="0">
                <a:pos x="0" y="0"/>
              </a:cxn>
              <a:cxn ang="0">
                <a:pos x="96" y="192"/>
              </a:cxn>
              <a:cxn ang="0">
                <a:pos x="96" y="384"/>
              </a:cxn>
              <a:cxn ang="0">
                <a:pos x="48" y="576"/>
              </a:cxn>
              <a:cxn ang="0">
                <a:pos x="48" y="672"/>
              </a:cxn>
            </a:cxnLst>
            <a:rect l="0" t="0" r="r" b="b"/>
            <a:pathLst>
              <a:path w="112" h="672">
                <a:moveTo>
                  <a:pt x="0" y="0"/>
                </a:moveTo>
                <a:cubicBezTo>
                  <a:pt x="40" y="64"/>
                  <a:pt x="80" y="128"/>
                  <a:pt x="96" y="192"/>
                </a:cubicBezTo>
                <a:cubicBezTo>
                  <a:pt x="112" y="256"/>
                  <a:pt x="104" y="320"/>
                  <a:pt x="96" y="384"/>
                </a:cubicBezTo>
                <a:cubicBezTo>
                  <a:pt x="88" y="448"/>
                  <a:pt x="56" y="528"/>
                  <a:pt x="48" y="576"/>
                </a:cubicBezTo>
                <a:cubicBezTo>
                  <a:pt x="40" y="624"/>
                  <a:pt x="44" y="648"/>
                  <a:pt x="48" y="672"/>
                </a:cubicBezTo>
              </a:path>
            </a:pathLst>
          </a:custGeom>
          <a:noFill/>
          <a:ln w="76200" cap="flat" cmpd="sng">
            <a:solidFill>
              <a:srgbClr val="66FF33"/>
            </a:solidFill>
            <a:prstDash val="solid"/>
            <a:round/>
            <a:headEnd type="none" w="med" len="med"/>
            <a:tailEnd type="none" w="med" len="med"/>
          </a:ln>
          <a:effectLst/>
        </p:spPr>
        <p:txBody>
          <a:bodyPr>
            <a:prstTxWarp prst="textNoShape">
              <a:avLst/>
            </a:prstTxWarp>
          </a:bodyPr>
          <a:lstStyle/>
          <a:p>
            <a:endParaRPr lang="en-US"/>
          </a:p>
        </p:txBody>
      </p:sp>
      <p:sp>
        <p:nvSpPr>
          <p:cNvPr id="8242" name="Freeform 50"/>
          <p:cNvSpPr>
            <a:spLocks/>
          </p:cNvSpPr>
          <p:nvPr/>
        </p:nvSpPr>
        <p:spPr bwMode="auto">
          <a:xfrm>
            <a:off x="5410200" y="3790950"/>
            <a:ext cx="152400" cy="1295400"/>
          </a:xfrm>
          <a:custGeom>
            <a:avLst/>
            <a:gdLst/>
            <a:ahLst/>
            <a:cxnLst>
              <a:cxn ang="0">
                <a:pos x="0" y="0"/>
              </a:cxn>
              <a:cxn ang="0">
                <a:pos x="48" y="288"/>
              </a:cxn>
              <a:cxn ang="0">
                <a:pos x="0" y="480"/>
              </a:cxn>
              <a:cxn ang="0">
                <a:pos x="48" y="624"/>
              </a:cxn>
              <a:cxn ang="0">
                <a:pos x="96" y="816"/>
              </a:cxn>
            </a:cxnLst>
            <a:rect l="0" t="0" r="r" b="b"/>
            <a:pathLst>
              <a:path w="96" h="816">
                <a:moveTo>
                  <a:pt x="0" y="0"/>
                </a:moveTo>
                <a:cubicBezTo>
                  <a:pt x="24" y="104"/>
                  <a:pt x="48" y="208"/>
                  <a:pt x="48" y="288"/>
                </a:cubicBezTo>
                <a:cubicBezTo>
                  <a:pt x="48" y="368"/>
                  <a:pt x="0" y="424"/>
                  <a:pt x="0" y="480"/>
                </a:cubicBezTo>
                <a:cubicBezTo>
                  <a:pt x="0" y="536"/>
                  <a:pt x="32" y="568"/>
                  <a:pt x="48" y="624"/>
                </a:cubicBezTo>
                <a:cubicBezTo>
                  <a:pt x="64" y="680"/>
                  <a:pt x="80" y="748"/>
                  <a:pt x="96" y="816"/>
                </a:cubicBezTo>
              </a:path>
            </a:pathLst>
          </a:custGeom>
          <a:noFill/>
          <a:ln w="76200" cap="flat" cmpd="sng">
            <a:solidFill>
              <a:srgbClr val="66FF33"/>
            </a:solidFill>
            <a:prstDash val="solid"/>
            <a:round/>
            <a:headEnd type="none" w="med" len="med"/>
            <a:tailEnd type="none" w="med" len="med"/>
          </a:ln>
          <a:effectLst/>
        </p:spPr>
        <p:txBody>
          <a:bodyPr>
            <a:prstTxWarp prst="textNoShape">
              <a:avLst/>
            </a:prstTxWarp>
          </a:bodyPr>
          <a:lstStyle/>
          <a:p>
            <a:endParaRPr lang="en-US"/>
          </a:p>
        </p:txBody>
      </p:sp>
      <p:sp>
        <p:nvSpPr>
          <p:cNvPr id="8243" name="Freeform 51"/>
          <p:cNvSpPr>
            <a:spLocks/>
          </p:cNvSpPr>
          <p:nvPr/>
        </p:nvSpPr>
        <p:spPr bwMode="auto">
          <a:xfrm>
            <a:off x="6324600" y="3867150"/>
            <a:ext cx="228600" cy="1295400"/>
          </a:xfrm>
          <a:custGeom>
            <a:avLst/>
            <a:gdLst/>
            <a:ahLst/>
            <a:cxnLst>
              <a:cxn ang="0">
                <a:pos x="144" y="0"/>
              </a:cxn>
              <a:cxn ang="0">
                <a:pos x="192" y="336"/>
              </a:cxn>
              <a:cxn ang="0">
                <a:pos x="144" y="576"/>
              </a:cxn>
              <a:cxn ang="0">
                <a:pos x="48" y="816"/>
              </a:cxn>
              <a:cxn ang="0">
                <a:pos x="0" y="864"/>
              </a:cxn>
            </a:cxnLst>
            <a:rect l="0" t="0" r="r" b="b"/>
            <a:pathLst>
              <a:path w="192" h="864">
                <a:moveTo>
                  <a:pt x="144" y="0"/>
                </a:moveTo>
                <a:cubicBezTo>
                  <a:pt x="168" y="120"/>
                  <a:pt x="192" y="240"/>
                  <a:pt x="192" y="336"/>
                </a:cubicBezTo>
                <a:cubicBezTo>
                  <a:pt x="192" y="432"/>
                  <a:pt x="168" y="496"/>
                  <a:pt x="144" y="576"/>
                </a:cubicBezTo>
                <a:cubicBezTo>
                  <a:pt x="120" y="656"/>
                  <a:pt x="72" y="768"/>
                  <a:pt x="48" y="816"/>
                </a:cubicBezTo>
                <a:cubicBezTo>
                  <a:pt x="24" y="864"/>
                  <a:pt x="12" y="864"/>
                  <a:pt x="0" y="864"/>
                </a:cubicBezTo>
              </a:path>
            </a:pathLst>
          </a:custGeom>
          <a:noFill/>
          <a:ln w="76200" cap="flat" cmpd="sng">
            <a:solidFill>
              <a:srgbClr val="66FF33"/>
            </a:solidFill>
            <a:prstDash val="solid"/>
            <a:round/>
            <a:headEnd type="none" w="med" len="med"/>
            <a:tailEnd type="none" w="med" len="med"/>
          </a:ln>
          <a:effectLst/>
        </p:spPr>
        <p:txBody>
          <a:bodyPr>
            <a:prstTxWarp prst="textNoShape">
              <a:avLst/>
            </a:prstTxWarp>
          </a:bodyPr>
          <a:lstStyle/>
          <a:p>
            <a:endParaRPr lang="en-US"/>
          </a:p>
        </p:txBody>
      </p:sp>
      <p:sp>
        <p:nvSpPr>
          <p:cNvPr id="8244" name="AutoShape 52"/>
          <p:cNvSpPr>
            <a:spLocks noChangeArrowheads="1"/>
          </p:cNvSpPr>
          <p:nvPr/>
        </p:nvSpPr>
        <p:spPr bwMode="auto">
          <a:xfrm>
            <a:off x="7620000" y="3867150"/>
            <a:ext cx="152400" cy="304800"/>
          </a:xfrm>
          <a:prstGeom prst="can">
            <a:avLst>
              <a:gd name="adj" fmla="val 50000"/>
            </a:avLst>
          </a:prstGeom>
          <a:solidFill>
            <a:srgbClr val="66FF33"/>
          </a:solidFill>
          <a:ln w="12700">
            <a:noFill/>
            <a:round/>
            <a:headEnd/>
            <a:tailEnd/>
          </a:ln>
          <a:effectLst/>
        </p:spPr>
        <p:txBody>
          <a:bodyPr wrap="none" anchor="ctr">
            <a:prstTxWarp prst="textNoShape">
              <a:avLst/>
            </a:prstTxWarp>
          </a:bodyPr>
          <a:lstStyle/>
          <a:p>
            <a:endParaRPr lang="en-US"/>
          </a:p>
        </p:txBody>
      </p:sp>
      <p:sp>
        <p:nvSpPr>
          <p:cNvPr id="8245" name="Freeform 53"/>
          <p:cNvSpPr>
            <a:spLocks/>
          </p:cNvSpPr>
          <p:nvPr/>
        </p:nvSpPr>
        <p:spPr bwMode="auto">
          <a:xfrm>
            <a:off x="6477000" y="4171950"/>
            <a:ext cx="1219200" cy="1447800"/>
          </a:xfrm>
          <a:custGeom>
            <a:avLst/>
            <a:gdLst/>
            <a:ahLst/>
            <a:cxnLst>
              <a:cxn ang="0">
                <a:pos x="768" y="0"/>
              </a:cxn>
              <a:cxn ang="0">
                <a:pos x="672" y="336"/>
              </a:cxn>
              <a:cxn ang="0">
                <a:pos x="432" y="672"/>
              </a:cxn>
              <a:cxn ang="0">
                <a:pos x="96" y="864"/>
              </a:cxn>
              <a:cxn ang="0">
                <a:pos x="0" y="912"/>
              </a:cxn>
            </a:cxnLst>
            <a:rect l="0" t="0" r="r" b="b"/>
            <a:pathLst>
              <a:path w="768" h="912">
                <a:moveTo>
                  <a:pt x="768" y="0"/>
                </a:moveTo>
                <a:cubicBezTo>
                  <a:pt x="748" y="112"/>
                  <a:pt x="728" y="224"/>
                  <a:pt x="672" y="336"/>
                </a:cubicBezTo>
                <a:cubicBezTo>
                  <a:pt x="616" y="448"/>
                  <a:pt x="528" y="584"/>
                  <a:pt x="432" y="672"/>
                </a:cubicBezTo>
                <a:cubicBezTo>
                  <a:pt x="336" y="760"/>
                  <a:pt x="168" y="824"/>
                  <a:pt x="96" y="864"/>
                </a:cubicBezTo>
                <a:cubicBezTo>
                  <a:pt x="24" y="904"/>
                  <a:pt x="12" y="908"/>
                  <a:pt x="0" y="912"/>
                </a:cubicBezTo>
              </a:path>
            </a:pathLst>
          </a:custGeom>
          <a:noFill/>
          <a:ln w="76200" cap="flat" cmpd="sng">
            <a:solidFill>
              <a:srgbClr val="66FF33"/>
            </a:solidFill>
            <a:prstDash val="solid"/>
            <a:round/>
            <a:headEnd type="none" w="med" len="med"/>
            <a:tailEnd type="none" w="med" len="med"/>
          </a:ln>
          <a:effectLst/>
        </p:spPr>
        <p:txBody>
          <a:bodyPr>
            <a:prstTxWarp prst="textNoShape">
              <a:avLst/>
            </a:prstTxWarp>
          </a:bodyPr>
          <a:lstStyle/>
          <a:p>
            <a:endParaRPr lang="en-US"/>
          </a:p>
        </p:txBody>
      </p:sp>
      <p:sp>
        <p:nvSpPr>
          <p:cNvPr id="8246" name="Text Box 54"/>
          <p:cNvSpPr txBox="1">
            <a:spLocks noChangeArrowheads="1"/>
          </p:cNvSpPr>
          <p:nvPr/>
        </p:nvSpPr>
        <p:spPr bwMode="auto">
          <a:xfrm>
            <a:off x="1600200" y="3790950"/>
            <a:ext cx="433388" cy="336550"/>
          </a:xfrm>
          <a:prstGeom prst="rect">
            <a:avLst/>
          </a:prstGeom>
          <a:noFill/>
          <a:ln w="12700">
            <a:noFill/>
            <a:miter lim="800000"/>
            <a:headEnd/>
            <a:tailEnd/>
          </a:ln>
          <a:effectLst/>
        </p:spPr>
        <p:txBody>
          <a:bodyPr wrap="none">
            <a:prstTxWarp prst="textNoShape">
              <a:avLst/>
            </a:prstTxWarp>
            <a:spAutoFit/>
          </a:bodyPr>
          <a:lstStyle/>
          <a:p>
            <a:pPr eaLnBrk="0" hangingPunct="0"/>
            <a:r>
              <a:rPr lang="en-US" sz="1600" b="1">
                <a:latin typeface="Times New Roman" pitchFamily="-111" charset="0"/>
              </a:rPr>
              <a:t>TS</a:t>
            </a:r>
          </a:p>
        </p:txBody>
      </p:sp>
      <p:sp>
        <p:nvSpPr>
          <p:cNvPr id="8247" name="Line 55"/>
          <p:cNvSpPr>
            <a:spLocks noChangeShapeType="1"/>
          </p:cNvSpPr>
          <p:nvPr/>
        </p:nvSpPr>
        <p:spPr bwMode="auto">
          <a:xfrm>
            <a:off x="1981200" y="4019550"/>
            <a:ext cx="304800" cy="762000"/>
          </a:xfrm>
          <a:prstGeom prst="line">
            <a:avLst/>
          </a:prstGeom>
          <a:noFill/>
          <a:ln w="12700">
            <a:solidFill>
              <a:srgbClr val="FF0000"/>
            </a:solidFill>
            <a:round/>
            <a:headEnd/>
            <a:tailEnd type="triangle" w="med" len="med"/>
          </a:ln>
          <a:effectLst/>
        </p:spPr>
        <p:txBody>
          <a:bodyPr>
            <a:prstTxWarp prst="textNoShape">
              <a:avLst/>
            </a:prstTxWarp>
          </a:bodyPr>
          <a:lstStyle/>
          <a:p>
            <a:endParaRPr lang="en-US"/>
          </a:p>
        </p:txBody>
      </p:sp>
      <p:sp>
        <p:nvSpPr>
          <p:cNvPr id="8248" name="Line 56"/>
          <p:cNvSpPr>
            <a:spLocks noChangeShapeType="1"/>
          </p:cNvSpPr>
          <p:nvPr/>
        </p:nvSpPr>
        <p:spPr bwMode="auto">
          <a:xfrm>
            <a:off x="1981200" y="4019550"/>
            <a:ext cx="1143000" cy="228600"/>
          </a:xfrm>
          <a:prstGeom prst="line">
            <a:avLst/>
          </a:prstGeom>
          <a:noFill/>
          <a:ln w="12700">
            <a:solidFill>
              <a:srgbClr val="FF0000"/>
            </a:solidFill>
            <a:round/>
            <a:headEnd/>
            <a:tailEnd type="triangle" w="med" len="med"/>
          </a:ln>
          <a:effectLst/>
        </p:spPr>
        <p:txBody>
          <a:bodyPr>
            <a:prstTxWarp prst="textNoShape">
              <a:avLst/>
            </a:prstTxWarp>
          </a:bodyPr>
          <a:lstStyle/>
          <a:p>
            <a:endParaRPr lang="en-US"/>
          </a:p>
        </p:txBody>
      </p:sp>
      <p:sp>
        <p:nvSpPr>
          <p:cNvPr id="8249" name="Text Box 57"/>
          <p:cNvSpPr txBox="1">
            <a:spLocks noChangeArrowheads="1"/>
          </p:cNvSpPr>
          <p:nvPr/>
        </p:nvSpPr>
        <p:spPr bwMode="auto">
          <a:xfrm>
            <a:off x="4784725" y="4064000"/>
            <a:ext cx="725488" cy="336550"/>
          </a:xfrm>
          <a:prstGeom prst="rect">
            <a:avLst/>
          </a:prstGeom>
          <a:noFill/>
          <a:ln w="12700">
            <a:noFill/>
            <a:miter lim="800000"/>
            <a:headEnd/>
            <a:tailEnd/>
          </a:ln>
          <a:effectLst/>
        </p:spPr>
        <p:txBody>
          <a:bodyPr wrap="none">
            <a:prstTxWarp prst="textNoShape">
              <a:avLst/>
            </a:prstTxWarp>
            <a:spAutoFit/>
          </a:bodyPr>
          <a:lstStyle/>
          <a:p>
            <a:pPr eaLnBrk="0" hangingPunct="0"/>
            <a:r>
              <a:rPr lang="en-US" sz="1600" b="1">
                <a:latin typeface="Times New Roman" pitchFamily="-111" charset="0"/>
              </a:rPr>
              <a:t>cortex</a:t>
            </a:r>
          </a:p>
        </p:txBody>
      </p:sp>
      <p:sp>
        <p:nvSpPr>
          <p:cNvPr id="8250" name="Text Box 58"/>
          <p:cNvSpPr txBox="1">
            <a:spLocks noChangeArrowheads="1"/>
          </p:cNvSpPr>
          <p:nvPr/>
        </p:nvSpPr>
        <p:spPr bwMode="auto">
          <a:xfrm>
            <a:off x="4708525" y="4462463"/>
            <a:ext cx="1222375" cy="336550"/>
          </a:xfrm>
          <a:prstGeom prst="rect">
            <a:avLst/>
          </a:prstGeom>
          <a:noFill/>
          <a:ln w="12700">
            <a:noFill/>
            <a:miter lim="800000"/>
            <a:headEnd/>
            <a:tailEnd/>
          </a:ln>
          <a:effectLst/>
        </p:spPr>
        <p:txBody>
          <a:bodyPr wrap="none">
            <a:prstTxWarp prst="textNoShape">
              <a:avLst/>
            </a:prstTxWarp>
            <a:spAutoFit/>
          </a:bodyPr>
          <a:lstStyle/>
          <a:p>
            <a:pPr eaLnBrk="0" hangingPunct="0"/>
            <a:r>
              <a:rPr lang="en-US" sz="1600" b="1">
                <a:latin typeface="Times New Roman" pitchFamily="-111" charset="0"/>
              </a:rPr>
              <a:t>paracorteex</a:t>
            </a:r>
          </a:p>
        </p:txBody>
      </p:sp>
      <p:sp>
        <p:nvSpPr>
          <p:cNvPr id="8251" name="Text Box 59"/>
          <p:cNvSpPr txBox="1">
            <a:spLocks noChangeArrowheads="1"/>
          </p:cNvSpPr>
          <p:nvPr/>
        </p:nvSpPr>
        <p:spPr bwMode="auto">
          <a:xfrm>
            <a:off x="4419600" y="5664200"/>
            <a:ext cx="1758950" cy="336550"/>
          </a:xfrm>
          <a:prstGeom prst="rect">
            <a:avLst/>
          </a:prstGeom>
          <a:noFill/>
          <a:ln w="12700">
            <a:noFill/>
            <a:miter lim="800000"/>
            <a:headEnd/>
            <a:tailEnd/>
          </a:ln>
          <a:effectLst/>
        </p:spPr>
        <p:txBody>
          <a:bodyPr wrap="none">
            <a:prstTxWarp prst="textNoShape">
              <a:avLst/>
            </a:prstTxWarp>
            <a:spAutoFit/>
          </a:bodyPr>
          <a:lstStyle/>
          <a:p>
            <a:pPr eaLnBrk="0" hangingPunct="0"/>
            <a:r>
              <a:rPr lang="en-US" sz="1600" b="1">
                <a:solidFill>
                  <a:schemeClr val="bg2"/>
                </a:solidFill>
                <a:latin typeface="Times New Roman" pitchFamily="-111" charset="0"/>
              </a:rPr>
              <a:t>Medullary sinuses</a:t>
            </a:r>
          </a:p>
        </p:txBody>
      </p:sp>
      <p:sp>
        <p:nvSpPr>
          <p:cNvPr id="8252" name="Rectangle 60"/>
          <p:cNvSpPr>
            <a:spLocks noChangeArrowheads="1"/>
          </p:cNvSpPr>
          <p:nvPr/>
        </p:nvSpPr>
        <p:spPr bwMode="auto">
          <a:xfrm>
            <a:off x="5562600" y="0"/>
            <a:ext cx="3643312" cy="2392363"/>
          </a:xfrm>
          <a:prstGeom prst="rect">
            <a:avLst/>
          </a:prstGeom>
          <a:noFill/>
          <a:ln w="9525">
            <a:noFill/>
            <a:miter lim="800000"/>
            <a:headEnd/>
            <a:tailEnd/>
          </a:ln>
          <a:effectLst/>
        </p:spPr>
        <p:txBody>
          <a:bodyPr wrap="none">
            <a:prstTxWarp prst="textNoShape">
              <a:avLst/>
            </a:prstTxWarp>
            <a:spAutoFit/>
          </a:bodyPr>
          <a:lstStyle/>
          <a:p>
            <a:pPr eaLnBrk="0" hangingPunct="0">
              <a:spcBef>
                <a:spcPct val="20000"/>
              </a:spcBef>
              <a:buClr>
                <a:schemeClr val="tx2"/>
              </a:buClr>
              <a:buFontTx/>
              <a:buChar char="•"/>
            </a:pPr>
            <a:r>
              <a:rPr lang="en-US" sz="1600" dirty="0">
                <a:latin typeface="Times New Roman" pitchFamily="-111" charset="0"/>
              </a:rPr>
              <a:t>Cortex:</a:t>
            </a:r>
          </a:p>
          <a:p>
            <a:pPr lvl="1" eaLnBrk="0" hangingPunct="0">
              <a:spcBef>
                <a:spcPct val="20000"/>
              </a:spcBef>
              <a:buClr>
                <a:schemeClr val="tx1"/>
              </a:buClr>
              <a:buFontTx/>
              <a:buChar char="•"/>
            </a:pPr>
            <a:r>
              <a:rPr lang="en-US" sz="1600" dirty="0">
                <a:latin typeface="Times New Roman" pitchFamily="-111" charset="0"/>
              </a:rPr>
              <a:t>Lymph nodules</a:t>
            </a:r>
          </a:p>
          <a:p>
            <a:pPr lvl="2" eaLnBrk="0" hangingPunct="0">
              <a:spcBef>
                <a:spcPct val="20000"/>
              </a:spcBef>
              <a:buClr>
                <a:schemeClr val="accent1"/>
              </a:buClr>
              <a:buFontTx/>
              <a:buChar char="•"/>
            </a:pPr>
            <a:r>
              <a:rPr lang="en-US" sz="1600" dirty="0">
                <a:latin typeface="Times New Roman" pitchFamily="-111" charset="0"/>
              </a:rPr>
              <a:t>Primary = no germinal centers</a:t>
            </a:r>
          </a:p>
          <a:p>
            <a:pPr lvl="3" eaLnBrk="0" hangingPunct="0">
              <a:spcBef>
                <a:spcPct val="20000"/>
              </a:spcBef>
              <a:buClr>
                <a:schemeClr val="tx1"/>
              </a:buClr>
              <a:buFontTx/>
              <a:buChar char="•"/>
            </a:pPr>
            <a:r>
              <a:rPr lang="en-US" sz="1600" dirty="0">
                <a:latin typeface="Times New Roman" pitchFamily="-111" charset="0"/>
              </a:rPr>
              <a:t>B cells </a:t>
            </a:r>
          </a:p>
          <a:p>
            <a:pPr lvl="3" eaLnBrk="0" hangingPunct="0">
              <a:spcBef>
                <a:spcPct val="20000"/>
              </a:spcBef>
              <a:buClr>
                <a:schemeClr val="tx1"/>
              </a:buClr>
              <a:buFontTx/>
              <a:buChar char="•"/>
            </a:pPr>
            <a:r>
              <a:rPr lang="en-US" sz="1600" dirty="0">
                <a:latin typeface="Times New Roman" pitchFamily="-111" charset="0"/>
              </a:rPr>
              <a:t>B memory cells</a:t>
            </a:r>
          </a:p>
          <a:p>
            <a:pPr lvl="2" eaLnBrk="0" hangingPunct="0">
              <a:spcBef>
                <a:spcPct val="20000"/>
              </a:spcBef>
              <a:buClr>
                <a:schemeClr val="accent1"/>
              </a:buClr>
              <a:buFontTx/>
              <a:buChar char="•"/>
            </a:pPr>
            <a:r>
              <a:rPr lang="en-US" sz="1600" dirty="0">
                <a:latin typeface="Times New Roman" pitchFamily="-111" charset="0"/>
              </a:rPr>
              <a:t>Secondary = germinal center</a:t>
            </a:r>
          </a:p>
          <a:p>
            <a:pPr lvl="3" eaLnBrk="0" hangingPunct="0">
              <a:spcBef>
                <a:spcPct val="20000"/>
              </a:spcBef>
              <a:buClr>
                <a:schemeClr val="tx1"/>
              </a:buClr>
              <a:buFontTx/>
              <a:buChar char="•"/>
            </a:pPr>
            <a:r>
              <a:rPr lang="en-US" sz="1600" dirty="0">
                <a:latin typeface="Times New Roman" pitchFamily="-111" charset="0"/>
              </a:rPr>
              <a:t>B memory cells</a:t>
            </a:r>
          </a:p>
          <a:p>
            <a:pPr lvl="3" eaLnBrk="0" hangingPunct="0">
              <a:spcBef>
                <a:spcPct val="20000"/>
              </a:spcBef>
              <a:buClr>
                <a:schemeClr val="tx1"/>
              </a:buClr>
              <a:buFontTx/>
              <a:buChar char="•"/>
            </a:pPr>
            <a:r>
              <a:rPr lang="en-US" sz="1600" dirty="0">
                <a:latin typeface="Times New Roman" pitchFamily="-111" charset="0"/>
              </a:rPr>
              <a:t>Plasma cells</a:t>
            </a:r>
            <a:endParaRPr lang="en-US" dirty="0">
              <a:latin typeface="Times New Roman" pitchFamily="-111" charset="0"/>
            </a:endParaRPr>
          </a:p>
        </p:txBody>
      </p:sp>
      <p:sp>
        <p:nvSpPr>
          <p:cNvPr id="8253" name="Rectangle 61"/>
          <p:cNvSpPr>
            <a:spLocks noChangeArrowheads="1"/>
          </p:cNvSpPr>
          <p:nvPr/>
        </p:nvSpPr>
        <p:spPr bwMode="auto">
          <a:xfrm>
            <a:off x="4187825" y="1093787"/>
            <a:ext cx="2749550" cy="2392363"/>
          </a:xfrm>
          <a:prstGeom prst="rect">
            <a:avLst/>
          </a:prstGeom>
          <a:noFill/>
          <a:ln w="9525">
            <a:noFill/>
            <a:miter lim="800000"/>
            <a:headEnd/>
            <a:tailEnd/>
          </a:ln>
          <a:effectLst/>
        </p:spPr>
        <p:txBody>
          <a:bodyPr wrap="none">
            <a:prstTxWarp prst="textNoShape">
              <a:avLst/>
            </a:prstTxWarp>
            <a:spAutoFit/>
          </a:bodyPr>
          <a:lstStyle/>
          <a:p>
            <a:pPr eaLnBrk="0" hangingPunct="0">
              <a:spcBef>
                <a:spcPct val="20000"/>
              </a:spcBef>
              <a:buClr>
                <a:schemeClr val="tx2"/>
              </a:buClr>
              <a:buFontTx/>
              <a:buChar char="•"/>
            </a:pPr>
            <a:r>
              <a:rPr lang="en-US" sz="1600" dirty="0" err="1">
                <a:latin typeface="Times New Roman" pitchFamily="-111" charset="0"/>
              </a:rPr>
              <a:t>Paracortex</a:t>
            </a:r>
            <a:endParaRPr lang="en-US" sz="1600" dirty="0">
              <a:latin typeface="Times New Roman" pitchFamily="-111" charset="0"/>
            </a:endParaRPr>
          </a:p>
          <a:p>
            <a:pPr lvl="1" eaLnBrk="0" hangingPunct="0">
              <a:spcBef>
                <a:spcPct val="20000"/>
              </a:spcBef>
              <a:buClr>
                <a:schemeClr val="tx1"/>
              </a:buClr>
              <a:buFontTx/>
              <a:buChar char="•"/>
            </a:pPr>
            <a:r>
              <a:rPr lang="en-US" sz="1600" dirty="0">
                <a:latin typeface="Times New Roman" pitchFamily="-111" charset="0"/>
              </a:rPr>
              <a:t>Thymus dependent zone </a:t>
            </a:r>
          </a:p>
          <a:p>
            <a:pPr lvl="1" eaLnBrk="0" hangingPunct="0">
              <a:spcBef>
                <a:spcPct val="20000"/>
              </a:spcBef>
              <a:buClr>
                <a:schemeClr val="tx1"/>
              </a:buClr>
            </a:pPr>
            <a:r>
              <a:rPr lang="en-US" sz="1600" dirty="0">
                <a:latin typeface="Times New Roman" pitchFamily="-111" charset="0"/>
              </a:rPr>
              <a:t>of lymph node</a:t>
            </a:r>
          </a:p>
          <a:p>
            <a:pPr lvl="1" eaLnBrk="0" hangingPunct="0">
              <a:spcBef>
                <a:spcPct val="20000"/>
              </a:spcBef>
              <a:buClr>
                <a:schemeClr val="tx1"/>
              </a:buClr>
              <a:buFontTx/>
              <a:buChar char="•"/>
            </a:pPr>
            <a:r>
              <a:rPr lang="en-US" sz="1600" dirty="0" err="1">
                <a:latin typeface="Times New Roman" pitchFamily="-111" charset="0"/>
              </a:rPr>
              <a:t>APCs</a:t>
            </a:r>
            <a:r>
              <a:rPr lang="en-US" sz="1600" dirty="0">
                <a:latin typeface="Times New Roman" pitchFamily="-111" charset="0"/>
              </a:rPr>
              <a:t> present </a:t>
            </a:r>
            <a:r>
              <a:rPr lang="en-US" sz="1600" dirty="0" err="1">
                <a:latin typeface="Times New Roman" pitchFamily="-111" charset="0"/>
              </a:rPr>
              <a:t>epitope</a:t>
            </a:r>
            <a:r>
              <a:rPr lang="en-US" sz="1600" dirty="0">
                <a:latin typeface="Times New Roman" pitchFamily="-111" charset="0"/>
              </a:rPr>
              <a:t>-</a:t>
            </a:r>
          </a:p>
          <a:p>
            <a:pPr lvl="1" eaLnBrk="0" hangingPunct="0">
              <a:spcBef>
                <a:spcPct val="20000"/>
              </a:spcBef>
              <a:buClr>
                <a:schemeClr val="tx1"/>
              </a:buClr>
            </a:pPr>
            <a:r>
              <a:rPr lang="en-US" sz="1600" dirty="0">
                <a:latin typeface="Times New Roman" pitchFamily="-111" charset="0"/>
              </a:rPr>
              <a:t>MHC II to T helper cells.</a:t>
            </a:r>
          </a:p>
          <a:p>
            <a:pPr lvl="1" eaLnBrk="0" hangingPunct="0">
              <a:spcBef>
                <a:spcPct val="20000"/>
              </a:spcBef>
              <a:buClr>
                <a:schemeClr val="tx1"/>
              </a:buClr>
              <a:buFontTx/>
              <a:buChar char="•"/>
            </a:pPr>
            <a:r>
              <a:rPr lang="en-US" sz="1600" dirty="0">
                <a:latin typeface="Times New Roman" pitchFamily="-111" charset="0"/>
              </a:rPr>
              <a:t>New T cells go to </a:t>
            </a:r>
          </a:p>
          <a:p>
            <a:pPr lvl="1" eaLnBrk="0" hangingPunct="0">
              <a:spcBef>
                <a:spcPct val="20000"/>
              </a:spcBef>
              <a:buClr>
                <a:schemeClr val="tx1"/>
              </a:buClr>
            </a:pPr>
            <a:r>
              <a:rPr lang="en-US" sz="1600" dirty="0" err="1">
                <a:latin typeface="Times New Roman" pitchFamily="-111" charset="0"/>
              </a:rPr>
              <a:t>medullary</a:t>
            </a:r>
            <a:r>
              <a:rPr lang="en-US" sz="1600" dirty="0">
                <a:latin typeface="Times New Roman" pitchFamily="-111" charset="0"/>
              </a:rPr>
              <a:t> sinuses</a:t>
            </a:r>
          </a:p>
          <a:p>
            <a:pPr lvl="1" eaLnBrk="0" hangingPunct="0">
              <a:spcBef>
                <a:spcPct val="20000"/>
              </a:spcBef>
              <a:buClr>
                <a:schemeClr val="tx1"/>
              </a:buClr>
              <a:buFontTx/>
              <a:buChar char="•"/>
            </a:pPr>
            <a:r>
              <a:rPr lang="en-US" sz="1600" dirty="0">
                <a:latin typeface="Times New Roman" pitchFamily="-111" charset="0"/>
              </a:rPr>
              <a:t>Then leave</a:t>
            </a:r>
            <a:endParaRPr lang="en-US" sz="2400" dirty="0">
              <a:latin typeface="Times New Roman" pitchFamily="-111" charset="0"/>
            </a:endParaRP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PQuestion"/>
          <p:cNvSpPr>
            <a:spLocks noGrp="1"/>
          </p:cNvSpPr>
          <p:nvPr>
            <p:ph type="title"/>
          </p:nvPr>
        </p:nvSpPr>
        <p:spPr>
          <a:xfrm>
            <a:off x="457200" y="0"/>
            <a:ext cx="8229600" cy="1143000"/>
          </a:xfrm>
        </p:spPr>
        <p:txBody>
          <a:bodyPr/>
          <a:lstStyle/>
          <a:p>
            <a:pPr eaLnBrk="1" hangingPunct="1"/>
            <a:r>
              <a:rPr lang="en-US"/>
              <a:t>7. T cells have:</a:t>
            </a:r>
          </a:p>
        </p:txBody>
      </p:sp>
      <p:sp>
        <p:nvSpPr>
          <p:cNvPr id="3" name="TPAnswers"/>
          <p:cNvSpPr>
            <a:spLocks noGrp="1"/>
          </p:cNvSpPr>
          <p:nvPr>
            <p:ph type="body" idx="1"/>
            <p:custDataLst>
              <p:tags r:id="rId2"/>
            </p:custDataLst>
          </p:nvPr>
        </p:nvSpPr>
        <p:spPr>
          <a:xfrm>
            <a:off x="457200" y="1143000"/>
            <a:ext cx="4114800" cy="4525963"/>
          </a:xfrm>
        </p:spPr>
        <p:txBody>
          <a:bodyPr>
            <a:normAutofit/>
          </a:bodyPr>
          <a:lstStyle/>
          <a:p>
            <a:pPr marL="514350" indent="-514350" eaLnBrk="1" hangingPunct="1">
              <a:buFont typeface="Arial" pitchFamily="-111" charset="0"/>
              <a:buAutoNum type="arabicPeriod"/>
            </a:pPr>
            <a:r>
              <a:rPr lang="en-US" sz="2000"/>
              <a:t>Self MHC on the plasma membrane.</a:t>
            </a:r>
          </a:p>
          <a:p>
            <a:pPr marL="514350" indent="-514350" eaLnBrk="1" hangingPunct="1">
              <a:buFont typeface="Arial" pitchFamily="-111" charset="0"/>
              <a:buAutoNum type="arabicPeriod"/>
            </a:pPr>
            <a:r>
              <a:rPr lang="en-US" sz="2000"/>
              <a:t>The ability to interact with T Cell Receptors (TCR) on antigen presenting cells.</a:t>
            </a:r>
          </a:p>
          <a:p>
            <a:pPr marL="514350" indent="-514350" eaLnBrk="1" hangingPunct="1">
              <a:buFont typeface="Arial" pitchFamily="-111" charset="0"/>
              <a:buAutoNum type="arabicPeriod"/>
            </a:pPr>
            <a:r>
              <a:rPr lang="en-US" sz="2000"/>
              <a:t>The ability to destroy self antigens.</a:t>
            </a:r>
          </a:p>
          <a:p>
            <a:pPr marL="514350" indent="-514350" eaLnBrk="1" hangingPunct="1">
              <a:buFont typeface="Arial" pitchFamily="-111" charset="0"/>
              <a:buAutoNum type="arabicPeriod"/>
            </a:pPr>
            <a:r>
              <a:rPr lang="en-US" sz="2000">
                <a:solidFill>
                  <a:schemeClr val="accent2"/>
                </a:solidFill>
              </a:rPr>
              <a:t>CD molecules on the cells surface.</a:t>
            </a:r>
            <a:endParaRPr lang="en-US" sz="3400"/>
          </a:p>
        </p:txBody>
      </p:sp>
      <p:sp>
        <p:nvSpPr>
          <p:cNvPr id="9220" name="Rectangle 4"/>
          <p:cNvSpPr>
            <a:spLocks noChangeArrowheads="1"/>
          </p:cNvSpPr>
          <p:nvPr/>
        </p:nvSpPr>
        <p:spPr bwMode="auto">
          <a:xfrm>
            <a:off x="4419600" y="1066800"/>
            <a:ext cx="3055938" cy="641350"/>
          </a:xfrm>
          <a:prstGeom prst="rect">
            <a:avLst/>
          </a:prstGeom>
          <a:noFill/>
          <a:ln w="9525">
            <a:noFill/>
            <a:miter lim="800000"/>
            <a:headEnd/>
            <a:tailEnd/>
          </a:ln>
          <a:effectLst/>
        </p:spPr>
        <p:txBody>
          <a:bodyPr wrap="none">
            <a:prstTxWarp prst="textNoShape">
              <a:avLst/>
            </a:prstTxWarp>
            <a:spAutoFit/>
          </a:bodyPr>
          <a:lstStyle/>
          <a:p>
            <a:r>
              <a:rPr lang="en-US"/>
              <a:t>MHC- On antigens that the </a:t>
            </a:r>
          </a:p>
          <a:p>
            <a:r>
              <a:rPr lang="en-US"/>
              <a:t>   surface protein recognizes</a:t>
            </a:r>
          </a:p>
        </p:txBody>
      </p:sp>
      <p:sp>
        <p:nvSpPr>
          <p:cNvPr id="9221" name="Rectangle 5"/>
          <p:cNvSpPr>
            <a:spLocks noChangeArrowheads="1"/>
          </p:cNvSpPr>
          <p:nvPr/>
        </p:nvSpPr>
        <p:spPr bwMode="auto">
          <a:xfrm>
            <a:off x="457200" y="4343400"/>
            <a:ext cx="3579813" cy="1127125"/>
          </a:xfrm>
          <a:prstGeom prst="rect">
            <a:avLst/>
          </a:prstGeom>
          <a:noFill/>
          <a:ln w="9525">
            <a:noFill/>
            <a:miter lim="800000"/>
            <a:headEnd/>
            <a:tailEnd/>
          </a:ln>
          <a:effectLst/>
        </p:spPr>
        <p:txBody>
          <a:bodyPr wrap="none">
            <a:prstTxWarp prst="textNoShape">
              <a:avLst/>
            </a:prstTxWarp>
            <a:spAutoFit/>
          </a:bodyPr>
          <a:lstStyle/>
          <a:p>
            <a:pPr eaLnBrk="0" hangingPunct="0">
              <a:spcBef>
                <a:spcPct val="20000"/>
              </a:spcBef>
              <a:buClr>
                <a:schemeClr val="tx2"/>
              </a:buClr>
              <a:buFontTx/>
              <a:buChar char="•"/>
            </a:pPr>
            <a:r>
              <a:rPr lang="en-US" sz="2000">
                <a:latin typeface="Times New Roman" pitchFamily="-111" charset="0"/>
              </a:rPr>
              <a:t>T cells </a:t>
            </a:r>
          </a:p>
          <a:p>
            <a:pPr lvl="1" eaLnBrk="0" hangingPunct="0">
              <a:spcBef>
                <a:spcPct val="20000"/>
              </a:spcBef>
              <a:buClr>
                <a:schemeClr val="tx1"/>
              </a:buClr>
              <a:buFontTx/>
              <a:buChar char="•"/>
            </a:pPr>
            <a:r>
              <a:rPr lang="en-US" sz="2000">
                <a:latin typeface="Times New Roman" pitchFamily="-111" charset="0"/>
              </a:rPr>
              <a:t>have T cell receptors (TCR)</a:t>
            </a:r>
          </a:p>
          <a:p>
            <a:pPr lvl="2" eaLnBrk="0" hangingPunct="0">
              <a:spcBef>
                <a:spcPct val="20000"/>
              </a:spcBef>
              <a:buClr>
                <a:schemeClr val="accent1"/>
              </a:buClr>
              <a:buFontTx/>
              <a:buChar char="•"/>
            </a:pPr>
            <a:r>
              <a:rPr lang="en-US" sz="2000">
                <a:latin typeface="Times New Roman" pitchFamily="-111" charset="0"/>
              </a:rPr>
              <a:t>Recognize antigen</a:t>
            </a:r>
            <a:endParaRPr lang="en-US" sz="2400">
              <a:latin typeface="Times New Roman" pitchFamily="-111" charset="0"/>
            </a:endParaRPr>
          </a:p>
        </p:txBody>
      </p:sp>
      <p:sp>
        <p:nvSpPr>
          <p:cNvPr id="9222" name="Rectangle 6"/>
          <p:cNvSpPr>
            <a:spLocks noChangeArrowheads="1"/>
          </p:cNvSpPr>
          <p:nvPr/>
        </p:nvSpPr>
        <p:spPr bwMode="auto">
          <a:xfrm>
            <a:off x="304800" y="5500688"/>
            <a:ext cx="5919788" cy="1357312"/>
          </a:xfrm>
          <a:prstGeom prst="rect">
            <a:avLst/>
          </a:prstGeom>
          <a:noFill/>
          <a:ln w="9525">
            <a:noFill/>
            <a:miter lim="800000"/>
            <a:headEnd/>
            <a:tailEnd/>
          </a:ln>
          <a:effectLst/>
        </p:spPr>
        <p:txBody>
          <a:bodyPr wrap="none">
            <a:prstTxWarp prst="textNoShape">
              <a:avLst/>
            </a:prstTxWarp>
            <a:spAutoFit/>
          </a:bodyPr>
          <a:lstStyle/>
          <a:p>
            <a:pPr eaLnBrk="0" hangingPunct="0">
              <a:spcBef>
                <a:spcPct val="20000"/>
              </a:spcBef>
              <a:buClr>
                <a:schemeClr val="tx2"/>
              </a:buClr>
              <a:buFontTx/>
              <a:buChar char="•"/>
            </a:pPr>
            <a:r>
              <a:rPr lang="en-US">
                <a:latin typeface="Times New Roman" pitchFamily="-111" charset="0"/>
              </a:rPr>
              <a:t>T cells are MHC-restricted</a:t>
            </a:r>
          </a:p>
          <a:p>
            <a:pPr lvl="1" eaLnBrk="0" hangingPunct="0">
              <a:spcBef>
                <a:spcPct val="20000"/>
              </a:spcBef>
              <a:buClr>
                <a:schemeClr val="tx1"/>
              </a:buClr>
              <a:buFontTx/>
              <a:buChar char="•"/>
            </a:pPr>
            <a:r>
              <a:rPr lang="en-US">
                <a:latin typeface="Times New Roman" pitchFamily="-111" charset="0"/>
              </a:rPr>
              <a:t>Only react against antigen presented by self-MHC</a:t>
            </a:r>
          </a:p>
          <a:p>
            <a:pPr eaLnBrk="0" hangingPunct="0">
              <a:spcBef>
                <a:spcPct val="20000"/>
              </a:spcBef>
              <a:buClr>
                <a:schemeClr val="tx2"/>
              </a:buClr>
              <a:buFontTx/>
              <a:buChar char="•"/>
            </a:pPr>
            <a:r>
              <a:rPr lang="en-US">
                <a:latin typeface="Times New Roman" pitchFamily="-111" charset="0"/>
              </a:rPr>
              <a:t>T cells can not react against self antigens  bound to self-MHC</a:t>
            </a:r>
          </a:p>
          <a:p>
            <a:pPr lvl="1" eaLnBrk="0" hangingPunct="0">
              <a:spcBef>
                <a:spcPct val="20000"/>
              </a:spcBef>
              <a:buClr>
                <a:schemeClr val="tx1"/>
              </a:buClr>
              <a:buFontTx/>
              <a:buChar char="•"/>
            </a:pPr>
            <a:r>
              <a:rPr lang="en-US">
                <a:latin typeface="Times New Roman" pitchFamily="-111" charset="0"/>
              </a:rPr>
              <a:t>This is self tolerance.</a:t>
            </a:r>
            <a:endParaRPr lang="en-US" sz="2800">
              <a:latin typeface="Times New Roman" pitchFamily="-111" charset="0"/>
            </a:endParaRPr>
          </a:p>
        </p:txBody>
      </p:sp>
      <p:sp>
        <p:nvSpPr>
          <p:cNvPr id="9223" name="Rectangle 7"/>
          <p:cNvSpPr>
            <a:spLocks noChangeArrowheads="1"/>
          </p:cNvSpPr>
          <p:nvPr/>
        </p:nvSpPr>
        <p:spPr bwMode="auto">
          <a:xfrm>
            <a:off x="4648200" y="1905000"/>
            <a:ext cx="4081463" cy="2222500"/>
          </a:xfrm>
          <a:prstGeom prst="rect">
            <a:avLst/>
          </a:prstGeom>
          <a:noFill/>
          <a:ln w="9525">
            <a:noFill/>
            <a:miter lim="800000"/>
            <a:headEnd/>
            <a:tailEnd/>
          </a:ln>
          <a:effectLst/>
        </p:spPr>
        <p:txBody>
          <a:bodyPr wrap="none">
            <a:prstTxWarp prst="textNoShape">
              <a:avLst/>
            </a:prstTxWarp>
            <a:spAutoFit/>
          </a:bodyPr>
          <a:lstStyle/>
          <a:p>
            <a:pPr eaLnBrk="0" hangingPunct="0">
              <a:spcBef>
                <a:spcPct val="20000"/>
              </a:spcBef>
              <a:buClr>
                <a:schemeClr val="tx2"/>
              </a:buClr>
              <a:buFontTx/>
              <a:buChar char="•"/>
            </a:pPr>
            <a:r>
              <a:rPr lang="en-US" sz="2000">
                <a:latin typeface="Times New Roman" pitchFamily="-111" charset="0"/>
              </a:rPr>
              <a:t>T Cell Receptor (TCR)</a:t>
            </a:r>
          </a:p>
          <a:p>
            <a:pPr lvl="1" eaLnBrk="0" hangingPunct="0">
              <a:spcBef>
                <a:spcPct val="20000"/>
              </a:spcBef>
              <a:buClr>
                <a:schemeClr val="tx1"/>
              </a:buClr>
              <a:buFontTx/>
              <a:buChar char="•"/>
            </a:pPr>
            <a:r>
              <a:rPr lang="en-US" sz="2000">
                <a:latin typeface="Times New Roman" pitchFamily="-111" charset="0"/>
              </a:rPr>
              <a:t>Complexes with CD3</a:t>
            </a:r>
          </a:p>
          <a:p>
            <a:pPr lvl="1" eaLnBrk="0" hangingPunct="0">
              <a:spcBef>
                <a:spcPct val="20000"/>
              </a:spcBef>
              <a:buClr>
                <a:schemeClr val="tx1"/>
              </a:buClr>
              <a:buFontTx/>
              <a:buChar char="•"/>
            </a:pPr>
            <a:r>
              <a:rPr lang="en-US" sz="2000">
                <a:latin typeface="Times New Roman" pitchFamily="-111" charset="0"/>
              </a:rPr>
              <a:t>CD3 found on all T lymphocytes</a:t>
            </a:r>
          </a:p>
          <a:p>
            <a:pPr lvl="1" eaLnBrk="0" hangingPunct="0">
              <a:spcBef>
                <a:spcPct val="20000"/>
              </a:spcBef>
              <a:buClr>
                <a:schemeClr val="tx1"/>
              </a:buClr>
              <a:buFontTx/>
              <a:buChar char="•"/>
            </a:pPr>
            <a:r>
              <a:rPr lang="en-US" sz="2000">
                <a:latin typeface="Times New Roman" pitchFamily="-111" charset="0"/>
              </a:rPr>
              <a:t>Recognizes epitope if:</a:t>
            </a:r>
          </a:p>
          <a:p>
            <a:pPr lvl="2" eaLnBrk="0" hangingPunct="0">
              <a:spcBef>
                <a:spcPct val="20000"/>
              </a:spcBef>
              <a:buClr>
                <a:schemeClr val="accent1"/>
              </a:buClr>
              <a:buFontTx/>
              <a:buChar char="•"/>
            </a:pPr>
            <a:r>
              <a:rPr lang="en-US" sz="2000">
                <a:latin typeface="Times New Roman" pitchFamily="-111" charset="0"/>
              </a:rPr>
              <a:t>Polypeptide</a:t>
            </a:r>
          </a:p>
          <a:p>
            <a:pPr lvl="2" eaLnBrk="0" hangingPunct="0">
              <a:spcBef>
                <a:spcPct val="20000"/>
              </a:spcBef>
              <a:buClr>
                <a:schemeClr val="accent1"/>
              </a:buClr>
              <a:buFontTx/>
              <a:buChar char="•"/>
            </a:pPr>
            <a:r>
              <a:rPr lang="en-US" sz="2000">
                <a:latin typeface="Times New Roman" pitchFamily="-111" charset="0"/>
              </a:rPr>
              <a:t>Bound to self-MHC</a:t>
            </a:r>
            <a:endParaRPr lang="en-US" sz="2400">
              <a:latin typeface="Times New Roman" pitchFamily="-111" charset="0"/>
            </a:endParaRPr>
          </a:p>
        </p:txBody>
      </p:sp>
      <p:sp>
        <p:nvSpPr>
          <p:cNvPr id="9224" name="Rectangle 8"/>
          <p:cNvSpPr>
            <a:spLocks noChangeArrowheads="1"/>
          </p:cNvSpPr>
          <p:nvPr/>
        </p:nvSpPr>
        <p:spPr bwMode="auto">
          <a:xfrm>
            <a:off x="457200" y="1066800"/>
            <a:ext cx="3733800" cy="30480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226" name="Rectangle 10"/>
          <p:cNvSpPr>
            <a:spLocks noChangeArrowheads="1"/>
          </p:cNvSpPr>
          <p:nvPr/>
        </p:nvSpPr>
        <p:spPr bwMode="auto">
          <a:xfrm>
            <a:off x="4343400" y="4267200"/>
            <a:ext cx="4352925" cy="1511300"/>
          </a:xfrm>
          <a:prstGeom prst="rect">
            <a:avLst/>
          </a:prstGeom>
          <a:noFill/>
          <a:ln w="9525">
            <a:noFill/>
            <a:miter lim="800000"/>
            <a:headEnd/>
            <a:tailEnd/>
          </a:ln>
          <a:effectLst/>
        </p:spPr>
        <p:txBody>
          <a:bodyPr wrap="none">
            <a:prstTxWarp prst="textNoShape">
              <a:avLst/>
            </a:prstTxWarp>
            <a:spAutoFit/>
          </a:bodyPr>
          <a:lstStyle/>
          <a:p>
            <a:pPr eaLnBrk="0" hangingPunct="0">
              <a:spcBef>
                <a:spcPct val="20000"/>
              </a:spcBef>
              <a:buClr>
                <a:schemeClr val="tx2"/>
              </a:buClr>
              <a:buFontTx/>
              <a:buChar char="•"/>
            </a:pPr>
            <a:r>
              <a:rPr lang="en-US" sz="1600">
                <a:latin typeface="Times New Roman" pitchFamily="-111" charset="0"/>
              </a:rPr>
              <a:t>Two things happen in the cortex:</a:t>
            </a:r>
          </a:p>
          <a:p>
            <a:pPr lvl="1" eaLnBrk="0" hangingPunct="0">
              <a:spcBef>
                <a:spcPct val="20000"/>
              </a:spcBef>
              <a:buClr>
                <a:schemeClr val="tx1"/>
              </a:buClr>
              <a:buFontTx/>
              <a:buChar char="•"/>
            </a:pPr>
            <a:r>
              <a:rPr lang="en-US" sz="1600">
                <a:latin typeface="Times New Roman" pitchFamily="-111" charset="0"/>
              </a:rPr>
              <a:t>T cells that </a:t>
            </a:r>
            <a:r>
              <a:rPr lang="en-US" sz="1600" b="1">
                <a:solidFill>
                  <a:schemeClr val="tx2"/>
                </a:solidFill>
                <a:latin typeface="Times New Roman" pitchFamily="-111" charset="0"/>
              </a:rPr>
              <a:t>can not</a:t>
            </a:r>
            <a:r>
              <a:rPr lang="en-US" sz="1600">
                <a:latin typeface="Times New Roman" pitchFamily="-111" charset="0"/>
              </a:rPr>
              <a:t> recognize the self MHC </a:t>
            </a:r>
          </a:p>
          <a:p>
            <a:pPr lvl="1" eaLnBrk="0" hangingPunct="0">
              <a:spcBef>
                <a:spcPct val="20000"/>
              </a:spcBef>
              <a:buClr>
                <a:schemeClr val="tx1"/>
              </a:buClr>
            </a:pPr>
            <a:r>
              <a:rPr lang="en-US" sz="1600">
                <a:latin typeface="Times New Roman" pitchFamily="-111" charset="0"/>
              </a:rPr>
              <a:t>     are  eliminated- positive selection.</a:t>
            </a:r>
          </a:p>
          <a:p>
            <a:pPr lvl="1" eaLnBrk="0" hangingPunct="0">
              <a:spcBef>
                <a:spcPct val="20000"/>
              </a:spcBef>
              <a:buClr>
                <a:schemeClr val="tx1"/>
              </a:buClr>
              <a:buFontTx/>
              <a:buChar char="•"/>
            </a:pPr>
            <a:r>
              <a:rPr lang="en-US" sz="1600">
                <a:latin typeface="Times New Roman" pitchFamily="-111" charset="0"/>
              </a:rPr>
              <a:t>T cells that </a:t>
            </a:r>
            <a:r>
              <a:rPr lang="en-US" sz="1600" b="1">
                <a:solidFill>
                  <a:schemeClr val="tx2"/>
                </a:solidFill>
                <a:latin typeface="Times New Roman" pitchFamily="-111" charset="0"/>
              </a:rPr>
              <a:t>can</a:t>
            </a:r>
            <a:r>
              <a:rPr lang="en-US" sz="1600">
                <a:latin typeface="Times New Roman" pitchFamily="-111" charset="0"/>
              </a:rPr>
              <a:t> recognize self peptides </a:t>
            </a:r>
          </a:p>
          <a:p>
            <a:pPr lvl="1" eaLnBrk="0" hangingPunct="0">
              <a:spcBef>
                <a:spcPct val="20000"/>
              </a:spcBef>
              <a:buClr>
                <a:schemeClr val="tx1"/>
              </a:buClr>
            </a:pPr>
            <a:r>
              <a:rPr lang="en-US" sz="1600">
                <a:latin typeface="Times New Roman" pitchFamily="-111" charset="0"/>
              </a:rPr>
              <a:t>     are eliminated – negative selection.</a:t>
            </a: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012" name="Picture 4"/>
          <p:cNvPicPr>
            <a:picLocks noGrp="1" noChangeAspect="1" noChangeArrowheads="1"/>
          </p:cNvPicPr>
          <p:nvPr>
            <p:ph/>
          </p:nvPr>
        </p:nvPicPr>
        <p:blipFill>
          <a:blip r:embed="rId2"/>
          <a:srcRect/>
          <a:stretch>
            <a:fillRect/>
          </a:stretch>
        </p:blipFill>
        <p:spPr>
          <a:xfrm>
            <a:off x="0" y="0"/>
            <a:ext cx="6554788" cy="3686175"/>
          </a:xfrm>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PQuestion"/>
          <p:cNvSpPr>
            <a:spLocks noGrp="1"/>
          </p:cNvSpPr>
          <p:nvPr>
            <p:ph type="title"/>
          </p:nvPr>
        </p:nvSpPr>
        <p:spPr/>
        <p:txBody>
          <a:bodyPr>
            <a:normAutofit fontScale="90000"/>
          </a:bodyPr>
          <a:lstStyle/>
          <a:p>
            <a:pPr eaLnBrk="1" hangingPunct="1"/>
            <a:r>
              <a:rPr lang="en-US" sz="3600"/>
              <a:t>8. Which of the following does not have a complete basal lamina?</a:t>
            </a:r>
            <a:endParaRPr lang="en-US"/>
          </a:p>
        </p:txBody>
      </p:sp>
      <p:sp>
        <p:nvSpPr>
          <p:cNvPr id="10243" name="TPAnswers"/>
          <p:cNvSpPr>
            <a:spLocks noGrp="1"/>
          </p:cNvSpPr>
          <p:nvPr>
            <p:ph type="body" idx="1"/>
            <p:custDataLst>
              <p:tags r:id="rId2"/>
            </p:custDataLst>
          </p:nvPr>
        </p:nvSpPr>
        <p:spPr>
          <a:xfrm>
            <a:off x="457200" y="1600200"/>
            <a:ext cx="4114800" cy="4525963"/>
          </a:xfrm>
        </p:spPr>
        <p:txBody>
          <a:bodyPr/>
          <a:lstStyle/>
          <a:p>
            <a:pPr marL="514350" indent="-514350" eaLnBrk="1" hangingPunct="1">
              <a:buFont typeface="Arial" pitchFamily="-111" charset="0"/>
              <a:buAutoNum type="arabicPeriod"/>
            </a:pPr>
            <a:r>
              <a:rPr lang="en-US"/>
              <a:t>Pseudostratified squamous epithelium.</a:t>
            </a:r>
          </a:p>
          <a:p>
            <a:pPr marL="514350" indent="-514350" eaLnBrk="1" hangingPunct="1">
              <a:buFont typeface="Arial" pitchFamily="-111" charset="0"/>
              <a:buAutoNum type="arabicPeriod"/>
            </a:pPr>
            <a:r>
              <a:rPr lang="en-US"/>
              <a:t>Continuous capillary.</a:t>
            </a:r>
          </a:p>
          <a:p>
            <a:pPr marL="514350" indent="-514350" eaLnBrk="1" hangingPunct="1">
              <a:buFont typeface="Arial" pitchFamily="-111" charset="0"/>
              <a:buAutoNum type="arabicPeriod"/>
            </a:pPr>
            <a:r>
              <a:rPr lang="en-US"/>
              <a:t>Fenestrated capillary</a:t>
            </a:r>
          </a:p>
          <a:p>
            <a:pPr marL="514350" indent="-514350" eaLnBrk="1" hangingPunct="1">
              <a:buFont typeface="Arial" pitchFamily="-111" charset="0"/>
              <a:buAutoNum type="arabicPeriod"/>
            </a:pPr>
            <a:r>
              <a:rPr lang="en-US">
                <a:solidFill>
                  <a:schemeClr val="accent2"/>
                </a:solidFill>
              </a:rPr>
              <a:t>Sinusoid.</a:t>
            </a:r>
            <a:endParaRPr lang="en-US"/>
          </a:p>
        </p:txBody>
      </p:sp>
      <p:sp>
        <p:nvSpPr>
          <p:cNvPr id="10244" name="Rectangle 4"/>
          <p:cNvSpPr>
            <a:spLocks noChangeArrowheads="1"/>
          </p:cNvSpPr>
          <p:nvPr/>
        </p:nvSpPr>
        <p:spPr bwMode="auto">
          <a:xfrm>
            <a:off x="3733800" y="2438400"/>
            <a:ext cx="4314825" cy="3046413"/>
          </a:xfrm>
          <a:prstGeom prst="rect">
            <a:avLst/>
          </a:prstGeom>
          <a:noFill/>
          <a:ln w="9525">
            <a:noFill/>
            <a:miter lim="800000"/>
            <a:headEnd/>
            <a:tailEnd/>
          </a:ln>
          <a:effectLst/>
        </p:spPr>
        <p:txBody>
          <a:bodyPr wrap="none">
            <a:prstTxWarp prst="textNoShape">
              <a:avLst/>
            </a:prstTxWarp>
            <a:spAutoFit/>
          </a:bodyPr>
          <a:lstStyle/>
          <a:p>
            <a:pPr eaLnBrk="0" hangingPunct="0">
              <a:lnSpc>
                <a:spcPct val="90000"/>
              </a:lnSpc>
              <a:spcBef>
                <a:spcPct val="20000"/>
              </a:spcBef>
              <a:buClr>
                <a:schemeClr val="tx2"/>
              </a:buClr>
              <a:buFontTx/>
              <a:buChar char="•"/>
            </a:pPr>
            <a:r>
              <a:rPr lang="en-US" sz="2000">
                <a:latin typeface="Times New Roman" pitchFamily="-111" charset="0"/>
              </a:rPr>
              <a:t>Discontinuous or Sinusoidal Capillaries</a:t>
            </a:r>
          </a:p>
          <a:p>
            <a:pPr lvl="1" eaLnBrk="0" hangingPunct="0">
              <a:lnSpc>
                <a:spcPct val="90000"/>
              </a:lnSpc>
              <a:spcBef>
                <a:spcPct val="20000"/>
              </a:spcBef>
              <a:buClr>
                <a:schemeClr val="tx1"/>
              </a:buClr>
              <a:buFontTx/>
              <a:buChar char="•"/>
            </a:pPr>
            <a:r>
              <a:rPr lang="en-US" sz="2000">
                <a:latin typeface="Times New Roman" pitchFamily="-111" charset="0"/>
              </a:rPr>
              <a:t>Large openings</a:t>
            </a:r>
          </a:p>
          <a:p>
            <a:pPr lvl="1" eaLnBrk="0" hangingPunct="0">
              <a:lnSpc>
                <a:spcPct val="90000"/>
              </a:lnSpc>
              <a:spcBef>
                <a:spcPct val="20000"/>
              </a:spcBef>
              <a:buClr>
                <a:schemeClr val="tx1"/>
              </a:buClr>
              <a:buFontTx/>
              <a:buChar char="•"/>
            </a:pPr>
            <a:r>
              <a:rPr lang="en-US" sz="2000">
                <a:latin typeface="Times New Roman" pitchFamily="-111" charset="0"/>
              </a:rPr>
              <a:t>No diaphragms</a:t>
            </a:r>
          </a:p>
          <a:p>
            <a:pPr lvl="1" eaLnBrk="0" hangingPunct="0">
              <a:lnSpc>
                <a:spcPct val="90000"/>
              </a:lnSpc>
              <a:spcBef>
                <a:spcPct val="20000"/>
              </a:spcBef>
              <a:buClr>
                <a:schemeClr val="tx1"/>
              </a:buClr>
              <a:buFontTx/>
              <a:buChar char="•"/>
            </a:pPr>
            <a:r>
              <a:rPr lang="en-US" sz="2000">
                <a:latin typeface="Times New Roman" pitchFamily="-111" charset="0"/>
              </a:rPr>
              <a:t>Discontinuous basal lamina</a:t>
            </a:r>
          </a:p>
          <a:p>
            <a:pPr lvl="1" eaLnBrk="0" hangingPunct="0">
              <a:lnSpc>
                <a:spcPct val="90000"/>
              </a:lnSpc>
              <a:spcBef>
                <a:spcPct val="20000"/>
              </a:spcBef>
              <a:buClr>
                <a:schemeClr val="tx1"/>
              </a:buClr>
              <a:buFontTx/>
              <a:buChar char="•"/>
            </a:pPr>
            <a:r>
              <a:rPr lang="en-US" sz="2000">
                <a:latin typeface="Times New Roman" pitchFamily="-111" charset="0"/>
              </a:rPr>
              <a:t>Found in:</a:t>
            </a:r>
          </a:p>
          <a:p>
            <a:pPr lvl="2" eaLnBrk="0" hangingPunct="0">
              <a:lnSpc>
                <a:spcPct val="90000"/>
              </a:lnSpc>
              <a:spcBef>
                <a:spcPct val="20000"/>
              </a:spcBef>
              <a:buClr>
                <a:schemeClr val="accent1"/>
              </a:buClr>
              <a:buFontTx/>
              <a:buChar char="•"/>
            </a:pPr>
            <a:r>
              <a:rPr lang="en-US" sz="2000">
                <a:latin typeface="Times New Roman" pitchFamily="-111" charset="0"/>
              </a:rPr>
              <a:t>Liver</a:t>
            </a:r>
          </a:p>
          <a:p>
            <a:pPr lvl="2" eaLnBrk="0" hangingPunct="0">
              <a:lnSpc>
                <a:spcPct val="90000"/>
              </a:lnSpc>
              <a:spcBef>
                <a:spcPct val="20000"/>
              </a:spcBef>
              <a:buClr>
                <a:schemeClr val="accent1"/>
              </a:buClr>
              <a:buFontTx/>
              <a:buChar char="•"/>
            </a:pPr>
            <a:r>
              <a:rPr lang="en-US" sz="2000">
                <a:latin typeface="Times New Roman" pitchFamily="-111" charset="0"/>
              </a:rPr>
              <a:t>Spleen</a:t>
            </a:r>
          </a:p>
          <a:p>
            <a:pPr lvl="2" eaLnBrk="0" hangingPunct="0">
              <a:lnSpc>
                <a:spcPct val="90000"/>
              </a:lnSpc>
              <a:spcBef>
                <a:spcPct val="20000"/>
              </a:spcBef>
              <a:buClr>
                <a:schemeClr val="accent1"/>
              </a:buClr>
              <a:buFontTx/>
              <a:buChar char="•"/>
            </a:pPr>
            <a:r>
              <a:rPr lang="en-US" sz="2000">
                <a:latin typeface="Times New Roman" pitchFamily="-111" charset="0"/>
              </a:rPr>
              <a:t>Lymphatic organs</a:t>
            </a:r>
          </a:p>
          <a:p>
            <a:pPr lvl="2" eaLnBrk="0" hangingPunct="0">
              <a:lnSpc>
                <a:spcPct val="90000"/>
              </a:lnSpc>
              <a:spcBef>
                <a:spcPct val="20000"/>
              </a:spcBef>
              <a:buClr>
                <a:schemeClr val="accent1"/>
              </a:buClr>
              <a:buFontTx/>
              <a:buChar char="•"/>
            </a:pPr>
            <a:r>
              <a:rPr lang="en-US" sz="2000">
                <a:latin typeface="Times New Roman" pitchFamily="-111" charset="0"/>
              </a:rPr>
              <a:t>Some endocrine glands</a:t>
            </a:r>
            <a:endParaRPr lang="en-US" sz="2400">
              <a:latin typeface="Times New Roman" pitchFamily="-111" charset="0"/>
            </a:endParaRPr>
          </a:p>
        </p:txBody>
      </p:sp>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PQuestion"/>
          <p:cNvSpPr>
            <a:spLocks noGrp="1"/>
          </p:cNvSpPr>
          <p:nvPr>
            <p:ph type="title"/>
          </p:nvPr>
        </p:nvSpPr>
        <p:spPr>
          <a:xfrm>
            <a:off x="0" y="274638"/>
            <a:ext cx="9144000" cy="1143000"/>
          </a:xfrm>
        </p:spPr>
        <p:txBody>
          <a:bodyPr/>
          <a:lstStyle/>
          <a:p>
            <a:r>
              <a:rPr lang="en-US" sz="2800"/>
              <a:t>9.  The sole connection between the atria and the ventricles across the annulus fibrosus normally occurs via the:</a:t>
            </a:r>
          </a:p>
        </p:txBody>
      </p:sp>
      <p:sp>
        <p:nvSpPr>
          <p:cNvPr id="11267" name="TPAnswers"/>
          <p:cNvSpPr>
            <a:spLocks noGrp="1"/>
          </p:cNvSpPr>
          <p:nvPr>
            <p:ph type="body" idx="1"/>
            <p:custDataLst>
              <p:tags r:id="rId2"/>
            </p:custDataLst>
          </p:nvPr>
        </p:nvSpPr>
        <p:spPr>
          <a:xfrm>
            <a:off x="457200" y="1600200"/>
            <a:ext cx="4114800" cy="4525963"/>
          </a:xfrm>
        </p:spPr>
        <p:txBody>
          <a:bodyPr/>
          <a:lstStyle/>
          <a:p>
            <a:pPr marL="514350" indent="-514350">
              <a:buFont typeface="Arial" pitchFamily="-111" charset="0"/>
              <a:buAutoNum type="arabicPeriod"/>
            </a:pPr>
            <a:r>
              <a:rPr lang="en-US">
                <a:solidFill>
                  <a:schemeClr val="accent2"/>
                </a:solidFill>
              </a:rPr>
              <a:t>AV Bundle-----------</a:t>
            </a:r>
            <a:endParaRPr lang="en-US"/>
          </a:p>
          <a:p>
            <a:pPr marL="514350" indent="-514350">
              <a:buFont typeface="Arial" pitchFamily="-111" charset="0"/>
              <a:buAutoNum type="arabicPeriod"/>
            </a:pPr>
            <a:endParaRPr lang="en-US"/>
          </a:p>
          <a:p>
            <a:pPr marL="514350" indent="-514350">
              <a:buFont typeface="Arial" pitchFamily="-111" charset="0"/>
              <a:buAutoNum type="arabicPeriod"/>
            </a:pPr>
            <a:r>
              <a:rPr lang="en-US"/>
              <a:t>Bundle branches.</a:t>
            </a:r>
          </a:p>
          <a:p>
            <a:pPr marL="514350" indent="-514350">
              <a:buFont typeface="Arial" pitchFamily="-111" charset="0"/>
              <a:buAutoNum type="arabicPeriod"/>
            </a:pPr>
            <a:endParaRPr lang="en-US"/>
          </a:p>
          <a:p>
            <a:pPr marL="514350" indent="-514350">
              <a:buFont typeface="Arial" pitchFamily="-111" charset="0"/>
              <a:buAutoNum type="arabicPeriod"/>
            </a:pPr>
            <a:r>
              <a:rPr lang="en-US"/>
              <a:t>SA node.----</a:t>
            </a:r>
          </a:p>
          <a:p>
            <a:pPr marL="514350" indent="-514350">
              <a:buFont typeface="Arial" pitchFamily="-111" charset="0"/>
              <a:buAutoNum type="arabicPeriod"/>
            </a:pPr>
            <a:endParaRPr lang="en-US"/>
          </a:p>
          <a:p>
            <a:pPr marL="514350" indent="-514350">
              <a:buFont typeface="Arial" pitchFamily="-111" charset="0"/>
              <a:buAutoNum type="arabicPeriod"/>
            </a:pPr>
            <a:r>
              <a:rPr lang="en-US"/>
              <a:t>Purkinje fibers.----</a:t>
            </a:r>
          </a:p>
        </p:txBody>
      </p:sp>
      <p:sp>
        <p:nvSpPr>
          <p:cNvPr id="11269" name="Rectangle 5"/>
          <p:cNvSpPr>
            <a:spLocks noChangeArrowheads="1"/>
          </p:cNvSpPr>
          <p:nvPr/>
        </p:nvSpPr>
        <p:spPr bwMode="auto">
          <a:xfrm>
            <a:off x="5105400" y="1371600"/>
            <a:ext cx="3617913" cy="915988"/>
          </a:xfrm>
          <a:prstGeom prst="rect">
            <a:avLst/>
          </a:prstGeom>
          <a:noFill/>
          <a:ln w="9525">
            <a:noFill/>
            <a:miter lim="800000"/>
            <a:headEnd/>
            <a:tailEnd/>
          </a:ln>
          <a:effectLst/>
        </p:spPr>
        <p:txBody>
          <a:bodyPr wrap="none">
            <a:prstTxWarp prst="textNoShape">
              <a:avLst/>
            </a:prstTxWarp>
            <a:spAutoFit/>
          </a:bodyPr>
          <a:lstStyle/>
          <a:p>
            <a:r>
              <a:rPr lang="en-US">
                <a:latin typeface="Times New Roman" pitchFamily="-111" charset="0"/>
              </a:rPr>
              <a:t>This is the only place where the atrial</a:t>
            </a:r>
          </a:p>
          <a:p>
            <a:r>
              <a:rPr lang="en-US">
                <a:latin typeface="Times New Roman" pitchFamily="-111" charset="0"/>
              </a:rPr>
              <a:t> musclulature connects with the </a:t>
            </a:r>
          </a:p>
          <a:p>
            <a:r>
              <a:rPr lang="en-US">
                <a:latin typeface="Times New Roman" pitchFamily="-111" charset="0"/>
              </a:rPr>
              <a:t>ventricular musculature.</a:t>
            </a:r>
            <a:endParaRPr lang="en-US" sz="2400">
              <a:latin typeface="Times New Roman" pitchFamily="-111" charset="0"/>
            </a:endParaRPr>
          </a:p>
        </p:txBody>
      </p:sp>
      <p:sp>
        <p:nvSpPr>
          <p:cNvPr id="11270" name="Rectangle 6"/>
          <p:cNvSpPr>
            <a:spLocks noChangeArrowheads="1"/>
          </p:cNvSpPr>
          <p:nvPr/>
        </p:nvSpPr>
        <p:spPr bwMode="auto">
          <a:xfrm>
            <a:off x="5029200" y="2286000"/>
            <a:ext cx="3876675" cy="1855788"/>
          </a:xfrm>
          <a:prstGeom prst="rect">
            <a:avLst/>
          </a:prstGeom>
          <a:noFill/>
          <a:ln w="9525">
            <a:noFill/>
            <a:miter lim="800000"/>
            <a:headEnd/>
            <a:tailEnd/>
          </a:ln>
          <a:effectLst/>
        </p:spPr>
        <p:txBody>
          <a:bodyPr wrap="none">
            <a:prstTxWarp prst="textNoShape">
              <a:avLst/>
            </a:prstTxWarp>
            <a:spAutoFit/>
          </a:bodyPr>
          <a:lstStyle/>
          <a:p>
            <a:pPr eaLnBrk="0" hangingPunct="0">
              <a:lnSpc>
                <a:spcPct val="90000"/>
              </a:lnSpc>
              <a:spcBef>
                <a:spcPct val="20000"/>
              </a:spcBef>
              <a:buClr>
                <a:schemeClr val="tx2"/>
              </a:buClr>
              <a:buFontTx/>
              <a:buChar char="•"/>
            </a:pPr>
            <a:r>
              <a:rPr lang="en-US">
                <a:latin typeface="Times New Roman" pitchFamily="-111" charset="0"/>
              </a:rPr>
              <a:t>Impulses in the AV bundle travel to the</a:t>
            </a:r>
          </a:p>
          <a:p>
            <a:pPr eaLnBrk="0" hangingPunct="0">
              <a:lnSpc>
                <a:spcPct val="90000"/>
              </a:lnSpc>
              <a:spcBef>
                <a:spcPct val="20000"/>
              </a:spcBef>
              <a:buClr>
                <a:schemeClr val="tx2"/>
              </a:buClr>
            </a:pPr>
            <a:r>
              <a:rPr lang="en-US">
                <a:latin typeface="Times New Roman" pitchFamily="-111" charset="0"/>
              </a:rPr>
              <a:t>crest of the interventricular septum.</a:t>
            </a:r>
          </a:p>
          <a:p>
            <a:pPr eaLnBrk="0" hangingPunct="0">
              <a:lnSpc>
                <a:spcPct val="90000"/>
              </a:lnSpc>
              <a:spcBef>
                <a:spcPct val="20000"/>
              </a:spcBef>
              <a:buClr>
                <a:schemeClr val="tx2"/>
              </a:buClr>
              <a:buFontTx/>
              <a:buChar char="•"/>
            </a:pPr>
            <a:r>
              <a:rPr lang="en-US">
                <a:latin typeface="Times New Roman" pitchFamily="-111" charset="0"/>
              </a:rPr>
              <a:t>There they divide into left and </a:t>
            </a:r>
          </a:p>
          <a:p>
            <a:pPr eaLnBrk="0" hangingPunct="0">
              <a:lnSpc>
                <a:spcPct val="90000"/>
              </a:lnSpc>
              <a:spcBef>
                <a:spcPct val="20000"/>
              </a:spcBef>
              <a:buClr>
                <a:schemeClr val="tx2"/>
              </a:buClr>
            </a:pPr>
            <a:r>
              <a:rPr lang="en-US">
                <a:latin typeface="Times New Roman" pitchFamily="-111" charset="0"/>
              </a:rPr>
              <a:t>right bundle branches.</a:t>
            </a:r>
          </a:p>
          <a:p>
            <a:pPr eaLnBrk="0" hangingPunct="0">
              <a:lnSpc>
                <a:spcPct val="90000"/>
              </a:lnSpc>
              <a:spcBef>
                <a:spcPct val="20000"/>
              </a:spcBef>
              <a:buClr>
                <a:schemeClr val="tx2"/>
              </a:buClr>
            </a:pPr>
            <a:r>
              <a:rPr lang="en-US">
                <a:latin typeface="Times New Roman" pitchFamily="-111" charset="0"/>
              </a:rPr>
              <a:t>From the bundle branches the impulses </a:t>
            </a:r>
          </a:p>
          <a:p>
            <a:pPr eaLnBrk="0" hangingPunct="0">
              <a:lnSpc>
                <a:spcPct val="90000"/>
              </a:lnSpc>
              <a:spcBef>
                <a:spcPct val="20000"/>
              </a:spcBef>
              <a:buClr>
                <a:schemeClr val="tx2"/>
              </a:buClr>
            </a:pPr>
            <a:r>
              <a:rPr lang="en-US">
                <a:latin typeface="Times New Roman" pitchFamily="-111" charset="0"/>
              </a:rPr>
              <a:t>travel to Purkinje cells.</a:t>
            </a:r>
          </a:p>
        </p:txBody>
      </p:sp>
      <p:sp>
        <p:nvSpPr>
          <p:cNvPr id="11271" name="Rectangle 7"/>
          <p:cNvSpPr>
            <a:spLocks noChangeArrowheads="1"/>
          </p:cNvSpPr>
          <p:nvPr/>
        </p:nvSpPr>
        <p:spPr bwMode="auto">
          <a:xfrm>
            <a:off x="3276600" y="4191000"/>
            <a:ext cx="2330450" cy="366713"/>
          </a:xfrm>
          <a:prstGeom prst="rect">
            <a:avLst/>
          </a:prstGeom>
          <a:noFill/>
          <a:ln w="9525">
            <a:noFill/>
            <a:miter lim="800000"/>
            <a:headEnd/>
            <a:tailEnd/>
          </a:ln>
          <a:effectLst/>
        </p:spPr>
        <p:txBody>
          <a:bodyPr wrap="none">
            <a:prstTxWarp prst="textNoShape">
              <a:avLst/>
            </a:prstTxWarp>
            <a:spAutoFit/>
          </a:bodyPr>
          <a:lstStyle/>
          <a:p>
            <a:r>
              <a:rPr lang="en-US"/>
              <a:t>Where impulses start</a:t>
            </a:r>
          </a:p>
        </p:txBody>
      </p:sp>
      <p:sp>
        <p:nvSpPr>
          <p:cNvPr id="11272" name="Rectangle 8"/>
          <p:cNvSpPr>
            <a:spLocks noChangeArrowheads="1"/>
          </p:cNvSpPr>
          <p:nvPr/>
        </p:nvSpPr>
        <p:spPr bwMode="auto">
          <a:xfrm>
            <a:off x="4343400" y="5181600"/>
            <a:ext cx="4884738" cy="1465263"/>
          </a:xfrm>
          <a:prstGeom prst="rect">
            <a:avLst/>
          </a:prstGeom>
          <a:noFill/>
          <a:ln w="9525">
            <a:noFill/>
            <a:miter lim="800000"/>
            <a:headEnd/>
            <a:tailEnd/>
          </a:ln>
          <a:effectLst/>
        </p:spPr>
        <p:txBody>
          <a:bodyPr wrap="none">
            <a:prstTxWarp prst="textNoShape">
              <a:avLst/>
            </a:prstTxWarp>
            <a:spAutoFit/>
          </a:bodyPr>
          <a:lstStyle/>
          <a:p>
            <a:r>
              <a:rPr lang="en-US"/>
              <a:t>These fibers are specialized myocardial fibers </a:t>
            </a:r>
          </a:p>
          <a:p>
            <a:r>
              <a:rPr lang="en-US"/>
              <a:t>that conduct an electrical stimulus or impulse </a:t>
            </a:r>
          </a:p>
          <a:p>
            <a:r>
              <a:rPr lang="en-US"/>
              <a:t>that enables the heart to contract in a </a:t>
            </a:r>
          </a:p>
          <a:p>
            <a:r>
              <a:rPr lang="en-US"/>
              <a:t>coordinated fashion.</a:t>
            </a:r>
          </a:p>
          <a:p>
            <a:r>
              <a:rPr lang="en-US"/>
              <a:t>  - leave here and reach myocardial cells</a:t>
            </a:r>
          </a:p>
        </p:txBody>
      </p:sp>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PQuestion"/>
          <p:cNvSpPr>
            <a:spLocks noGrp="1"/>
          </p:cNvSpPr>
          <p:nvPr>
            <p:ph type="title"/>
          </p:nvPr>
        </p:nvSpPr>
        <p:spPr/>
        <p:txBody>
          <a:bodyPr/>
          <a:lstStyle/>
          <a:p>
            <a:r>
              <a:rPr lang="en-US" sz="3200"/>
              <a:t>10. You would expect to find the most elastic lamellae in:</a:t>
            </a:r>
            <a:endParaRPr lang="en-US"/>
          </a:p>
        </p:txBody>
      </p:sp>
      <p:sp>
        <p:nvSpPr>
          <p:cNvPr id="12291" name="TPAnswers"/>
          <p:cNvSpPr>
            <a:spLocks noGrp="1"/>
          </p:cNvSpPr>
          <p:nvPr>
            <p:ph type="body" idx="1"/>
            <p:custDataLst>
              <p:tags r:id="rId2"/>
            </p:custDataLst>
          </p:nvPr>
        </p:nvSpPr>
        <p:spPr>
          <a:xfrm>
            <a:off x="457200" y="1143000"/>
            <a:ext cx="4114800" cy="4525963"/>
          </a:xfrm>
        </p:spPr>
        <p:txBody>
          <a:bodyPr/>
          <a:lstStyle/>
          <a:p>
            <a:pPr marL="514350" indent="-514350">
              <a:buFont typeface="Arial" pitchFamily="-111" charset="0"/>
              <a:buAutoNum type="arabicPeriod"/>
            </a:pPr>
            <a:r>
              <a:rPr lang="en-US" sz="2400">
                <a:solidFill>
                  <a:schemeClr val="accent2"/>
                </a:solidFill>
              </a:rPr>
              <a:t>Large arteries.</a:t>
            </a:r>
            <a:endParaRPr lang="en-US" sz="2400"/>
          </a:p>
          <a:p>
            <a:pPr marL="514350" indent="-514350">
              <a:buFont typeface="Arial" pitchFamily="-111" charset="0"/>
              <a:buAutoNum type="arabicPeriod"/>
            </a:pPr>
            <a:r>
              <a:rPr lang="en-US" sz="2400"/>
              <a:t>Medium sized arteries</a:t>
            </a:r>
          </a:p>
          <a:p>
            <a:pPr marL="514350" indent="-514350">
              <a:buFont typeface="Arial" pitchFamily="-111" charset="0"/>
              <a:buAutoNum type="arabicPeriod"/>
            </a:pPr>
            <a:r>
              <a:rPr lang="en-US" sz="2400"/>
              <a:t>Large veins.</a:t>
            </a:r>
          </a:p>
          <a:p>
            <a:pPr marL="514350" indent="-514350">
              <a:buFont typeface="Arial" pitchFamily="-111" charset="0"/>
              <a:buAutoNum type="arabicPeriod"/>
            </a:pPr>
            <a:r>
              <a:rPr lang="en-US" sz="2400"/>
              <a:t>Medium sized veins.</a:t>
            </a:r>
            <a:endParaRPr lang="en-US"/>
          </a:p>
        </p:txBody>
      </p:sp>
      <p:graphicFrame>
        <p:nvGraphicFramePr>
          <p:cNvPr id="12363" name="Group 75"/>
          <p:cNvGraphicFramePr>
            <a:graphicFrameLocks noGrp="1"/>
          </p:cNvGraphicFramePr>
          <p:nvPr/>
        </p:nvGraphicFramePr>
        <p:xfrm>
          <a:off x="609600" y="2971800"/>
          <a:ext cx="7924800" cy="3925888"/>
        </p:xfrm>
        <a:graphic>
          <a:graphicData uri="http://schemas.openxmlformats.org/drawingml/2006/table">
            <a:tbl>
              <a:tblPr/>
              <a:tblGrid>
                <a:gridCol w="1530350"/>
                <a:gridCol w="1598613"/>
                <a:gridCol w="1598612"/>
                <a:gridCol w="1600200"/>
                <a:gridCol w="1597025"/>
              </a:tblGrid>
              <a:tr h="334963">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Vessel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Role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Adventitia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Media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Intima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Large Artery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Conveys blood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CT with blood vessels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Elastic laminae &amp; smooth muscle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Endothelium and underlying CT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022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Muscular Artery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Supplies oxygenated blood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CT with blood vessels, nerves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10 – 40 smooth muscle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Endothelium and underlying CT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Arteriole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Controls blood pressure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scant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1 – 3 smooth muscle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endothelium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52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Capillary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Exchange with tissue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Endothelium and pericytes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5600">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Venule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Receives blood from capillaries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Slight 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1 –2 layers smooth muscle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Endothelium and pericytes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Medium Vein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Blood to the heart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Thick with collagen and elastic fibers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Smooth muscle and collagen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Endothelium and valves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Large vein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Blood to the heart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Thick with smooth muscle, vasa vasorum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Smooth muscle cells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r>
                        <a:rPr kumimoji="0" lang="en-US" sz="1200" b="0" i="0" u="none" strike="noStrike" cap="none" normalizeH="0" baseline="0">
                          <a:ln>
                            <a:noFill/>
                          </a:ln>
                          <a:solidFill>
                            <a:schemeClr val="tx1"/>
                          </a:solidFill>
                          <a:effectLst/>
                          <a:latin typeface="Calibri" pitchFamily="-111" charset="0"/>
                        </a:rPr>
                        <a:t>Endothelium and CT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500">
                <a:tc gridSpan="5">
                  <a:txBody>
                    <a:bodyPr/>
                    <a:lstStyle/>
                    <a:p>
                      <a:pPr marL="0" marR="0" lvl="0" indent="0" algn="l" defTabSz="914400" rtl="0" eaLnBrk="0" fontAlgn="base" latinLnBrk="0" hangingPunct="0">
                        <a:lnSpc>
                          <a:spcPct val="100000"/>
                        </a:lnSpc>
                        <a:spcBef>
                          <a:spcPct val="20000"/>
                        </a:spcBef>
                        <a:spcAft>
                          <a:spcPct val="0"/>
                        </a:spcAft>
                        <a:buClrTx/>
                        <a:buSzTx/>
                        <a:buFont typeface="Arial" pitchFamily="-111" charset="0"/>
                        <a:buNone/>
                        <a:tabLst/>
                      </a:pPr>
                      <a:endParaRPr kumimoji="0" lang="en-US" sz="1200" b="0" i="0" u="none" strike="noStrike" cap="none" normalizeH="0" baseline="0">
                        <a:ln>
                          <a:noFill/>
                        </a:ln>
                        <a:solidFill>
                          <a:schemeClr val="tx1"/>
                        </a:solidFill>
                        <a:effectLst/>
                        <a:latin typeface="Calibri" pitchFamily="-111"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smtClean="0"/>
              <a:t>Quiz #5</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fontAlgn="auto">
              <a:spcAft>
                <a:spcPts val="0"/>
              </a:spcAft>
              <a:defRPr/>
            </a:pPr>
            <a:r>
              <a:rPr lang="en-US" b="1" dirty="0" smtClean="0"/>
              <a:t>1. The respiratory system as a whole does NOT contain:</a:t>
            </a:r>
            <a:endParaRPr lang="en-US" b="1" dirty="0"/>
          </a:p>
        </p:txBody>
      </p:sp>
      <p:sp>
        <p:nvSpPr>
          <p:cNvPr id="3075" name="TPAnswers"/>
          <p:cNvSpPr>
            <a:spLocks noGrp="1"/>
          </p:cNvSpPr>
          <p:nvPr>
            <p:ph type="body" idx="1"/>
            <p:custDataLst>
              <p:tags r:id="rId2"/>
            </p:custDataLst>
          </p:nvPr>
        </p:nvSpPr>
        <p:spPr>
          <a:xfrm>
            <a:off x="457200" y="1600200"/>
            <a:ext cx="4114800" cy="4525963"/>
          </a:xfrm>
        </p:spPr>
        <p:txBody>
          <a:bodyPr/>
          <a:lstStyle/>
          <a:p>
            <a:pPr>
              <a:buFontTx/>
              <a:buAutoNum type="arabicPeriod"/>
            </a:pPr>
            <a:r>
              <a:rPr lang="en-US" b="1" smtClean="0"/>
              <a:t>Vascularized epithelia.</a:t>
            </a:r>
          </a:p>
          <a:p>
            <a:pPr>
              <a:buFontTx/>
              <a:buAutoNum type="arabicPeriod"/>
            </a:pPr>
            <a:r>
              <a:rPr lang="en-US" b="1" smtClean="0"/>
              <a:t>Smooth muscle.</a:t>
            </a:r>
          </a:p>
          <a:p>
            <a:pPr>
              <a:buFontTx/>
              <a:buAutoNum type="arabicPeriod"/>
            </a:pPr>
            <a:r>
              <a:rPr lang="en-US" b="1" smtClean="0"/>
              <a:t>Cartilage.</a:t>
            </a:r>
          </a:p>
          <a:p>
            <a:pPr>
              <a:buFontTx/>
              <a:buAutoNum type="arabicPeriod"/>
            </a:pPr>
            <a:r>
              <a:rPr lang="en-US" b="1" smtClean="0"/>
              <a:t>Ciliated cells.</a:t>
            </a:r>
          </a:p>
        </p:txBody>
      </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772400" cy="1470025"/>
          </a:xfrm>
        </p:spPr>
        <p:txBody>
          <a:bodyPr/>
          <a:lstStyle/>
          <a:p>
            <a:r>
              <a:rPr lang="en-US" dirty="0" smtClean="0"/>
              <a:t>Answer: A </a:t>
            </a:r>
            <a:r>
              <a:rPr lang="en-US" dirty="0" err="1" smtClean="0"/>
              <a:t>Vascularized</a:t>
            </a:r>
            <a:r>
              <a:rPr lang="en-US" dirty="0" smtClean="0"/>
              <a:t> Epithelia</a:t>
            </a:r>
            <a:endParaRPr lang="en-US" dirty="0"/>
          </a:p>
        </p:txBody>
      </p:sp>
      <p:sp>
        <p:nvSpPr>
          <p:cNvPr id="3" name="Subtitle 2"/>
          <p:cNvSpPr>
            <a:spLocks noGrp="1"/>
          </p:cNvSpPr>
          <p:nvPr>
            <p:ph type="subTitle" idx="1"/>
          </p:nvPr>
        </p:nvSpPr>
        <p:spPr>
          <a:xfrm>
            <a:off x="228600" y="1905000"/>
            <a:ext cx="7696200" cy="4953000"/>
          </a:xfrm>
        </p:spPr>
        <p:txBody>
          <a:bodyPr/>
          <a:lstStyle/>
          <a:p>
            <a:pPr algn="l">
              <a:buFontTx/>
              <a:buChar char="-"/>
            </a:pPr>
            <a:r>
              <a:rPr lang="en-US" sz="2400" dirty="0" smtClean="0">
                <a:solidFill>
                  <a:schemeClr val="tx1"/>
                </a:solidFill>
              </a:rPr>
              <a:t>No epithelium is </a:t>
            </a:r>
            <a:r>
              <a:rPr lang="en-US" sz="2400" dirty="0" err="1" smtClean="0">
                <a:solidFill>
                  <a:schemeClr val="tx1"/>
                </a:solidFill>
              </a:rPr>
              <a:t>vascularized</a:t>
            </a:r>
            <a:r>
              <a:rPr lang="en-US" sz="2400" dirty="0" smtClean="0">
                <a:solidFill>
                  <a:schemeClr val="tx1"/>
                </a:solidFill>
              </a:rPr>
              <a:t>, it is a defining characteristic.</a:t>
            </a:r>
          </a:p>
          <a:p>
            <a:pPr algn="l">
              <a:buFontTx/>
              <a:buChar char="-"/>
            </a:pPr>
            <a:r>
              <a:rPr lang="en-US" sz="2400" dirty="0" smtClean="0">
                <a:solidFill>
                  <a:schemeClr val="tx1"/>
                </a:solidFill>
              </a:rPr>
              <a:t> Smooth muscle is incorrect as it is found throughout the respiratory system</a:t>
            </a:r>
          </a:p>
          <a:p>
            <a:pPr algn="l">
              <a:buFontTx/>
              <a:buChar char="-"/>
            </a:pPr>
            <a:r>
              <a:rPr lang="en-US" sz="2400" dirty="0" smtClean="0">
                <a:solidFill>
                  <a:schemeClr val="tx1"/>
                </a:solidFill>
              </a:rPr>
              <a:t> Cartilage is found in 2 places: 1) C-shaped hyaline cartilage around trachea and 2) Intrapulmonary bronchus has plates or patches of hyaline cartilage</a:t>
            </a:r>
          </a:p>
          <a:p>
            <a:pPr algn="l">
              <a:buFontTx/>
              <a:buChar char="-"/>
            </a:pPr>
            <a:r>
              <a:rPr lang="en-US" sz="2400" dirty="0" smtClean="0">
                <a:solidFill>
                  <a:schemeClr val="tx1"/>
                </a:solidFill>
              </a:rPr>
              <a:t>Ciliated cells can be found from the olfactory epithelium, all the way until the bronchiole, where the epithelium changes from </a:t>
            </a:r>
            <a:r>
              <a:rPr lang="en-US" sz="2400" dirty="0" err="1" smtClean="0">
                <a:solidFill>
                  <a:schemeClr val="tx1"/>
                </a:solidFill>
              </a:rPr>
              <a:t>pseudostratified</a:t>
            </a:r>
            <a:r>
              <a:rPr lang="en-US" sz="2400" dirty="0" smtClean="0">
                <a:solidFill>
                  <a:schemeClr val="tx1"/>
                </a:solidFill>
              </a:rPr>
              <a:t>/</a:t>
            </a:r>
            <a:r>
              <a:rPr lang="en-US" sz="2400" dirty="0" err="1" smtClean="0">
                <a:solidFill>
                  <a:schemeClr val="tx1"/>
                </a:solidFill>
              </a:rPr>
              <a:t>columanar</a:t>
            </a:r>
            <a:r>
              <a:rPr lang="en-US" sz="2400" dirty="0" smtClean="0">
                <a:solidFill>
                  <a:schemeClr val="tx1"/>
                </a:solidFill>
              </a:rPr>
              <a:t> to </a:t>
            </a:r>
            <a:r>
              <a:rPr lang="en-US" sz="2400" dirty="0" err="1" smtClean="0">
                <a:solidFill>
                  <a:schemeClr val="tx1"/>
                </a:solidFill>
              </a:rPr>
              <a:t>cuboidal</a:t>
            </a:r>
            <a:r>
              <a:rPr lang="en-US" sz="2400" dirty="0" smtClean="0">
                <a:solidFill>
                  <a:schemeClr val="tx1"/>
                </a:solidFill>
              </a:rPr>
              <a:t>/simple</a:t>
            </a:r>
          </a:p>
          <a:p>
            <a:pPr algn="l">
              <a:buFontTx/>
              <a:buChar char="-"/>
            </a:pP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PQuestion"/>
          <p:cNvSpPr>
            <a:spLocks noGrp="1"/>
          </p:cNvSpPr>
          <p:nvPr>
            <p:ph type="title"/>
          </p:nvPr>
        </p:nvSpPr>
        <p:spPr>
          <a:xfrm>
            <a:off x="0" y="274638"/>
            <a:ext cx="8686800" cy="1143000"/>
          </a:xfrm>
        </p:spPr>
        <p:txBody>
          <a:bodyPr/>
          <a:lstStyle/>
          <a:p>
            <a:r>
              <a:rPr lang="en-US" sz="3600" b="1" smtClean="0"/>
              <a:t>2. Nuclei of bipolar neurons are found in:</a:t>
            </a:r>
          </a:p>
        </p:txBody>
      </p:sp>
      <p:pic>
        <p:nvPicPr>
          <p:cNvPr id="4099" name="Picture 6" descr="Untitled-1"/>
          <p:cNvPicPr>
            <a:picLocks noChangeAspect="1" noChangeArrowheads="1"/>
          </p:cNvPicPr>
          <p:nvPr/>
        </p:nvPicPr>
        <p:blipFill>
          <a:blip r:embed="rId5"/>
          <a:srcRect/>
          <a:stretch>
            <a:fillRect/>
          </a:stretch>
        </p:blipFill>
        <p:spPr bwMode="auto">
          <a:xfrm>
            <a:off x="4789488" y="1371600"/>
            <a:ext cx="3844925" cy="5105400"/>
          </a:xfrm>
          <a:prstGeom prst="rect">
            <a:avLst/>
          </a:prstGeom>
          <a:noFill/>
          <a:ln w="28575">
            <a:solidFill>
              <a:srgbClr val="000000"/>
            </a:solidFill>
            <a:miter lim="800000"/>
            <a:headEnd/>
            <a:tailEnd/>
          </a:ln>
        </p:spPr>
      </p:pic>
      <p:sp>
        <p:nvSpPr>
          <p:cNvPr id="7" name="TextBox 6"/>
          <p:cNvSpPr txBox="1"/>
          <p:nvPr/>
        </p:nvSpPr>
        <p:spPr>
          <a:xfrm>
            <a:off x="8361363" y="4572000"/>
            <a:ext cx="314325" cy="40005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1</a:t>
            </a:r>
          </a:p>
        </p:txBody>
      </p:sp>
      <p:sp>
        <p:nvSpPr>
          <p:cNvPr id="8" name="TextBox 7"/>
          <p:cNvSpPr txBox="1"/>
          <p:nvPr/>
        </p:nvSpPr>
        <p:spPr>
          <a:xfrm>
            <a:off x="5246688" y="4343400"/>
            <a:ext cx="314325" cy="40005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2</a:t>
            </a:r>
          </a:p>
        </p:txBody>
      </p:sp>
      <p:sp>
        <p:nvSpPr>
          <p:cNvPr id="9" name="TextBox 8"/>
          <p:cNvSpPr txBox="1"/>
          <p:nvPr/>
        </p:nvSpPr>
        <p:spPr>
          <a:xfrm>
            <a:off x="6313488" y="4953000"/>
            <a:ext cx="314325" cy="40005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3</a:t>
            </a:r>
          </a:p>
        </p:txBody>
      </p:sp>
      <p:sp>
        <p:nvSpPr>
          <p:cNvPr id="10" name="TextBox 9"/>
          <p:cNvSpPr txBox="1"/>
          <p:nvPr/>
        </p:nvSpPr>
        <p:spPr>
          <a:xfrm>
            <a:off x="6313488" y="2819400"/>
            <a:ext cx="314325" cy="40005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4</a:t>
            </a:r>
          </a:p>
        </p:txBody>
      </p:sp>
      <p:cxnSp>
        <p:nvCxnSpPr>
          <p:cNvPr id="11" name="Straight Arrow Connector 10"/>
          <p:cNvCxnSpPr>
            <a:stCxn id="7" idx="1"/>
          </p:cNvCxnSpPr>
          <p:nvPr/>
        </p:nvCxnSpPr>
        <p:spPr>
          <a:xfrm rot="10800000">
            <a:off x="7827963" y="4648200"/>
            <a:ext cx="533400" cy="12382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0"/>
          </p:cNvCxnSpPr>
          <p:nvPr/>
        </p:nvCxnSpPr>
        <p:spPr>
          <a:xfrm rot="16200000" flipV="1">
            <a:off x="6201569" y="4683919"/>
            <a:ext cx="457200" cy="8096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06" name="TPAnswers"/>
          <p:cNvSpPr>
            <a:spLocks noGrp="1"/>
          </p:cNvSpPr>
          <p:nvPr>
            <p:ph type="body" idx="1"/>
            <p:custDataLst>
              <p:tags r:id="rId2"/>
            </p:custDataLst>
          </p:nvPr>
        </p:nvSpPr>
        <p:spPr>
          <a:xfrm>
            <a:off x="457200" y="1295400"/>
            <a:ext cx="4114800" cy="4525963"/>
          </a:xfrm>
        </p:spPr>
        <p:txBody>
          <a:bodyPr/>
          <a:lstStyle/>
          <a:p>
            <a:pPr marL="514350" indent="-514350">
              <a:buFont typeface="Arial" charset="0"/>
              <a:buAutoNum type="arabicPeriod"/>
            </a:pPr>
            <a:r>
              <a:rPr lang="en-US" smtClean="0"/>
              <a:t>1</a:t>
            </a:r>
          </a:p>
          <a:p>
            <a:pPr marL="514350" indent="-514350">
              <a:buFont typeface="Arial" charset="0"/>
              <a:buAutoNum type="arabicPeriod"/>
            </a:pPr>
            <a:r>
              <a:rPr lang="en-US" smtClean="0"/>
              <a:t>2</a:t>
            </a:r>
          </a:p>
          <a:p>
            <a:pPr marL="514350" indent="-514350">
              <a:buFont typeface="Arial" charset="0"/>
              <a:buAutoNum type="arabicPeriod"/>
            </a:pPr>
            <a:r>
              <a:rPr lang="en-US" smtClean="0"/>
              <a:t>3</a:t>
            </a:r>
          </a:p>
          <a:p>
            <a:pPr marL="514350" indent="-514350">
              <a:buFont typeface="Arial" charset="0"/>
              <a:buAutoNum type="arabicPeriod"/>
            </a:pPr>
            <a:r>
              <a:rPr lang="en-US" smtClean="0"/>
              <a:t>4</a:t>
            </a:r>
          </a:p>
        </p:txBody>
      </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6" descr="Untitled-1"/>
          <p:cNvPicPr>
            <a:picLocks noChangeAspect="1" noChangeArrowheads="1"/>
          </p:cNvPicPr>
          <p:nvPr/>
        </p:nvPicPr>
        <p:blipFill>
          <a:blip r:embed="rId2"/>
          <a:srcRect/>
          <a:stretch>
            <a:fillRect/>
          </a:stretch>
        </p:blipFill>
        <p:spPr bwMode="auto">
          <a:xfrm>
            <a:off x="4789488" y="1371600"/>
            <a:ext cx="3844925" cy="5105400"/>
          </a:xfrm>
          <a:prstGeom prst="rect">
            <a:avLst/>
          </a:prstGeom>
          <a:noFill/>
          <a:ln w="28575">
            <a:solidFill>
              <a:srgbClr val="000000"/>
            </a:solidFill>
            <a:miter lim="800000"/>
            <a:headEnd/>
            <a:tailEnd/>
          </a:ln>
        </p:spPr>
      </p:pic>
      <p:sp>
        <p:nvSpPr>
          <p:cNvPr id="5" name="Title 4"/>
          <p:cNvSpPr>
            <a:spLocks noGrp="1"/>
          </p:cNvSpPr>
          <p:nvPr>
            <p:ph type="title"/>
          </p:nvPr>
        </p:nvSpPr>
        <p:spPr/>
        <p:txBody>
          <a:bodyPr/>
          <a:lstStyle/>
          <a:p>
            <a:r>
              <a:rPr lang="en-US" dirty="0" smtClean="0"/>
              <a:t>Answer: 4</a:t>
            </a:r>
            <a:endParaRPr lang="en-US" dirty="0"/>
          </a:p>
        </p:txBody>
      </p:sp>
      <p:sp>
        <p:nvSpPr>
          <p:cNvPr id="8" name="TextBox 7"/>
          <p:cNvSpPr txBox="1"/>
          <p:nvPr/>
        </p:nvSpPr>
        <p:spPr>
          <a:xfrm>
            <a:off x="838200" y="1828800"/>
            <a:ext cx="3505200" cy="3970318"/>
          </a:xfrm>
          <a:prstGeom prst="rect">
            <a:avLst/>
          </a:prstGeom>
          <a:noFill/>
        </p:spPr>
        <p:txBody>
          <a:bodyPr wrap="square" rtlCol="0">
            <a:spAutoFit/>
          </a:bodyPr>
          <a:lstStyle/>
          <a:p>
            <a:r>
              <a:rPr lang="en-US" dirty="0" smtClean="0"/>
              <a:t>OLFACTORY EPITHELIUM</a:t>
            </a:r>
          </a:p>
          <a:p>
            <a:r>
              <a:rPr lang="en-US" dirty="0" smtClean="0"/>
              <a:t>1: Sebaceous Gland</a:t>
            </a:r>
          </a:p>
          <a:p>
            <a:r>
              <a:rPr lang="en-US" dirty="0" smtClean="0"/>
              <a:t>2: pink-staining axon with flat dark staining nuclei of Schwann cells ( these contain </a:t>
            </a:r>
            <a:r>
              <a:rPr lang="en-US" dirty="0" err="1" smtClean="0"/>
              <a:t>unmyelinated</a:t>
            </a:r>
            <a:r>
              <a:rPr lang="en-US" dirty="0" smtClean="0"/>
              <a:t> axons of the bipolar neurons).</a:t>
            </a:r>
          </a:p>
          <a:p>
            <a:r>
              <a:rPr lang="en-US" dirty="0" smtClean="0"/>
              <a:t>3: Vein</a:t>
            </a:r>
          </a:p>
          <a:p>
            <a:r>
              <a:rPr lang="en-US" dirty="0" smtClean="0"/>
              <a:t>4: Bipolar Olfactory Neurons</a:t>
            </a:r>
          </a:p>
          <a:p>
            <a:r>
              <a:rPr lang="en-US" dirty="0" smtClean="0"/>
              <a:t>5: Basal Cells: give rise to new supportive cells and olfactory neurons</a:t>
            </a:r>
          </a:p>
          <a:p>
            <a:r>
              <a:rPr lang="en-US" dirty="0" smtClean="0"/>
              <a:t>6: Supportive Cells: form a brush border </a:t>
            </a:r>
            <a:endParaRPr lang="en-US" dirty="0"/>
          </a:p>
        </p:txBody>
      </p:sp>
      <p:sp>
        <p:nvSpPr>
          <p:cNvPr id="9" name="TextBox 8"/>
          <p:cNvSpPr txBox="1"/>
          <p:nvPr/>
        </p:nvSpPr>
        <p:spPr>
          <a:xfrm>
            <a:off x="6313488" y="2819400"/>
            <a:ext cx="314325" cy="40005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4</a:t>
            </a:r>
          </a:p>
        </p:txBody>
      </p:sp>
      <p:sp>
        <p:nvSpPr>
          <p:cNvPr id="10" name="TextBox 9"/>
          <p:cNvSpPr txBox="1"/>
          <p:nvPr/>
        </p:nvSpPr>
        <p:spPr>
          <a:xfrm>
            <a:off x="5029200" y="4495800"/>
            <a:ext cx="314325" cy="40005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2</a:t>
            </a:r>
          </a:p>
        </p:txBody>
      </p:sp>
      <p:sp>
        <p:nvSpPr>
          <p:cNvPr id="11" name="TextBox 10"/>
          <p:cNvSpPr txBox="1"/>
          <p:nvPr/>
        </p:nvSpPr>
        <p:spPr>
          <a:xfrm>
            <a:off x="7772400" y="4495800"/>
            <a:ext cx="314510" cy="40011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1</a:t>
            </a:r>
          </a:p>
        </p:txBody>
      </p:sp>
      <p:sp>
        <p:nvSpPr>
          <p:cNvPr id="12" name="TextBox 11"/>
          <p:cNvSpPr txBox="1"/>
          <p:nvPr/>
        </p:nvSpPr>
        <p:spPr>
          <a:xfrm>
            <a:off x="6324600" y="4876800"/>
            <a:ext cx="314510" cy="40011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3</a:t>
            </a:r>
          </a:p>
        </p:txBody>
      </p:sp>
      <p:cxnSp>
        <p:nvCxnSpPr>
          <p:cNvPr id="14" name="Straight Arrow Connector 13"/>
          <p:cNvCxnSpPr>
            <a:stCxn id="12" idx="0"/>
          </p:cNvCxnSpPr>
          <p:nvPr/>
        </p:nvCxnSpPr>
        <p:spPr>
          <a:xfrm rot="16200000" flipV="1">
            <a:off x="6288928" y="4683872"/>
            <a:ext cx="304800" cy="810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105400" y="3352800"/>
            <a:ext cx="314510" cy="40011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5</a:t>
            </a:r>
          </a:p>
        </p:txBody>
      </p:sp>
      <p:cxnSp>
        <p:nvCxnSpPr>
          <p:cNvPr id="17" name="Straight Arrow Connector 16"/>
          <p:cNvCxnSpPr/>
          <p:nvPr/>
        </p:nvCxnSpPr>
        <p:spPr>
          <a:xfrm>
            <a:off x="5562600" y="36576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2209800"/>
            <a:ext cx="314510" cy="40011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6</a:t>
            </a:r>
          </a:p>
        </p:txBody>
      </p:sp>
      <p:cxnSp>
        <p:nvCxnSpPr>
          <p:cNvPr id="20" name="Straight Arrow Connector 19"/>
          <p:cNvCxnSpPr/>
          <p:nvPr/>
        </p:nvCxnSpPr>
        <p:spPr>
          <a:xfrm flipV="1">
            <a:off x="5638800" y="2438400"/>
            <a:ext cx="3810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fontAlgn="auto">
              <a:spcAft>
                <a:spcPts val="0"/>
              </a:spcAft>
              <a:defRPr/>
            </a:pPr>
            <a:r>
              <a:rPr lang="en-US" b="1" dirty="0" smtClean="0"/>
              <a:t>3. Respiratory bronchioles are characterized by:</a:t>
            </a:r>
            <a:endParaRPr lang="en-US" b="1" dirty="0"/>
          </a:p>
        </p:txBody>
      </p:sp>
      <p:sp>
        <p:nvSpPr>
          <p:cNvPr id="3" name="TPAnswers"/>
          <p:cNvSpPr>
            <a:spLocks noGrp="1"/>
          </p:cNvSpPr>
          <p:nvPr>
            <p:ph type="body" idx="1"/>
            <p:custDataLst>
              <p:tags r:id="rId2"/>
            </p:custDataLst>
          </p:nvPr>
        </p:nvSpPr>
        <p:spPr>
          <a:xfrm>
            <a:off x="457200" y="1600200"/>
            <a:ext cx="4114800" cy="4525963"/>
          </a:xfrm>
        </p:spPr>
        <p:txBody>
          <a:bodyPr rtlCol="0">
            <a:normAutofit fontScale="92500" lnSpcReduction="10000"/>
          </a:bodyPr>
          <a:lstStyle/>
          <a:p>
            <a:pPr fontAlgn="auto">
              <a:spcAft>
                <a:spcPts val="0"/>
              </a:spcAft>
              <a:buFontTx/>
              <a:buAutoNum type="arabicPeriod"/>
              <a:defRPr/>
            </a:pPr>
            <a:r>
              <a:rPr lang="en-US" b="1" dirty="0" err="1" smtClean="0"/>
              <a:t>Pseudostratified</a:t>
            </a:r>
            <a:r>
              <a:rPr lang="en-US" b="1" dirty="0" smtClean="0"/>
              <a:t> ciliated columnar epithelium with goblet cells.</a:t>
            </a:r>
          </a:p>
          <a:p>
            <a:pPr fontAlgn="auto">
              <a:spcAft>
                <a:spcPts val="0"/>
              </a:spcAft>
              <a:buFontTx/>
              <a:buAutoNum type="arabicPeriod"/>
              <a:defRPr/>
            </a:pPr>
            <a:r>
              <a:rPr lang="en-US" b="1" dirty="0" smtClean="0"/>
              <a:t>Alveolar </a:t>
            </a:r>
            <a:r>
              <a:rPr lang="en-US" b="1" dirty="0" err="1" smtClean="0"/>
              <a:t>outpocketings</a:t>
            </a:r>
            <a:r>
              <a:rPr lang="en-US" b="1" dirty="0" smtClean="0"/>
              <a:t>.</a:t>
            </a:r>
          </a:p>
          <a:p>
            <a:pPr fontAlgn="auto">
              <a:spcAft>
                <a:spcPts val="0"/>
              </a:spcAft>
              <a:buFontTx/>
              <a:buAutoNum type="arabicPeriod"/>
              <a:defRPr/>
            </a:pPr>
            <a:r>
              <a:rPr lang="en-US" b="1" dirty="0" smtClean="0"/>
              <a:t>Simple columnar epithelium</a:t>
            </a:r>
          </a:p>
          <a:p>
            <a:pPr fontAlgn="auto">
              <a:spcAft>
                <a:spcPts val="0"/>
              </a:spcAft>
              <a:buFontTx/>
              <a:buAutoNum type="arabicPeriod"/>
              <a:defRPr/>
            </a:pPr>
            <a:r>
              <a:rPr lang="en-US" b="1" dirty="0" smtClean="0"/>
              <a:t>The lack of smooth muscle</a:t>
            </a:r>
            <a:endParaRPr lang="en-US" b="1" dirty="0"/>
          </a:p>
        </p:txBody>
      </p:sp>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0"/>
            <a:ext cx="7772400" cy="1470025"/>
          </a:xfrm>
        </p:spPr>
        <p:txBody>
          <a:bodyPr/>
          <a:lstStyle/>
          <a:p>
            <a:r>
              <a:rPr lang="en-US" dirty="0" smtClean="0"/>
              <a:t>Answer: 2 Alveolar </a:t>
            </a:r>
            <a:r>
              <a:rPr lang="en-US" dirty="0" err="1" smtClean="0"/>
              <a:t>Outpockets</a:t>
            </a:r>
            <a:endParaRPr lang="en-US" dirty="0"/>
          </a:p>
        </p:txBody>
      </p:sp>
      <p:sp>
        <p:nvSpPr>
          <p:cNvPr id="3" name="Subtitle 2"/>
          <p:cNvSpPr>
            <a:spLocks noGrp="1"/>
          </p:cNvSpPr>
          <p:nvPr>
            <p:ph type="subTitle" idx="1"/>
          </p:nvPr>
        </p:nvSpPr>
        <p:spPr>
          <a:xfrm>
            <a:off x="1143000" y="1143000"/>
            <a:ext cx="8001000" cy="5715000"/>
          </a:xfrm>
        </p:spPr>
        <p:txBody>
          <a:bodyPr/>
          <a:lstStyle/>
          <a:p>
            <a:pPr algn="l"/>
            <a:r>
              <a:rPr lang="en-US" dirty="0" smtClean="0"/>
              <a:t>-</a:t>
            </a:r>
            <a:r>
              <a:rPr lang="en-US" sz="2800" dirty="0" smtClean="0">
                <a:solidFill>
                  <a:schemeClr val="tx1"/>
                </a:solidFill>
              </a:rPr>
              <a:t>Respiratory bronchioles have simple </a:t>
            </a:r>
            <a:r>
              <a:rPr lang="en-US" sz="2800" dirty="0" err="1" smtClean="0">
                <a:solidFill>
                  <a:schemeClr val="tx1"/>
                </a:solidFill>
              </a:rPr>
              <a:t>cuboidal</a:t>
            </a:r>
            <a:r>
              <a:rPr lang="en-US" sz="2800" dirty="0" smtClean="0">
                <a:solidFill>
                  <a:schemeClr val="tx1"/>
                </a:solidFill>
              </a:rPr>
              <a:t> epithelium, with simple squamous in the alveolar pockets</a:t>
            </a:r>
          </a:p>
          <a:p>
            <a:pPr algn="l"/>
            <a:r>
              <a:rPr lang="en-US" sz="2800" dirty="0" smtClean="0">
                <a:solidFill>
                  <a:schemeClr val="tx1"/>
                </a:solidFill>
              </a:rPr>
              <a:t>	- </a:t>
            </a:r>
            <a:r>
              <a:rPr lang="en-US" sz="2800" dirty="0" err="1" smtClean="0">
                <a:solidFill>
                  <a:schemeClr val="tx1"/>
                </a:solidFill>
              </a:rPr>
              <a:t>Pseudostratified</a:t>
            </a:r>
            <a:r>
              <a:rPr lang="en-US" sz="2800" dirty="0" smtClean="0">
                <a:solidFill>
                  <a:schemeClr val="tx1"/>
                </a:solidFill>
              </a:rPr>
              <a:t> ciliated columnar  epithelium found in olfactory epithelium, trachea, and intrapulmonary bronchus. There is tall columnar epithelium in the bronchiole</a:t>
            </a:r>
          </a:p>
          <a:p>
            <a:pPr algn="l"/>
            <a:r>
              <a:rPr lang="en-US" sz="2800" dirty="0" smtClean="0">
                <a:solidFill>
                  <a:schemeClr val="tx1"/>
                </a:solidFill>
              </a:rPr>
              <a:t>-Spiraling smooth muscle can be seen in the walls</a:t>
            </a:r>
            <a:endParaRPr lang="en-US" sz="2800" dirty="0">
              <a:solidFill>
                <a:schemeClr val="tx1"/>
              </a:solidFill>
            </a:endParaRPr>
          </a:p>
        </p:txBody>
      </p:sp>
      <p:pic>
        <p:nvPicPr>
          <p:cNvPr id="4" name="Picture 1046" descr="fig1"/>
          <p:cNvPicPr>
            <a:picLocks noChangeAspect="1" noChangeArrowheads="1"/>
          </p:cNvPicPr>
          <p:nvPr/>
        </p:nvPicPr>
        <p:blipFill>
          <a:blip r:embed="rId2" cstate="print"/>
          <a:srcRect/>
          <a:stretch>
            <a:fillRect/>
          </a:stretch>
        </p:blipFill>
        <p:spPr bwMode="auto">
          <a:xfrm>
            <a:off x="3200400" y="4876800"/>
            <a:ext cx="2362200" cy="1778041"/>
          </a:xfrm>
          <a:prstGeom prst="rect">
            <a:avLst/>
          </a:prstGeom>
          <a:noFill/>
          <a:ln w="28575">
            <a:solidFill>
              <a:srgbClr val="000000"/>
            </a:solidFill>
            <a:miter lim="800000"/>
            <a:headEnd/>
            <a:tailEnd/>
          </a:ln>
        </p:spPr>
      </p:pic>
      <p:sp>
        <p:nvSpPr>
          <p:cNvPr id="5" name="TextBox 4"/>
          <p:cNvSpPr txBox="1"/>
          <p:nvPr/>
        </p:nvSpPr>
        <p:spPr>
          <a:xfrm>
            <a:off x="1143000" y="5334000"/>
            <a:ext cx="1524000" cy="646331"/>
          </a:xfrm>
          <a:prstGeom prst="rect">
            <a:avLst/>
          </a:prstGeom>
          <a:noFill/>
        </p:spPr>
        <p:txBody>
          <a:bodyPr wrap="square" rtlCol="0">
            <a:spAutoFit/>
          </a:bodyPr>
          <a:lstStyle/>
          <a:p>
            <a:r>
              <a:rPr lang="en-US" dirty="0" smtClean="0"/>
              <a:t>Alveolar </a:t>
            </a:r>
            <a:r>
              <a:rPr lang="en-US" dirty="0" err="1" smtClean="0"/>
              <a:t>Outpocket</a:t>
            </a:r>
            <a:endParaRPr lang="en-US" dirty="0"/>
          </a:p>
        </p:txBody>
      </p:sp>
      <p:cxnSp>
        <p:nvCxnSpPr>
          <p:cNvPr id="7" name="Straight Arrow Connector 6"/>
          <p:cNvCxnSpPr/>
          <p:nvPr/>
        </p:nvCxnSpPr>
        <p:spPr>
          <a:xfrm flipV="1">
            <a:off x="2362200" y="5715000"/>
            <a:ext cx="1295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PQuestion"/>
          <p:cNvSpPr>
            <a:spLocks noGrp="1"/>
          </p:cNvSpPr>
          <p:nvPr>
            <p:ph type="title"/>
          </p:nvPr>
        </p:nvSpPr>
        <p:spPr/>
        <p:txBody>
          <a:bodyPr/>
          <a:lstStyle/>
          <a:p>
            <a:pPr eaLnBrk="1" hangingPunct="1"/>
            <a:r>
              <a:rPr lang="en-US"/>
              <a:t>The asterisk lies over:</a:t>
            </a:r>
          </a:p>
        </p:txBody>
      </p:sp>
      <p:sp>
        <p:nvSpPr>
          <p:cNvPr id="5125" name="TPAnswers"/>
          <p:cNvSpPr>
            <a:spLocks noGrp="1"/>
          </p:cNvSpPr>
          <p:nvPr>
            <p:ph type="body" idx="1"/>
            <p:custDataLst>
              <p:tags r:id="rId2"/>
            </p:custDataLst>
          </p:nvPr>
        </p:nvSpPr>
        <p:spPr>
          <a:xfrm>
            <a:off x="0" y="1143000"/>
            <a:ext cx="4800600" cy="4525963"/>
          </a:xfrm>
        </p:spPr>
        <p:txBody>
          <a:bodyPr/>
          <a:lstStyle/>
          <a:p>
            <a:pPr marL="514350" indent="-514350" eaLnBrk="1" hangingPunct="1">
              <a:buFontTx/>
              <a:buAutoNum type="arabicPeriod"/>
            </a:pPr>
            <a:r>
              <a:rPr lang="en-US" sz="2000">
                <a:solidFill>
                  <a:srgbClr val="00FF00"/>
                </a:solidFill>
              </a:rPr>
              <a:t>Smooth endoplasmic reticulum</a:t>
            </a:r>
          </a:p>
          <a:p>
            <a:pPr marL="514350" indent="-514350" eaLnBrk="1" hangingPunct="1">
              <a:buFontTx/>
              <a:buAutoNum type="arabicPeriod"/>
            </a:pPr>
            <a:r>
              <a:rPr lang="en-US" sz="2000"/>
              <a:t>Rough endoplasmic reticulum.</a:t>
            </a:r>
          </a:p>
          <a:p>
            <a:pPr marL="514350" indent="-514350" eaLnBrk="1" hangingPunct="1">
              <a:buFontTx/>
              <a:buAutoNum type="arabicPeriod"/>
            </a:pPr>
            <a:r>
              <a:rPr lang="en-US" sz="2000"/>
              <a:t>The Golgi complex</a:t>
            </a:r>
          </a:p>
          <a:p>
            <a:pPr marL="514350" indent="-514350" eaLnBrk="1" hangingPunct="1">
              <a:buFontTx/>
              <a:buAutoNum type="arabicPeriod"/>
            </a:pPr>
            <a:r>
              <a:rPr lang="en-US" sz="2000"/>
              <a:t>Glycogen</a:t>
            </a:r>
          </a:p>
        </p:txBody>
      </p:sp>
      <p:pic>
        <p:nvPicPr>
          <p:cNvPr id="5127" name="Picture 7"/>
          <p:cNvPicPr>
            <a:picLocks noChangeArrowheads="1"/>
          </p:cNvPicPr>
          <p:nvPr/>
        </p:nvPicPr>
        <p:blipFill>
          <a:blip r:embed="rId5"/>
          <a:srcRect/>
          <a:stretch>
            <a:fillRect/>
          </a:stretch>
        </p:blipFill>
        <p:spPr bwMode="auto">
          <a:xfrm>
            <a:off x="4724400" y="1295400"/>
            <a:ext cx="3954463" cy="5184775"/>
          </a:xfrm>
          <a:prstGeom prst="rect">
            <a:avLst/>
          </a:prstGeom>
          <a:noFill/>
          <a:ln w="38100">
            <a:solidFill>
              <a:schemeClr val="tx1"/>
            </a:solidFill>
            <a:miter lim="800000"/>
            <a:headEnd/>
            <a:tailEnd/>
          </a:ln>
          <a:effectLst/>
        </p:spPr>
      </p:pic>
      <p:sp>
        <p:nvSpPr>
          <p:cNvPr id="5128" name="Rectangle 8"/>
          <p:cNvSpPr>
            <a:spLocks noChangeArrowheads="1"/>
          </p:cNvSpPr>
          <p:nvPr/>
        </p:nvSpPr>
        <p:spPr bwMode="auto">
          <a:xfrm>
            <a:off x="7713663" y="2554288"/>
            <a:ext cx="1039812" cy="576262"/>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3200" b="1">
                <a:solidFill>
                  <a:srgbClr val="FC0128"/>
                </a:solidFill>
              </a:rPr>
              <a:t>RER</a:t>
            </a:r>
          </a:p>
        </p:txBody>
      </p:sp>
      <p:sp>
        <p:nvSpPr>
          <p:cNvPr id="5129" name="Rectangle 9"/>
          <p:cNvSpPr>
            <a:spLocks noChangeArrowheads="1"/>
          </p:cNvSpPr>
          <p:nvPr/>
        </p:nvSpPr>
        <p:spPr bwMode="auto">
          <a:xfrm>
            <a:off x="5116513" y="2782888"/>
            <a:ext cx="1017587" cy="576262"/>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3200" b="1">
                <a:solidFill>
                  <a:srgbClr val="FC0128"/>
                </a:solidFill>
              </a:rPr>
              <a:t>SER</a:t>
            </a:r>
          </a:p>
        </p:txBody>
      </p:sp>
      <p:sp>
        <p:nvSpPr>
          <p:cNvPr id="5130" name="Rectangle 10"/>
          <p:cNvSpPr>
            <a:spLocks noChangeArrowheads="1"/>
          </p:cNvSpPr>
          <p:nvPr/>
        </p:nvSpPr>
        <p:spPr bwMode="auto">
          <a:xfrm>
            <a:off x="3992563" y="5502275"/>
            <a:ext cx="1628775" cy="363538"/>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b="1">
                <a:solidFill>
                  <a:srgbClr val="FC0128"/>
                </a:solidFill>
              </a:rPr>
              <a:t>mitochondria</a:t>
            </a:r>
          </a:p>
        </p:txBody>
      </p:sp>
      <p:sp>
        <p:nvSpPr>
          <p:cNvPr id="5131" name="Text Box 11"/>
          <p:cNvSpPr txBox="1">
            <a:spLocks noChangeArrowheads="1"/>
          </p:cNvSpPr>
          <p:nvPr/>
        </p:nvSpPr>
        <p:spPr bwMode="auto">
          <a:xfrm>
            <a:off x="5486400" y="3124200"/>
            <a:ext cx="1143000" cy="14335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8800"/>
              <a:t>*</a:t>
            </a:r>
          </a:p>
        </p:txBody>
      </p:sp>
      <p:sp>
        <p:nvSpPr>
          <p:cNvPr id="5132" name="Text Box 12"/>
          <p:cNvSpPr txBox="1">
            <a:spLocks noChangeArrowheads="1"/>
          </p:cNvSpPr>
          <p:nvPr/>
        </p:nvSpPr>
        <p:spPr bwMode="auto">
          <a:xfrm>
            <a:off x="533400" y="3810000"/>
            <a:ext cx="28194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Taken directly from the lab.</a:t>
            </a:r>
          </a:p>
        </p:txBody>
      </p:sp>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fontAlgn="auto">
              <a:spcAft>
                <a:spcPts val="0"/>
              </a:spcAft>
              <a:defRPr/>
            </a:pPr>
            <a:r>
              <a:rPr lang="en-US" b="1" dirty="0" smtClean="0"/>
              <a:t>4. The blood-air barrier does NOT include:</a:t>
            </a:r>
            <a:endParaRPr lang="en-US" b="1" dirty="0"/>
          </a:p>
        </p:txBody>
      </p:sp>
      <p:sp>
        <p:nvSpPr>
          <p:cNvPr id="6147" name="TPAnswers"/>
          <p:cNvSpPr>
            <a:spLocks noGrp="1"/>
          </p:cNvSpPr>
          <p:nvPr>
            <p:ph type="body" idx="1"/>
            <p:custDataLst>
              <p:tags r:id="rId2"/>
            </p:custDataLst>
          </p:nvPr>
        </p:nvSpPr>
        <p:spPr>
          <a:xfrm>
            <a:off x="457200" y="1600200"/>
            <a:ext cx="4114800" cy="4525963"/>
          </a:xfrm>
        </p:spPr>
        <p:txBody>
          <a:bodyPr/>
          <a:lstStyle/>
          <a:p>
            <a:pPr>
              <a:buFontTx/>
              <a:buAutoNum type="arabicPeriod"/>
            </a:pPr>
            <a:r>
              <a:rPr lang="en-US" b="1" smtClean="0"/>
              <a:t>Course collagen bundles.</a:t>
            </a:r>
          </a:p>
          <a:p>
            <a:pPr>
              <a:buFontTx/>
              <a:buAutoNum type="arabicPeriod"/>
            </a:pPr>
            <a:r>
              <a:rPr lang="en-US" b="1" smtClean="0"/>
              <a:t>Type I alveolar cells.</a:t>
            </a:r>
          </a:p>
          <a:p>
            <a:pPr>
              <a:buFontTx/>
              <a:buAutoNum type="arabicPeriod"/>
            </a:pPr>
            <a:r>
              <a:rPr lang="en-US" b="1" smtClean="0"/>
              <a:t>Endothelial cells.</a:t>
            </a:r>
          </a:p>
          <a:p>
            <a:pPr>
              <a:buFontTx/>
              <a:buAutoNum type="arabicPeriod"/>
            </a:pPr>
            <a:r>
              <a:rPr lang="en-US" b="1" smtClean="0"/>
              <a:t>Basal lamina.</a:t>
            </a:r>
          </a:p>
        </p:txBody>
      </p:sp>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1 Coarse Collagen Bundles</a:t>
            </a:r>
            <a:endParaRPr lang="en-US" dirty="0"/>
          </a:p>
        </p:txBody>
      </p:sp>
      <p:sp>
        <p:nvSpPr>
          <p:cNvPr id="3" name="Text Placeholder 2"/>
          <p:cNvSpPr>
            <a:spLocks noGrp="1"/>
          </p:cNvSpPr>
          <p:nvPr>
            <p:ph type="body" idx="1"/>
          </p:nvPr>
        </p:nvSpPr>
        <p:spPr/>
        <p:txBody>
          <a:bodyPr>
            <a:normAutofit lnSpcReduction="10000"/>
          </a:bodyPr>
          <a:lstStyle/>
          <a:p>
            <a:r>
              <a:rPr lang="en-US" sz="2400" dirty="0" smtClean="0"/>
              <a:t>Alveolar </a:t>
            </a:r>
            <a:r>
              <a:rPr lang="en-US" sz="2400" dirty="0" err="1" smtClean="0"/>
              <a:t>cappilaries</a:t>
            </a:r>
            <a:r>
              <a:rPr lang="en-US" sz="2400" dirty="0" smtClean="0"/>
              <a:t> are closely apposed to the alveolar lumen, allowing gas exchange by passive diffusion</a:t>
            </a:r>
          </a:p>
          <a:p>
            <a:r>
              <a:rPr lang="en-US" sz="2400" dirty="0" smtClean="0"/>
              <a:t>Blood-air barrier consists of</a:t>
            </a:r>
          </a:p>
          <a:p>
            <a:pPr lvl="1"/>
            <a:r>
              <a:rPr lang="en-US" sz="2400" dirty="0" err="1" smtClean="0"/>
              <a:t>Cytoplasmic</a:t>
            </a:r>
            <a:r>
              <a:rPr lang="en-US" sz="2400" dirty="0" smtClean="0"/>
              <a:t> extensions of type I alveolar cells</a:t>
            </a:r>
          </a:p>
          <a:p>
            <a:pPr lvl="1"/>
            <a:r>
              <a:rPr lang="en-US" sz="2400" dirty="0" smtClean="0"/>
              <a:t>A dual basal lamina synthesized by type I alveolar cells and endothelial cells</a:t>
            </a:r>
          </a:p>
          <a:p>
            <a:pPr lvl="1"/>
            <a:r>
              <a:rPr lang="en-US" sz="2400" dirty="0" err="1" smtClean="0"/>
              <a:t>Cytoplasmic</a:t>
            </a:r>
            <a:r>
              <a:rPr lang="en-US" sz="2400" dirty="0" smtClean="0"/>
              <a:t> extensions of endothelial cells</a:t>
            </a:r>
          </a:p>
          <a:p>
            <a:pPr lvl="1"/>
            <a:r>
              <a:rPr lang="en-US" sz="2400" dirty="0" smtClean="0"/>
              <a:t>Plasma membrane of RBC</a:t>
            </a:r>
          </a:p>
          <a:p>
            <a:pPr lvl="1"/>
            <a:r>
              <a:rPr lang="en-US" sz="2400" dirty="0" smtClean="0"/>
              <a:t>Type II alveolar cells (indirectly) by secreting surfactant, which reduces surface tension and prevents alveolar collapse</a:t>
            </a:r>
            <a:endParaRPr lang="en-US" sz="24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fontAlgn="auto">
              <a:spcAft>
                <a:spcPts val="0"/>
              </a:spcAft>
              <a:defRPr/>
            </a:pPr>
            <a:r>
              <a:rPr lang="en-US" b="1" dirty="0" smtClean="0"/>
              <a:t>5. A Type II surfactant producing cell is found at:</a:t>
            </a:r>
            <a:endParaRPr lang="en-US" b="1" dirty="0"/>
          </a:p>
        </p:txBody>
      </p:sp>
      <p:pic>
        <p:nvPicPr>
          <p:cNvPr id="7171" name="Picture 6" descr="Untitled-1"/>
          <p:cNvPicPr>
            <a:picLocks noChangeAspect="1" noChangeArrowheads="1"/>
          </p:cNvPicPr>
          <p:nvPr/>
        </p:nvPicPr>
        <p:blipFill>
          <a:blip r:embed="rId5"/>
          <a:srcRect/>
          <a:stretch>
            <a:fillRect/>
          </a:stretch>
        </p:blipFill>
        <p:spPr bwMode="auto">
          <a:xfrm>
            <a:off x="4267200" y="2181225"/>
            <a:ext cx="4876800" cy="3668713"/>
          </a:xfrm>
          <a:prstGeom prst="rect">
            <a:avLst/>
          </a:prstGeom>
          <a:noFill/>
          <a:ln w="28575">
            <a:solidFill>
              <a:srgbClr val="000000"/>
            </a:solidFill>
            <a:miter lim="800000"/>
            <a:headEnd/>
            <a:tailEnd/>
          </a:ln>
        </p:spPr>
      </p:pic>
      <p:cxnSp>
        <p:nvCxnSpPr>
          <p:cNvPr id="7" name="Straight Arrow Connector 6"/>
          <p:cNvCxnSpPr/>
          <p:nvPr/>
        </p:nvCxnSpPr>
        <p:spPr>
          <a:xfrm flipV="1">
            <a:off x="5943600" y="3933825"/>
            <a:ext cx="6858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943600" y="5130800"/>
            <a:ext cx="6858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7162800" y="3748088"/>
            <a:ext cx="6096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62600" y="5076825"/>
            <a:ext cx="314325" cy="40005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1</a:t>
            </a:r>
          </a:p>
        </p:txBody>
      </p:sp>
      <p:sp>
        <p:nvSpPr>
          <p:cNvPr id="11" name="TextBox 10"/>
          <p:cNvSpPr txBox="1"/>
          <p:nvPr/>
        </p:nvSpPr>
        <p:spPr>
          <a:xfrm>
            <a:off x="5638800" y="3933825"/>
            <a:ext cx="314325" cy="40005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2</a:t>
            </a:r>
          </a:p>
        </p:txBody>
      </p:sp>
      <p:sp>
        <p:nvSpPr>
          <p:cNvPr id="12" name="TextBox 11"/>
          <p:cNvSpPr txBox="1"/>
          <p:nvPr/>
        </p:nvSpPr>
        <p:spPr>
          <a:xfrm>
            <a:off x="7772400" y="3781425"/>
            <a:ext cx="314325" cy="40005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3</a:t>
            </a:r>
          </a:p>
        </p:txBody>
      </p:sp>
      <p:cxnSp>
        <p:nvCxnSpPr>
          <p:cNvPr id="13" name="Straight Arrow Connector 12"/>
          <p:cNvCxnSpPr>
            <a:stCxn id="14" idx="2"/>
          </p:cNvCxnSpPr>
          <p:nvPr/>
        </p:nvCxnSpPr>
        <p:spPr>
          <a:xfrm rot="5400000">
            <a:off x="8127207" y="4207668"/>
            <a:ext cx="666750" cy="15716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3552825"/>
            <a:ext cx="314325" cy="40005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4</a:t>
            </a:r>
          </a:p>
        </p:txBody>
      </p:sp>
      <p:sp>
        <p:nvSpPr>
          <p:cNvPr id="7180" name="TPAnswers"/>
          <p:cNvSpPr>
            <a:spLocks noGrp="1"/>
          </p:cNvSpPr>
          <p:nvPr>
            <p:ph type="body" idx="1"/>
            <p:custDataLst>
              <p:tags r:id="rId2"/>
            </p:custDataLst>
          </p:nvPr>
        </p:nvSpPr>
        <p:spPr>
          <a:xfrm>
            <a:off x="457200" y="1600200"/>
            <a:ext cx="4114800" cy="4525963"/>
          </a:xfrm>
        </p:spPr>
        <p:txBody>
          <a:bodyPr/>
          <a:lstStyle/>
          <a:p>
            <a:pPr marL="514350" indent="-514350">
              <a:buFont typeface="Arial" charset="0"/>
              <a:buAutoNum type="arabicPeriod"/>
            </a:pPr>
            <a:r>
              <a:rPr lang="en-US" smtClean="0"/>
              <a:t>1</a:t>
            </a:r>
          </a:p>
          <a:p>
            <a:pPr marL="514350" indent="-514350">
              <a:buFont typeface="Arial" charset="0"/>
              <a:buAutoNum type="arabicPeriod"/>
            </a:pPr>
            <a:r>
              <a:rPr lang="en-US" smtClean="0"/>
              <a:t>2</a:t>
            </a:r>
          </a:p>
          <a:p>
            <a:pPr marL="514350" indent="-514350">
              <a:buFont typeface="Arial" charset="0"/>
              <a:buAutoNum type="arabicPeriod"/>
            </a:pPr>
            <a:r>
              <a:rPr lang="en-US" smtClean="0"/>
              <a:t>3</a:t>
            </a:r>
          </a:p>
          <a:p>
            <a:pPr marL="514350" indent="-514350">
              <a:buFont typeface="Arial" charset="0"/>
              <a:buAutoNum type="arabicPeriod"/>
            </a:pPr>
            <a:r>
              <a:rPr lang="en-US" smtClean="0"/>
              <a:t>4</a:t>
            </a:r>
          </a:p>
        </p:txBody>
      </p: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6" descr="Untitled-1"/>
          <p:cNvPicPr>
            <a:picLocks noChangeAspect="1" noChangeArrowheads="1"/>
          </p:cNvPicPr>
          <p:nvPr/>
        </p:nvPicPr>
        <p:blipFill>
          <a:blip r:embed="rId2"/>
          <a:srcRect/>
          <a:stretch>
            <a:fillRect/>
          </a:stretch>
        </p:blipFill>
        <p:spPr bwMode="auto">
          <a:xfrm>
            <a:off x="4267200" y="2181225"/>
            <a:ext cx="4876800" cy="3668713"/>
          </a:xfrm>
          <a:prstGeom prst="rect">
            <a:avLst/>
          </a:prstGeom>
          <a:noFill/>
          <a:ln w="28575">
            <a:solidFill>
              <a:srgbClr val="000000"/>
            </a:solidFill>
            <a:miter lim="800000"/>
            <a:headEnd/>
            <a:tailEnd/>
          </a:ln>
        </p:spPr>
      </p:pic>
      <p:cxnSp>
        <p:nvCxnSpPr>
          <p:cNvPr id="3" name="Straight Arrow Connector 2"/>
          <p:cNvCxnSpPr/>
          <p:nvPr/>
        </p:nvCxnSpPr>
        <p:spPr>
          <a:xfrm flipV="1">
            <a:off x="5943600" y="3933825"/>
            <a:ext cx="6858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5786907" y="5129413"/>
            <a:ext cx="6858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a:off x="7239000" y="3733800"/>
            <a:ext cx="6096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a:off x="8534400" y="4724400"/>
            <a:ext cx="6096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562600" y="5076825"/>
            <a:ext cx="314325" cy="40005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1</a:t>
            </a:r>
          </a:p>
        </p:txBody>
      </p:sp>
      <p:sp>
        <p:nvSpPr>
          <p:cNvPr id="8" name="TextBox 7"/>
          <p:cNvSpPr txBox="1"/>
          <p:nvPr/>
        </p:nvSpPr>
        <p:spPr>
          <a:xfrm>
            <a:off x="5562600" y="4114800"/>
            <a:ext cx="314510" cy="40011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2</a:t>
            </a:r>
          </a:p>
        </p:txBody>
      </p:sp>
      <p:sp>
        <p:nvSpPr>
          <p:cNvPr id="9" name="TextBox 8"/>
          <p:cNvSpPr txBox="1"/>
          <p:nvPr/>
        </p:nvSpPr>
        <p:spPr>
          <a:xfrm>
            <a:off x="7772400" y="3962400"/>
            <a:ext cx="314510" cy="40011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3</a:t>
            </a:r>
          </a:p>
        </p:txBody>
      </p:sp>
      <p:sp>
        <p:nvSpPr>
          <p:cNvPr id="10" name="TextBox 9"/>
          <p:cNvSpPr txBox="1"/>
          <p:nvPr/>
        </p:nvSpPr>
        <p:spPr>
          <a:xfrm>
            <a:off x="8610600" y="5105400"/>
            <a:ext cx="314510" cy="400110"/>
          </a:xfrm>
          <a:prstGeom prst="rect">
            <a:avLst/>
          </a:prstGeom>
          <a:solidFill>
            <a:schemeClr val="bg1">
              <a:lumMod val="95000"/>
            </a:schemeClr>
          </a:solidFill>
        </p:spPr>
        <p:txBody>
          <a:bodyPr wrap="none">
            <a:spAutoFit/>
          </a:bodyPr>
          <a:lstStyle/>
          <a:p>
            <a:pPr fontAlgn="auto">
              <a:spcBef>
                <a:spcPts val="0"/>
              </a:spcBef>
              <a:spcAft>
                <a:spcPts val="0"/>
              </a:spcAft>
              <a:defRPr/>
            </a:pPr>
            <a:r>
              <a:rPr lang="en-US" sz="2000" b="1" dirty="0">
                <a:latin typeface="+mn-lt"/>
              </a:rPr>
              <a:t>4</a:t>
            </a:r>
          </a:p>
        </p:txBody>
      </p:sp>
      <p:sp>
        <p:nvSpPr>
          <p:cNvPr id="11" name="TextBox 10"/>
          <p:cNvSpPr txBox="1"/>
          <p:nvPr/>
        </p:nvSpPr>
        <p:spPr>
          <a:xfrm>
            <a:off x="1143000" y="533400"/>
            <a:ext cx="6172200" cy="769441"/>
          </a:xfrm>
          <a:prstGeom prst="rect">
            <a:avLst/>
          </a:prstGeom>
          <a:noFill/>
        </p:spPr>
        <p:txBody>
          <a:bodyPr wrap="square" rtlCol="0">
            <a:spAutoFit/>
          </a:bodyPr>
          <a:lstStyle/>
          <a:p>
            <a:pPr algn="ctr"/>
            <a:r>
              <a:rPr lang="en-US" sz="4400" dirty="0" smtClean="0"/>
              <a:t>Answer: 2</a:t>
            </a:r>
            <a:endParaRPr lang="en-US" sz="4400" dirty="0"/>
          </a:p>
        </p:txBody>
      </p:sp>
      <p:sp>
        <p:nvSpPr>
          <p:cNvPr id="12" name="TextBox 11"/>
          <p:cNvSpPr txBox="1"/>
          <p:nvPr/>
        </p:nvSpPr>
        <p:spPr>
          <a:xfrm>
            <a:off x="609600" y="1524000"/>
            <a:ext cx="3276600" cy="4755148"/>
          </a:xfrm>
          <a:prstGeom prst="rect">
            <a:avLst/>
          </a:prstGeom>
          <a:noFill/>
        </p:spPr>
        <p:txBody>
          <a:bodyPr wrap="square" rtlCol="0">
            <a:spAutoFit/>
          </a:bodyPr>
          <a:lstStyle/>
          <a:p>
            <a:r>
              <a:rPr lang="en-US" sz="1500" dirty="0" smtClean="0"/>
              <a:t>1: I am unsure. Could be some kind of small alveolar pocket??</a:t>
            </a:r>
          </a:p>
          <a:p>
            <a:endParaRPr lang="en-US" sz="1500" dirty="0" smtClean="0"/>
          </a:p>
          <a:p>
            <a:r>
              <a:rPr lang="en-US" sz="1500" dirty="0" smtClean="0"/>
              <a:t>2: Type II Alveolar Cell: </a:t>
            </a:r>
            <a:r>
              <a:rPr lang="en-US" sz="1500" dirty="0" smtClean="0">
                <a:solidFill>
                  <a:srgbClr val="000000"/>
                </a:solidFill>
              </a:rPr>
              <a:t>Large cell with pale granular cytoplasm suggest that this is a surfactant producing cell in the lung alveolus.</a:t>
            </a:r>
          </a:p>
          <a:p>
            <a:endParaRPr lang="en-US" sz="1500" dirty="0" smtClean="0"/>
          </a:p>
          <a:p>
            <a:r>
              <a:rPr lang="en-US" sz="1500" dirty="0" smtClean="0"/>
              <a:t>3: I’m not positive but I believe that is a macrophage: clean the alveoli of particulate matter and are seen filled with debris. These cells can be found on the lining of the alveolus, in the alveolar wall, in the lymphatic channels draining the lung and in the adjacent lymph nodes.</a:t>
            </a:r>
          </a:p>
          <a:p>
            <a:endParaRPr lang="en-US" sz="1500" dirty="0" smtClean="0"/>
          </a:p>
          <a:p>
            <a:r>
              <a:rPr lang="en-US" sz="1500" dirty="0" smtClean="0"/>
              <a:t>4: Type I Alveolar Cell: simple </a:t>
            </a:r>
            <a:r>
              <a:rPr lang="en-US" sz="1500" dirty="0" err="1" smtClean="0"/>
              <a:t>sqamous</a:t>
            </a:r>
            <a:r>
              <a:rPr lang="en-US" sz="1500" dirty="0" smtClean="0"/>
              <a:t> cell</a:t>
            </a:r>
          </a:p>
          <a:p>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fontAlgn="auto">
              <a:spcAft>
                <a:spcPts val="0"/>
              </a:spcAft>
              <a:defRPr/>
            </a:pPr>
            <a:r>
              <a:rPr lang="en-US" dirty="0" smtClean="0"/>
              <a:t>6. Which of the following would not be broken down in the liver?</a:t>
            </a:r>
            <a:endParaRPr lang="en-US" dirty="0"/>
          </a:p>
        </p:txBody>
      </p:sp>
      <p:sp>
        <p:nvSpPr>
          <p:cNvPr id="8195" name="TPAnswers"/>
          <p:cNvSpPr>
            <a:spLocks noGrp="1"/>
          </p:cNvSpPr>
          <p:nvPr>
            <p:ph type="body" idx="1"/>
            <p:custDataLst>
              <p:tags r:id="rId2"/>
            </p:custDataLst>
          </p:nvPr>
        </p:nvSpPr>
        <p:spPr>
          <a:xfrm>
            <a:off x="457200" y="1600200"/>
            <a:ext cx="4114800" cy="4525963"/>
          </a:xfrm>
        </p:spPr>
        <p:txBody>
          <a:bodyPr/>
          <a:lstStyle/>
          <a:p>
            <a:pPr marL="514350" indent="-514350">
              <a:buFont typeface="Arial" charset="0"/>
              <a:buAutoNum type="arabicPeriod"/>
            </a:pPr>
            <a:r>
              <a:rPr lang="en-US" smtClean="0"/>
              <a:t>IgA made by plasma cells in the GI tract.</a:t>
            </a:r>
          </a:p>
          <a:p>
            <a:pPr marL="514350" indent="-514350">
              <a:buFont typeface="Arial" charset="0"/>
              <a:buAutoNum type="arabicPeriod"/>
            </a:pPr>
            <a:r>
              <a:rPr lang="en-US" smtClean="0"/>
              <a:t>Alcohol</a:t>
            </a:r>
          </a:p>
          <a:p>
            <a:pPr marL="514350" indent="-514350">
              <a:buFont typeface="Arial" charset="0"/>
              <a:buAutoNum type="arabicPeriod"/>
            </a:pPr>
            <a:r>
              <a:rPr lang="en-US" smtClean="0"/>
              <a:t>Drugs.</a:t>
            </a:r>
          </a:p>
          <a:p>
            <a:pPr marL="514350" indent="-514350">
              <a:buFont typeface="Arial" charset="0"/>
              <a:buAutoNum type="arabicPeriod"/>
            </a:pPr>
            <a:r>
              <a:rPr lang="en-US" smtClean="0"/>
              <a:t>Steroid hormones.</a:t>
            </a:r>
          </a:p>
        </p:txBody>
      </p:sp>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470025"/>
          </a:xfrm>
        </p:spPr>
        <p:txBody>
          <a:bodyPr/>
          <a:lstStyle/>
          <a:p>
            <a:r>
              <a:rPr lang="en-US" dirty="0" smtClean="0"/>
              <a:t>Answer: A; </a:t>
            </a:r>
            <a:r>
              <a:rPr lang="en-US" dirty="0" err="1" smtClean="0"/>
              <a:t>IgA</a:t>
            </a:r>
            <a:r>
              <a:rPr lang="en-US" dirty="0" smtClean="0"/>
              <a:t> made by plasma cells in the GI tract</a:t>
            </a:r>
            <a:endParaRPr lang="en-US" dirty="0"/>
          </a:p>
        </p:txBody>
      </p:sp>
      <p:sp>
        <p:nvSpPr>
          <p:cNvPr id="3" name="Subtitle 2"/>
          <p:cNvSpPr>
            <a:spLocks noGrp="1"/>
          </p:cNvSpPr>
          <p:nvPr>
            <p:ph type="subTitle" idx="1"/>
          </p:nvPr>
        </p:nvSpPr>
        <p:spPr>
          <a:xfrm>
            <a:off x="0" y="1600200"/>
            <a:ext cx="7924800" cy="4343400"/>
          </a:xfrm>
        </p:spPr>
        <p:txBody>
          <a:bodyPr/>
          <a:lstStyle/>
          <a:p>
            <a:pPr marL="0" lvl="2" algn="l">
              <a:buFontTx/>
              <a:buChar char="-"/>
            </a:pPr>
            <a:r>
              <a:rPr lang="en-US" sz="1600" dirty="0" smtClean="0">
                <a:solidFill>
                  <a:schemeClr val="tx1"/>
                </a:solidFill>
              </a:rPr>
              <a:t>Alcohol broken down to acetaldehyde and acetate</a:t>
            </a:r>
          </a:p>
          <a:p>
            <a:pPr marL="0" lvl="2" algn="l">
              <a:buFontTx/>
              <a:buChar char="-"/>
            </a:pPr>
            <a:r>
              <a:rPr lang="en-US" sz="1600" dirty="0" err="1" smtClean="0">
                <a:solidFill>
                  <a:schemeClr val="tx1"/>
                </a:solidFill>
              </a:rPr>
              <a:t>Barbituates</a:t>
            </a:r>
            <a:r>
              <a:rPr lang="en-US" sz="1600" dirty="0" smtClean="0">
                <a:solidFill>
                  <a:schemeClr val="tx1"/>
                </a:solidFill>
              </a:rPr>
              <a:t> and antibiotics inactivated.</a:t>
            </a:r>
          </a:p>
          <a:p>
            <a:pPr marL="457200" lvl="3" algn="l">
              <a:buFontTx/>
              <a:buChar char="-"/>
            </a:pPr>
            <a:r>
              <a:rPr lang="en-US" sz="1600" dirty="0" smtClean="0">
                <a:solidFill>
                  <a:schemeClr val="tx1"/>
                </a:solidFill>
              </a:rPr>
              <a:t>Occurs in SER by </a:t>
            </a:r>
            <a:r>
              <a:rPr lang="en-US" sz="1600" dirty="0" err="1" smtClean="0">
                <a:solidFill>
                  <a:schemeClr val="tx1"/>
                </a:solidFill>
              </a:rPr>
              <a:t>methylation</a:t>
            </a:r>
            <a:endParaRPr lang="en-US" sz="1600" dirty="0" smtClean="0">
              <a:solidFill>
                <a:schemeClr val="tx1"/>
              </a:solidFill>
            </a:endParaRPr>
          </a:p>
          <a:p>
            <a:pPr marL="457200" lvl="3" algn="l">
              <a:buFontTx/>
              <a:buChar char="-"/>
            </a:pPr>
            <a:r>
              <a:rPr lang="en-US" sz="1600" dirty="0" smtClean="0">
                <a:solidFill>
                  <a:schemeClr val="tx1"/>
                </a:solidFill>
              </a:rPr>
              <a:t>Also in </a:t>
            </a:r>
            <a:r>
              <a:rPr lang="en-US" sz="1600" dirty="0" err="1" smtClean="0">
                <a:solidFill>
                  <a:schemeClr val="tx1"/>
                </a:solidFill>
              </a:rPr>
              <a:t>peroxisomes</a:t>
            </a:r>
            <a:endParaRPr lang="en-US" sz="1600" dirty="0" smtClean="0">
              <a:solidFill>
                <a:schemeClr val="tx1"/>
              </a:solidFill>
            </a:endParaRPr>
          </a:p>
          <a:p>
            <a:pPr marL="457200" lvl="3" algn="l">
              <a:buFontTx/>
              <a:buChar char="-"/>
            </a:pPr>
            <a:r>
              <a:rPr lang="en-US" sz="1600" dirty="0" smtClean="0">
                <a:solidFill>
                  <a:schemeClr val="tx1"/>
                </a:solidFill>
              </a:rPr>
              <a:t>Tolerance</a:t>
            </a:r>
          </a:p>
          <a:p>
            <a:pPr marL="914400" lvl="4" algn="l">
              <a:buFontTx/>
              <a:buChar char="-"/>
            </a:pPr>
            <a:r>
              <a:rPr lang="en-US" sz="1600" dirty="0" smtClean="0">
                <a:solidFill>
                  <a:schemeClr val="tx1"/>
                </a:solidFill>
              </a:rPr>
              <a:t>Increased efficiency of </a:t>
            </a:r>
            <a:r>
              <a:rPr lang="en-US" sz="1600" dirty="0" err="1" smtClean="0">
                <a:solidFill>
                  <a:schemeClr val="tx1"/>
                </a:solidFill>
              </a:rPr>
              <a:t>hepatocytes</a:t>
            </a:r>
            <a:r>
              <a:rPr lang="en-US" sz="1600" dirty="0" smtClean="0">
                <a:solidFill>
                  <a:schemeClr val="tx1"/>
                </a:solidFill>
              </a:rPr>
              <a:t> to detoxify </a:t>
            </a:r>
          </a:p>
          <a:p>
            <a:pPr marL="914400" lvl="4" algn="l">
              <a:buFontTx/>
              <a:buChar char="-"/>
            </a:pPr>
            <a:r>
              <a:rPr lang="en-US" sz="1600" dirty="0" smtClean="0">
                <a:solidFill>
                  <a:schemeClr val="tx1"/>
                </a:solidFill>
              </a:rPr>
              <a:t>Therefore more drug needed for the effect. </a:t>
            </a:r>
          </a:p>
          <a:p>
            <a:pPr marL="914400" lvl="4" algn="l">
              <a:buFontTx/>
              <a:buChar char="-"/>
            </a:pPr>
            <a:r>
              <a:rPr lang="en-US" sz="1600" dirty="0" smtClean="0">
                <a:solidFill>
                  <a:schemeClr val="tx1"/>
                </a:solidFill>
              </a:rPr>
              <a:t>Decreases effectiveness of drug.</a:t>
            </a:r>
          </a:p>
          <a:p>
            <a:pPr marL="0" lvl="2" algn="l">
              <a:buFontTx/>
              <a:buChar char="-"/>
            </a:pPr>
            <a:r>
              <a:rPr lang="en-US" sz="1600" dirty="0" smtClean="0">
                <a:solidFill>
                  <a:schemeClr val="tx1"/>
                </a:solidFill>
              </a:rPr>
              <a:t>Steroid hormones </a:t>
            </a:r>
          </a:p>
          <a:p>
            <a:pPr marL="457200" lvl="3" algn="l">
              <a:buFontTx/>
              <a:buChar char="-"/>
            </a:pPr>
            <a:r>
              <a:rPr lang="en-US" sz="1600" dirty="0" smtClean="0">
                <a:solidFill>
                  <a:schemeClr val="tx1"/>
                </a:solidFill>
              </a:rPr>
              <a:t>Excreted into bile duct and then into GI tract.</a:t>
            </a:r>
          </a:p>
          <a:p>
            <a:pPr marL="457200" lvl="3" algn="l">
              <a:buFontTx/>
              <a:buChar char="-"/>
            </a:pPr>
            <a:r>
              <a:rPr lang="en-US" sz="1600" dirty="0" smtClean="0">
                <a:solidFill>
                  <a:schemeClr val="tx1"/>
                </a:solidFill>
              </a:rPr>
              <a:t>Broken down by </a:t>
            </a:r>
            <a:r>
              <a:rPr lang="en-US" sz="1600" dirty="0" err="1" smtClean="0">
                <a:solidFill>
                  <a:schemeClr val="tx1"/>
                </a:solidFill>
              </a:rPr>
              <a:t>hepatocytes</a:t>
            </a:r>
            <a:r>
              <a:rPr lang="en-US" sz="1600" dirty="0" smtClean="0">
                <a:solidFill>
                  <a:schemeClr val="tx1"/>
                </a:solidFill>
              </a:rPr>
              <a:t> into amino acids.</a:t>
            </a:r>
          </a:p>
          <a:p>
            <a:pPr marL="457200" lvl="3" algn="l"/>
            <a:endParaRPr lang="en-US" dirty="0" smtClean="0"/>
          </a:p>
        </p:txBody>
      </p:sp>
      <p:sp>
        <p:nvSpPr>
          <p:cNvPr id="4" name="TextBox 3"/>
          <p:cNvSpPr txBox="1"/>
          <p:nvPr/>
        </p:nvSpPr>
        <p:spPr>
          <a:xfrm>
            <a:off x="-762000" y="4876800"/>
            <a:ext cx="6400800" cy="1754326"/>
          </a:xfrm>
          <a:prstGeom prst="rect">
            <a:avLst/>
          </a:prstGeom>
          <a:noFill/>
        </p:spPr>
        <p:txBody>
          <a:bodyPr wrap="square" rtlCol="0">
            <a:spAutoFit/>
          </a:bodyPr>
          <a:lstStyle/>
          <a:p>
            <a:pPr lvl="2"/>
            <a:r>
              <a:rPr lang="en-US" dirty="0" smtClean="0"/>
              <a:t>-</a:t>
            </a:r>
            <a:r>
              <a:rPr lang="en-US" dirty="0" err="1" smtClean="0"/>
              <a:t>IgA</a:t>
            </a:r>
            <a:r>
              <a:rPr lang="en-US" dirty="0" smtClean="0"/>
              <a:t> made by plasma cells in GI tract transported to the liver.</a:t>
            </a:r>
          </a:p>
          <a:p>
            <a:pPr lvl="2"/>
            <a:r>
              <a:rPr lang="en-US" dirty="0" smtClean="0"/>
              <a:t>	-Released into the bile</a:t>
            </a:r>
          </a:p>
          <a:p>
            <a:pPr lvl="2"/>
            <a:r>
              <a:rPr lang="en-US" dirty="0" smtClean="0"/>
              <a:t>	-Transported to bile duct.</a:t>
            </a:r>
          </a:p>
          <a:p>
            <a:pPr lvl="2"/>
            <a:r>
              <a:rPr lang="en-US" dirty="0" smtClean="0"/>
              <a:t>	-Transported to the GI tract.</a:t>
            </a:r>
          </a:p>
          <a:p>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PQuestion"/>
          <p:cNvSpPr>
            <a:spLocks noGrp="1"/>
          </p:cNvSpPr>
          <p:nvPr>
            <p:ph type="title"/>
          </p:nvPr>
        </p:nvSpPr>
        <p:spPr/>
        <p:txBody>
          <a:bodyPr/>
          <a:lstStyle/>
          <a:p>
            <a:r>
              <a:rPr lang="en-US" smtClean="0"/>
              <a:t>7. The Space of Disse contains:</a:t>
            </a:r>
          </a:p>
        </p:txBody>
      </p:sp>
      <p:sp>
        <p:nvSpPr>
          <p:cNvPr id="9219" name="TPAnswers"/>
          <p:cNvSpPr>
            <a:spLocks noGrp="1"/>
          </p:cNvSpPr>
          <p:nvPr>
            <p:ph type="body" idx="1"/>
            <p:custDataLst>
              <p:tags r:id="rId2"/>
            </p:custDataLst>
          </p:nvPr>
        </p:nvSpPr>
        <p:spPr>
          <a:xfrm>
            <a:off x="457200" y="1600200"/>
            <a:ext cx="4114800" cy="4525963"/>
          </a:xfrm>
        </p:spPr>
        <p:txBody>
          <a:bodyPr/>
          <a:lstStyle/>
          <a:p>
            <a:pPr marL="514350" indent="-514350">
              <a:buFont typeface="Arial" charset="0"/>
              <a:buAutoNum type="arabicPeriod"/>
            </a:pPr>
            <a:r>
              <a:rPr lang="en-US" smtClean="0"/>
              <a:t>A continuous basal lamina</a:t>
            </a:r>
          </a:p>
          <a:p>
            <a:pPr marL="514350" indent="-514350">
              <a:buFont typeface="Arial" charset="0"/>
              <a:buAutoNum type="arabicPeriod"/>
            </a:pPr>
            <a:r>
              <a:rPr lang="en-US" smtClean="0"/>
              <a:t>Type I but not Type III collagen.</a:t>
            </a:r>
          </a:p>
          <a:p>
            <a:pPr marL="514350" indent="-514350">
              <a:buFont typeface="Arial" charset="0"/>
              <a:buAutoNum type="arabicPeriod"/>
            </a:pPr>
            <a:r>
              <a:rPr lang="en-US" smtClean="0"/>
              <a:t>Fat storing (Ito) cells.</a:t>
            </a:r>
          </a:p>
          <a:p>
            <a:pPr marL="514350" indent="-514350">
              <a:buFont typeface="Arial" charset="0"/>
              <a:buAutoNum type="arabicPeriod"/>
            </a:pPr>
            <a:r>
              <a:rPr lang="en-US" smtClean="0"/>
              <a:t>Cilia from hepatocytes.</a:t>
            </a:r>
          </a:p>
        </p:txBody>
      </p:sp>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3; Fat storing (Ito) cells</a:t>
            </a:r>
            <a:endParaRPr lang="en-US" dirty="0"/>
          </a:p>
        </p:txBody>
      </p:sp>
      <p:sp>
        <p:nvSpPr>
          <p:cNvPr id="3" name="Text Placeholder 2"/>
          <p:cNvSpPr>
            <a:spLocks noGrp="1"/>
          </p:cNvSpPr>
          <p:nvPr>
            <p:ph type="body" idx="1"/>
          </p:nvPr>
        </p:nvSpPr>
        <p:spPr/>
        <p:txBody>
          <a:bodyPr/>
          <a:lstStyle/>
          <a:p>
            <a:r>
              <a:rPr lang="en-US" dirty="0" smtClean="0"/>
              <a:t>Space of </a:t>
            </a:r>
            <a:r>
              <a:rPr lang="en-US" dirty="0" err="1" smtClean="0"/>
              <a:t>Disse</a:t>
            </a:r>
            <a:r>
              <a:rPr lang="en-US" dirty="0" smtClean="0"/>
              <a:t>: Endothelial cells separated from </a:t>
            </a:r>
            <a:r>
              <a:rPr lang="en-US" dirty="0" err="1" smtClean="0"/>
              <a:t>hepatocytes</a:t>
            </a:r>
            <a:r>
              <a:rPr lang="en-US" dirty="0" smtClean="0"/>
              <a:t> </a:t>
            </a:r>
          </a:p>
          <a:p>
            <a:r>
              <a:rPr lang="en-US" dirty="0" smtClean="0"/>
              <a:t>No basal lamina</a:t>
            </a:r>
          </a:p>
          <a:p>
            <a:r>
              <a:rPr lang="en-US" dirty="0" smtClean="0"/>
              <a:t>Type III Collagen</a:t>
            </a:r>
          </a:p>
          <a:p>
            <a:r>
              <a:rPr lang="en-US" dirty="0" smtClean="0"/>
              <a:t>Fat storing cells</a:t>
            </a:r>
          </a:p>
          <a:p>
            <a:pPr lvl="1"/>
            <a:r>
              <a:rPr lang="en-US" dirty="0" smtClean="0"/>
              <a:t>Ito cells</a:t>
            </a:r>
          </a:p>
          <a:p>
            <a:pPr lvl="1"/>
            <a:r>
              <a:rPr lang="en-US" dirty="0" smtClean="0"/>
              <a:t>Store Vitamin A</a:t>
            </a:r>
          </a:p>
          <a:p>
            <a:endParaRPr lang="en-US" dirty="0" smtClean="0"/>
          </a:p>
          <a:p>
            <a:endParaRPr lang="en-US" dirty="0"/>
          </a:p>
        </p:txBody>
      </p:sp>
      <p:pic>
        <p:nvPicPr>
          <p:cNvPr id="59" name="Picture 3"/>
          <p:cNvPicPr>
            <a:picLocks noChangeAspect="1" noChangeArrowheads="1"/>
          </p:cNvPicPr>
          <p:nvPr/>
        </p:nvPicPr>
        <p:blipFill>
          <a:blip r:embed="rId2"/>
          <a:srcRect/>
          <a:stretch>
            <a:fillRect/>
          </a:stretch>
        </p:blipFill>
        <p:spPr bwMode="auto">
          <a:xfrm>
            <a:off x="4495800" y="2514600"/>
            <a:ext cx="4038600" cy="3902029"/>
          </a:xfrm>
          <a:prstGeom prst="rect">
            <a:avLst/>
          </a:prstGeom>
          <a:noFill/>
          <a:ln w="9525">
            <a:noFill/>
            <a:miter lim="800000"/>
            <a:headEnd/>
            <a:tailEnd/>
          </a:ln>
          <a:effectLst/>
        </p:spPr>
      </p:pic>
      <p:sp>
        <p:nvSpPr>
          <p:cNvPr id="60" name="TextBox 59"/>
          <p:cNvSpPr txBox="1"/>
          <p:nvPr/>
        </p:nvSpPr>
        <p:spPr>
          <a:xfrm>
            <a:off x="533400" y="5562600"/>
            <a:ext cx="4267200" cy="646331"/>
          </a:xfrm>
          <a:prstGeom prst="rect">
            <a:avLst/>
          </a:prstGeom>
          <a:noFill/>
        </p:spPr>
        <p:txBody>
          <a:bodyPr wrap="square" rtlCol="0">
            <a:spAutoFit/>
          </a:bodyPr>
          <a:lstStyle/>
          <a:p>
            <a:r>
              <a:rPr lang="en-US" dirty="0" smtClean="0"/>
              <a:t>Space of </a:t>
            </a:r>
            <a:r>
              <a:rPr lang="en-US" dirty="0" err="1" smtClean="0"/>
              <a:t>Disse</a:t>
            </a:r>
            <a:r>
              <a:rPr lang="en-US" dirty="0" smtClean="0"/>
              <a:t>: area between </a:t>
            </a:r>
            <a:r>
              <a:rPr lang="en-US" dirty="0" err="1" smtClean="0"/>
              <a:t>hepatocytes</a:t>
            </a:r>
            <a:r>
              <a:rPr lang="en-US" dirty="0" smtClean="0"/>
              <a:t> and endothelial cells</a:t>
            </a:r>
            <a:endParaRPr lang="en-US" dirty="0"/>
          </a:p>
        </p:txBody>
      </p:sp>
      <p:cxnSp>
        <p:nvCxnSpPr>
          <p:cNvPr id="62" name="Straight Arrow Connector 61"/>
          <p:cNvCxnSpPr/>
          <p:nvPr/>
        </p:nvCxnSpPr>
        <p:spPr>
          <a:xfrm>
            <a:off x="3810000" y="5715000"/>
            <a:ext cx="838200" cy="945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fontAlgn="auto">
              <a:spcAft>
                <a:spcPts val="0"/>
              </a:spcAft>
              <a:defRPr/>
            </a:pPr>
            <a:r>
              <a:rPr lang="en-US" dirty="0" smtClean="0"/>
              <a:t>8. Bile is released from the gall bladder in response to:</a:t>
            </a:r>
            <a:endParaRPr lang="en-US" dirty="0"/>
          </a:p>
        </p:txBody>
      </p:sp>
      <p:sp>
        <p:nvSpPr>
          <p:cNvPr id="10243" name="TPAnswers"/>
          <p:cNvSpPr>
            <a:spLocks noGrp="1"/>
          </p:cNvSpPr>
          <p:nvPr>
            <p:ph type="body" idx="1"/>
            <p:custDataLst>
              <p:tags r:id="rId2"/>
            </p:custDataLst>
          </p:nvPr>
        </p:nvSpPr>
        <p:spPr>
          <a:xfrm>
            <a:off x="457200" y="1600200"/>
            <a:ext cx="4114800" cy="4525963"/>
          </a:xfrm>
        </p:spPr>
        <p:txBody>
          <a:bodyPr/>
          <a:lstStyle/>
          <a:p>
            <a:pPr marL="514350" indent="-514350">
              <a:buFont typeface="Arial" charset="0"/>
              <a:buAutoNum type="arabicPeriod"/>
            </a:pPr>
            <a:r>
              <a:rPr lang="en-US" smtClean="0"/>
              <a:t>Cholecystokinin.</a:t>
            </a:r>
          </a:p>
          <a:p>
            <a:pPr marL="514350" indent="-514350">
              <a:buFont typeface="Arial" charset="0"/>
              <a:buAutoNum type="arabicPeriod"/>
            </a:pPr>
            <a:r>
              <a:rPr lang="en-US" smtClean="0"/>
              <a:t>Enterokinase.</a:t>
            </a:r>
          </a:p>
          <a:p>
            <a:pPr marL="514350" indent="-514350">
              <a:buFont typeface="Arial" charset="0"/>
              <a:buAutoNum type="arabicPeriod"/>
            </a:pPr>
            <a:r>
              <a:rPr lang="en-US" smtClean="0"/>
              <a:t>Secretin.</a:t>
            </a:r>
          </a:p>
          <a:p>
            <a:pPr marL="514350" indent="-514350">
              <a:buFont typeface="Arial" charset="0"/>
              <a:buAutoNum type="arabicPeriod"/>
            </a:pPr>
            <a:r>
              <a:rPr lang="en-US" smtClean="0"/>
              <a:t>Gastrin.</a:t>
            </a:r>
          </a:p>
        </p:txBody>
      </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1; </a:t>
            </a:r>
            <a:r>
              <a:rPr lang="en-US" dirty="0" err="1" smtClean="0"/>
              <a:t>Cholecystokinin</a:t>
            </a:r>
            <a:endParaRPr lang="en-US" dirty="0"/>
          </a:p>
        </p:txBody>
      </p:sp>
      <p:sp>
        <p:nvSpPr>
          <p:cNvPr id="3" name="Text Placeholder 2"/>
          <p:cNvSpPr>
            <a:spLocks noGrp="1"/>
          </p:cNvSpPr>
          <p:nvPr>
            <p:ph type="body" idx="1"/>
          </p:nvPr>
        </p:nvSpPr>
        <p:spPr>
          <a:xfrm>
            <a:off x="-381000" y="1524001"/>
            <a:ext cx="8229600" cy="1752600"/>
          </a:xfrm>
        </p:spPr>
        <p:txBody>
          <a:bodyPr>
            <a:noAutofit/>
          </a:bodyPr>
          <a:lstStyle/>
          <a:p>
            <a:pPr lvl="1">
              <a:buNone/>
            </a:pPr>
            <a:r>
              <a:rPr lang="en-US" sz="2000" dirty="0" smtClean="0"/>
              <a:t>- </a:t>
            </a:r>
            <a:r>
              <a:rPr lang="en-US" sz="2000" dirty="0" err="1" smtClean="0"/>
              <a:t>Cholecystokinin</a:t>
            </a:r>
            <a:r>
              <a:rPr lang="en-US" sz="2000" dirty="0" smtClean="0"/>
              <a:t> in released from cells of duodenum in response to fats.</a:t>
            </a:r>
          </a:p>
          <a:p>
            <a:pPr lvl="2"/>
            <a:r>
              <a:rPr lang="en-US" sz="2000" dirty="0" smtClean="0"/>
              <a:t>Causes contraction of smooth muscle of gall bladder</a:t>
            </a:r>
          </a:p>
          <a:p>
            <a:pPr lvl="2"/>
            <a:r>
              <a:rPr lang="en-US" sz="2000" dirty="0" smtClean="0"/>
              <a:t>Causes relaxation of the sphincter of </a:t>
            </a:r>
            <a:r>
              <a:rPr lang="en-US" sz="2000" dirty="0" err="1" smtClean="0"/>
              <a:t>Oddi</a:t>
            </a:r>
            <a:r>
              <a:rPr lang="en-US" sz="2000" dirty="0" smtClean="0"/>
              <a:t> so bile enters the duodenum</a:t>
            </a:r>
          </a:p>
          <a:p>
            <a:pPr>
              <a:buNone/>
            </a:pPr>
            <a:r>
              <a:rPr lang="en-US" sz="2000" dirty="0" smtClean="0"/>
              <a:t>      - </a:t>
            </a:r>
            <a:r>
              <a:rPr lang="en-US" sz="2000" dirty="0" err="1" smtClean="0"/>
              <a:t>Enterokinase</a:t>
            </a:r>
            <a:r>
              <a:rPr lang="en-US" sz="2000" dirty="0" smtClean="0"/>
              <a:t>: It is produced by cells in the duodenum wall, and is secreted from duodenum's glands, the crypts of </a:t>
            </a:r>
            <a:r>
              <a:rPr lang="en-US" sz="2000" dirty="0" err="1" smtClean="0"/>
              <a:t>Lieberkuhn</a:t>
            </a:r>
            <a:r>
              <a:rPr lang="en-US" sz="2000" dirty="0" smtClean="0"/>
              <a:t> whenever ingested food enters the duodenum from the stomach. </a:t>
            </a:r>
            <a:r>
              <a:rPr lang="en-US" sz="2000" dirty="0" err="1" smtClean="0"/>
              <a:t>Enteropeptidase</a:t>
            </a:r>
            <a:r>
              <a:rPr lang="en-US" sz="2000" dirty="0" smtClean="0"/>
              <a:t> has the critical job of turning </a:t>
            </a:r>
            <a:r>
              <a:rPr lang="en-US" sz="2000" dirty="0" err="1" smtClean="0"/>
              <a:t>trysinogen</a:t>
            </a:r>
            <a:r>
              <a:rPr lang="en-US" sz="2000" dirty="0" smtClean="0"/>
              <a:t>(a </a:t>
            </a:r>
            <a:r>
              <a:rPr lang="en-US" sz="2000" dirty="0" err="1" smtClean="0"/>
              <a:t>zzymogen</a:t>
            </a:r>
            <a:r>
              <a:rPr lang="en-US" sz="2000" dirty="0" smtClean="0"/>
              <a:t>) to </a:t>
            </a:r>
            <a:r>
              <a:rPr lang="en-US" sz="2000" dirty="0" err="1" smtClean="0"/>
              <a:t>ttrypsin</a:t>
            </a:r>
            <a:r>
              <a:rPr lang="en-US" sz="2000" dirty="0" smtClean="0"/>
              <a:t>, indirectly activating a number of pancreatic digestive enzymes.</a:t>
            </a:r>
          </a:p>
          <a:p>
            <a:pPr>
              <a:buNone/>
            </a:pPr>
            <a:r>
              <a:rPr lang="en-US" sz="2000" dirty="0" smtClean="0"/>
              <a:t>         -  </a:t>
            </a:r>
            <a:r>
              <a:rPr lang="en-US" sz="2000" dirty="0" err="1" smtClean="0"/>
              <a:t>Secretin</a:t>
            </a:r>
            <a:r>
              <a:rPr lang="en-US" sz="2000" dirty="0" smtClean="0"/>
              <a:t>: Its effect is to regulate the pH of the duodenal contents via the control of gastric acid secretion and buffering with bicarbonate</a:t>
            </a:r>
          </a:p>
          <a:p>
            <a:pPr>
              <a:buNone/>
            </a:pPr>
            <a:r>
              <a:rPr lang="en-US" sz="2000" dirty="0" smtClean="0"/>
              <a:t>        - </a:t>
            </a:r>
            <a:r>
              <a:rPr lang="en-US" sz="2000" dirty="0" err="1" smtClean="0"/>
              <a:t>Gastrin</a:t>
            </a:r>
            <a:r>
              <a:rPr lang="en-US" sz="2000" dirty="0" smtClean="0"/>
              <a:t>: In humans, </a:t>
            </a:r>
            <a:r>
              <a:rPr lang="en-US" sz="2000" dirty="0" err="1" smtClean="0"/>
              <a:t>gastrin</a:t>
            </a:r>
            <a:r>
              <a:rPr lang="en-US" sz="2000" dirty="0" smtClean="0"/>
              <a:t> is a hormone that stimulates secretion of gastric acid (</a:t>
            </a:r>
            <a:r>
              <a:rPr lang="en-US" sz="2000" dirty="0" err="1" smtClean="0"/>
              <a:t>HCl</a:t>
            </a:r>
            <a:r>
              <a:rPr lang="en-US" sz="2000" dirty="0" smtClean="0"/>
              <a:t>) by the parietal cells of the stomach and aids in gastric motility</a:t>
            </a:r>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PQuestion"/>
          <p:cNvSpPr>
            <a:spLocks noGrp="1"/>
          </p:cNvSpPr>
          <p:nvPr>
            <p:ph type="title"/>
          </p:nvPr>
        </p:nvSpPr>
        <p:spPr>
          <a:xfrm>
            <a:off x="-1600200" y="0"/>
            <a:ext cx="8229600" cy="1143000"/>
          </a:xfrm>
        </p:spPr>
        <p:txBody>
          <a:bodyPr/>
          <a:lstStyle/>
          <a:p>
            <a:pPr eaLnBrk="1" hangingPunct="1"/>
            <a:r>
              <a:rPr lang="en-US"/>
              <a:t>Lysosomes contain:</a:t>
            </a:r>
          </a:p>
        </p:txBody>
      </p:sp>
      <p:sp>
        <p:nvSpPr>
          <p:cNvPr id="6147" name="TPAnswers"/>
          <p:cNvSpPr>
            <a:spLocks noGrp="1"/>
          </p:cNvSpPr>
          <p:nvPr>
            <p:ph type="body" idx="1"/>
            <p:custDataLst>
              <p:tags r:id="rId2"/>
            </p:custDataLst>
          </p:nvPr>
        </p:nvSpPr>
        <p:spPr>
          <a:xfrm>
            <a:off x="0" y="838200"/>
            <a:ext cx="4114800" cy="2819400"/>
          </a:xfrm>
        </p:spPr>
        <p:txBody>
          <a:bodyPr/>
          <a:lstStyle/>
          <a:p>
            <a:pPr marL="514350" indent="-514350" eaLnBrk="1" hangingPunct="1">
              <a:buFontTx/>
              <a:buAutoNum type="arabicPeriod"/>
            </a:pPr>
            <a:r>
              <a:rPr lang="en-US"/>
              <a:t>Catalase</a:t>
            </a:r>
          </a:p>
          <a:p>
            <a:pPr marL="514350" indent="-514350" eaLnBrk="1" hangingPunct="1">
              <a:buFontTx/>
              <a:buAutoNum type="arabicPeriod"/>
            </a:pPr>
            <a:r>
              <a:rPr lang="en-US">
                <a:solidFill>
                  <a:srgbClr val="00FF00"/>
                </a:solidFill>
              </a:rPr>
              <a:t>Proteases</a:t>
            </a:r>
          </a:p>
          <a:p>
            <a:pPr marL="514350" indent="-514350" eaLnBrk="1" hangingPunct="1">
              <a:buFontTx/>
              <a:buAutoNum type="arabicPeriod"/>
            </a:pPr>
            <a:r>
              <a:rPr lang="en-US"/>
              <a:t>Oxidases</a:t>
            </a:r>
          </a:p>
          <a:p>
            <a:pPr marL="514350" indent="-514350" eaLnBrk="1" hangingPunct="1">
              <a:buFontTx/>
              <a:buAutoNum type="arabicPeriod"/>
            </a:pPr>
            <a:r>
              <a:rPr lang="en-US"/>
              <a:t>Actin filaments</a:t>
            </a:r>
          </a:p>
        </p:txBody>
      </p:sp>
      <p:sp>
        <p:nvSpPr>
          <p:cNvPr id="6149" name="Text Box 5"/>
          <p:cNvSpPr txBox="1">
            <a:spLocks noChangeArrowheads="1"/>
          </p:cNvSpPr>
          <p:nvPr/>
        </p:nvSpPr>
        <p:spPr bwMode="auto">
          <a:xfrm>
            <a:off x="3200400" y="744538"/>
            <a:ext cx="6172200" cy="413226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Lysosomes are small single membrane bound organelles that contain hydrolytic enzymes synthesized in the RER and packaged in the golgi. </a:t>
            </a:r>
          </a:p>
          <a:p>
            <a:pPr>
              <a:spcBef>
                <a:spcPct val="50000"/>
              </a:spcBef>
            </a:pPr>
            <a:r>
              <a:rPr lang="en-US">
                <a:solidFill>
                  <a:srgbClr val="FF0000"/>
                </a:solidFill>
              </a:rPr>
              <a:t>There are two primary types of cells that contain lysosomes…</a:t>
            </a:r>
          </a:p>
          <a:p>
            <a:pPr>
              <a:spcBef>
                <a:spcPct val="50000"/>
              </a:spcBef>
            </a:pPr>
            <a:r>
              <a:rPr lang="en-US">
                <a:solidFill>
                  <a:srgbClr val="FF0000"/>
                </a:solidFill>
              </a:rPr>
              <a:t>1. Heterophagosomes = bacteria destroyed</a:t>
            </a:r>
          </a:p>
          <a:p>
            <a:pPr>
              <a:spcBef>
                <a:spcPct val="50000"/>
              </a:spcBef>
            </a:pPr>
            <a:r>
              <a:rPr lang="en-US">
                <a:solidFill>
                  <a:srgbClr val="FF0000"/>
                </a:solidFill>
              </a:rPr>
              <a:t>2. Autophagosomes = have RER and mitochondria and aid in digestion</a:t>
            </a:r>
          </a:p>
          <a:p>
            <a:r>
              <a:rPr lang="en-US">
                <a:solidFill>
                  <a:srgbClr val="FF0000"/>
                </a:solidFill>
              </a:rPr>
              <a:t>They are acidic and contain numerous enzymes including acid hydrolases, acid phosphatase, ribonuclease, deoxyribonucleas, proteases, sulfatases, lipases, beta-glucuronidase.</a:t>
            </a:r>
          </a:p>
          <a:p>
            <a:pPr lvl="2">
              <a:spcBef>
                <a:spcPct val="20000"/>
              </a:spcBef>
              <a:buFontTx/>
              <a:buChar char="•"/>
            </a:pPr>
            <a:endParaRPr lang="en-US">
              <a:solidFill>
                <a:srgbClr val="FF0000"/>
              </a:solidFill>
            </a:endParaRPr>
          </a:p>
        </p:txBody>
      </p:sp>
      <p:sp>
        <p:nvSpPr>
          <p:cNvPr id="6150" name="Text Box 6"/>
          <p:cNvSpPr txBox="1">
            <a:spLocks noChangeArrowheads="1"/>
          </p:cNvSpPr>
          <p:nvPr/>
        </p:nvSpPr>
        <p:spPr bwMode="auto">
          <a:xfrm>
            <a:off x="0" y="4572000"/>
            <a:ext cx="9144000" cy="2705100"/>
          </a:xfrm>
          <a:prstGeom prst="rect">
            <a:avLst/>
          </a:prstGeom>
          <a:noFill/>
          <a:ln w="9525">
            <a:noFill/>
            <a:miter lim="800000"/>
            <a:headEnd/>
            <a:tailEnd/>
          </a:ln>
          <a:effectLst/>
        </p:spPr>
        <p:txBody>
          <a:bodyPr>
            <a:prstTxWarp prst="textNoShape">
              <a:avLst/>
            </a:prstTxWarp>
            <a:spAutoFit/>
          </a:bodyPr>
          <a:lstStyle/>
          <a:p>
            <a:pPr marL="342900" indent="-342900">
              <a:spcBef>
                <a:spcPct val="50000"/>
              </a:spcBef>
              <a:buFontTx/>
              <a:buAutoNum type="arabicPeriod"/>
            </a:pPr>
            <a:r>
              <a:rPr lang="en-US">
                <a:solidFill>
                  <a:srgbClr val="FF0000"/>
                </a:solidFill>
              </a:rPr>
              <a:t>Catalase are components of peroxisomes that break down hydrogen peroxide to water and oxygen.</a:t>
            </a:r>
          </a:p>
          <a:p>
            <a:pPr marL="342900" indent="-342900">
              <a:spcBef>
                <a:spcPct val="50000"/>
              </a:spcBef>
              <a:buFontTx/>
              <a:buAutoNum type="arabicPeriod"/>
            </a:pPr>
            <a:r>
              <a:rPr lang="en-US">
                <a:solidFill>
                  <a:srgbClr val="FF0000"/>
                </a:solidFill>
              </a:rPr>
              <a:t>Are containted in lysosomes. </a:t>
            </a:r>
            <a:r>
              <a:rPr lang="en-US">
                <a:solidFill>
                  <a:srgbClr val="FF9900"/>
                </a:solidFill>
              </a:rPr>
              <a:t>Breaks down proteins.</a:t>
            </a:r>
          </a:p>
          <a:p>
            <a:pPr marL="342900" indent="-342900">
              <a:spcBef>
                <a:spcPct val="50000"/>
              </a:spcBef>
              <a:buFontTx/>
              <a:buAutoNum type="arabicPeriod"/>
            </a:pPr>
            <a:r>
              <a:rPr lang="en-US">
                <a:solidFill>
                  <a:srgbClr val="FF0000"/>
                </a:solidFill>
              </a:rPr>
              <a:t>Break down fatty acids</a:t>
            </a:r>
          </a:p>
          <a:p>
            <a:pPr marL="342900" indent="-342900">
              <a:spcBef>
                <a:spcPct val="50000"/>
              </a:spcBef>
              <a:buFontTx/>
              <a:buAutoNum type="arabicPeriod"/>
            </a:pPr>
            <a:r>
              <a:rPr lang="en-US">
                <a:solidFill>
                  <a:srgbClr val="FF0000"/>
                </a:solidFill>
              </a:rPr>
              <a:t>Actin Filaments are organized in double stranded helixes to form microfilaments. </a:t>
            </a:r>
          </a:p>
          <a:p>
            <a:pPr marL="342900" indent="-342900">
              <a:spcBef>
                <a:spcPct val="50000"/>
              </a:spcBef>
              <a:buFontTx/>
              <a:buAutoNum type="arabicPeriod"/>
            </a:pPr>
            <a:r>
              <a:rPr lang="en-US">
                <a:solidFill>
                  <a:srgbClr val="FF0000"/>
                </a:solidFill>
              </a:rPr>
              <a:t>G-Actin = Globular F-Actin = Filamentous</a:t>
            </a:r>
          </a:p>
          <a:p>
            <a:pPr marL="342900" indent="-342900">
              <a:spcBef>
                <a:spcPct val="50000"/>
              </a:spcBef>
              <a:buFontTx/>
              <a:buAutoNum type="arabicPeriod"/>
            </a:pPr>
            <a:endParaRPr lang="en-US">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PQuestion"/>
          <p:cNvSpPr>
            <a:spLocks noGrp="1"/>
          </p:cNvSpPr>
          <p:nvPr>
            <p:ph type="title"/>
          </p:nvPr>
        </p:nvSpPr>
        <p:spPr/>
        <p:txBody>
          <a:bodyPr/>
          <a:lstStyle/>
          <a:p>
            <a:r>
              <a:rPr lang="en-US" smtClean="0"/>
              <a:t>9. Identify the organ.</a:t>
            </a:r>
          </a:p>
        </p:txBody>
      </p:sp>
      <p:pic>
        <p:nvPicPr>
          <p:cNvPr id="11267" name="Picture 4" descr="fig2"/>
          <p:cNvPicPr>
            <a:picLocks noChangeAspect="1" noChangeArrowheads="1"/>
          </p:cNvPicPr>
          <p:nvPr/>
        </p:nvPicPr>
        <p:blipFill>
          <a:blip r:embed="rId5"/>
          <a:srcRect/>
          <a:stretch>
            <a:fillRect/>
          </a:stretch>
        </p:blipFill>
        <p:spPr bwMode="auto">
          <a:xfrm>
            <a:off x="4038600" y="2133600"/>
            <a:ext cx="5410200" cy="4070350"/>
          </a:xfrm>
          <a:prstGeom prst="rect">
            <a:avLst/>
          </a:prstGeom>
          <a:noFill/>
          <a:ln w="28575">
            <a:solidFill>
              <a:srgbClr val="000000"/>
            </a:solidFill>
            <a:miter lim="800000"/>
            <a:headEnd/>
            <a:tailEnd/>
          </a:ln>
        </p:spPr>
      </p:pic>
      <p:sp>
        <p:nvSpPr>
          <p:cNvPr id="11268" name="TPAnswers"/>
          <p:cNvSpPr>
            <a:spLocks noGrp="1"/>
          </p:cNvSpPr>
          <p:nvPr>
            <p:ph type="body" idx="1"/>
            <p:custDataLst>
              <p:tags r:id="rId2"/>
            </p:custDataLst>
          </p:nvPr>
        </p:nvSpPr>
        <p:spPr>
          <a:xfrm>
            <a:off x="457200" y="1600200"/>
            <a:ext cx="4114800" cy="4525963"/>
          </a:xfrm>
        </p:spPr>
        <p:txBody>
          <a:bodyPr/>
          <a:lstStyle/>
          <a:p>
            <a:pPr marL="514350" indent="-514350">
              <a:buFont typeface="Arial" charset="0"/>
              <a:buAutoNum type="arabicPeriod"/>
            </a:pPr>
            <a:r>
              <a:rPr lang="en-US" smtClean="0"/>
              <a:t>Liver.</a:t>
            </a:r>
          </a:p>
          <a:p>
            <a:pPr marL="514350" indent="-514350">
              <a:buFont typeface="Arial" charset="0"/>
              <a:buAutoNum type="arabicPeriod"/>
            </a:pPr>
            <a:r>
              <a:rPr lang="en-US" smtClean="0"/>
              <a:t>Pancreas.</a:t>
            </a:r>
          </a:p>
          <a:p>
            <a:pPr marL="514350" indent="-514350">
              <a:buFont typeface="Arial" charset="0"/>
              <a:buAutoNum type="arabicPeriod"/>
            </a:pPr>
            <a:r>
              <a:rPr lang="en-US" smtClean="0"/>
              <a:t>Spleen.</a:t>
            </a:r>
          </a:p>
          <a:p>
            <a:pPr marL="514350" indent="-514350">
              <a:buFont typeface="Arial" charset="0"/>
              <a:buAutoNum type="arabicPeriod"/>
            </a:pPr>
            <a:r>
              <a:rPr lang="en-US" smtClean="0"/>
              <a:t>Lymph node.</a:t>
            </a:r>
          </a:p>
        </p:txBody>
      </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2; Pancreas</a:t>
            </a:r>
            <a:endParaRPr lang="en-US" dirty="0"/>
          </a:p>
        </p:txBody>
      </p:sp>
      <p:pic>
        <p:nvPicPr>
          <p:cNvPr id="4" name="Picture 5" descr="fig2"/>
          <p:cNvPicPr>
            <a:picLocks noChangeAspect="1" noChangeArrowheads="1"/>
          </p:cNvPicPr>
          <p:nvPr/>
        </p:nvPicPr>
        <p:blipFill>
          <a:blip r:embed="rId2"/>
          <a:srcRect/>
          <a:stretch>
            <a:fillRect/>
          </a:stretch>
        </p:blipFill>
        <p:spPr bwMode="auto">
          <a:xfrm>
            <a:off x="2133600" y="1828800"/>
            <a:ext cx="3660554" cy="2754313"/>
          </a:xfrm>
          <a:prstGeom prst="rect">
            <a:avLst/>
          </a:prstGeom>
          <a:noFill/>
          <a:ln w="28575">
            <a:solidFill>
              <a:srgbClr val="000000"/>
            </a:solidFill>
            <a:miter lim="800000"/>
            <a:headEnd/>
            <a:tailEnd/>
          </a:ln>
        </p:spPr>
      </p:pic>
      <p:sp>
        <p:nvSpPr>
          <p:cNvPr id="5" name="TextBox 4"/>
          <p:cNvSpPr txBox="1"/>
          <p:nvPr/>
        </p:nvSpPr>
        <p:spPr>
          <a:xfrm>
            <a:off x="0" y="2819400"/>
            <a:ext cx="1524000" cy="646331"/>
          </a:xfrm>
          <a:prstGeom prst="rect">
            <a:avLst/>
          </a:prstGeom>
          <a:noFill/>
        </p:spPr>
        <p:txBody>
          <a:bodyPr wrap="square" rtlCol="0">
            <a:spAutoFit/>
          </a:bodyPr>
          <a:lstStyle/>
          <a:p>
            <a:r>
              <a:rPr lang="en-US" dirty="0" smtClean="0"/>
              <a:t>Islet of </a:t>
            </a:r>
            <a:r>
              <a:rPr lang="en-US" dirty="0" err="1" smtClean="0"/>
              <a:t>Langerhans</a:t>
            </a:r>
            <a:endParaRPr lang="en-US" dirty="0"/>
          </a:p>
        </p:txBody>
      </p:sp>
      <p:cxnSp>
        <p:nvCxnSpPr>
          <p:cNvPr id="7" name="Straight Arrow Connector 6"/>
          <p:cNvCxnSpPr/>
          <p:nvPr/>
        </p:nvCxnSpPr>
        <p:spPr>
          <a:xfrm flipV="1">
            <a:off x="1371600" y="3124200"/>
            <a:ext cx="1905000"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4648200"/>
            <a:ext cx="4572000" cy="646331"/>
          </a:xfrm>
          <a:prstGeom prst="rect">
            <a:avLst/>
          </a:prstGeom>
        </p:spPr>
        <p:txBody>
          <a:bodyPr>
            <a:spAutoFit/>
          </a:bodyPr>
          <a:lstStyle/>
          <a:p>
            <a:pPr marL="342900" indent="-342900">
              <a:spcBef>
                <a:spcPct val="20000"/>
              </a:spcBef>
              <a:buClr>
                <a:schemeClr val="tx2"/>
              </a:buClr>
            </a:pPr>
            <a:r>
              <a:rPr lang="en-US" dirty="0" smtClean="0"/>
              <a:t>serous </a:t>
            </a:r>
            <a:r>
              <a:rPr lang="en-US" dirty="0" err="1" smtClean="0"/>
              <a:t>secretory</a:t>
            </a:r>
            <a:r>
              <a:rPr lang="en-US" dirty="0" smtClean="0"/>
              <a:t> </a:t>
            </a:r>
            <a:r>
              <a:rPr lang="en-US" dirty="0" err="1" smtClean="0"/>
              <a:t>acini</a:t>
            </a:r>
            <a:r>
              <a:rPr lang="en-US" dirty="0" smtClean="0"/>
              <a:t> of the exocrine pancreas. Surround Islet of </a:t>
            </a:r>
            <a:r>
              <a:rPr lang="en-US" dirty="0" err="1" smtClean="0"/>
              <a:t>Langerhans</a:t>
            </a:r>
            <a:endParaRPr lang="en-US" dirty="0"/>
          </a:p>
        </p:txBody>
      </p:sp>
      <p:cxnSp>
        <p:nvCxnSpPr>
          <p:cNvPr id="10" name="Straight Arrow Connector 9"/>
          <p:cNvCxnSpPr/>
          <p:nvPr/>
        </p:nvCxnSpPr>
        <p:spPr>
          <a:xfrm rot="5400000" flipH="1" flipV="1">
            <a:off x="3657600" y="4343400"/>
            <a:ext cx="990600"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3" descr="fige"/>
          <p:cNvPicPr>
            <a:picLocks noChangeAspect="1" noChangeArrowheads="1"/>
          </p:cNvPicPr>
          <p:nvPr/>
        </p:nvPicPr>
        <p:blipFill>
          <a:blip r:embed="rId3"/>
          <a:srcRect/>
          <a:stretch>
            <a:fillRect/>
          </a:stretch>
        </p:blipFill>
        <p:spPr bwMode="auto">
          <a:xfrm>
            <a:off x="5802599" y="3657600"/>
            <a:ext cx="3341401" cy="2514600"/>
          </a:xfrm>
          <a:prstGeom prst="rect">
            <a:avLst/>
          </a:prstGeom>
          <a:noFill/>
          <a:ln w="28575">
            <a:solidFill>
              <a:srgbClr val="000000"/>
            </a:solidFill>
            <a:miter lim="800000"/>
            <a:headEnd/>
            <a:tailEnd/>
          </a:ln>
        </p:spPr>
      </p:pic>
      <p:sp>
        <p:nvSpPr>
          <p:cNvPr id="12" name="TextBox 11"/>
          <p:cNvSpPr txBox="1"/>
          <p:nvPr/>
        </p:nvSpPr>
        <p:spPr>
          <a:xfrm>
            <a:off x="6781800" y="2971800"/>
            <a:ext cx="1752600" cy="646331"/>
          </a:xfrm>
          <a:prstGeom prst="rect">
            <a:avLst/>
          </a:prstGeom>
          <a:noFill/>
        </p:spPr>
        <p:txBody>
          <a:bodyPr wrap="square" rtlCol="0">
            <a:spAutoFit/>
          </a:bodyPr>
          <a:lstStyle/>
          <a:p>
            <a:r>
              <a:rPr lang="en-US" dirty="0" smtClean="0"/>
              <a:t>Low </a:t>
            </a:r>
            <a:r>
              <a:rPr lang="en-US" dirty="0" err="1" smtClean="0"/>
              <a:t>Mag</a:t>
            </a:r>
            <a:r>
              <a:rPr lang="en-US" dirty="0" smtClean="0"/>
              <a:t> of Pancreas</a:t>
            </a:r>
            <a:endParaRPr lang="en-US" dirty="0"/>
          </a:p>
        </p:txBody>
      </p:sp>
      <p:sp>
        <p:nvSpPr>
          <p:cNvPr id="13" name="TextBox 12"/>
          <p:cNvSpPr txBox="1"/>
          <p:nvPr/>
        </p:nvSpPr>
        <p:spPr>
          <a:xfrm>
            <a:off x="3352800" y="1219200"/>
            <a:ext cx="1752600" cy="646331"/>
          </a:xfrm>
          <a:prstGeom prst="rect">
            <a:avLst/>
          </a:prstGeom>
          <a:noFill/>
        </p:spPr>
        <p:txBody>
          <a:bodyPr wrap="square" rtlCol="0">
            <a:spAutoFit/>
          </a:bodyPr>
          <a:lstStyle/>
          <a:p>
            <a:r>
              <a:rPr lang="en-US" dirty="0" smtClean="0"/>
              <a:t>High </a:t>
            </a:r>
            <a:r>
              <a:rPr lang="en-US" dirty="0" err="1" smtClean="0"/>
              <a:t>Mag</a:t>
            </a:r>
            <a:r>
              <a:rPr lang="en-US" dirty="0" smtClean="0"/>
              <a:t> of Pancreas</a:t>
            </a: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rtlCol="0">
            <a:normAutofit fontScale="90000"/>
          </a:bodyPr>
          <a:lstStyle/>
          <a:p>
            <a:pPr fontAlgn="auto">
              <a:spcAft>
                <a:spcPts val="0"/>
              </a:spcAft>
              <a:defRPr/>
            </a:pPr>
            <a:r>
              <a:rPr lang="en-US" smtClean="0"/>
              <a:t>10. Which </a:t>
            </a:r>
            <a:r>
              <a:rPr lang="en-US" dirty="0" smtClean="0"/>
              <a:t>of the following cell types secrete insulin?</a:t>
            </a:r>
            <a:endParaRPr lang="en-US" dirty="0"/>
          </a:p>
        </p:txBody>
      </p:sp>
      <p:sp>
        <p:nvSpPr>
          <p:cNvPr id="12291" name="TPAnswers"/>
          <p:cNvSpPr>
            <a:spLocks noGrp="1"/>
          </p:cNvSpPr>
          <p:nvPr>
            <p:ph type="body" idx="1"/>
            <p:custDataLst>
              <p:tags r:id="rId2"/>
            </p:custDataLst>
          </p:nvPr>
        </p:nvSpPr>
        <p:spPr>
          <a:xfrm>
            <a:off x="457200" y="1600200"/>
            <a:ext cx="4114800" cy="4525963"/>
          </a:xfrm>
        </p:spPr>
        <p:txBody>
          <a:bodyPr/>
          <a:lstStyle/>
          <a:p>
            <a:pPr marL="514350" indent="-514350">
              <a:buFont typeface="Arial" charset="0"/>
              <a:buAutoNum type="arabicPeriod"/>
            </a:pPr>
            <a:r>
              <a:rPr lang="en-US" smtClean="0">
                <a:latin typeface="Symbol" pitchFamily="18" charset="2"/>
              </a:rPr>
              <a:t>A (a)</a:t>
            </a:r>
            <a:r>
              <a:rPr lang="en-US" smtClean="0">
                <a:latin typeface="Times New Roman" pitchFamily="18" charset="0"/>
              </a:rPr>
              <a:t> cell</a:t>
            </a:r>
            <a:endParaRPr lang="en-US" smtClean="0">
              <a:latin typeface="Symbol" pitchFamily="18" charset="2"/>
            </a:endParaRPr>
          </a:p>
          <a:p>
            <a:pPr marL="514350" indent="-514350">
              <a:buFont typeface="Arial" charset="0"/>
              <a:buAutoNum type="arabicPeriod"/>
            </a:pPr>
            <a:r>
              <a:rPr lang="en-US" smtClean="0">
                <a:latin typeface="Symbol" pitchFamily="18" charset="2"/>
              </a:rPr>
              <a:t>B (b)</a:t>
            </a:r>
            <a:r>
              <a:rPr lang="en-US" smtClean="0">
                <a:latin typeface="Times New Roman" pitchFamily="18" charset="0"/>
              </a:rPr>
              <a:t> cell</a:t>
            </a:r>
          </a:p>
          <a:p>
            <a:pPr marL="514350" indent="-514350">
              <a:buFont typeface="Arial" charset="0"/>
              <a:buAutoNum type="arabicPeriod"/>
            </a:pPr>
            <a:r>
              <a:rPr lang="en-US" smtClean="0">
                <a:latin typeface="Times New Roman" pitchFamily="18" charset="0"/>
              </a:rPr>
              <a:t>D (</a:t>
            </a:r>
            <a:r>
              <a:rPr lang="en-US" smtClean="0">
                <a:latin typeface="Symbol" pitchFamily="18" charset="2"/>
              </a:rPr>
              <a:t>d)</a:t>
            </a:r>
            <a:r>
              <a:rPr lang="en-US" smtClean="0">
                <a:latin typeface="Times New Roman" pitchFamily="18" charset="0"/>
              </a:rPr>
              <a:t> cell</a:t>
            </a:r>
          </a:p>
          <a:p>
            <a:pPr marL="514350" indent="-514350">
              <a:buFont typeface="Arial" charset="0"/>
              <a:buAutoNum type="arabicPeriod"/>
            </a:pPr>
            <a:r>
              <a:rPr lang="en-US" smtClean="0">
                <a:latin typeface="Times New Roman" pitchFamily="18" charset="0"/>
              </a:rPr>
              <a:t>F cell</a:t>
            </a:r>
            <a:endParaRPr lang="en-US" smtClean="0"/>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t>Answer: 2; B (β) cell</a:t>
            </a:r>
            <a:endParaRPr lang="en-US" dirty="0"/>
          </a:p>
        </p:txBody>
      </p:sp>
      <p:graphicFrame>
        <p:nvGraphicFramePr>
          <p:cNvPr id="4" name="Group 54"/>
          <p:cNvGraphicFramePr>
            <a:graphicFrameLocks/>
          </p:cNvGraphicFramePr>
          <p:nvPr/>
        </p:nvGraphicFramePr>
        <p:xfrm>
          <a:off x="762000" y="1200474"/>
          <a:ext cx="7772400" cy="5657525"/>
        </p:xfrm>
        <a:graphic>
          <a:graphicData uri="http://schemas.openxmlformats.org/drawingml/2006/table">
            <a:tbl>
              <a:tblPr/>
              <a:tblGrid>
                <a:gridCol w="2514600"/>
                <a:gridCol w="2667000"/>
                <a:gridCol w="2590800"/>
              </a:tblGrid>
              <a:tr h="6649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33CCFF"/>
                          </a:solidFill>
                          <a:effectLst/>
                          <a:latin typeface="Times New Roman" pitchFamily="18" charset="0"/>
                        </a:rPr>
                        <a:t>Cell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33CCFF"/>
                          </a:solidFill>
                          <a:effectLst/>
                          <a:latin typeface="Times New Roman" pitchFamily="18" charset="0"/>
                        </a:rPr>
                        <a:t>Hormone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rgbClr val="33CCFF"/>
                          </a:solidFill>
                          <a:effectLst/>
                          <a:latin typeface="Times New Roman" pitchFamily="18" charset="0"/>
                        </a:rPr>
                        <a:t>Function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60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Symbol" pitchFamily="18" charset="2"/>
                        </a:rPr>
                        <a:t>b</a:t>
                      </a:r>
                      <a:r>
                        <a:rPr kumimoji="0" lang="en-US" sz="2800" b="0" i="0" u="none" strike="noStrike" cap="none" normalizeH="0" baseline="0" smtClean="0">
                          <a:ln>
                            <a:noFill/>
                          </a:ln>
                          <a:solidFill>
                            <a:schemeClr val="tx1"/>
                          </a:solidFill>
                          <a:effectLst/>
                          <a:latin typeface="Times New Roman" pitchFamily="18" charset="0"/>
                        </a:rPr>
                        <a:t> cell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New Roman" pitchFamily="18" charset="0"/>
                        </a:rPr>
                        <a:t>Insulin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Decreases blood glucose levels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60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Symbol" pitchFamily="18" charset="2"/>
                        </a:rPr>
                        <a:t>a</a:t>
                      </a:r>
                      <a:r>
                        <a:rPr kumimoji="0" lang="en-US" sz="2800" b="0" i="0" u="none" strike="noStrike" cap="none" normalizeH="0" baseline="0" smtClean="0">
                          <a:ln>
                            <a:noFill/>
                          </a:ln>
                          <a:solidFill>
                            <a:schemeClr val="tx1"/>
                          </a:solidFill>
                          <a:effectLst/>
                          <a:latin typeface="Times New Roman" pitchFamily="18" charset="0"/>
                        </a:rPr>
                        <a:t> cell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Glucagon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Increases blood glucose levels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397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Symbol" pitchFamily="18" charset="2"/>
                        </a:rPr>
                        <a:t>d</a:t>
                      </a:r>
                      <a:r>
                        <a:rPr kumimoji="0" lang="en-US" sz="2800" b="0" i="0" u="none" strike="noStrike" cap="none" normalizeH="0" baseline="0" smtClean="0">
                          <a:ln>
                            <a:noFill/>
                          </a:ln>
                          <a:solidFill>
                            <a:schemeClr val="tx1"/>
                          </a:solidFill>
                          <a:effectLst/>
                          <a:latin typeface="Times New Roman" pitchFamily="18" charset="0"/>
                        </a:rPr>
                        <a:t> cell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Somatostatin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Inhibits hormone release.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rPr>
                        <a:t>Reduces contractions of GI smooth muscle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78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Symbol" pitchFamily="18" charset="2"/>
                        </a:rPr>
                        <a:t>d</a:t>
                      </a:r>
                      <a:r>
                        <a:rPr kumimoji="0" lang="en-US" sz="2800" b="0" i="0" u="none" strike="noStrike" cap="none" normalizeH="0" baseline="0" smtClean="0">
                          <a:ln>
                            <a:noFill/>
                          </a:ln>
                          <a:solidFill>
                            <a:schemeClr val="tx1"/>
                          </a:solidFill>
                          <a:effectLst/>
                          <a:latin typeface="Times New Roman" pitchFamily="18" charset="0"/>
                        </a:rPr>
                        <a:t> cell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Gastrin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pitchFamily="18" charset="0"/>
                        </a:rPr>
                        <a:t>Stimulates parietal cells to secrete HCl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707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F cell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imes New Roman" pitchFamily="18" charset="0"/>
                        </a:rPr>
                        <a:t>Pancreatic polypeptide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Inhibits contraction of gall bladder and secretion of </a:t>
                      </a:r>
                      <a:r>
                        <a:rPr kumimoji="0" lang="en-US" sz="2000" b="0" i="0" u="none" strike="noStrike" cap="none" normalizeH="0" baseline="0" dirty="0" err="1" smtClean="0">
                          <a:ln>
                            <a:noFill/>
                          </a:ln>
                          <a:solidFill>
                            <a:schemeClr val="tx1"/>
                          </a:solidFill>
                          <a:effectLst/>
                          <a:latin typeface="Times New Roman" pitchFamily="18" charset="0"/>
                        </a:rPr>
                        <a:t>somatostatin</a:t>
                      </a:r>
                      <a:endParaRPr kumimoji="0" lang="en-US" sz="20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le 1"/>
          <p:cNvSpPr>
            <a:spLocks noGrp="1"/>
          </p:cNvSpPr>
          <p:nvPr>
            <p:ph type="ctrTitle" idx="4294967295"/>
          </p:nvPr>
        </p:nvSpPr>
        <p:spPr>
          <a:xfrm>
            <a:off x="685800" y="2130425"/>
            <a:ext cx="7772400" cy="1470025"/>
          </a:xfrm>
        </p:spPr>
        <p:txBody>
          <a:bodyPr/>
          <a:lstStyle/>
          <a:p>
            <a:r>
              <a:rPr lang="en-US"/>
              <a:t>Quiz #6</a:t>
            </a:r>
          </a:p>
        </p:txBody>
      </p:sp>
      <p:sp>
        <p:nvSpPr>
          <p:cNvPr id="3" name="Subtitle 2"/>
          <p:cNvSpPr>
            <a:spLocks noGrp="1"/>
          </p:cNvSpPr>
          <p:nvPr>
            <p:ph type="subTitle" idx="4294967295"/>
          </p:nvPr>
        </p:nvSpPr>
        <p:spPr>
          <a:xfrm>
            <a:off x="1371600" y="3886200"/>
            <a:ext cx="6400800" cy="1752600"/>
          </a:xfrm>
        </p:spPr>
        <p:txBody>
          <a:bodyPr>
            <a:normAutofit/>
          </a:bodyPr>
          <a:lstStyle/>
          <a:p>
            <a:pPr marL="0" indent="0" algn="ctr">
              <a:buFont typeface="Arial" pitchFamily="-111" charset="0"/>
              <a:buNone/>
            </a:pPr>
            <a:endParaRPr lang="en-US">
              <a:solidFill>
                <a:srgbClr val="898989"/>
              </a:solidFill>
            </a:endParaRPr>
          </a:p>
        </p:txBody>
      </p:sp>
    </p:spTree>
    <p:custDataLst>
      <p:tags r:id="rId1"/>
    </p:custDataLst>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PQuestion"/>
          <p:cNvSpPr>
            <a:spLocks noGrp="1"/>
          </p:cNvSpPr>
          <p:nvPr>
            <p:ph type="title" idx="4294967295"/>
          </p:nvPr>
        </p:nvSpPr>
        <p:spPr/>
        <p:txBody>
          <a:bodyPr/>
          <a:lstStyle/>
          <a:p>
            <a:r>
              <a:rPr lang="en-US" sz="3600" b="1"/>
              <a:t>1. The intestinal villus does NOT contain:</a:t>
            </a:r>
            <a:endParaRPr lang="en-US" sz="3600"/>
          </a:p>
        </p:txBody>
      </p:sp>
      <p:sp>
        <p:nvSpPr>
          <p:cNvPr id="3075" name="TPAnswers"/>
          <p:cNvSpPr>
            <a:spLocks noGrp="1"/>
          </p:cNvSpPr>
          <p:nvPr>
            <p:ph type="body" idx="4294967295"/>
            <p:custDataLst>
              <p:tags r:id="rId2"/>
            </p:custDataLst>
          </p:nvPr>
        </p:nvSpPr>
        <p:spPr>
          <a:xfrm>
            <a:off x="457200" y="1600200"/>
            <a:ext cx="7315200" cy="4525963"/>
          </a:xfrm>
        </p:spPr>
        <p:txBody>
          <a:bodyPr>
            <a:normAutofit lnSpcReduction="10000"/>
          </a:bodyPr>
          <a:lstStyle/>
          <a:p>
            <a:pPr>
              <a:buFontTx/>
              <a:buAutoNum type="arabicPeriod"/>
            </a:pPr>
            <a:r>
              <a:rPr lang="en-US" sz="2400" b="1"/>
              <a:t>Smooth muscle</a:t>
            </a:r>
            <a:r>
              <a:rPr lang="en-US" sz="2400"/>
              <a:t>. </a:t>
            </a:r>
          </a:p>
          <a:p>
            <a:pPr lvl="1">
              <a:buFontTx/>
              <a:buAutoNum type="arabicPeriod"/>
            </a:pPr>
            <a:r>
              <a:rPr lang="en-US" sz="1600" i="1"/>
              <a:t>muscularis interna, externa, and muscularis mucosa are smooth muscle</a:t>
            </a:r>
          </a:p>
          <a:p>
            <a:pPr>
              <a:buFontTx/>
              <a:buAutoNum type="arabicPeriod"/>
            </a:pPr>
            <a:r>
              <a:rPr lang="en-US" sz="2400" b="1"/>
              <a:t>Lymphatic capillaries</a:t>
            </a:r>
            <a:r>
              <a:rPr lang="en-US" sz="1800"/>
              <a:t> </a:t>
            </a:r>
          </a:p>
          <a:p>
            <a:pPr lvl="1">
              <a:buFontTx/>
              <a:buAutoNum type="arabicPeriod"/>
            </a:pPr>
            <a:r>
              <a:rPr lang="en-US" sz="1800" i="1"/>
              <a:t>called </a:t>
            </a:r>
            <a:r>
              <a:rPr lang="en-US" sz="1800" b="1" i="1"/>
              <a:t>lacteals</a:t>
            </a:r>
            <a:r>
              <a:rPr lang="en-US" sz="1800" i="1"/>
              <a:t>, these absorb chylomicrons</a:t>
            </a:r>
            <a:endParaRPr lang="en-US" sz="1800" b="1"/>
          </a:p>
          <a:p>
            <a:pPr>
              <a:buFontTx/>
              <a:buAutoNum type="arabicPeriod"/>
            </a:pPr>
            <a:r>
              <a:rPr lang="en-US" sz="2400" b="1"/>
              <a:t>Loose connective tissue</a:t>
            </a:r>
            <a:r>
              <a:rPr lang="en-US" sz="1800"/>
              <a:t>. </a:t>
            </a:r>
          </a:p>
          <a:p>
            <a:pPr lvl="1">
              <a:buFontTx/>
              <a:buAutoNum type="arabicPeriod"/>
            </a:pPr>
            <a:r>
              <a:rPr lang="en-US" sz="1800" i="1"/>
              <a:t>The </a:t>
            </a:r>
            <a:r>
              <a:rPr lang="en-US" sz="1800" b="1" i="1"/>
              <a:t>lamina propria</a:t>
            </a:r>
            <a:r>
              <a:rPr lang="en-US" sz="1800" i="1"/>
              <a:t> is made of loose CT and is found within the mucosal layer (the layer closest to the lumen)</a:t>
            </a:r>
            <a:endParaRPr lang="en-US" sz="1600"/>
          </a:p>
          <a:p>
            <a:pPr>
              <a:buFontTx/>
              <a:buAutoNum type="arabicPeriod"/>
            </a:pPr>
            <a:r>
              <a:rPr lang="en-US" sz="2400" b="1"/>
              <a:t>**</a:t>
            </a:r>
            <a:r>
              <a:rPr lang="en-US" sz="2400" b="1" u="sng"/>
              <a:t>Ciliated cells</a:t>
            </a:r>
            <a:r>
              <a:rPr lang="en-US" sz="2400" b="1"/>
              <a:t>**.</a:t>
            </a:r>
            <a:r>
              <a:rPr lang="en-US" sz="1800" b="1"/>
              <a:t> </a:t>
            </a:r>
          </a:p>
          <a:p>
            <a:pPr lvl="1">
              <a:buFontTx/>
              <a:buAutoNum type="arabicPeriod"/>
            </a:pPr>
            <a:r>
              <a:rPr lang="en-US" sz="1800" b="1" i="1"/>
              <a:t>intestine contains villi, not cilia</a:t>
            </a:r>
            <a:br>
              <a:rPr lang="en-US" sz="1800" b="1" i="1"/>
            </a:br>
            <a:endParaRPr lang="en-US" sz="1600" b="1" i="1"/>
          </a:p>
          <a:p>
            <a:pPr lvl="1">
              <a:buFontTx/>
              <a:buAutoNum type="arabicPeriod"/>
            </a:pPr>
            <a:r>
              <a:rPr lang="en-US" sz="2000" i="1"/>
              <a:t>From the lumen, the layers go: </a:t>
            </a:r>
            <a:r>
              <a:rPr lang="en-US" sz="2000" b="1" i="1"/>
              <a:t>mucosa</a:t>
            </a:r>
            <a:r>
              <a:rPr lang="en-US" sz="2000" i="1"/>
              <a:t> (epithelum, lamina propria, muscularis mucosa) -&gt; </a:t>
            </a:r>
            <a:r>
              <a:rPr lang="en-US" sz="2000" b="1" i="1"/>
              <a:t>submucosa</a:t>
            </a:r>
            <a:r>
              <a:rPr lang="en-US" sz="2000" i="1"/>
              <a:t> -&gt; </a:t>
            </a:r>
            <a:r>
              <a:rPr lang="en-US" sz="2000" b="1" i="1"/>
              <a:t>muscularis interna &amp; externa</a:t>
            </a:r>
            <a:r>
              <a:rPr lang="en-US" sz="2000" i="1"/>
              <a:t> -&gt; </a:t>
            </a:r>
            <a:r>
              <a:rPr lang="en-US" sz="2000" b="1" i="1"/>
              <a:t>serosa</a:t>
            </a:r>
            <a:endParaRPr lang="en-US" sz="1600" b="1"/>
          </a:p>
        </p:txBody>
      </p:sp>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PQuestion"/>
          <p:cNvSpPr>
            <a:spLocks noGrp="1"/>
          </p:cNvSpPr>
          <p:nvPr>
            <p:ph type="title" idx="4294967295"/>
          </p:nvPr>
        </p:nvSpPr>
        <p:spPr>
          <a:xfrm>
            <a:off x="0" y="3657600"/>
            <a:ext cx="9144000" cy="1143000"/>
          </a:xfrm>
        </p:spPr>
        <p:txBody>
          <a:bodyPr/>
          <a:lstStyle/>
          <a:p>
            <a:pPr algn="l"/>
            <a:r>
              <a:rPr lang="en-US" sz="2800" b="1"/>
              <a:t>2. Cells producing pepsinogen are predominately  found in:</a:t>
            </a:r>
          </a:p>
        </p:txBody>
      </p:sp>
      <p:pic>
        <p:nvPicPr>
          <p:cNvPr id="4099" name="Picture 13" descr="1"/>
          <p:cNvPicPr>
            <a:picLocks noChangeAspect="1" noChangeArrowheads="1"/>
          </p:cNvPicPr>
          <p:nvPr/>
        </p:nvPicPr>
        <p:blipFill>
          <a:blip r:embed="rId5"/>
          <a:srcRect/>
          <a:stretch>
            <a:fillRect/>
          </a:stretch>
        </p:blipFill>
        <p:spPr bwMode="auto">
          <a:xfrm>
            <a:off x="3886200" y="152400"/>
            <a:ext cx="5133975" cy="3863975"/>
          </a:xfrm>
          <a:prstGeom prst="rect">
            <a:avLst/>
          </a:prstGeom>
          <a:noFill/>
          <a:ln w="28575">
            <a:solidFill>
              <a:schemeClr val="tx1"/>
            </a:solidFill>
            <a:miter lim="800000"/>
            <a:headEnd/>
            <a:tailEnd/>
          </a:ln>
        </p:spPr>
      </p:pic>
      <p:pic>
        <p:nvPicPr>
          <p:cNvPr id="4100" name="Picture 16" descr="1"/>
          <p:cNvPicPr>
            <a:picLocks noChangeAspect="1" noChangeArrowheads="1"/>
          </p:cNvPicPr>
          <p:nvPr/>
        </p:nvPicPr>
        <p:blipFill>
          <a:blip r:embed="rId6"/>
          <a:srcRect/>
          <a:stretch>
            <a:fillRect/>
          </a:stretch>
        </p:blipFill>
        <p:spPr bwMode="auto">
          <a:xfrm>
            <a:off x="228600" y="152400"/>
            <a:ext cx="3429000" cy="2032000"/>
          </a:xfrm>
          <a:prstGeom prst="rect">
            <a:avLst/>
          </a:prstGeom>
          <a:noFill/>
          <a:ln w="28575">
            <a:solidFill>
              <a:schemeClr val="tx1"/>
            </a:solidFill>
            <a:miter lim="800000"/>
            <a:headEnd/>
            <a:tailEnd/>
          </a:ln>
        </p:spPr>
      </p:pic>
      <p:sp>
        <p:nvSpPr>
          <p:cNvPr id="4101" name="Rectangle 25"/>
          <p:cNvSpPr>
            <a:spLocks noChangeArrowheads="1"/>
          </p:cNvSpPr>
          <p:nvPr/>
        </p:nvSpPr>
        <p:spPr bwMode="auto">
          <a:xfrm>
            <a:off x="2209800" y="914400"/>
            <a:ext cx="609600" cy="457200"/>
          </a:xfrm>
          <a:prstGeom prst="rect">
            <a:avLst/>
          </a:prstGeom>
          <a:noFill/>
          <a:ln w="28575">
            <a:solidFill>
              <a:schemeClr val="tx1"/>
            </a:solidFill>
            <a:miter lim="800000"/>
            <a:headEnd/>
            <a:tailEnd/>
          </a:ln>
        </p:spPr>
        <p:txBody>
          <a:bodyPr lIns="90488" tIns="44450" rIns="90488" bIns="44450" anchor="ctr">
            <a:prstTxWarp prst="textNoShape">
              <a:avLst/>
            </a:prstTxWarp>
            <a:spAutoFit/>
          </a:bodyPr>
          <a:lstStyle/>
          <a:p>
            <a:endParaRPr lang="en-US">
              <a:latin typeface="Calibri" pitchFamily="-111" charset="0"/>
            </a:endParaRPr>
          </a:p>
        </p:txBody>
      </p:sp>
      <p:sp>
        <p:nvSpPr>
          <p:cNvPr id="4102" name="Line 26"/>
          <p:cNvSpPr>
            <a:spLocks noChangeShapeType="1"/>
          </p:cNvSpPr>
          <p:nvPr/>
        </p:nvSpPr>
        <p:spPr bwMode="auto">
          <a:xfrm>
            <a:off x="2819400" y="1295400"/>
            <a:ext cx="990600" cy="76200"/>
          </a:xfrm>
          <a:prstGeom prst="line">
            <a:avLst/>
          </a:prstGeom>
          <a:noFill/>
          <a:ln w="28575">
            <a:solidFill>
              <a:schemeClr val="tx1"/>
            </a:solidFill>
            <a:round/>
            <a:headEnd/>
            <a:tailEnd type="triangle" w="med" len="med"/>
          </a:ln>
        </p:spPr>
        <p:txBody>
          <a:bodyPr lIns="90488" tIns="44450" rIns="90488" bIns="44450" anchor="ctr">
            <a:prstTxWarp prst="textNoShape">
              <a:avLst/>
            </a:prstTxWarp>
            <a:spAutoFit/>
          </a:bodyPr>
          <a:lstStyle/>
          <a:p>
            <a:endParaRPr lang="en-US"/>
          </a:p>
        </p:txBody>
      </p:sp>
      <p:sp>
        <p:nvSpPr>
          <p:cNvPr id="10" name="TextBox 9"/>
          <p:cNvSpPr txBox="1"/>
          <p:nvPr/>
        </p:nvSpPr>
        <p:spPr>
          <a:xfrm>
            <a:off x="4876800" y="762000"/>
            <a:ext cx="1409700" cy="366713"/>
          </a:xfrm>
          <a:prstGeom prst="rect">
            <a:avLst/>
          </a:prstGeom>
          <a:solidFill>
            <a:schemeClr val="bg1">
              <a:lumMod val="95000"/>
            </a:schemeClr>
          </a:solidFill>
        </p:spPr>
        <p:txBody>
          <a:bodyPr wrap="none">
            <a:prstTxWarp prst="textNoShape">
              <a:avLst/>
            </a:prstTxWarp>
            <a:spAutoFit/>
          </a:bodyPr>
          <a:lstStyle/>
          <a:p>
            <a:r>
              <a:rPr lang="en-US" b="1">
                <a:latin typeface="Calibri" pitchFamily="-111" charset="0"/>
              </a:rPr>
              <a:t>1-</a:t>
            </a:r>
            <a:r>
              <a:rPr lang="en-US" b="1" i="1">
                <a:latin typeface="Calibri" pitchFamily="-111" charset="0"/>
              </a:rPr>
              <a:t>gastric pits</a:t>
            </a:r>
            <a:endParaRPr lang="en-US" b="1">
              <a:latin typeface="Calibri" pitchFamily="-111" charset="0"/>
            </a:endParaRPr>
          </a:p>
        </p:txBody>
      </p:sp>
      <p:sp>
        <p:nvSpPr>
          <p:cNvPr id="11" name="TextBox 10"/>
          <p:cNvSpPr txBox="1"/>
          <p:nvPr/>
        </p:nvSpPr>
        <p:spPr>
          <a:xfrm>
            <a:off x="4953000" y="1981200"/>
            <a:ext cx="806450" cy="366713"/>
          </a:xfrm>
          <a:prstGeom prst="rect">
            <a:avLst/>
          </a:prstGeom>
          <a:solidFill>
            <a:schemeClr val="bg1">
              <a:lumMod val="95000"/>
            </a:schemeClr>
          </a:solidFill>
        </p:spPr>
        <p:txBody>
          <a:bodyPr wrap="none">
            <a:prstTxWarp prst="textNoShape">
              <a:avLst/>
            </a:prstTxWarp>
            <a:spAutoFit/>
          </a:bodyPr>
          <a:lstStyle/>
          <a:p>
            <a:r>
              <a:rPr lang="en-US" b="1">
                <a:latin typeface="Calibri" pitchFamily="-111" charset="0"/>
              </a:rPr>
              <a:t>2-</a:t>
            </a:r>
            <a:r>
              <a:rPr lang="en-US" b="1" i="1">
                <a:latin typeface="Calibri" pitchFamily="-111" charset="0"/>
              </a:rPr>
              <a:t>neck</a:t>
            </a:r>
            <a:endParaRPr lang="en-US" b="1">
              <a:latin typeface="Calibri" pitchFamily="-111" charset="0"/>
            </a:endParaRPr>
          </a:p>
        </p:txBody>
      </p:sp>
      <p:sp>
        <p:nvSpPr>
          <p:cNvPr id="12" name="TextBox 11"/>
          <p:cNvSpPr txBox="1"/>
          <p:nvPr/>
        </p:nvSpPr>
        <p:spPr>
          <a:xfrm>
            <a:off x="4724400" y="3200400"/>
            <a:ext cx="1042988" cy="366713"/>
          </a:xfrm>
          <a:prstGeom prst="rect">
            <a:avLst/>
          </a:prstGeom>
          <a:solidFill>
            <a:schemeClr val="bg1">
              <a:lumMod val="95000"/>
            </a:schemeClr>
          </a:solidFill>
        </p:spPr>
        <p:txBody>
          <a:bodyPr wrap="none">
            <a:prstTxWarp prst="textNoShape">
              <a:avLst/>
            </a:prstTxWarp>
            <a:spAutoFit/>
          </a:bodyPr>
          <a:lstStyle/>
          <a:p>
            <a:r>
              <a:rPr lang="en-US" b="1">
                <a:latin typeface="Calibri" pitchFamily="-111" charset="0"/>
              </a:rPr>
              <a:t>*3-</a:t>
            </a:r>
            <a:r>
              <a:rPr lang="en-US" b="1" i="1">
                <a:latin typeface="Calibri" pitchFamily="-111" charset="0"/>
              </a:rPr>
              <a:t>base*</a:t>
            </a:r>
            <a:endParaRPr lang="en-US" b="1">
              <a:latin typeface="Calibri" pitchFamily="-111" charset="0"/>
            </a:endParaRPr>
          </a:p>
        </p:txBody>
      </p:sp>
      <p:sp>
        <p:nvSpPr>
          <p:cNvPr id="13" name="TextBox 12"/>
          <p:cNvSpPr txBox="1"/>
          <p:nvPr/>
        </p:nvSpPr>
        <p:spPr>
          <a:xfrm>
            <a:off x="6553200" y="3581400"/>
            <a:ext cx="641350" cy="366713"/>
          </a:xfrm>
          <a:prstGeom prst="rect">
            <a:avLst/>
          </a:prstGeom>
          <a:solidFill>
            <a:schemeClr val="bg1">
              <a:lumMod val="95000"/>
            </a:schemeClr>
          </a:solidFill>
        </p:spPr>
        <p:txBody>
          <a:bodyPr wrap="none">
            <a:prstTxWarp prst="textNoShape">
              <a:avLst/>
            </a:prstTxWarp>
            <a:spAutoFit/>
          </a:bodyPr>
          <a:lstStyle/>
          <a:p>
            <a:r>
              <a:rPr lang="en-US" b="1">
                <a:latin typeface="Calibri" pitchFamily="-111" charset="0"/>
              </a:rPr>
              <a:t>4- </a:t>
            </a:r>
            <a:r>
              <a:rPr lang="en-US" b="1" i="1">
                <a:latin typeface="Calibri" pitchFamily="-111" charset="0"/>
              </a:rPr>
              <a:t>LP</a:t>
            </a:r>
            <a:endParaRPr lang="en-US" b="1">
              <a:latin typeface="Calibri" pitchFamily="-111" charset="0"/>
            </a:endParaRPr>
          </a:p>
        </p:txBody>
      </p:sp>
      <p:sp>
        <p:nvSpPr>
          <p:cNvPr id="3" name="TPAnswers"/>
          <p:cNvSpPr>
            <a:spLocks noGrp="1"/>
          </p:cNvSpPr>
          <p:nvPr>
            <p:ph type="body" idx="4294967295"/>
            <p:custDataLst>
              <p:tags r:id="rId2"/>
            </p:custDataLst>
          </p:nvPr>
        </p:nvSpPr>
        <p:spPr>
          <a:xfrm>
            <a:off x="381000" y="4724400"/>
            <a:ext cx="8382000" cy="2133600"/>
          </a:xfrm>
        </p:spPr>
        <p:txBody>
          <a:bodyPr>
            <a:normAutofit/>
          </a:bodyPr>
          <a:lstStyle/>
          <a:p>
            <a:pPr marL="514350" indent="-514350">
              <a:lnSpc>
                <a:spcPct val="90000"/>
              </a:lnSpc>
              <a:buFont typeface="Arial" pitchFamily="-111" charset="0"/>
              <a:buAutoNum type="arabicPeriod"/>
            </a:pPr>
            <a:r>
              <a:rPr lang="en-US" sz="3000"/>
              <a:t>    1- </a:t>
            </a:r>
            <a:r>
              <a:rPr lang="en-US" sz="1800"/>
              <a:t>pits are where gland excretes products</a:t>
            </a:r>
            <a:endParaRPr lang="en-US" sz="3000"/>
          </a:p>
          <a:p>
            <a:pPr marL="514350" indent="-514350">
              <a:lnSpc>
                <a:spcPct val="90000"/>
              </a:lnSpc>
              <a:buFont typeface="Arial" pitchFamily="-111" charset="0"/>
              <a:buAutoNum type="arabicPeriod"/>
            </a:pPr>
            <a:r>
              <a:rPr lang="en-US" sz="3000"/>
              <a:t>    2-</a:t>
            </a:r>
            <a:r>
              <a:rPr lang="en-US" sz="1800"/>
              <a:t>neck contains parietal cells and mucous neck cells</a:t>
            </a:r>
            <a:endParaRPr lang="en-US" sz="3000"/>
          </a:p>
          <a:p>
            <a:pPr marL="514350" indent="-514350">
              <a:lnSpc>
                <a:spcPct val="90000"/>
              </a:lnSpc>
              <a:buFont typeface="Arial" pitchFamily="-111" charset="0"/>
              <a:buAutoNum type="arabicPeriod"/>
            </a:pPr>
            <a:r>
              <a:rPr lang="en-US" sz="3000"/>
              <a:t>**3**-</a:t>
            </a:r>
            <a:r>
              <a:rPr lang="en-US" sz="1400" b="1"/>
              <a:t>base contains chief cells (pepsinogen and lipase)  and parietal cells (HCl &amp; intrinsic factor)</a:t>
            </a:r>
            <a:endParaRPr lang="en-US" sz="3000"/>
          </a:p>
          <a:p>
            <a:pPr marL="514350" indent="-514350">
              <a:lnSpc>
                <a:spcPct val="90000"/>
              </a:lnSpc>
              <a:buFont typeface="Arial" pitchFamily="-111" charset="0"/>
              <a:buAutoNum type="arabicPeriod"/>
            </a:pPr>
            <a:r>
              <a:rPr lang="en-US" sz="3000"/>
              <a:t>    4- </a:t>
            </a:r>
            <a:r>
              <a:rPr lang="en-US" sz="1600"/>
              <a:t>lamina propria of the mucosa</a:t>
            </a:r>
            <a:r>
              <a:rPr lang="en-US" sz="1400"/>
              <a:t> </a:t>
            </a:r>
            <a:endParaRPr lang="en-US" sz="3000"/>
          </a:p>
        </p:txBody>
      </p:sp>
      <p:sp>
        <p:nvSpPr>
          <p:cNvPr id="4108" name="AutoShape 12"/>
          <p:cNvSpPr>
            <a:spLocks/>
          </p:cNvSpPr>
          <p:nvPr/>
        </p:nvSpPr>
        <p:spPr bwMode="auto">
          <a:xfrm>
            <a:off x="6781800" y="1600200"/>
            <a:ext cx="533400" cy="1828800"/>
          </a:xfrm>
          <a:prstGeom prst="rightBrace">
            <a:avLst>
              <a:gd name="adj1" fmla="val 28571"/>
              <a:gd name="adj2" fmla="val 50000"/>
            </a:avLst>
          </a:prstGeom>
          <a:noFill/>
          <a:ln w="28575">
            <a:solidFill>
              <a:schemeClr val="tx1"/>
            </a:solidFill>
            <a:round/>
            <a:headEnd/>
            <a:tailEnd/>
          </a:ln>
          <a:effectLst/>
        </p:spPr>
        <p:txBody>
          <a:bodyPr lIns="90488" tIns="44450" rIns="90488" bIns="44450" anchor="ctr">
            <a:prstTxWarp prst="textNoShape">
              <a:avLst/>
            </a:prstTxWarp>
            <a:spAutoFit/>
          </a:bodyPr>
          <a:lstStyle/>
          <a:p>
            <a:endParaRPr lang="en-US"/>
          </a:p>
        </p:txBody>
      </p:sp>
      <p:sp>
        <p:nvSpPr>
          <p:cNvPr id="4109" name="AutoShape 13"/>
          <p:cNvSpPr>
            <a:spLocks/>
          </p:cNvSpPr>
          <p:nvPr/>
        </p:nvSpPr>
        <p:spPr bwMode="auto">
          <a:xfrm>
            <a:off x="6781800" y="457200"/>
            <a:ext cx="457200" cy="1066800"/>
          </a:xfrm>
          <a:prstGeom prst="rightBrace">
            <a:avLst>
              <a:gd name="adj1" fmla="val 19444"/>
              <a:gd name="adj2" fmla="val 50000"/>
            </a:avLst>
          </a:prstGeom>
          <a:noFill/>
          <a:ln w="28575">
            <a:solidFill>
              <a:schemeClr val="tx1"/>
            </a:solidFill>
            <a:round/>
            <a:headEnd/>
            <a:tailEnd/>
          </a:ln>
          <a:effectLst/>
        </p:spPr>
        <p:txBody>
          <a:bodyPr lIns="90488" tIns="44450" rIns="90488" bIns="44450" anchor="ctr">
            <a:prstTxWarp prst="textNoShape">
              <a:avLst/>
            </a:prstTxWarp>
            <a:spAutoFit/>
          </a:bodyPr>
          <a:lstStyle/>
          <a:p>
            <a:endParaRPr lang="en-US"/>
          </a:p>
        </p:txBody>
      </p:sp>
      <p:sp>
        <p:nvSpPr>
          <p:cNvPr id="4110" name="Comment 14"/>
          <p:cNvSpPr>
            <a:spLocks noChangeArrowheads="1"/>
          </p:cNvSpPr>
          <p:nvPr/>
        </p:nvSpPr>
        <p:spPr bwMode="auto">
          <a:xfrm>
            <a:off x="381000" y="2514600"/>
            <a:ext cx="2743200" cy="1079500"/>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p:spPr>
        <p:txBody>
          <a:bodyPr>
            <a:prstTxWarp prst="textNoShape">
              <a:avLst/>
            </a:prstTxWarp>
            <a:spAutoFit/>
          </a:bodyPr>
          <a:lstStyle/>
          <a:p>
            <a:pPr>
              <a:spcBef>
                <a:spcPct val="50000"/>
              </a:spcBef>
            </a:pPr>
            <a:r>
              <a:rPr lang="en-US" sz="1600" b="1" i="1">
                <a:solidFill>
                  <a:srgbClr val="000000"/>
                </a:solidFill>
              </a:rPr>
              <a:t>Pits = gland: cardiac </a:t>
            </a:r>
          </a:p>
          <a:p>
            <a:pPr>
              <a:spcBef>
                <a:spcPct val="50000"/>
              </a:spcBef>
            </a:pPr>
            <a:r>
              <a:rPr lang="en-US" sz="1600" b="1" i="1">
                <a:solidFill>
                  <a:srgbClr val="000000"/>
                </a:solidFill>
              </a:rPr>
              <a:t>Glands taller: Fundus</a:t>
            </a:r>
          </a:p>
          <a:p>
            <a:pPr>
              <a:spcBef>
                <a:spcPct val="50000"/>
              </a:spcBef>
            </a:pPr>
            <a:r>
              <a:rPr lang="en-US" sz="1600" b="1" i="1">
                <a:solidFill>
                  <a:srgbClr val="000000"/>
                </a:solidFill>
              </a:rPr>
              <a:t>Pits taller : Pylorus</a:t>
            </a:r>
            <a:endParaRPr lang="en-US" sz="1600">
              <a:solidFill>
                <a:srgbClr val="000000"/>
              </a:solidFill>
            </a:endParaRPr>
          </a:p>
        </p:txBody>
      </p:sp>
      <p:sp>
        <p:nvSpPr>
          <p:cNvPr id="4111" name="Rectangle 15"/>
          <p:cNvSpPr>
            <a:spLocks noChangeArrowheads="1"/>
          </p:cNvSpPr>
          <p:nvPr/>
        </p:nvSpPr>
        <p:spPr bwMode="auto">
          <a:xfrm>
            <a:off x="7315200" y="2362200"/>
            <a:ext cx="742950" cy="366713"/>
          </a:xfrm>
          <a:prstGeom prst="rect">
            <a:avLst/>
          </a:prstGeom>
          <a:noFill/>
          <a:ln w="9525">
            <a:noFill/>
            <a:miter lim="800000"/>
            <a:headEnd/>
            <a:tailEnd/>
          </a:ln>
          <a:effectLst/>
        </p:spPr>
        <p:txBody>
          <a:bodyPr wrap="none">
            <a:prstTxWarp prst="textNoShape">
              <a:avLst/>
            </a:prstTxWarp>
            <a:spAutoFit/>
          </a:bodyPr>
          <a:lstStyle/>
          <a:p>
            <a:r>
              <a:rPr lang="en-US" b="1" u="sng">
                <a:latin typeface="Calibri" pitchFamily="-111" charset="0"/>
              </a:rPr>
              <a:t>Gland</a:t>
            </a:r>
            <a:endParaRPr lang="en-US" b="1">
              <a:latin typeface="Calibri" pitchFamily="-111" charset="0"/>
            </a:endParaRPr>
          </a:p>
        </p:txBody>
      </p:sp>
      <p:sp>
        <p:nvSpPr>
          <p:cNvPr id="4112" name="Rectangle 16"/>
          <p:cNvSpPr>
            <a:spLocks noChangeArrowheads="1"/>
          </p:cNvSpPr>
          <p:nvPr/>
        </p:nvSpPr>
        <p:spPr bwMode="auto">
          <a:xfrm>
            <a:off x="7239000" y="838200"/>
            <a:ext cx="593725" cy="366713"/>
          </a:xfrm>
          <a:prstGeom prst="rect">
            <a:avLst/>
          </a:prstGeom>
          <a:noFill/>
          <a:ln w="9525">
            <a:noFill/>
            <a:miter lim="800000"/>
            <a:headEnd/>
            <a:tailEnd/>
          </a:ln>
          <a:effectLst/>
        </p:spPr>
        <p:txBody>
          <a:bodyPr>
            <a:prstTxWarp prst="textNoShape">
              <a:avLst/>
            </a:prstTxWarp>
            <a:spAutoFit/>
          </a:bodyPr>
          <a:lstStyle/>
          <a:p>
            <a:r>
              <a:rPr lang="en-US" b="1" u="sng">
                <a:latin typeface="Calibri" pitchFamily="-111" charset="0"/>
              </a:rPr>
              <a:t>Pit</a:t>
            </a:r>
            <a:endParaRPr lang="en-US" b="1">
              <a:latin typeface="Calibri" pitchFamily="-111" charset="0"/>
            </a:endParaRPr>
          </a:p>
        </p:txBody>
      </p:sp>
      <p:sp>
        <p:nvSpPr>
          <p:cNvPr id="4114" name="TextBox 9"/>
          <p:cNvSpPr txBox="1">
            <a:spLocks noChangeArrowheads="1"/>
          </p:cNvSpPr>
          <p:nvPr/>
        </p:nvSpPr>
        <p:spPr bwMode="auto">
          <a:xfrm>
            <a:off x="1600200" y="304800"/>
            <a:ext cx="1212850" cy="457200"/>
          </a:xfrm>
          <a:prstGeom prst="rect">
            <a:avLst/>
          </a:prstGeom>
          <a:solidFill>
            <a:srgbClr val="F2F2F2"/>
          </a:solidFill>
          <a:ln w="9525">
            <a:noFill/>
            <a:miter lim="800000"/>
            <a:headEnd/>
            <a:tailEnd/>
          </a:ln>
        </p:spPr>
        <p:txBody>
          <a:bodyPr wrap="none">
            <a:prstTxWarp prst="textNoShape">
              <a:avLst/>
            </a:prstTxWarp>
            <a:spAutoFit/>
          </a:bodyPr>
          <a:lstStyle/>
          <a:p>
            <a:pPr algn="ctr"/>
            <a:r>
              <a:rPr lang="en-US" sz="1200" b="1">
                <a:latin typeface="Calibri" pitchFamily="-111" charset="0"/>
              </a:rPr>
              <a:t>Fundic stomach </a:t>
            </a:r>
            <a:br>
              <a:rPr lang="en-US" sz="1200" b="1">
                <a:latin typeface="Calibri" pitchFamily="-111" charset="0"/>
              </a:rPr>
            </a:br>
            <a:r>
              <a:rPr lang="en-US" sz="1200" b="1">
                <a:latin typeface="Calibri" pitchFamily="-111" charset="0"/>
              </a:rPr>
              <a:t>mucosa</a:t>
            </a:r>
            <a:endParaRPr lang="en-US" b="1">
              <a:latin typeface="Calibri" pitchFamily="-111" charset="0"/>
            </a:endParaRPr>
          </a:p>
        </p:txBody>
      </p:sp>
      <p:sp>
        <p:nvSpPr>
          <p:cNvPr id="4115" name="Rectangle 19"/>
          <p:cNvSpPr>
            <a:spLocks noChangeArrowheads="1"/>
          </p:cNvSpPr>
          <p:nvPr/>
        </p:nvSpPr>
        <p:spPr bwMode="auto">
          <a:xfrm>
            <a:off x="1676400" y="1905000"/>
            <a:ext cx="1903413" cy="274638"/>
          </a:xfrm>
          <a:prstGeom prst="rect">
            <a:avLst/>
          </a:prstGeom>
          <a:noFill/>
          <a:ln w="9525">
            <a:noFill/>
            <a:miter lim="800000"/>
            <a:headEnd/>
            <a:tailEnd/>
          </a:ln>
          <a:effectLst/>
        </p:spPr>
        <p:txBody>
          <a:bodyPr wrap="none">
            <a:prstTxWarp prst="textNoShape">
              <a:avLst/>
            </a:prstTxWarp>
            <a:spAutoFit/>
          </a:bodyPr>
          <a:lstStyle/>
          <a:p>
            <a:r>
              <a:rPr lang="en-US" sz="1200">
                <a:latin typeface="Calibri" pitchFamily="-111" charset="0"/>
              </a:rPr>
              <a:t>Submuscosa &amp; muscularis...</a:t>
            </a:r>
            <a:endParaRPr lang="en-US" sz="1200" b="1">
              <a:latin typeface="Calibri" pitchFamily="-111" charset="0"/>
            </a:endParaRPr>
          </a:p>
        </p:txBody>
      </p:sp>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PQuestion"/>
          <p:cNvSpPr>
            <a:spLocks noGrp="1"/>
          </p:cNvSpPr>
          <p:nvPr>
            <p:ph type="title" idx="4294967295"/>
          </p:nvPr>
        </p:nvSpPr>
        <p:spPr>
          <a:xfrm>
            <a:off x="0" y="3962400"/>
            <a:ext cx="9144000" cy="762000"/>
          </a:xfrm>
        </p:spPr>
        <p:txBody>
          <a:bodyPr>
            <a:normAutofit fontScale="90000"/>
          </a:bodyPr>
          <a:lstStyle/>
          <a:p>
            <a:pPr algn="l"/>
            <a:r>
              <a:rPr lang="en-US" sz="2800" b="1"/>
              <a:t>3. Cells producing hydrogen and Cloride ions are predominately  found in:</a:t>
            </a:r>
          </a:p>
        </p:txBody>
      </p:sp>
      <p:pic>
        <p:nvPicPr>
          <p:cNvPr id="5123" name="Picture 13" descr="1"/>
          <p:cNvPicPr>
            <a:picLocks noChangeAspect="1" noChangeArrowheads="1"/>
          </p:cNvPicPr>
          <p:nvPr/>
        </p:nvPicPr>
        <p:blipFill>
          <a:blip r:embed="rId5"/>
          <a:srcRect/>
          <a:stretch>
            <a:fillRect/>
          </a:stretch>
        </p:blipFill>
        <p:spPr bwMode="auto">
          <a:xfrm>
            <a:off x="3657600" y="0"/>
            <a:ext cx="5133975" cy="3863975"/>
          </a:xfrm>
          <a:prstGeom prst="rect">
            <a:avLst/>
          </a:prstGeom>
          <a:noFill/>
          <a:ln w="28575">
            <a:solidFill>
              <a:schemeClr val="tx1"/>
            </a:solidFill>
            <a:miter lim="800000"/>
            <a:headEnd/>
            <a:tailEnd/>
          </a:ln>
        </p:spPr>
      </p:pic>
      <p:pic>
        <p:nvPicPr>
          <p:cNvPr id="5124" name="Picture 16" descr="1"/>
          <p:cNvPicPr>
            <a:picLocks noChangeAspect="1" noChangeArrowheads="1"/>
          </p:cNvPicPr>
          <p:nvPr/>
        </p:nvPicPr>
        <p:blipFill>
          <a:blip r:embed="rId6"/>
          <a:srcRect/>
          <a:stretch>
            <a:fillRect/>
          </a:stretch>
        </p:blipFill>
        <p:spPr bwMode="auto">
          <a:xfrm>
            <a:off x="0" y="0"/>
            <a:ext cx="3429000" cy="2032000"/>
          </a:xfrm>
          <a:prstGeom prst="rect">
            <a:avLst/>
          </a:prstGeom>
          <a:noFill/>
          <a:ln w="28575">
            <a:solidFill>
              <a:schemeClr val="tx1"/>
            </a:solidFill>
            <a:miter lim="800000"/>
            <a:headEnd/>
            <a:tailEnd/>
          </a:ln>
        </p:spPr>
      </p:pic>
      <p:sp>
        <p:nvSpPr>
          <p:cNvPr id="5125" name="Rectangle 25"/>
          <p:cNvSpPr>
            <a:spLocks noChangeArrowheads="1"/>
          </p:cNvSpPr>
          <p:nvPr/>
        </p:nvSpPr>
        <p:spPr bwMode="auto">
          <a:xfrm>
            <a:off x="1981200" y="762000"/>
            <a:ext cx="609600" cy="457200"/>
          </a:xfrm>
          <a:prstGeom prst="rect">
            <a:avLst/>
          </a:prstGeom>
          <a:noFill/>
          <a:ln w="28575">
            <a:solidFill>
              <a:schemeClr val="tx1"/>
            </a:solidFill>
            <a:miter lim="800000"/>
            <a:headEnd/>
            <a:tailEnd/>
          </a:ln>
        </p:spPr>
        <p:txBody>
          <a:bodyPr lIns="90488" tIns="44450" rIns="90488" bIns="44450" anchor="ctr">
            <a:prstTxWarp prst="textNoShape">
              <a:avLst/>
            </a:prstTxWarp>
            <a:spAutoFit/>
          </a:bodyPr>
          <a:lstStyle/>
          <a:p>
            <a:endParaRPr lang="en-US">
              <a:latin typeface="Calibri" pitchFamily="-111" charset="0"/>
            </a:endParaRPr>
          </a:p>
        </p:txBody>
      </p:sp>
      <p:sp>
        <p:nvSpPr>
          <p:cNvPr id="5126" name="Line 26"/>
          <p:cNvSpPr>
            <a:spLocks noChangeShapeType="1"/>
          </p:cNvSpPr>
          <p:nvPr/>
        </p:nvSpPr>
        <p:spPr bwMode="auto">
          <a:xfrm>
            <a:off x="2590800" y="1143000"/>
            <a:ext cx="990600" cy="76200"/>
          </a:xfrm>
          <a:prstGeom prst="line">
            <a:avLst/>
          </a:prstGeom>
          <a:noFill/>
          <a:ln w="28575">
            <a:solidFill>
              <a:schemeClr val="tx1"/>
            </a:solidFill>
            <a:round/>
            <a:headEnd/>
            <a:tailEnd type="triangle" w="med" len="med"/>
          </a:ln>
        </p:spPr>
        <p:txBody>
          <a:bodyPr lIns="90488" tIns="44450" rIns="90488" bIns="44450" anchor="ctr">
            <a:prstTxWarp prst="textNoShape">
              <a:avLst/>
            </a:prstTxWarp>
            <a:spAutoFit/>
          </a:bodyPr>
          <a:lstStyle/>
          <a:p>
            <a:endParaRPr lang="en-US"/>
          </a:p>
        </p:txBody>
      </p:sp>
      <p:sp>
        <p:nvSpPr>
          <p:cNvPr id="10" name="TextBox 9"/>
          <p:cNvSpPr txBox="1"/>
          <p:nvPr/>
        </p:nvSpPr>
        <p:spPr>
          <a:xfrm>
            <a:off x="4648200" y="609600"/>
            <a:ext cx="1409700" cy="366713"/>
          </a:xfrm>
          <a:prstGeom prst="rect">
            <a:avLst/>
          </a:prstGeom>
          <a:solidFill>
            <a:schemeClr val="bg1">
              <a:lumMod val="95000"/>
            </a:schemeClr>
          </a:solidFill>
        </p:spPr>
        <p:txBody>
          <a:bodyPr wrap="none">
            <a:prstTxWarp prst="textNoShape">
              <a:avLst/>
            </a:prstTxWarp>
            <a:spAutoFit/>
          </a:bodyPr>
          <a:lstStyle/>
          <a:p>
            <a:r>
              <a:rPr lang="en-US" b="1">
                <a:latin typeface="Calibri" pitchFamily="-111" charset="0"/>
              </a:rPr>
              <a:t>1-</a:t>
            </a:r>
            <a:r>
              <a:rPr lang="en-US" b="1" i="1">
                <a:latin typeface="Calibri" pitchFamily="-111" charset="0"/>
              </a:rPr>
              <a:t>gastric pits</a:t>
            </a:r>
            <a:endParaRPr lang="en-US" b="1">
              <a:latin typeface="Calibri" pitchFamily="-111" charset="0"/>
            </a:endParaRPr>
          </a:p>
        </p:txBody>
      </p:sp>
      <p:sp>
        <p:nvSpPr>
          <p:cNvPr id="11" name="TextBox 10"/>
          <p:cNvSpPr txBox="1"/>
          <p:nvPr/>
        </p:nvSpPr>
        <p:spPr>
          <a:xfrm>
            <a:off x="4724400" y="1828800"/>
            <a:ext cx="1397000" cy="366713"/>
          </a:xfrm>
          <a:prstGeom prst="rect">
            <a:avLst/>
          </a:prstGeom>
          <a:solidFill>
            <a:schemeClr val="bg1">
              <a:lumMod val="95000"/>
            </a:schemeClr>
          </a:solidFill>
        </p:spPr>
        <p:txBody>
          <a:bodyPr wrap="none">
            <a:prstTxWarp prst="textNoShape">
              <a:avLst/>
            </a:prstTxWarp>
            <a:spAutoFit/>
          </a:bodyPr>
          <a:lstStyle/>
          <a:p>
            <a:r>
              <a:rPr lang="en-US" b="1">
                <a:latin typeface="Calibri" pitchFamily="-111" charset="0"/>
              </a:rPr>
              <a:t>2-</a:t>
            </a:r>
            <a:r>
              <a:rPr lang="en-US" b="1" i="1">
                <a:latin typeface="Calibri" pitchFamily="-111" charset="0"/>
              </a:rPr>
              <a:t>gland neck</a:t>
            </a:r>
            <a:endParaRPr lang="en-US" b="1">
              <a:latin typeface="Calibri" pitchFamily="-111" charset="0"/>
            </a:endParaRPr>
          </a:p>
        </p:txBody>
      </p:sp>
      <p:sp>
        <p:nvSpPr>
          <p:cNvPr id="12" name="TextBox 11"/>
          <p:cNvSpPr txBox="1"/>
          <p:nvPr/>
        </p:nvSpPr>
        <p:spPr>
          <a:xfrm>
            <a:off x="4495800" y="3048000"/>
            <a:ext cx="1457325" cy="366713"/>
          </a:xfrm>
          <a:prstGeom prst="rect">
            <a:avLst/>
          </a:prstGeom>
          <a:solidFill>
            <a:schemeClr val="bg1">
              <a:lumMod val="95000"/>
            </a:schemeClr>
          </a:solidFill>
        </p:spPr>
        <p:txBody>
          <a:bodyPr wrap="none">
            <a:prstTxWarp prst="textNoShape">
              <a:avLst/>
            </a:prstTxWarp>
            <a:spAutoFit/>
          </a:bodyPr>
          <a:lstStyle/>
          <a:p>
            <a:r>
              <a:rPr lang="en-US" b="1">
                <a:latin typeface="Calibri" pitchFamily="-111" charset="0"/>
              </a:rPr>
              <a:t>3- </a:t>
            </a:r>
            <a:r>
              <a:rPr lang="en-US" b="1" i="1">
                <a:latin typeface="Calibri" pitchFamily="-111" charset="0"/>
              </a:rPr>
              <a:t>gland base</a:t>
            </a:r>
            <a:endParaRPr lang="en-US" b="1">
              <a:latin typeface="Calibri" pitchFamily="-111" charset="0"/>
            </a:endParaRPr>
          </a:p>
        </p:txBody>
      </p:sp>
      <p:sp>
        <p:nvSpPr>
          <p:cNvPr id="13" name="TextBox 12"/>
          <p:cNvSpPr txBox="1"/>
          <p:nvPr/>
        </p:nvSpPr>
        <p:spPr>
          <a:xfrm>
            <a:off x="6324600" y="3429000"/>
            <a:ext cx="641350" cy="366713"/>
          </a:xfrm>
          <a:prstGeom prst="rect">
            <a:avLst/>
          </a:prstGeom>
          <a:solidFill>
            <a:schemeClr val="bg1">
              <a:lumMod val="95000"/>
            </a:schemeClr>
          </a:solidFill>
        </p:spPr>
        <p:txBody>
          <a:bodyPr wrap="none">
            <a:prstTxWarp prst="textNoShape">
              <a:avLst/>
            </a:prstTxWarp>
            <a:spAutoFit/>
          </a:bodyPr>
          <a:lstStyle/>
          <a:p>
            <a:r>
              <a:rPr lang="en-US" b="1">
                <a:latin typeface="Calibri" pitchFamily="-111" charset="0"/>
              </a:rPr>
              <a:t>4- </a:t>
            </a:r>
            <a:r>
              <a:rPr lang="en-US" b="1" i="1">
                <a:latin typeface="Calibri" pitchFamily="-111" charset="0"/>
              </a:rPr>
              <a:t>LP</a:t>
            </a:r>
            <a:endParaRPr lang="en-US" b="1">
              <a:latin typeface="Calibri" pitchFamily="-111" charset="0"/>
            </a:endParaRPr>
          </a:p>
        </p:txBody>
      </p:sp>
      <p:sp>
        <p:nvSpPr>
          <p:cNvPr id="3" name="TPAnswers"/>
          <p:cNvSpPr>
            <a:spLocks noGrp="1"/>
          </p:cNvSpPr>
          <p:nvPr>
            <p:ph type="body" idx="4294967295"/>
            <p:custDataLst>
              <p:tags r:id="rId2"/>
            </p:custDataLst>
          </p:nvPr>
        </p:nvSpPr>
        <p:spPr>
          <a:xfrm>
            <a:off x="228600" y="4724400"/>
            <a:ext cx="8534400" cy="2133600"/>
          </a:xfrm>
        </p:spPr>
        <p:txBody>
          <a:bodyPr>
            <a:normAutofit/>
          </a:bodyPr>
          <a:lstStyle/>
          <a:p>
            <a:pPr marL="514350" indent="-514350">
              <a:lnSpc>
                <a:spcPct val="90000"/>
              </a:lnSpc>
              <a:buFont typeface="Arial" pitchFamily="-111" charset="0"/>
              <a:buAutoNum type="arabicPeriod"/>
            </a:pPr>
            <a:r>
              <a:rPr lang="en-US" sz="2400"/>
              <a:t>1</a:t>
            </a:r>
          </a:p>
          <a:p>
            <a:pPr marL="514350" indent="-514350">
              <a:lnSpc>
                <a:spcPct val="90000"/>
              </a:lnSpc>
              <a:buFont typeface="Arial" pitchFamily="-111" charset="0"/>
              <a:buAutoNum type="arabicPeriod"/>
            </a:pPr>
            <a:r>
              <a:rPr lang="en-US" sz="2400"/>
              <a:t>2 but not 3</a:t>
            </a:r>
          </a:p>
          <a:p>
            <a:pPr marL="514350" indent="-514350">
              <a:lnSpc>
                <a:spcPct val="90000"/>
              </a:lnSpc>
              <a:buFont typeface="Arial" pitchFamily="-111" charset="0"/>
              <a:buAutoNum type="arabicPeriod"/>
            </a:pPr>
            <a:r>
              <a:rPr lang="en-US" sz="2400"/>
              <a:t>3 but not 2</a:t>
            </a:r>
          </a:p>
          <a:p>
            <a:pPr marL="514350" indent="-514350">
              <a:lnSpc>
                <a:spcPct val="90000"/>
              </a:lnSpc>
              <a:buFont typeface="Arial" pitchFamily="-111" charset="0"/>
              <a:buAutoNum type="arabicPeriod"/>
            </a:pPr>
            <a:r>
              <a:rPr lang="en-US" sz="2400" b="1"/>
              <a:t>**</a:t>
            </a:r>
            <a:r>
              <a:rPr lang="en-US" sz="2400" b="1" u="sng"/>
              <a:t>Both 2 and 3</a:t>
            </a:r>
            <a:r>
              <a:rPr lang="en-US" sz="2400" b="1"/>
              <a:t>**</a:t>
            </a:r>
            <a:endParaRPr lang="en-US" sz="3000" b="1"/>
          </a:p>
          <a:p>
            <a:pPr lvl="1">
              <a:lnSpc>
                <a:spcPct val="90000"/>
              </a:lnSpc>
              <a:buFont typeface="Arial" pitchFamily="-111" charset="0"/>
              <a:buAutoNum type="arabicPeriod"/>
            </a:pPr>
            <a:r>
              <a:rPr lang="en-US" sz="1600" b="1" i="1"/>
              <a:t>parietal cells  are found in neck and base of gastric glands, secrete HCl and intrinsic factor</a:t>
            </a:r>
            <a:endParaRPr lang="en-US" sz="2600"/>
          </a:p>
        </p:txBody>
      </p:sp>
      <p:sp>
        <p:nvSpPr>
          <p:cNvPr id="5132" name="Comment 12"/>
          <p:cNvSpPr>
            <a:spLocks noChangeArrowheads="1"/>
          </p:cNvSpPr>
          <p:nvPr/>
        </p:nvSpPr>
        <p:spPr bwMode="auto">
          <a:xfrm>
            <a:off x="381000" y="2514600"/>
            <a:ext cx="2743200" cy="1079500"/>
          </a:xfrm>
          <a:prstGeom prst="rect">
            <a:avLst/>
          </a:prstGeom>
          <a:solidFill>
            <a:srgbClr val="FCFDC6"/>
          </a:solidFill>
          <a:ln w="9525">
            <a:solidFill>
              <a:schemeClr val="tx1"/>
            </a:solidFill>
            <a:miter lim="800000"/>
            <a:headEnd/>
            <a:tailEnd/>
          </a:ln>
          <a:effectLst>
            <a:outerShdw blurRad="63500" dist="107763" dir="2700000" algn="ctr" rotWithShape="0">
              <a:schemeClr val="bg2">
                <a:alpha val="74998"/>
              </a:schemeClr>
            </a:outerShdw>
          </a:effectLst>
        </p:spPr>
        <p:txBody>
          <a:bodyPr>
            <a:prstTxWarp prst="textNoShape">
              <a:avLst/>
            </a:prstTxWarp>
            <a:spAutoFit/>
          </a:bodyPr>
          <a:lstStyle/>
          <a:p>
            <a:pPr>
              <a:spcBef>
                <a:spcPct val="50000"/>
              </a:spcBef>
            </a:pPr>
            <a:r>
              <a:rPr lang="en-US" sz="1600" b="1" i="1">
                <a:solidFill>
                  <a:srgbClr val="000000"/>
                </a:solidFill>
              </a:rPr>
              <a:t>Pits = gland: cardiac </a:t>
            </a:r>
          </a:p>
          <a:p>
            <a:pPr>
              <a:spcBef>
                <a:spcPct val="50000"/>
              </a:spcBef>
            </a:pPr>
            <a:r>
              <a:rPr lang="en-US" sz="1600" b="1" i="1">
                <a:solidFill>
                  <a:srgbClr val="000000"/>
                </a:solidFill>
              </a:rPr>
              <a:t>Glands taller: Fundus</a:t>
            </a:r>
          </a:p>
          <a:p>
            <a:pPr>
              <a:spcBef>
                <a:spcPct val="50000"/>
              </a:spcBef>
            </a:pPr>
            <a:r>
              <a:rPr lang="en-US" sz="1600" b="1" i="1">
                <a:solidFill>
                  <a:srgbClr val="000000"/>
                </a:solidFill>
              </a:rPr>
              <a:t>Pits taller : Pylorus</a:t>
            </a:r>
            <a:endParaRPr lang="en-US" sz="1600">
              <a:solidFill>
                <a:srgbClr val="000000"/>
              </a:solidFill>
            </a:endParaRPr>
          </a:p>
        </p:txBody>
      </p:sp>
      <p:sp>
        <p:nvSpPr>
          <p:cNvPr id="5133" name="Rectangle 13"/>
          <p:cNvSpPr>
            <a:spLocks noChangeArrowheads="1"/>
          </p:cNvSpPr>
          <p:nvPr/>
        </p:nvSpPr>
        <p:spPr bwMode="auto">
          <a:xfrm>
            <a:off x="1371600" y="152400"/>
            <a:ext cx="1212850" cy="457200"/>
          </a:xfrm>
          <a:prstGeom prst="rect">
            <a:avLst/>
          </a:prstGeom>
          <a:noFill/>
          <a:ln w="9525">
            <a:noFill/>
            <a:miter lim="800000"/>
            <a:headEnd/>
            <a:tailEnd/>
          </a:ln>
          <a:effectLst/>
        </p:spPr>
        <p:txBody>
          <a:bodyPr wrap="none">
            <a:prstTxWarp prst="textNoShape">
              <a:avLst/>
            </a:prstTxWarp>
            <a:spAutoFit/>
          </a:bodyPr>
          <a:lstStyle/>
          <a:p>
            <a:r>
              <a:rPr lang="en-US" sz="1200" b="1">
                <a:latin typeface="Calibri" pitchFamily="-111" charset="0"/>
              </a:rPr>
              <a:t>Fundic stomach </a:t>
            </a:r>
            <a:br>
              <a:rPr lang="en-US" sz="1200" b="1">
                <a:latin typeface="Calibri" pitchFamily="-111" charset="0"/>
              </a:rPr>
            </a:br>
            <a:r>
              <a:rPr lang="en-US" sz="1200" b="1">
                <a:latin typeface="Calibri" pitchFamily="-111" charset="0"/>
              </a:rPr>
              <a:t>mucosa</a:t>
            </a:r>
          </a:p>
        </p:txBody>
      </p:sp>
      <p:sp>
        <p:nvSpPr>
          <p:cNvPr id="5134" name="Rectangle 14"/>
          <p:cNvSpPr>
            <a:spLocks noChangeArrowheads="1"/>
          </p:cNvSpPr>
          <p:nvPr/>
        </p:nvSpPr>
        <p:spPr bwMode="auto">
          <a:xfrm>
            <a:off x="1295400" y="1676400"/>
            <a:ext cx="2057400" cy="274638"/>
          </a:xfrm>
          <a:prstGeom prst="rect">
            <a:avLst/>
          </a:prstGeom>
          <a:noFill/>
          <a:ln w="9525">
            <a:noFill/>
            <a:miter lim="800000"/>
            <a:headEnd/>
            <a:tailEnd/>
          </a:ln>
          <a:effectLst/>
        </p:spPr>
        <p:txBody>
          <a:bodyPr>
            <a:prstTxWarp prst="textNoShape">
              <a:avLst/>
            </a:prstTxWarp>
            <a:spAutoFit/>
          </a:bodyPr>
          <a:lstStyle/>
          <a:p>
            <a:r>
              <a:rPr lang="en-US" sz="1200">
                <a:latin typeface="Calibri" pitchFamily="-111" charset="0"/>
              </a:rPr>
              <a:t>Submuscosa &amp; muscularis...</a:t>
            </a:r>
          </a:p>
        </p:txBody>
      </p:sp>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idx="4294967295"/>
          </p:nvPr>
        </p:nvSpPr>
        <p:spPr/>
        <p:txBody>
          <a:bodyPr>
            <a:normAutofit fontScale="90000"/>
          </a:bodyPr>
          <a:lstStyle/>
          <a:p>
            <a:r>
              <a:rPr lang="en-US" sz="4000" b="1"/>
              <a:t>4. Cells with enzymes for digestion of</a:t>
            </a:r>
            <a:br>
              <a:rPr lang="en-US" sz="4000" b="1"/>
            </a:br>
            <a:r>
              <a:rPr lang="en-US" sz="4000" b="1"/>
              <a:t>     lipids, carbohydrates and proteins:</a:t>
            </a:r>
          </a:p>
        </p:txBody>
      </p:sp>
      <p:pic>
        <p:nvPicPr>
          <p:cNvPr id="6147" name="Picture 4" descr="6"/>
          <p:cNvPicPr>
            <a:picLocks noChangeAspect="1" noChangeArrowheads="1"/>
          </p:cNvPicPr>
          <p:nvPr/>
        </p:nvPicPr>
        <p:blipFill>
          <a:blip r:embed="rId5"/>
          <a:srcRect/>
          <a:stretch>
            <a:fillRect/>
          </a:stretch>
        </p:blipFill>
        <p:spPr bwMode="auto">
          <a:xfrm>
            <a:off x="4487863" y="2286000"/>
            <a:ext cx="4656137" cy="3505200"/>
          </a:xfrm>
          <a:prstGeom prst="rect">
            <a:avLst/>
          </a:prstGeom>
          <a:noFill/>
          <a:ln w="28575">
            <a:solidFill>
              <a:schemeClr val="tx1"/>
            </a:solidFill>
            <a:miter lim="800000"/>
            <a:headEnd/>
            <a:tailEnd/>
          </a:ln>
        </p:spPr>
      </p:pic>
      <p:sp>
        <p:nvSpPr>
          <p:cNvPr id="6" name="TextBox 5"/>
          <p:cNvSpPr txBox="1"/>
          <p:nvPr/>
        </p:nvSpPr>
        <p:spPr>
          <a:xfrm>
            <a:off x="4564063" y="3581400"/>
            <a:ext cx="1666875" cy="314325"/>
          </a:xfrm>
          <a:prstGeom prst="rect">
            <a:avLst/>
          </a:prstGeom>
          <a:solidFill>
            <a:schemeClr val="bg1">
              <a:lumMod val="95000"/>
            </a:schemeClr>
          </a:solidFill>
          <a:ln>
            <a:solidFill>
              <a:schemeClr val="tx1"/>
            </a:solidFill>
          </a:ln>
        </p:spPr>
        <p:txBody>
          <a:bodyPr wrap="none">
            <a:prstTxWarp prst="textNoShape">
              <a:avLst/>
            </a:prstTxWarp>
            <a:spAutoFit/>
          </a:bodyPr>
          <a:lstStyle/>
          <a:p>
            <a:r>
              <a:rPr lang="en-US" sz="1400" b="1">
                <a:latin typeface="Calibri" pitchFamily="-111" charset="0"/>
              </a:rPr>
              <a:t>*1-absorptive cells*</a:t>
            </a:r>
            <a:endParaRPr lang="en-US" b="1">
              <a:latin typeface="Calibri" pitchFamily="-111" charset="0"/>
            </a:endParaRPr>
          </a:p>
        </p:txBody>
      </p:sp>
      <p:sp>
        <p:nvSpPr>
          <p:cNvPr id="7" name="TextBox 6"/>
          <p:cNvSpPr txBox="1"/>
          <p:nvPr/>
        </p:nvSpPr>
        <p:spPr>
          <a:xfrm>
            <a:off x="7764463" y="2667000"/>
            <a:ext cx="1100137" cy="314325"/>
          </a:xfrm>
          <a:prstGeom prst="rect">
            <a:avLst/>
          </a:prstGeom>
          <a:solidFill>
            <a:schemeClr val="bg1">
              <a:lumMod val="95000"/>
            </a:schemeClr>
          </a:solidFill>
          <a:ln>
            <a:solidFill>
              <a:schemeClr val="tx1"/>
            </a:solidFill>
          </a:ln>
        </p:spPr>
        <p:txBody>
          <a:bodyPr wrap="none">
            <a:prstTxWarp prst="textNoShape">
              <a:avLst/>
            </a:prstTxWarp>
            <a:spAutoFit/>
          </a:bodyPr>
          <a:lstStyle/>
          <a:p>
            <a:r>
              <a:rPr lang="en-US" sz="1400" b="1">
                <a:latin typeface="Calibri" pitchFamily="-111" charset="0"/>
              </a:rPr>
              <a:t>2-goblet cell</a:t>
            </a:r>
          </a:p>
        </p:txBody>
      </p:sp>
      <p:sp>
        <p:nvSpPr>
          <p:cNvPr id="8" name="TextBox 7"/>
          <p:cNvSpPr txBox="1"/>
          <p:nvPr/>
        </p:nvSpPr>
        <p:spPr>
          <a:xfrm>
            <a:off x="5935663" y="5257800"/>
            <a:ext cx="1160462" cy="314325"/>
          </a:xfrm>
          <a:prstGeom prst="rect">
            <a:avLst/>
          </a:prstGeom>
          <a:solidFill>
            <a:schemeClr val="bg1">
              <a:lumMod val="95000"/>
            </a:schemeClr>
          </a:solidFill>
          <a:ln>
            <a:solidFill>
              <a:schemeClr val="tx1"/>
            </a:solidFill>
          </a:ln>
        </p:spPr>
        <p:txBody>
          <a:bodyPr wrap="none">
            <a:prstTxWarp prst="textNoShape">
              <a:avLst/>
            </a:prstTxWarp>
            <a:spAutoFit/>
          </a:bodyPr>
          <a:lstStyle/>
          <a:p>
            <a:r>
              <a:rPr lang="en-US" sz="1400" b="1">
                <a:latin typeface="Calibri" pitchFamily="-111" charset="0"/>
              </a:rPr>
              <a:t>3-plasma cell</a:t>
            </a:r>
            <a:endParaRPr lang="en-US" b="1">
              <a:latin typeface="Calibri" pitchFamily="-111" charset="0"/>
            </a:endParaRPr>
          </a:p>
        </p:txBody>
      </p:sp>
      <p:cxnSp>
        <p:nvCxnSpPr>
          <p:cNvPr id="9" name="Straight Arrow Connector 8"/>
          <p:cNvCxnSpPr/>
          <p:nvPr/>
        </p:nvCxnSpPr>
        <p:spPr>
          <a:xfrm>
            <a:off x="4868863" y="3886200"/>
            <a:ext cx="3810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noChangeShapeType="1"/>
            <a:stCxn id="7" idx="1"/>
          </p:cNvCxnSpPr>
          <p:nvPr/>
        </p:nvCxnSpPr>
        <p:spPr bwMode="auto">
          <a:xfrm flipH="1">
            <a:off x="7231063" y="2824163"/>
            <a:ext cx="533400" cy="833437"/>
          </a:xfrm>
          <a:prstGeom prst="straightConnector1">
            <a:avLst/>
          </a:prstGeom>
          <a:noFill/>
          <a:ln w="28575">
            <a:solidFill>
              <a:schemeClr val="tx1"/>
            </a:solidFill>
            <a:round/>
            <a:headEnd/>
            <a:tailEnd type="arrow" w="med" len="med"/>
          </a:ln>
        </p:spPr>
      </p:cxnSp>
      <p:sp>
        <p:nvSpPr>
          <p:cNvPr id="11" name="TextBox 10"/>
          <p:cNvSpPr txBox="1"/>
          <p:nvPr/>
        </p:nvSpPr>
        <p:spPr>
          <a:xfrm>
            <a:off x="7612063" y="4648200"/>
            <a:ext cx="963612" cy="314325"/>
          </a:xfrm>
          <a:prstGeom prst="rect">
            <a:avLst/>
          </a:prstGeom>
          <a:solidFill>
            <a:schemeClr val="bg1">
              <a:lumMod val="95000"/>
            </a:schemeClr>
          </a:solidFill>
          <a:ln>
            <a:solidFill>
              <a:schemeClr val="tx1"/>
            </a:solidFill>
          </a:ln>
        </p:spPr>
        <p:txBody>
          <a:bodyPr wrap="none">
            <a:prstTxWarp prst="textNoShape">
              <a:avLst/>
            </a:prstTxWarp>
            <a:spAutoFit/>
          </a:bodyPr>
          <a:lstStyle/>
          <a:p>
            <a:r>
              <a:rPr lang="en-US" sz="1400" b="1">
                <a:latin typeface="Calibri" pitchFamily="-111" charset="0"/>
              </a:rPr>
              <a:t>4-capillary</a:t>
            </a:r>
            <a:endParaRPr lang="en-US" b="1">
              <a:latin typeface="Calibri" pitchFamily="-111" charset="0"/>
            </a:endParaRPr>
          </a:p>
        </p:txBody>
      </p:sp>
      <p:cxnSp>
        <p:nvCxnSpPr>
          <p:cNvPr id="12" name="Straight Arrow Connector 11"/>
          <p:cNvCxnSpPr/>
          <p:nvPr/>
        </p:nvCxnSpPr>
        <p:spPr>
          <a:xfrm flipV="1">
            <a:off x="6240463" y="5105400"/>
            <a:ext cx="762000"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1" idx="1"/>
          </p:cNvCxnSpPr>
          <p:nvPr/>
        </p:nvCxnSpPr>
        <p:spPr>
          <a:xfrm rot="10800000">
            <a:off x="7154863" y="4697413"/>
            <a:ext cx="457200" cy="1079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56" name="TPAnswers"/>
          <p:cNvSpPr>
            <a:spLocks noGrp="1"/>
          </p:cNvSpPr>
          <p:nvPr>
            <p:ph type="body" idx="4294967295"/>
            <p:custDataLst>
              <p:tags r:id="rId2"/>
            </p:custDataLst>
          </p:nvPr>
        </p:nvSpPr>
        <p:spPr>
          <a:xfrm>
            <a:off x="457200" y="1600200"/>
            <a:ext cx="4114800" cy="4525963"/>
          </a:xfrm>
        </p:spPr>
        <p:txBody>
          <a:bodyPr/>
          <a:lstStyle/>
          <a:p>
            <a:pPr marL="514350" indent="-514350">
              <a:buFont typeface="Arial" pitchFamily="-111" charset="0"/>
              <a:buAutoNum type="arabicPeriod"/>
            </a:pPr>
            <a:r>
              <a:rPr lang="en-US"/>
              <a:t>**1</a:t>
            </a:r>
          </a:p>
          <a:p>
            <a:pPr marL="514350" indent="-514350">
              <a:buFont typeface="Arial" pitchFamily="-111" charset="0"/>
              <a:buAutoNum type="arabicPeriod"/>
            </a:pPr>
            <a:r>
              <a:rPr lang="en-US"/>
              <a:t>2</a:t>
            </a:r>
          </a:p>
          <a:p>
            <a:pPr marL="514350" indent="-514350">
              <a:buFont typeface="Arial" pitchFamily="-111" charset="0"/>
              <a:buAutoNum type="arabicPeriod"/>
            </a:pPr>
            <a:r>
              <a:rPr lang="en-US"/>
              <a:t>3</a:t>
            </a:r>
          </a:p>
          <a:p>
            <a:pPr marL="514350" indent="-514350">
              <a:buFont typeface="Arial" pitchFamily="-111" charset="0"/>
              <a:buAutoNum type="arabicPeriod"/>
            </a:pPr>
            <a:r>
              <a:rPr lang="en-US"/>
              <a:t>4</a:t>
            </a:r>
          </a:p>
          <a:p>
            <a:pPr marL="514350" indent="-514350">
              <a:buFont typeface="Arial" pitchFamily="-111" charset="0"/>
              <a:buAutoNum type="arabicPeriod"/>
            </a:pPr>
            <a:endParaRPr lang="en-US"/>
          </a:p>
          <a:p>
            <a:pPr lvl="1">
              <a:buFont typeface="Arial" pitchFamily="-111" charset="0"/>
              <a:buAutoNum type="arabicPeriod"/>
            </a:pPr>
            <a:r>
              <a:rPr lang="en-US" i="1"/>
              <a:t>Enzymes for digestion are on the microvilli of absorptive cells</a:t>
            </a:r>
            <a:endParaRPr lang="en-US"/>
          </a:p>
        </p:txBody>
      </p:sp>
      <p:sp>
        <p:nvSpPr>
          <p:cNvPr id="6157" name="Line 13"/>
          <p:cNvSpPr>
            <a:spLocks noChangeShapeType="1"/>
          </p:cNvSpPr>
          <p:nvPr/>
        </p:nvSpPr>
        <p:spPr bwMode="auto">
          <a:xfrm>
            <a:off x="6172200" y="3124200"/>
            <a:ext cx="381000" cy="30480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
        <p:nvSpPr>
          <p:cNvPr id="6158" name="Rectangle 14"/>
          <p:cNvSpPr>
            <a:spLocks noChangeArrowheads="1"/>
          </p:cNvSpPr>
          <p:nvPr/>
        </p:nvSpPr>
        <p:spPr bwMode="auto">
          <a:xfrm>
            <a:off x="5257800" y="2895600"/>
            <a:ext cx="1858963" cy="304800"/>
          </a:xfrm>
          <a:prstGeom prst="rect">
            <a:avLst/>
          </a:prstGeom>
          <a:noFill/>
          <a:ln w="9525">
            <a:noFill/>
            <a:miter lim="800000"/>
            <a:headEnd/>
            <a:tailEnd/>
          </a:ln>
          <a:effectLst/>
        </p:spPr>
        <p:txBody>
          <a:bodyPr wrap="none">
            <a:prstTxWarp prst="textNoShape">
              <a:avLst/>
            </a:prstTxWarp>
            <a:spAutoFit/>
          </a:bodyPr>
          <a:lstStyle/>
          <a:p>
            <a:r>
              <a:rPr lang="en-US" sz="1400" b="1" i="1" u="sng">
                <a:latin typeface="Calibri" pitchFamily="-111" charset="0"/>
              </a:rPr>
              <a:t>Microvilli brush border</a:t>
            </a:r>
            <a:endParaRPr lang="en-US" sz="1400" b="1" i="1">
              <a:latin typeface="Calibri" pitchFamily="-111" charset="0"/>
            </a:endParaRPr>
          </a:p>
        </p:txBody>
      </p:sp>
      <p:sp>
        <p:nvSpPr>
          <p:cNvPr id="6159" name="Rectangle 15"/>
          <p:cNvSpPr>
            <a:spLocks noChangeArrowheads="1"/>
          </p:cNvSpPr>
          <p:nvPr/>
        </p:nvSpPr>
        <p:spPr bwMode="auto">
          <a:xfrm>
            <a:off x="7620000" y="5257800"/>
            <a:ext cx="1112838" cy="304800"/>
          </a:xfrm>
          <a:prstGeom prst="rect">
            <a:avLst/>
          </a:prstGeom>
          <a:noFill/>
          <a:ln w="9525">
            <a:noFill/>
            <a:miter lim="800000"/>
            <a:headEnd/>
            <a:tailEnd/>
          </a:ln>
          <a:effectLst/>
        </p:spPr>
        <p:txBody>
          <a:bodyPr wrap="none">
            <a:prstTxWarp prst="textNoShape">
              <a:avLst/>
            </a:prstTxWarp>
            <a:spAutoFit/>
          </a:bodyPr>
          <a:lstStyle/>
          <a:p>
            <a:r>
              <a:rPr lang="en-US" sz="1400" b="1" i="1" u="sng">
                <a:latin typeface="Calibri" pitchFamily="-111" charset="0"/>
              </a:rPr>
              <a:t>lymphocytes</a:t>
            </a:r>
          </a:p>
        </p:txBody>
      </p:sp>
      <p:sp>
        <p:nvSpPr>
          <p:cNvPr id="6160" name="Line 16"/>
          <p:cNvSpPr>
            <a:spLocks noChangeShapeType="1"/>
          </p:cNvSpPr>
          <p:nvPr/>
        </p:nvSpPr>
        <p:spPr bwMode="auto">
          <a:xfrm flipV="1">
            <a:off x="8610600" y="4724400"/>
            <a:ext cx="152400" cy="609600"/>
          </a:xfrm>
          <a:prstGeom prst="line">
            <a:avLst/>
          </a:prstGeom>
          <a:noFill/>
          <a:ln w="28575">
            <a:solidFill>
              <a:schemeClr val="tx1"/>
            </a:solidFill>
            <a:round/>
            <a:headEnd/>
            <a:tailEnd type="triangle" w="med" len="med"/>
          </a:ln>
          <a:effectLst/>
        </p:spPr>
        <p:txBody>
          <a:bodyPr wrap="none" anchor="ctr">
            <a:prstTxWarp prst="textNoShape">
              <a:avLst/>
            </a:prstTxWarp>
          </a:bodyPr>
          <a:lstStyle/>
          <a:p>
            <a:endParaRPr lang="en-US"/>
          </a:p>
        </p:txBody>
      </p:sp>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idx="4294967295"/>
          </p:nvPr>
        </p:nvSpPr>
        <p:spPr/>
        <p:txBody>
          <a:bodyPr>
            <a:normAutofit fontScale="90000"/>
          </a:bodyPr>
          <a:lstStyle/>
          <a:p>
            <a:r>
              <a:rPr lang="en-US" sz="4000" b="1"/>
              <a:t>5. Cell giving rise to renewal in the intestine:</a:t>
            </a:r>
          </a:p>
        </p:txBody>
      </p:sp>
      <p:sp>
        <p:nvSpPr>
          <p:cNvPr id="7171" name="TPAnswers"/>
          <p:cNvSpPr>
            <a:spLocks noGrp="1"/>
          </p:cNvSpPr>
          <p:nvPr>
            <p:ph type="body" idx="4294967295"/>
            <p:custDataLst>
              <p:tags r:id="rId2"/>
            </p:custDataLst>
          </p:nvPr>
        </p:nvSpPr>
        <p:spPr>
          <a:xfrm>
            <a:off x="457200" y="1600200"/>
            <a:ext cx="6705600" cy="4525963"/>
          </a:xfrm>
        </p:spPr>
        <p:txBody>
          <a:bodyPr/>
          <a:lstStyle/>
          <a:p>
            <a:pPr>
              <a:buFontTx/>
              <a:buAutoNum type="arabicPeriod"/>
            </a:pPr>
            <a:r>
              <a:rPr lang="en-US" b="1"/>
              <a:t>Enteroendocrine cell</a:t>
            </a:r>
          </a:p>
          <a:p>
            <a:pPr lvl="1">
              <a:buFontTx/>
              <a:buAutoNum type="arabicPeriod"/>
            </a:pPr>
            <a:r>
              <a:rPr lang="en-US" sz="1800" b="1" i="1"/>
              <a:t>secretin</a:t>
            </a:r>
            <a:r>
              <a:rPr lang="en-US" sz="1800" i="1"/>
              <a:t> (triggers bicarbonate secretion from pancreas)</a:t>
            </a:r>
          </a:p>
          <a:p>
            <a:pPr lvl="1">
              <a:buFontTx/>
              <a:buAutoNum type="arabicPeriod"/>
            </a:pPr>
            <a:r>
              <a:rPr lang="en-US" sz="1800" b="1" i="1"/>
              <a:t>cholecystokinin</a:t>
            </a:r>
            <a:r>
              <a:rPr lang="en-US" sz="1800" i="1"/>
              <a:t> (triggers bile and pancreatic secretions)</a:t>
            </a:r>
            <a:endParaRPr lang="en-US" b="1"/>
          </a:p>
          <a:p>
            <a:pPr>
              <a:buFontTx/>
              <a:buAutoNum type="arabicPeriod"/>
            </a:pPr>
            <a:r>
              <a:rPr lang="en-US" b="1"/>
              <a:t>Goblet cell</a:t>
            </a:r>
          </a:p>
          <a:p>
            <a:pPr lvl="1">
              <a:buFontTx/>
              <a:buAutoNum type="arabicPeriod"/>
            </a:pPr>
            <a:r>
              <a:rPr lang="en-US" sz="1800" b="1" i="1"/>
              <a:t>secretes mucous</a:t>
            </a:r>
            <a:endParaRPr lang="en-US" b="1"/>
          </a:p>
          <a:p>
            <a:pPr>
              <a:buFontTx/>
              <a:buAutoNum type="arabicPeriod"/>
            </a:pPr>
            <a:r>
              <a:rPr lang="en-US" b="1"/>
              <a:t>Absorptive cell</a:t>
            </a:r>
          </a:p>
          <a:p>
            <a:pPr lvl="1">
              <a:buFontTx/>
              <a:buAutoNum type="arabicPeriod"/>
            </a:pPr>
            <a:r>
              <a:rPr lang="en-US" sz="1800" b="1" i="1"/>
              <a:t>absorbs nutrients</a:t>
            </a:r>
            <a:endParaRPr lang="en-US" b="1"/>
          </a:p>
          <a:p>
            <a:pPr>
              <a:buFontTx/>
              <a:buAutoNum type="arabicPeriod"/>
            </a:pPr>
            <a:r>
              <a:rPr lang="en-US" b="1"/>
              <a:t>**</a:t>
            </a:r>
            <a:r>
              <a:rPr lang="en-US" b="1" u="sng"/>
              <a:t>Stem cell</a:t>
            </a:r>
            <a:r>
              <a:rPr lang="en-US" b="1"/>
              <a:t>**</a:t>
            </a:r>
          </a:p>
          <a:p>
            <a:pPr lvl="1">
              <a:buFontTx/>
              <a:buAutoNum type="arabicPeriod"/>
            </a:pPr>
            <a:r>
              <a:rPr lang="en-US" sz="1800" b="1" i="1"/>
              <a:t>found out bottom of mucosa, cells at the top slough off</a:t>
            </a:r>
            <a:endParaRPr lang="en-US" b="1"/>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6" name="Oval 4"/>
          <p:cNvSpPr>
            <a:spLocks noChangeArrowheads="1"/>
          </p:cNvSpPr>
          <p:nvPr/>
        </p:nvSpPr>
        <p:spPr bwMode="auto">
          <a:xfrm>
            <a:off x="228600" y="1143000"/>
            <a:ext cx="457200" cy="381000"/>
          </a:xfrm>
          <a:prstGeom prst="ellipse">
            <a:avLst/>
          </a:prstGeom>
          <a:solidFill>
            <a:srgbClr val="9999FF"/>
          </a:solidFill>
          <a:ln w="12700" cap="sq">
            <a:solidFill>
              <a:schemeClr val="tx1"/>
            </a:solidFill>
            <a:round/>
            <a:headEnd type="none" w="sm" len="sm"/>
            <a:tailEnd type="none" w="sm" len="sm"/>
          </a:ln>
          <a:effectLst/>
        </p:spPr>
        <p:txBody>
          <a:bodyPr wrap="none" anchor="ctr">
            <a:prstTxWarp prst="textNoShape">
              <a:avLst/>
            </a:prstTxWarp>
          </a:bodyPr>
          <a:lstStyle/>
          <a:p>
            <a:endParaRPr lang="en-US"/>
          </a:p>
        </p:txBody>
      </p:sp>
      <p:sp>
        <p:nvSpPr>
          <p:cNvPr id="38917" name="Oval 5"/>
          <p:cNvSpPr>
            <a:spLocks noChangeArrowheads="1"/>
          </p:cNvSpPr>
          <p:nvPr/>
        </p:nvSpPr>
        <p:spPr bwMode="auto">
          <a:xfrm>
            <a:off x="1143000" y="685800"/>
            <a:ext cx="304800" cy="381000"/>
          </a:xfrm>
          <a:prstGeom prst="ellipse">
            <a:avLst/>
          </a:prstGeom>
          <a:solidFill>
            <a:schemeClr val="folHlink"/>
          </a:solidFill>
          <a:ln w="12700" cap="sq">
            <a:solidFill>
              <a:schemeClr val="tx1"/>
            </a:solidFill>
            <a:round/>
            <a:headEnd type="none" w="sm" len="sm"/>
            <a:tailEnd type="none" w="sm" len="sm"/>
          </a:ln>
          <a:effectLst/>
        </p:spPr>
        <p:txBody>
          <a:bodyPr wrap="none" anchor="ctr">
            <a:prstTxWarp prst="textNoShape">
              <a:avLst/>
            </a:prstTxWarp>
          </a:bodyPr>
          <a:lstStyle/>
          <a:p>
            <a:endParaRPr lang="en-US"/>
          </a:p>
        </p:txBody>
      </p:sp>
      <p:sp>
        <p:nvSpPr>
          <p:cNvPr id="38918" name="Text Box 6"/>
          <p:cNvSpPr txBox="1">
            <a:spLocks noChangeArrowheads="1"/>
          </p:cNvSpPr>
          <p:nvPr/>
        </p:nvSpPr>
        <p:spPr bwMode="auto">
          <a:xfrm>
            <a:off x="533400" y="152400"/>
            <a:ext cx="1470025" cy="457200"/>
          </a:xfrm>
          <a:prstGeom prst="rect">
            <a:avLst/>
          </a:prstGeom>
          <a:noFill/>
          <a:ln w="12700" cap="sq">
            <a:noFill/>
            <a:miter lim="800000"/>
            <a:headEnd type="none" w="sm" len="sm"/>
            <a:tailEnd type="none" w="sm" len="sm"/>
          </a:ln>
          <a:effectLst/>
        </p:spPr>
        <p:txBody>
          <a:bodyPr wrap="none">
            <a:prstTxWarp prst="textNoShape">
              <a:avLst/>
            </a:prstTxWarp>
            <a:spAutoFit/>
          </a:bodyPr>
          <a:lstStyle/>
          <a:p>
            <a:pPr eaLnBrk="0" hangingPunct="0"/>
            <a:r>
              <a:rPr kumimoji="1" lang="en-US" sz="2400">
                <a:latin typeface="Times New Roman" pitchFamily="-65" charset="0"/>
              </a:rPr>
              <a:t>Endosome</a:t>
            </a:r>
          </a:p>
        </p:txBody>
      </p:sp>
      <p:sp>
        <p:nvSpPr>
          <p:cNvPr id="38919" name="AutoShape 7"/>
          <p:cNvSpPr>
            <a:spLocks noChangeArrowheads="1"/>
          </p:cNvSpPr>
          <p:nvPr/>
        </p:nvSpPr>
        <p:spPr bwMode="auto">
          <a:xfrm>
            <a:off x="1295400" y="1295400"/>
            <a:ext cx="914400" cy="304800"/>
          </a:xfrm>
          <a:prstGeom prst="notchedRightArrow">
            <a:avLst>
              <a:gd name="adj1" fmla="val 50000"/>
              <a:gd name="adj2" fmla="val 75000"/>
            </a:avLst>
          </a:prstGeom>
          <a:solidFill>
            <a:schemeClr val="accent1"/>
          </a:solidFill>
          <a:ln w="12700" cap="sq">
            <a:solidFill>
              <a:schemeClr val="tx1"/>
            </a:solidFill>
            <a:miter lim="800000"/>
            <a:headEnd type="none" w="sm" len="sm"/>
            <a:tailEnd type="none" w="sm" len="sm"/>
          </a:ln>
          <a:effectLst/>
        </p:spPr>
        <p:txBody>
          <a:bodyPr wrap="none" anchor="ctr">
            <a:prstTxWarp prst="textNoShape">
              <a:avLst/>
            </a:prstTxWarp>
          </a:bodyPr>
          <a:lstStyle/>
          <a:p>
            <a:endParaRPr lang="en-US"/>
          </a:p>
        </p:txBody>
      </p:sp>
      <p:sp>
        <p:nvSpPr>
          <p:cNvPr id="38920" name="Oval 8"/>
          <p:cNvSpPr>
            <a:spLocks noChangeArrowheads="1"/>
          </p:cNvSpPr>
          <p:nvPr/>
        </p:nvSpPr>
        <p:spPr bwMode="auto">
          <a:xfrm>
            <a:off x="2286000" y="1066800"/>
            <a:ext cx="457200" cy="381000"/>
          </a:xfrm>
          <a:prstGeom prst="ellipse">
            <a:avLst/>
          </a:prstGeom>
          <a:solidFill>
            <a:srgbClr val="9999FF"/>
          </a:solidFill>
          <a:ln w="12700" cap="sq">
            <a:solidFill>
              <a:schemeClr val="tx1"/>
            </a:solidFill>
            <a:round/>
            <a:headEnd type="none" w="sm" len="sm"/>
            <a:tailEnd type="none" w="sm" len="sm"/>
          </a:ln>
          <a:effectLst/>
        </p:spPr>
        <p:txBody>
          <a:bodyPr wrap="none" anchor="ctr">
            <a:prstTxWarp prst="textNoShape">
              <a:avLst/>
            </a:prstTxWarp>
          </a:bodyPr>
          <a:lstStyle/>
          <a:p>
            <a:endParaRPr lang="en-US"/>
          </a:p>
        </p:txBody>
      </p:sp>
      <p:sp>
        <p:nvSpPr>
          <p:cNvPr id="38921" name="Oval 9"/>
          <p:cNvSpPr>
            <a:spLocks noChangeArrowheads="1"/>
          </p:cNvSpPr>
          <p:nvPr/>
        </p:nvSpPr>
        <p:spPr bwMode="auto">
          <a:xfrm>
            <a:off x="2286000" y="762000"/>
            <a:ext cx="304800" cy="381000"/>
          </a:xfrm>
          <a:prstGeom prst="ellipse">
            <a:avLst/>
          </a:prstGeom>
          <a:solidFill>
            <a:schemeClr val="folHlink"/>
          </a:solidFill>
          <a:ln w="12700" cap="sq">
            <a:solidFill>
              <a:schemeClr val="tx1"/>
            </a:solidFill>
            <a:round/>
            <a:headEnd type="none" w="sm" len="sm"/>
            <a:tailEnd type="none" w="sm" len="sm"/>
          </a:ln>
          <a:effectLst/>
        </p:spPr>
        <p:txBody>
          <a:bodyPr wrap="none" anchor="ctr">
            <a:prstTxWarp prst="textNoShape">
              <a:avLst/>
            </a:prstTxWarp>
          </a:bodyPr>
          <a:lstStyle/>
          <a:p>
            <a:endParaRPr lang="en-US"/>
          </a:p>
        </p:txBody>
      </p:sp>
      <p:sp>
        <p:nvSpPr>
          <p:cNvPr id="38922" name="Text Box 10"/>
          <p:cNvSpPr txBox="1">
            <a:spLocks noChangeArrowheads="1"/>
          </p:cNvSpPr>
          <p:nvPr/>
        </p:nvSpPr>
        <p:spPr bwMode="auto">
          <a:xfrm>
            <a:off x="1828800" y="1676400"/>
            <a:ext cx="1978025" cy="822325"/>
          </a:xfrm>
          <a:prstGeom prst="rect">
            <a:avLst/>
          </a:prstGeom>
          <a:noFill/>
          <a:ln w="12700" cap="sq">
            <a:noFill/>
            <a:miter lim="800000"/>
            <a:headEnd type="none" w="sm" len="sm"/>
            <a:tailEnd type="none" w="sm" len="sm"/>
          </a:ln>
          <a:effectLst/>
        </p:spPr>
        <p:txBody>
          <a:bodyPr wrap="none">
            <a:prstTxWarp prst="textNoShape">
              <a:avLst/>
            </a:prstTxWarp>
            <a:spAutoFit/>
          </a:bodyPr>
          <a:lstStyle/>
          <a:p>
            <a:pPr eaLnBrk="0" hangingPunct="0"/>
            <a:r>
              <a:rPr kumimoji="1" lang="en-US" sz="2400">
                <a:latin typeface="Times New Roman" pitchFamily="-65" charset="0"/>
              </a:rPr>
              <a:t>Endolysosome</a:t>
            </a:r>
          </a:p>
          <a:p>
            <a:pPr eaLnBrk="0" hangingPunct="0"/>
            <a:r>
              <a:rPr kumimoji="1" lang="en-US" sz="2400">
                <a:latin typeface="Times New Roman" pitchFamily="-65" charset="0"/>
              </a:rPr>
              <a:t>(phagosome)</a:t>
            </a:r>
          </a:p>
        </p:txBody>
      </p:sp>
      <p:sp>
        <p:nvSpPr>
          <p:cNvPr id="38923" name="AutoShape 11"/>
          <p:cNvSpPr>
            <a:spLocks noChangeArrowheads="1"/>
          </p:cNvSpPr>
          <p:nvPr/>
        </p:nvSpPr>
        <p:spPr bwMode="auto">
          <a:xfrm>
            <a:off x="3048000" y="1219200"/>
            <a:ext cx="914400" cy="304800"/>
          </a:xfrm>
          <a:prstGeom prst="notchedRightArrow">
            <a:avLst>
              <a:gd name="adj1" fmla="val 50000"/>
              <a:gd name="adj2" fmla="val 75000"/>
            </a:avLst>
          </a:prstGeom>
          <a:solidFill>
            <a:schemeClr val="accent1"/>
          </a:solidFill>
          <a:ln w="12700" cap="sq">
            <a:solidFill>
              <a:schemeClr val="tx1"/>
            </a:solidFill>
            <a:miter lim="800000"/>
            <a:headEnd type="none" w="sm" len="sm"/>
            <a:tailEnd type="none" w="sm" len="sm"/>
          </a:ln>
          <a:effectLst/>
        </p:spPr>
        <p:txBody>
          <a:bodyPr wrap="none" anchor="ctr">
            <a:prstTxWarp prst="textNoShape">
              <a:avLst/>
            </a:prstTxWarp>
          </a:bodyPr>
          <a:lstStyle/>
          <a:p>
            <a:endParaRPr lang="en-US"/>
          </a:p>
        </p:txBody>
      </p:sp>
      <p:sp>
        <p:nvSpPr>
          <p:cNvPr id="38924" name="Oval 12"/>
          <p:cNvSpPr>
            <a:spLocks noChangeArrowheads="1"/>
          </p:cNvSpPr>
          <p:nvPr/>
        </p:nvSpPr>
        <p:spPr bwMode="auto">
          <a:xfrm>
            <a:off x="7239000" y="1066800"/>
            <a:ext cx="533400" cy="457200"/>
          </a:xfrm>
          <a:prstGeom prst="ellipse">
            <a:avLst/>
          </a:prstGeom>
          <a:solidFill>
            <a:schemeClr val="folHlink"/>
          </a:solidFill>
          <a:ln w="12700" cap="sq">
            <a:solidFill>
              <a:schemeClr val="tx1"/>
            </a:solidFill>
            <a:round/>
            <a:headEnd type="none" w="sm" len="sm"/>
            <a:tailEnd type="none" w="sm" len="sm"/>
          </a:ln>
          <a:effectLst/>
        </p:spPr>
        <p:txBody>
          <a:bodyPr wrap="none" anchor="ctr">
            <a:prstTxWarp prst="textNoShape">
              <a:avLst/>
            </a:prstTxWarp>
          </a:bodyPr>
          <a:lstStyle/>
          <a:p>
            <a:endParaRPr lang="en-US"/>
          </a:p>
        </p:txBody>
      </p:sp>
      <p:sp>
        <p:nvSpPr>
          <p:cNvPr id="38925" name="Oval 13"/>
          <p:cNvSpPr>
            <a:spLocks noChangeArrowheads="1"/>
          </p:cNvSpPr>
          <p:nvPr/>
        </p:nvSpPr>
        <p:spPr bwMode="auto">
          <a:xfrm>
            <a:off x="7391400" y="1066800"/>
            <a:ext cx="152400" cy="152400"/>
          </a:xfrm>
          <a:prstGeom prst="ellipse">
            <a:avLst/>
          </a:prstGeom>
          <a:solidFill>
            <a:srgbClr val="660033"/>
          </a:solidFill>
          <a:ln w="12700" cap="sq">
            <a:solidFill>
              <a:srgbClr val="660033"/>
            </a:solidFill>
            <a:round/>
            <a:headEnd type="none" w="sm" len="sm"/>
            <a:tailEnd type="none" w="sm" len="sm"/>
          </a:ln>
          <a:effectLst/>
        </p:spPr>
        <p:txBody>
          <a:bodyPr wrap="none" anchor="ctr">
            <a:prstTxWarp prst="textNoShape">
              <a:avLst/>
            </a:prstTxWarp>
          </a:bodyPr>
          <a:lstStyle/>
          <a:p>
            <a:endParaRPr lang="en-US"/>
          </a:p>
        </p:txBody>
      </p:sp>
      <p:sp>
        <p:nvSpPr>
          <p:cNvPr id="38926" name="Oval 14"/>
          <p:cNvSpPr>
            <a:spLocks noChangeArrowheads="1"/>
          </p:cNvSpPr>
          <p:nvPr/>
        </p:nvSpPr>
        <p:spPr bwMode="auto">
          <a:xfrm>
            <a:off x="7239000" y="1219200"/>
            <a:ext cx="152400" cy="152400"/>
          </a:xfrm>
          <a:prstGeom prst="ellipse">
            <a:avLst/>
          </a:prstGeom>
          <a:solidFill>
            <a:srgbClr val="660033"/>
          </a:solidFill>
          <a:ln w="12700" cap="sq">
            <a:solidFill>
              <a:srgbClr val="660033"/>
            </a:solidFill>
            <a:round/>
            <a:headEnd type="none" w="sm" len="sm"/>
            <a:tailEnd type="none" w="sm" len="sm"/>
          </a:ln>
          <a:effectLst/>
        </p:spPr>
        <p:txBody>
          <a:bodyPr wrap="none" anchor="ctr">
            <a:prstTxWarp prst="textNoShape">
              <a:avLst/>
            </a:prstTxWarp>
          </a:bodyPr>
          <a:lstStyle/>
          <a:p>
            <a:endParaRPr lang="en-US"/>
          </a:p>
        </p:txBody>
      </p:sp>
      <p:sp>
        <p:nvSpPr>
          <p:cNvPr id="38927" name="Oval 15"/>
          <p:cNvSpPr>
            <a:spLocks noChangeArrowheads="1"/>
          </p:cNvSpPr>
          <p:nvPr/>
        </p:nvSpPr>
        <p:spPr bwMode="auto">
          <a:xfrm>
            <a:off x="7467600" y="1295400"/>
            <a:ext cx="152400" cy="152400"/>
          </a:xfrm>
          <a:prstGeom prst="ellipse">
            <a:avLst/>
          </a:prstGeom>
          <a:solidFill>
            <a:srgbClr val="660033"/>
          </a:solidFill>
          <a:ln w="12700" cap="sq">
            <a:solidFill>
              <a:srgbClr val="660033"/>
            </a:solidFill>
            <a:round/>
            <a:headEnd type="none" w="sm" len="sm"/>
            <a:tailEnd type="none" w="sm" len="sm"/>
          </a:ln>
          <a:effectLst/>
        </p:spPr>
        <p:txBody>
          <a:bodyPr wrap="none" anchor="ctr">
            <a:prstTxWarp prst="textNoShape">
              <a:avLst/>
            </a:prstTxWarp>
          </a:bodyPr>
          <a:lstStyle/>
          <a:p>
            <a:endParaRPr lang="en-US"/>
          </a:p>
        </p:txBody>
      </p:sp>
      <p:sp>
        <p:nvSpPr>
          <p:cNvPr id="38928" name="Oval 16"/>
          <p:cNvSpPr>
            <a:spLocks noChangeArrowheads="1"/>
          </p:cNvSpPr>
          <p:nvPr/>
        </p:nvSpPr>
        <p:spPr bwMode="auto">
          <a:xfrm>
            <a:off x="4495800" y="838200"/>
            <a:ext cx="762000" cy="762000"/>
          </a:xfrm>
          <a:prstGeom prst="ellipse">
            <a:avLst/>
          </a:prstGeom>
          <a:solidFill>
            <a:srgbClr val="CC00FF"/>
          </a:solidFill>
          <a:ln w="12700" cap="sq">
            <a:solidFill>
              <a:schemeClr val="tx1"/>
            </a:solidFill>
            <a:round/>
            <a:headEnd type="none" w="sm" len="sm"/>
            <a:tailEnd type="none" w="sm" len="sm"/>
          </a:ln>
          <a:effectLst/>
        </p:spPr>
        <p:txBody>
          <a:bodyPr wrap="none" anchor="ctr">
            <a:prstTxWarp prst="textNoShape">
              <a:avLst/>
            </a:prstTxWarp>
          </a:bodyPr>
          <a:lstStyle/>
          <a:p>
            <a:endParaRPr lang="en-US"/>
          </a:p>
        </p:txBody>
      </p:sp>
      <p:sp>
        <p:nvSpPr>
          <p:cNvPr id="38929" name="Text Box 17"/>
          <p:cNvSpPr txBox="1">
            <a:spLocks noChangeArrowheads="1"/>
          </p:cNvSpPr>
          <p:nvPr/>
        </p:nvSpPr>
        <p:spPr bwMode="auto">
          <a:xfrm>
            <a:off x="4327525" y="1717675"/>
            <a:ext cx="2798763" cy="822325"/>
          </a:xfrm>
          <a:prstGeom prst="rect">
            <a:avLst/>
          </a:prstGeom>
          <a:noFill/>
          <a:ln w="12700" cap="sq">
            <a:noFill/>
            <a:miter lim="800000"/>
            <a:headEnd type="none" w="sm" len="sm"/>
            <a:tailEnd type="none" w="sm" len="sm"/>
          </a:ln>
          <a:effectLst/>
        </p:spPr>
        <p:txBody>
          <a:bodyPr wrap="none">
            <a:prstTxWarp prst="textNoShape">
              <a:avLst/>
            </a:prstTxWarp>
            <a:spAutoFit/>
          </a:bodyPr>
          <a:lstStyle/>
          <a:p>
            <a:pPr eaLnBrk="0" hangingPunct="0"/>
            <a:r>
              <a:rPr kumimoji="1" lang="en-US" sz="2400">
                <a:latin typeface="Times New Roman" pitchFamily="-65" charset="0"/>
              </a:rPr>
              <a:t>Secondary Lysosome</a:t>
            </a:r>
          </a:p>
          <a:p>
            <a:pPr eaLnBrk="0" hangingPunct="0"/>
            <a:r>
              <a:rPr kumimoji="1" lang="en-US" sz="2400">
                <a:latin typeface="Times New Roman" pitchFamily="-65" charset="0"/>
              </a:rPr>
              <a:t>(phagolysosome)</a:t>
            </a:r>
          </a:p>
        </p:txBody>
      </p:sp>
      <p:sp>
        <p:nvSpPr>
          <p:cNvPr id="38930" name="AutoShape 18"/>
          <p:cNvSpPr>
            <a:spLocks noChangeArrowheads="1"/>
          </p:cNvSpPr>
          <p:nvPr/>
        </p:nvSpPr>
        <p:spPr bwMode="auto">
          <a:xfrm>
            <a:off x="5486400" y="1143000"/>
            <a:ext cx="914400" cy="304800"/>
          </a:xfrm>
          <a:prstGeom prst="notchedRightArrow">
            <a:avLst>
              <a:gd name="adj1" fmla="val 50000"/>
              <a:gd name="adj2" fmla="val 75000"/>
            </a:avLst>
          </a:prstGeom>
          <a:solidFill>
            <a:schemeClr val="accent1"/>
          </a:solidFill>
          <a:ln w="12700" cap="sq">
            <a:solidFill>
              <a:schemeClr val="tx1"/>
            </a:solidFill>
            <a:miter lim="800000"/>
            <a:headEnd type="none" w="sm" len="sm"/>
            <a:tailEnd type="none" w="sm" len="sm"/>
          </a:ln>
          <a:effectLst/>
        </p:spPr>
        <p:txBody>
          <a:bodyPr wrap="none" anchor="ctr">
            <a:prstTxWarp prst="textNoShape">
              <a:avLst/>
            </a:prstTxWarp>
          </a:bodyPr>
          <a:lstStyle/>
          <a:p>
            <a:endParaRPr lang="en-US"/>
          </a:p>
        </p:txBody>
      </p:sp>
      <p:sp>
        <p:nvSpPr>
          <p:cNvPr id="38931" name="Freeform 19"/>
          <p:cNvSpPr>
            <a:spLocks/>
          </p:cNvSpPr>
          <p:nvPr/>
        </p:nvSpPr>
        <p:spPr bwMode="auto">
          <a:xfrm>
            <a:off x="4610100" y="1009650"/>
            <a:ext cx="247650" cy="406400"/>
          </a:xfrm>
          <a:custGeom>
            <a:avLst/>
            <a:gdLst/>
            <a:ahLst/>
            <a:cxnLst>
              <a:cxn ang="0">
                <a:pos x="156" y="0"/>
              </a:cxn>
              <a:cxn ang="0">
                <a:pos x="120" y="27"/>
              </a:cxn>
              <a:cxn ang="0">
                <a:pos x="48" y="63"/>
              </a:cxn>
              <a:cxn ang="0">
                <a:pos x="12" y="189"/>
              </a:cxn>
              <a:cxn ang="0">
                <a:pos x="39" y="180"/>
              </a:cxn>
              <a:cxn ang="0">
                <a:pos x="75" y="171"/>
              </a:cxn>
              <a:cxn ang="0">
                <a:pos x="84" y="144"/>
              </a:cxn>
              <a:cxn ang="0">
                <a:pos x="120" y="180"/>
              </a:cxn>
              <a:cxn ang="0">
                <a:pos x="102" y="225"/>
              </a:cxn>
              <a:cxn ang="0">
                <a:pos x="156" y="216"/>
              </a:cxn>
              <a:cxn ang="0">
                <a:pos x="93" y="144"/>
              </a:cxn>
              <a:cxn ang="0">
                <a:pos x="102" y="108"/>
              </a:cxn>
              <a:cxn ang="0">
                <a:pos x="156" y="54"/>
              </a:cxn>
              <a:cxn ang="0">
                <a:pos x="156" y="0"/>
              </a:cxn>
            </a:cxnLst>
            <a:rect l="0" t="0" r="r" b="b"/>
            <a:pathLst>
              <a:path w="156" h="256">
                <a:moveTo>
                  <a:pt x="156" y="0"/>
                </a:moveTo>
                <a:cubicBezTo>
                  <a:pt x="144" y="9"/>
                  <a:pt x="133" y="19"/>
                  <a:pt x="120" y="27"/>
                </a:cubicBezTo>
                <a:cubicBezTo>
                  <a:pt x="97" y="41"/>
                  <a:pt x="48" y="63"/>
                  <a:pt x="48" y="63"/>
                </a:cubicBezTo>
                <a:cubicBezTo>
                  <a:pt x="26" y="96"/>
                  <a:pt x="0" y="148"/>
                  <a:pt x="12" y="189"/>
                </a:cubicBezTo>
                <a:cubicBezTo>
                  <a:pt x="15" y="198"/>
                  <a:pt x="30" y="183"/>
                  <a:pt x="39" y="180"/>
                </a:cubicBezTo>
                <a:cubicBezTo>
                  <a:pt x="51" y="177"/>
                  <a:pt x="63" y="174"/>
                  <a:pt x="75" y="171"/>
                </a:cubicBezTo>
                <a:cubicBezTo>
                  <a:pt x="78" y="162"/>
                  <a:pt x="76" y="148"/>
                  <a:pt x="84" y="144"/>
                </a:cubicBezTo>
                <a:cubicBezTo>
                  <a:pt x="111" y="130"/>
                  <a:pt x="117" y="170"/>
                  <a:pt x="120" y="180"/>
                </a:cubicBezTo>
                <a:cubicBezTo>
                  <a:pt x="114" y="195"/>
                  <a:pt x="99" y="209"/>
                  <a:pt x="102" y="225"/>
                </a:cubicBezTo>
                <a:cubicBezTo>
                  <a:pt x="107" y="256"/>
                  <a:pt x="141" y="226"/>
                  <a:pt x="156" y="216"/>
                </a:cubicBezTo>
                <a:cubicBezTo>
                  <a:pt x="146" y="164"/>
                  <a:pt x="141" y="160"/>
                  <a:pt x="93" y="144"/>
                </a:cubicBezTo>
                <a:cubicBezTo>
                  <a:pt x="96" y="132"/>
                  <a:pt x="95" y="118"/>
                  <a:pt x="102" y="108"/>
                </a:cubicBezTo>
                <a:cubicBezTo>
                  <a:pt x="117" y="87"/>
                  <a:pt x="156" y="79"/>
                  <a:pt x="156" y="54"/>
                </a:cubicBezTo>
                <a:cubicBezTo>
                  <a:pt x="156" y="36"/>
                  <a:pt x="156" y="18"/>
                  <a:pt x="156" y="0"/>
                </a:cubicBezTo>
                <a:close/>
              </a:path>
            </a:pathLst>
          </a:custGeom>
          <a:solidFill>
            <a:schemeClr val="bg2"/>
          </a:solidFill>
          <a:ln w="12700" cap="sq" cmpd="sng">
            <a:solidFill>
              <a:schemeClr val="bg2"/>
            </a:solidFill>
            <a:prstDash val="solid"/>
            <a:round/>
            <a:headEnd type="none" w="sm" len="sm"/>
            <a:tailEnd type="none" w="sm" len="sm"/>
          </a:ln>
          <a:effectLst/>
        </p:spPr>
        <p:txBody>
          <a:bodyPr>
            <a:prstTxWarp prst="textNoShape">
              <a:avLst/>
            </a:prstTxWarp>
          </a:bodyPr>
          <a:lstStyle/>
          <a:p>
            <a:endParaRPr lang="en-US"/>
          </a:p>
        </p:txBody>
      </p:sp>
      <p:sp>
        <p:nvSpPr>
          <p:cNvPr id="38932" name="Freeform 20"/>
          <p:cNvSpPr>
            <a:spLocks/>
          </p:cNvSpPr>
          <p:nvPr/>
        </p:nvSpPr>
        <p:spPr bwMode="auto">
          <a:xfrm flipV="1">
            <a:off x="4953000" y="914400"/>
            <a:ext cx="152400" cy="533400"/>
          </a:xfrm>
          <a:custGeom>
            <a:avLst/>
            <a:gdLst/>
            <a:ahLst/>
            <a:cxnLst>
              <a:cxn ang="0">
                <a:pos x="156" y="0"/>
              </a:cxn>
              <a:cxn ang="0">
                <a:pos x="120" y="27"/>
              </a:cxn>
              <a:cxn ang="0">
                <a:pos x="48" y="63"/>
              </a:cxn>
              <a:cxn ang="0">
                <a:pos x="12" y="189"/>
              </a:cxn>
              <a:cxn ang="0">
                <a:pos x="39" y="180"/>
              </a:cxn>
              <a:cxn ang="0">
                <a:pos x="75" y="171"/>
              </a:cxn>
              <a:cxn ang="0">
                <a:pos x="84" y="144"/>
              </a:cxn>
              <a:cxn ang="0">
                <a:pos x="120" y="180"/>
              </a:cxn>
              <a:cxn ang="0">
                <a:pos x="102" y="225"/>
              </a:cxn>
              <a:cxn ang="0">
                <a:pos x="156" y="216"/>
              </a:cxn>
              <a:cxn ang="0">
                <a:pos x="93" y="144"/>
              </a:cxn>
              <a:cxn ang="0">
                <a:pos x="102" y="108"/>
              </a:cxn>
              <a:cxn ang="0">
                <a:pos x="156" y="54"/>
              </a:cxn>
              <a:cxn ang="0">
                <a:pos x="156" y="0"/>
              </a:cxn>
            </a:cxnLst>
            <a:rect l="0" t="0" r="r" b="b"/>
            <a:pathLst>
              <a:path w="156" h="256">
                <a:moveTo>
                  <a:pt x="156" y="0"/>
                </a:moveTo>
                <a:cubicBezTo>
                  <a:pt x="144" y="9"/>
                  <a:pt x="133" y="19"/>
                  <a:pt x="120" y="27"/>
                </a:cubicBezTo>
                <a:cubicBezTo>
                  <a:pt x="97" y="41"/>
                  <a:pt x="48" y="63"/>
                  <a:pt x="48" y="63"/>
                </a:cubicBezTo>
                <a:cubicBezTo>
                  <a:pt x="26" y="96"/>
                  <a:pt x="0" y="148"/>
                  <a:pt x="12" y="189"/>
                </a:cubicBezTo>
                <a:cubicBezTo>
                  <a:pt x="15" y="198"/>
                  <a:pt x="30" y="183"/>
                  <a:pt x="39" y="180"/>
                </a:cubicBezTo>
                <a:cubicBezTo>
                  <a:pt x="51" y="177"/>
                  <a:pt x="63" y="174"/>
                  <a:pt x="75" y="171"/>
                </a:cubicBezTo>
                <a:cubicBezTo>
                  <a:pt x="78" y="162"/>
                  <a:pt x="76" y="148"/>
                  <a:pt x="84" y="144"/>
                </a:cubicBezTo>
                <a:cubicBezTo>
                  <a:pt x="111" y="130"/>
                  <a:pt x="117" y="170"/>
                  <a:pt x="120" y="180"/>
                </a:cubicBezTo>
                <a:cubicBezTo>
                  <a:pt x="114" y="195"/>
                  <a:pt x="99" y="209"/>
                  <a:pt x="102" y="225"/>
                </a:cubicBezTo>
                <a:cubicBezTo>
                  <a:pt x="107" y="256"/>
                  <a:pt x="141" y="226"/>
                  <a:pt x="156" y="216"/>
                </a:cubicBezTo>
                <a:cubicBezTo>
                  <a:pt x="146" y="164"/>
                  <a:pt x="141" y="160"/>
                  <a:pt x="93" y="144"/>
                </a:cubicBezTo>
                <a:cubicBezTo>
                  <a:pt x="96" y="132"/>
                  <a:pt x="95" y="118"/>
                  <a:pt x="102" y="108"/>
                </a:cubicBezTo>
                <a:cubicBezTo>
                  <a:pt x="117" y="87"/>
                  <a:pt x="156" y="79"/>
                  <a:pt x="156" y="54"/>
                </a:cubicBezTo>
                <a:cubicBezTo>
                  <a:pt x="156" y="36"/>
                  <a:pt x="156" y="18"/>
                  <a:pt x="156" y="0"/>
                </a:cubicBezTo>
                <a:close/>
              </a:path>
            </a:pathLst>
          </a:custGeom>
          <a:solidFill>
            <a:schemeClr val="bg2"/>
          </a:solidFill>
          <a:ln w="12700" cap="sq" cmpd="sng">
            <a:solidFill>
              <a:schemeClr val="bg2"/>
            </a:solidFill>
            <a:prstDash val="solid"/>
            <a:round/>
            <a:headEnd type="none" w="sm" len="sm"/>
            <a:tailEnd type="none" w="sm" len="sm"/>
          </a:ln>
          <a:effectLst/>
        </p:spPr>
        <p:txBody>
          <a:bodyPr>
            <a:prstTxWarp prst="textNoShape">
              <a:avLst/>
            </a:prstTxWarp>
          </a:bodyPr>
          <a:lstStyle/>
          <a:p>
            <a:endParaRPr lang="en-US"/>
          </a:p>
        </p:txBody>
      </p:sp>
      <p:pic>
        <p:nvPicPr>
          <p:cNvPr id="38936" name="Picture 24"/>
          <p:cNvPicPr>
            <a:picLocks noChangeArrowheads="1"/>
          </p:cNvPicPr>
          <p:nvPr/>
        </p:nvPicPr>
        <p:blipFill>
          <a:blip r:embed="rId2"/>
          <a:srcRect/>
          <a:stretch>
            <a:fillRect/>
          </a:stretch>
        </p:blipFill>
        <p:spPr bwMode="auto">
          <a:xfrm>
            <a:off x="4267200" y="2743200"/>
            <a:ext cx="3200400" cy="2743200"/>
          </a:xfrm>
          <a:prstGeom prst="rect">
            <a:avLst/>
          </a:prstGeom>
          <a:noFill/>
          <a:ln w="38100">
            <a:solidFill>
              <a:schemeClr val="bg2"/>
            </a:solidFill>
            <a:miter lim="800000"/>
            <a:headEnd/>
            <a:tailEnd/>
          </a:ln>
          <a:effectLst/>
        </p:spPr>
      </p:pic>
      <p:sp>
        <p:nvSpPr>
          <p:cNvPr id="38937" name="Text Box 25"/>
          <p:cNvSpPr txBox="1">
            <a:spLocks noChangeArrowheads="1"/>
          </p:cNvSpPr>
          <p:nvPr/>
        </p:nvSpPr>
        <p:spPr bwMode="auto">
          <a:xfrm>
            <a:off x="4495800" y="5715000"/>
            <a:ext cx="2919413" cy="457200"/>
          </a:xfrm>
          <a:prstGeom prst="rect">
            <a:avLst/>
          </a:prstGeom>
          <a:solidFill>
            <a:schemeClr val="tx1"/>
          </a:solidFill>
          <a:ln w="12700" cap="sq">
            <a:noFill/>
            <a:miter lim="800000"/>
            <a:headEnd type="none" w="sm" len="sm"/>
            <a:tailEnd type="none" w="sm" len="sm"/>
          </a:ln>
          <a:effectLst/>
        </p:spPr>
        <p:txBody>
          <a:bodyPr wrap="none">
            <a:prstTxWarp prst="textNoShape">
              <a:avLst/>
            </a:prstTxWarp>
            <a:spAutoFit/>
          </a:bodyPr>
          <a:lstStyle/>
          <a:p>
            <a:pPr eaLnBrk="0" hangingPunct="0"/>
            <a:r>
              <a:rPr kumimoji="1" lang="en-US" sz="2400" b="1">
                <a:solidFill>
                  <a:schemeClr val="bg1"/>
                </a:solidFill>
                <a:latin typeface="Times New Roman" pitchFamily="-65" charset="0"/>
              </a:rPr>
              <a:t>Secondary Lysosome</a:t>
            </a:r>
          </a:p>
        </p:txBody>
      </p:sp>
      <p:sp>
        <p:nvSpPr>
          <p:cNvPr id="38938" name="Text Box 26"/>
          <p:cNvSpPr txBox="1">
            <a:spLocks noChangeArrowheads="1"/>
          </p:cNvSpPr>
          <p:nvPr/>
        </p:nvSpPr>
        <p:spPr bwMode="auto">
          <a:xfrm>
            <a:off x="1295400" y="5867400"/>
            <a:ext cx="2646363" cy="457200"/>
          </a:xfrm>
          <a:prstGeom prst="rect">
            <a:avLst/>
          </a:prstGeom>
          <a:solidFill>
            <a:schemeClr val="tx1"/>
          </a:solidFill>
          <a:ln w="12700" cap="sq">
            <a:noFill/>
            <a:miter lim="800000"/>
            <a:headEnd type="none" w="sm" len="sm"/>
            <a:tailEnd type="none" w="sm" len="sm"/>
          </a:ln>
          <a:effectLst/>
        </p:spPr>
        <p:txBody>
          <a:bodyPr wrap="none">
            <a:prstTxWarp prst="textNoShape">
              <a:avLst/>
            </a:prstTxWarp>
            <a:spAutoFit/>
          </a:bodyPr>
          <a:lstStyle/>
          <a:p>
            <a:pPr eaLnBrk="0" hangingPunct="0"/>
            <a:r>
              <a:rPr kumimoji="1" lang="en-US" sz="2400" b="1">
                <a:solidFill>
                  <a:schemeClr val="bg1"/>
                </a:solidFill>
                <a:latin typeface="Times New Roman" pitchFamily="-65" charset="0"/>
              </a:rPr>
              <a:t>Primary Lysosome</a:t>
            </a:r>
          </a:p>
        </p:txBody>
      </p:sp>
      <p:pic>
        <p:nvPicPr>
          <p:cNvPr id="38939" name="Picture 27" descr="cell5"/>
          <p:cNvPicPr>
            <a:picLocks noGrp="1" noChangeAspect="1" noChangeArrowheads="1"/>
          </p:cNvPicPr>
          <p:nvPr>
            <p:ph/>
          </p:nvPr>
        </p:nvPicPr>
        <p:blipFill>
          <a:blip r:embed="rId3"/>
          <a:srcRect/>
          <a:stretch>
            <a:fillRect/>
          </a:stretch>
        </p:blipFill>
        <p:spPr>
          <a:xfrm>
            <a:off x="1447800" y="2743200"/>
            <a:ext cx="2312988" cy="2971800"/>
          </a:xfrm>
          <a:ln w="38100">
            <a:solidFill>
              <a:srgbClr val="000000"/>
            </a:solidFill>
          </a:ln>
        </p:spPr>
      </p:pic>
      <p:sp>
        <p:nvSpPr>
          <p:cNvPr id="38941" name="AutoShape 29"/>
          <p:cNvSpPr>
            <a:spLocks noChangeArrowheads="1"/>
          </p:cNvSpPr>
          <p:nvPr/>
        </p:nvSpPr>
        <p:spPr bwMode="auto">
          <a:xfrm>
            <a:off x="1143000" y="2971800"/>
            <a:ext cx="914400" cy="304800"/>
          </a:xfrm>
          <a:prstGeom prst="notchedRightArrow">
            <a:avLst>
              <a:gd name="adj1" fmla="val 50000"/>
              <a:gd name="adj2" fmla="val 75000"/>
            </a:avLst>
          </a:prstGeom>
          <a:solidFill>
            <a:schemeClr val="accent1"/>
          </a:solidFill>
          <a:ln w="12700" cap="sq">
            <a:solidFill>
              <a:schemeClr val="tx1"/>
            </a:solidFill>
            <a:miter lim="800000"/>
            <a:headEnd type="none" w="sm" len="sm"/>
            <a:tailEnd type="none" w="sm" len="sm"/>
          </a:ln>
          <a:effectLst/>
        </p:spPr>
        <p:txBody>
          <a:bodyPr wrap="none" anchor="ctr">
            <a:prstTxWarp prst="textNoShape">
              <a:avLst/>
            </a:prstTxWarp>
          </a:bodyPr>
          <a:lstStyle/>
          <a:p>
            <a:endParaRPr lang="en-US"/>
          </a:p>
        </p:txBody>
      </p:sp>
      <p:sp>
        <p:nvSpPr>
          <p:cNvPr id="38942" name="AutoShape 30"/>
          <p:cNvSpPr>
            <a:spLocks noChangeArrowheads="1"/>
          </p:cNvSpPr>
          <p:nvPr/>
        </p:nvSpPr>
        <p:spPr bwMode="auto">
          <a:xfrm>
            <a:off x="5029200" y="3886200"/>
            <a:ext cx="914400" cy="304800"/>
          </a:xfrm>
          <a:prstGeom prst="notchedRightArrow">
            <a:avLst>
              <a:gd name="adj1" fmla="val 50000"/>
              <a:gd name="adj2" fmla="val 75000"/>
            </a:avLst>
          </a:prstGeom>
          <a:solidFill>
            <a:schemeClr val="accent1"/>
          </a:solidFill>
          <a:ln w="12700" cap="sq">
            <a:solidFill>
              <a:schemeClr val="tx1"/>
            </a:solidFill>
            <a:miter lim="800000"/>
            <a:headEnd type="none" w="sm" len="sm"/>
            <a:tailEnd type="none" w="sm" len="sm"/>
          </a:ln>
          <a:effectLst/>
        </p:spPr>
        <p:txBody>
          <a:bodyPr wrap="none" anchor="ctr">
            <a:prstTxWarp prst="textNoShape">
              <a:avLst/>
            </a:prstTxWarp>
          </a:bodyP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idx="4294967295"/>
          </p:nvPr>
        </p:nvSpPr>
        <p:spPr/>
        <p:txBody>
          <a:bodyPr>
            <a:normAutofit fontScale="90000"/>
          </a:bodyPr>
          <a:lstStyle/>
          <a:p>
            <a:r>
              <a:rPr lang="en-US" sz="4000"/>
              <a:t>6. The capillaries  found in the glomerulus  are:</a:t>
            </a:r>
          </a:p>
        </p:txBody>
      </p:sp>
      <p:sp>
        <p:nvSpPr>
          <p:cNvPr id="8195" name="TPAnswers"/>
          <p:cNvSpPr>
            <a:spLocks noGrp="1"/>
          </p:cNvSpPr>
          <p:nvPr>
            <p:ph type="body" idx="4294967295"/>
            <p:custDataLst>
              <p:tags r:id="rId2"/>
            </p:custDataLst>
          </p:nvPr>
        </p:nvSpPr>
        <p:spPr>
          <a:xfrm>
            <a:off x="457200" y="1447800"/>
            <a:ext cx="6934200" cy="4525963"/>
          </a:xfrm>
        </p:spPr>
        <p:txBody>
          <a:bodyPr>
            <a:normAutofit fontScale="92500" lnSpcReduction="10000"/>
          </a:bodyPr>
          <a:lstStyle/>
          <a:p>
            <a:pPr marL="514350" indent="-514350">
              <a:buFont typeface="Arial" pitchFamily="-111" charset="0"/>
              <a:buAutoNum type="arabicPeriod"/>
            </a:pPr>
            <a:r>
              <a:rPr lang="en-US" sz="2800"/>
              <a:t>Continuous</a:t>
            </a:r>
          </a:p>
          <a:p>
            <a:pPr marL="514350" indent="-514350">
              <a:buFont typeface="Arial" pitchFamily="-111" charset="0"/>
              <a:buAutoNum type="arabicPeriod"/>
            </a:pPr>
            <a:r>
              <a:rPr lang="en-US" sz="2800" u="sng"/>
              <a:t>**Fenestrated without diaphragms**</a:t>
            </a:r>
            <a:endParaRPr lang="en-US" sz="2800"/>
          </a:p>
          <a:p>
            <a:pPr marL="514350" indent="-514350">
              <a:buFont typeface="Arial" pitchFamily="-111" charset="0"/>
              <a:buAutoNum type="arabicPeriod"/>
            </a:pPr>
            <a:r>
              <a:rPr lang="en-US" sz="2800"/>
              <a:t>Fenestrated with diaphragms.</a:t>
            </a:r>
          </a:p>
          <a:p>
            <a:pPr marL="514350" indent="-514350">
              <a:buFont typeface="Arial" pitchFamily="-111" charset="0"/>
              <a:buAutoNum type="arabicPeriod"/>
            </a:pPr>
            <a:r>
              <a:rPr lang="en-US" sz="2800"/>
              <a:t>Discontinuous.</a:t>
            </a:r>
            <a:br>
              <a:rPr lang="en-US" sz="2800"/>
            </a:br>
            <a:endParaRPr lang="en-US"/>
          </a:p>
          <a:p>
            <a:pPr lvl="1">
              <a:buFont typeface="Arial" pitchFamily="-111" charset="0"/>
              <a:buAutoNum type="arabicPeriod"/>
            </a:pPr>
            <a:r>
              <a:rPr lang="en-US" sz="2400" i="1" u="sng"/>
              <a:t>Discontinuous (sinusoidal)</a:t>
            </a:r>
            <a:r>
              <a:rPr lang="en-US" sz="2400" i="1"/>
              <a:t> capillaries have gaps in basal lamina while </a:t>
            </a:r>
            <a:r>
              <a:rPr lang="en-US" sz="2400" i="1" u="sng"/>
              <a:t>continuous</a:t>
            </a:r>
            <a:r>
              <a:rPr lang="en-US" sz="2400" i="1"/>
              <a:t> capillaries do not.</a:t>
            </a:r>
          </a:p>
          <a:p>
            <a:pPr lvl="1">
              <a:buFont typeface="Arial" pitchFamily="-111" charset="0"/>
              <a:buAutoNum type="arabicPeriod"/>
            </a:pPr>
            <a:r>
              <a:rPr lang="en-US" sz="2400" i="1" u="sng"/>
              <a:t>Fenestrated</a:t>
            </a:r>
            <a:r>
              <a:rPr lang="en-US" sz="2400" i="1"/>
              <a:t> capillaries have endothelial pores AND have a continuous basal lamina.</a:t>
            </a:r>
          </a:p>
          <a:p>
            <a:pPr lvl="1">
              <a:buFont typeface="Arial" pitchFamily="-111" charset="0"/>
              <a:buAutoNum type="arabicPeriod"/>
            </a:pPr>
            <a:r>
              <a:rPr lang="en-US" sz="2400" i="1"/>
              <a:t>Most fenestrated capillaries have </a:t>
            </a:r>
            <a:r>
              <a:rPr lang="en-US" sz="2400" i="1" u="sng"/>
              <a:t>diaphragms</a:t>
            </a:r>
            <a:r>
              <a:rPr lang="en-US" sz="2400" i="1"/>
              <a:t> covering their pores; the glomeruli do not.</a:t>
            </a:r>
            <a:endParaRPr lang="en-US"/>
          </a:p>
        </p:txBody>
      </p:sp>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idx="4294967295"/>
          </p:nvPr>
        </p:nvSpPr>
        <p:spPr/>
        <p:txBody>
          <a:bodyPr>
            <a:normAutofit fontScale="90000"/>
          </a:bodyPr>
          <a:lstStyle/>
          <a:p>
            <a:r>
              <a:rPr lang="en-US" sz="4000"/>
              <a:t>7. Most of the water is removed from the filtrate in the</a:t>
            </a:r>
          </a:p>
        </p:txBody>
      </p:sp>
      <p:sp>
        <p:nvSpPr>
          <p:cNvPr id="9219" name="TPAnswers"/>
          <p:cNvSpPr>
            <a:spLocks noGrp="1"/>
          </p:cNvSpPr>
          <p:nvPr>
            <p:ph type="body" idx="4294967295"/>
            <p:custDataLst>
              <p:tags r:id="rId2"/>
            </p:custDataLst>
          </p:nvPr>
        </p:nvSpPr>
        <p:spPr>
          <a:xfrm>
            <a:off x="457200" y="1600200"/>
            <a:ext cx="8382000" cy="4525963"/>
          </a:xfrm>
        </p:spPr>
        <p:txBody>
          <a:bodyPr/>
          <a:lstStyle/>
          <a:p>
            <a:pPr marL="514350" indent="-514350">
              <a:buFont typeface="Arial" pitchFamily="-111" charset="0"/>
              <a:buAutoNum type="arabicPeriod"/>
            </a:pPr>
            <a:r>
              <a:rPr lang="en-US" sz="2800"/>
              <a:t>***</a:t>
            </a:r>
            <a:r>
              <a:rPr lang="en-US" sz="2800" u="sng"/>
              <a:t>Proximal convoluted tubule</a:t>
            </a:r>
            <a:r>
              <a:rPr lang="en-US" sz="2800"/>
              <a:t>***</a:t>
            </a:r>
          </a:p>
          <a:p>
            <a:pPr lvl="1">
              <a:buFont typeface="Arial" pitchFamily="-111" charset="0"/>
              <a:buAutoNum type="arabicPeriod"/>
            </a:pPr>
            <a:r>
              <a:rPr lang="en-US" sz="2200" i="1"/>
              <a:t>Absorbs 70% of the water in urine; its right after the glomerulus</a:t>
            </a:r>
            <a:endParaRPr lang="en-US" sz="2200"/>
          </a:p>
          <a:p>
            <a:pPr marL="514350" indent="-514350">
              <a:buFont typeface="Arial" pitchFamily="-111" charset="0"/>
              <a:buAutoNum type="arabicPeriod"/>
            </a:pPr>
            <a:r>
              <a:rPr lang="en-US" sz="2800"/>
              <a:t>Loop of Henle</a:t>
            </a:r>
            <a:endParaRPr lang="en-US" sz="2200"/>
          </a:p>
          <a:p>
            <a:pPr lvl="1">
              <a:buFont typeface="Arial" pitchFamily="-111" charset="0"/>
              <a:buAutoNum type="arabicPeriod"/>
            </a:pPr>
            <a:r>
              <a:rPr lang="en-US" sz="2000" i="1"/>
              <a:t>Loops down into the medulla </a:t>
            </a:r>
          </a:p>
          <a:p>
            <a:pPr lvl="1">
              <a:buFont typeface="Arial" pitchFamily="-111" charset="0"/>
              <a:buAutoNum type="arabicPeriod"/>
            </a:pPr>
            <a:r>
              <a:rPr lang="en-US" sz="2000" b="1" i="1"/>
              <a:t>Descending loop</a:t>
            </a:r>
            <a:r>
              <a:rPr lang="en-US" sz="2000" i="1"/>
              <a:t> allows water resorption</a:t>
            </a:r>
          </a:p>
          <a:p>
            <a:pPr lvl="1">
              <a:buFont typeface="Arial" pitchFamily="-111" charset="0"/>
              <a:buAutoNum type="arabicPeriod"/>
            </a:pPr>
            <a:r>
              <a:rPr lang="en-US" sz="2000" b="1" i="1"/>
              <a:t>Ascending loop</a:t>
            </a:r>
            <a:r>
              <a:rPr lang="en-US" sz="2000" i="1"/>
              <a:t> allows salt resorption</a:t>
            </a:r>
            <a:endParaRPr lang="en-US" sz="2000"/>
          </a:p>
          <a:p>
            <a:pPr marL="514350" indent="-514350">
              <a:buFont typeface="Arial" pitchFamily="-111" charset="0"/>
              <a:buAutoNum type="arabicPeriod"/>
            </a:pPr>
            <a:r>
              <a:rPr lang="en-US" sz="2800"/>
              <a:t>Distal convoluted tubule</a:t>
            </a:r>
            <a:endParaRPr lang="en-US" sz="2200"/>
          </a:p>
          <a:p>
            <a:pPr lvl="1">
              <a:buFont typeface="Arial" pitchFamily="-111" charset="0"/>
              <a:buAutoNum type="arabicPeriod"/>
            </a:pPr>
            <a:r>
              <a:rPr lang="en-US" sz="2000" i="1"/>
              <a:t>doesn’t have microvili, proximal CT does</a:t>
            </a:r>
            <a:endParaRPr lang="en-US" sz="2000"/>
          </a:p>
          <a:p>
            <a:pPr marL="514350" indent="-514350">
              <a:buFont typeface="Arial" pitchFamily="-111" charset="0"/>
              <a:buAutoNum type="arabicPeriod"/>
            </a:pPr>
            <a:r>
              <a:rPr lang="en-US" sz="2800"/>
              <a:t>Collecting duct.</a:t>
            </a:r>
          </a:p>
          <a:p>
            <a:pPr lvl="1">
              <a:buFont typeface="Arial" pitchFamily="-111" charset="0"/>
              <a:buAutoNum type="arabicPeriod"/>
            </a:pPr>
            <a:r>
              <a:rPr lang="en-US" sz="1800" i="1"/>
              <a:t>Water is reabsorbed (ADH increases water retention here), concentrates urine</a:t>
            </a:r>
            <a:endParaRPr lang="en-US" sz="2200"/>
          </a:p>
        </p:txBody>
      </p:sp>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idx="4294967295"/>
          </p:nvPr>
        </p:nvSpPr>
        <p:spPr>
          <a:xfrm>
            <a:off x="0" y="0"/>
            <a:ext cx="9144000" cy="685800"/>
          </a:xfrm>
        </p:spPr>
        <p:txBody>
          <a:bodyPr>
            <a:normAutofit fontScale="90000"/>
          </a:bodyPr>
          <a:lstStyle/>
          <a:p>
            <a:r>
              <a:rPr lang="en-US" sz="4000"/>
              <a:t>8. The cell at the tip of the point is in a:.</a:t>
            </a:r>
          </a:p>
        </p:txBody>
      </p:sp>
      <p:pic>
        <p:nvPicPr>
          <p:cNvPr id="10243" name="Picture 8"/>
          <p:cNvPicPr>
            <a:picLocks noChangeAspect="1" noChangeArrowheads="1"/>
          </p:cNvPicPr>
          <p:nvPr/>
        </p:nvPicPr>
        <p:blipFill>
          <a:blip r:embed="rId5"/>
          <a:srcRect/>
          <a:stretch>
            <a:fillRect/>
          </a:stretch>
        </p:blipFill>
        <p:spPr bwMode="auto">
          <a:xfrm>
            <a:off x="3657600" y="762000"/>
            <a:ext cx="5486400" cy="3641725"/>
          </a:xfrm>
          <a:prstGeom prst="rect">
            <a:avLst/>
          </a:prstGeom>
          <a:noFill/>
          <a:ln w="12700">
            <a:noFill/>
            <a:miter lim="800000"/>
            <a:headEnd type="none" w="sm" len="sm"/>
            <a:tailEnd type="none" w="sm" len="sm"/>
          </a:ln>
        </p:spPr>
      </p:pic>
      <p:sp>
        <p:nvSpPr>
          <p:cNvPr id="3" name="TPAnswers"/>
          <p:cNvSpPr>
            <a:spLocks noGrp="1"/>
          </p:cNvSpPr>
          <p:nvPr>
            <p:ph type="body" idx="4294967295"/>
            <p:custDataLst>
              <p:tags r:id="rId2"/>
            </p:custDataLst>
          </p:nvPr>
        </p:nvSpPr>
        <p:spPr>
          <a:xfrm>
            <a:off x="0" y="609600"/>
            <a:ext cx="3657600" cy="3657600"/>
          </a:xfrm>
        </p:spPr>
        <p:txBody>
          <a:bodyPr>
            <a:normAutofit fontScale="85000" lnSpcReduction="10000"/>
          </a:bodyPr>
          <a:lstStyle/>
          <a:p>
            <a:pPr marL="514350" indent="-514350">
              <a:buFont typeface="Arial" pitchFamily="-111" charset="0"/>
              <a:buAutoNum type="arabicPeriod"/>
            </a:pPr>
            <a:r>
              <a:rPr lang="en-US" sz="2400"/>
              <a:t>Proximal convoluted tubule</a:t>
            </a:r>
          </a:p>
          <a:p>
            <a:pPr marL="514350" indent="-514350">
              <a:buFont typeface="Arial" pitchFamily="-111" charset="0"/>
              <a:buAutoNum type="arabicPeriod"/>
            </a:pPr>
            <a:r>
              <a:rPr lang="en-US" sz="2400"/>
              <a:t>Loop of Henle</a:t>
            </a:r>
          </a:p>
          <a:p>
            <a:pPr marL="514350" indent="-514350">
              <a:buFont typeface="Arial" pitchFamily="-111" charset="0"/>
              <a:buAutoNum type="arabicPeriod"/>
            </a:pPr>
            <a:r>
              <a:rPr lang="en-US" sz="2400"/>
              <a:t>Distal convoluted tubule</a:t>
            </a:r>
          </a:p>
          <a:p>
            <a:pPr marL="514350" indent="-514350">
              <a:buFont typeface="Arial" pitchFamily="-111" charset="0"/>
              <a:buAutoNum type="arabicPeriod"/>
            </a:pPr>
            <a:r>
              <a:rPr lang="en-US" sz="2400"/>
              <a:t>**</a:t>
            </a:r>
            <a:r>
              <a:rPr lang="en-US" sz="2400" u="sng"/>
              <a:t>Collecting duct</a:t>
            </a:r>
            <a:r>
              <a:rPr lang="en-US" sz="2400"/>
              <a:t>**</a:t>
            </a:r>
            <a:endParaRPr lang="en-US" sz="3000"/>
          </a:p>
          <a:p>
            <a:pPr marL="514350" indent="-514350">
              <a:buFont typeface="Arial" pitchFamily="-111" charset="0"/>
              <a:buAutoNum type="arabicPeriod"/>
            </a:pPr>
            <a:endParaRPr lang="en-US" sz="3000" i="1"/>
          </a:p>
          <a:p>
            <a:pPr lvl="1">
              <a:buFont typeface="Arial" pitchFamily="-111" charset="0"/>
              <a:buAutoNum type="arabicPeriod"/>
            </a:pPr>
            <a:r>
              <a:rPr lang="en-US" sz="2600" i="1"/>
              <a:t>Cells of collecting duct don’t interdigitate</a:t>
            </a:r>
            <a:endParaRPr lang="en-US" sz="2600"/>
          </a:p>
          <a:p>
            <a:pPr lvl="1"/>
            <a:r>
              <a:rPr lang="en-US" sz="2600" i="1"/>
              <a:t>Hopefully just know that this picture is of the collecting duct</a:t>
            </a:r>
          </a:p>
          <a:p>
            <a:pPr lvl="1"/>
            <a:endParaRPr lang="en-US" sz="2600" i="1"/>
          </a:p>
        </p:txBody>
      </p:sp>
      <p:sp>
        <p:nvSpPr>
          <p:cNvPr id="10" name="Right Arrow 9"/>
          <p:cNvSpPr/>
          <p:nvPr/>
        </p:nvSpPr>
        <p:spPr>
          <a:xfrm>
            <a:off x="6553200" y="1752600"/>
            <a:ext cx="533400" cy="381000"/>
          </a:xfrm>
          <a:prstGeom prst="right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latin typeface="Calibri" pitchFamily="-111" charset="0"/>
            </a:endParaRPr>
          </a:p>
        </p:txBody>
      </p:sp>
      <p:sp>
        <p:nvSpPr>
          <p:cNvPr id="10247" name="Rectangle 7"/>
          <p:cNvSpPr>
            <a:spLocks noChangeArrowheads="1"/>
          </p:cNvSpPr>
          <p:nvPr/>
        </p:nvSpPr>
        <p:spPr bwMode="auto">
          <a:xfrm>
            <a:off x="4572000" y="4419600"/>
            <a:ext cx="4191000" cy="366713"/>
          </a:xfrm>
          <a:prstGeom prst="rect">
            <a:avLst/>
          </a:prstGeom>
          <a:noFill/>
          <a:ln w="9525">
            <a:noFill/>
            <a:miter lim="800000"/>
            <a:headEnd/>
            <a:tailEnd/>
          </a:ln>
          <a:effectLst/>
        </p:spPr>
        <p:txBody>
          <a:bodyPr>
            <a:prstTxWarp prst="textNoShape">
              <a:avLst/>
            </a:prstTxWarp>
            <a:spAutoFit/>
          </a:bodyPr>
          <a:lstStyle/>
          <a:p>
            <a:r>
              <a:rPr lang="en-US" b="1">
                <a:latin typeface="Calibri" pitchFamily="-111" charset="0"/>
              </a:rPr>
              <a:t>Collecting ducts are found in the medulla</a:t>
            </a:r>
            <a:r>
              <a:rPr lang="en-US" sz="1400" b="1">
                <a:latin typeface="Calibri" pitchFamily="-111" charset="0"/>
              </a:rPr>
              <a:t> </a:t>
            </a:r>
          </a:p>
        </p:txBody>
      </p:sp>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PQuestion"/>
          <p:cNvSpPr>
            <a:spLocks noGrp="1"/>
          </p:cNvSpPr>
          <p:nvPr>
            <p:ph type="title" idx="4294967295"/>
          </p:nvPr>
        </p:nvSpPr>
        <p:spPr>
          <a:xfrm>
            <a:off x="0" y="274638"/>
            <a:ext cx="9144000" cy="1143000"/>
          </a:xfrm>
        </p:spPr>
        <p:txBody>
          <a:bodyPr/>
          <a:lstStyle/>
          <a:p>
            <a:r>
              <a:rPr lang="en-US" sz="3600"/>
              <a:t>9. Which tubules are not permeable to water?</a:t>
            </a:r>
          </a:p>
        </p:txBody>
      </p:sp>
      <p:sp>
        <p:nvSpPr>
          <p:cNvPr id="11267" name="TPAnswers"/>
          <p:cNvSpPr>
            <a:spLocks noGrp="1"/>
          </p:cNvSpPr>
          <p:nvPr>
            <p:ph type="body" idx="4294967295"/>
            <p:custDataLst>
              <p:tags r:id="rId2"/>
            </p:custDataLst>
          </p:nvPr>
        </p:nvSpPr>
        <p:spPr>
          <a:xfrm>
            <a:off x="457200" y="1600200"/>
            <a:ext cx="8077200" cy="4525963"/>
          </a:xfrm>
        </p:spPr>
        <p:txBody>
          <a:bodyPr/>
          <a:lstStyle/>
          <a:p>
            <a:pPr marL="514350" indent="-514350">
              <a:buFont typeface="Arial" pitchFamily="-111" charset="0"/>
              <a:buAutoNum type="arabicPeriod"/>
            </a:pPr>
            <a:r>
              <a:rPr lang="en-US"/>
              <a:t>Proximal convoluted tubule.</a:t>
            </a:r>
          </a:p>
          <a:p>
            <a:pPr lvl="1">
              <a:buFont typeface="Arial" pitchFamily="-111" charset="0"/>
              <a:buAutoNum type="arabicPeriod"/>
            </a:pPr>
            <a:r>
              <a:rPr lang="en-US" sz="1800"/>
              <a:t>Absorbs 70% of water in urine</a:t>
            </a:r>
            <a:endParaRPr lang="en-US"/>
          </a:p>
          <a:p>
            <a:pPr marL="514350" indent="-514350">
              <a:buFont typeface="Arial" pitchFamily="-111" charset="0"/>
              <a:buAutoNum type="arabicPeriod"/>
            </a:pPr>
            <a:r>
              <a:rPr lang="en-US"/>
              <a:t>Descending thin limb of Henle</a:t>
            </a:r>
          </a:p>
          <a:p>
            <a:pPr lvl="1">
              <a:buFont typeface="Arial" pitchFamily="-111" charset="0"/>
              <a:buAutoNum type="arabicPeriod"/>
            </a:pPr>
            <a:r>
              <a:rPr lang="en-US" sz="1800"/>
              <a:t>allows water resorption only</a:t>
            </a:r>
            <a:endParaRPr lang="en-US"/>
          </a:p>
          <a:p>
            <a:pPr marL="514350" indent="-514350">
              <a:buFont typeface="Arial" pitchFamily="-111" charset="0"/>
              <a:buAutoNum type="arabicPeriod"/>
            </a:pPr>
            <a:r>
              <a:rPr lang="en-US"/>
              <a:t>***Ascending thick limb of Henle.***</a:t>
            </a:r>
          </a:p>
          <a:p>
            <a:pPr lvl="1">
              <a:buFont typeface="Arial" pitchFamily="-111" charset="0"/>
              <a:buAutoNum type="arabicPeriod"/>
            </a:pPr>
            <a:r>
              <a:rPr lang="en-US" sz="1800" b="1"/>
              <a:t>allows salt resorption only</a:t>
            </a:r>
            <a:endParaRPr lang="en-US"/>
          </a:p>
          <a:p>
            <a:pPr marL="514350" indent="-514350">
              <a:buFont typeface="Arial" pitchFamily="-111" charset="0"/>
              <a:buAutoNum type="arabicPeriod"/>
            </a:pPr>
            <a:r>
              <a:rPr lang="en-US"/>
              <a:t>Collecting duct.</a:t>
            </a:r>
          </a:p>
          <a:p>
            <a:pPr lvl="1">
              <a:buFont typeface="Arial" pitchFamily="-111" charset="0"/>
              <a:buAutoNum type="arabicPeriod"/>
            </a:pPr>
            <a:r>
              <a:rPr lang="en-US" sz="1800"/>
              <a:t>Allows water resorption only</a:t>
            </a:r>
            <a:endParaRPr lang="en-US"/>
          </a:p>
        </p:txBody>
      </p:sp>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PQuestion"/>
          <p:cNvSpPr>
            <a:spLocks noGrp="1"/>
          </p:cNvSpPr>
          <p:nvPr>
            <p:ph type="title" idx="4294967295"/>
          </p:nvPr>
        </p:nvSpPr>
        <p:spPr/>
        <p:txBody>
          <a:bodyPr/>
          <a:lstStyle/>
          <a:p>
            <a:r>
              <a:rPr lang="en-US"/>
              <a:t>10. Angiotensin II causes:</a:t>
            </a:r>
          </a:p>
        </p:txBody>
      </p:sp>
      <p:sp>
        <p:nvSpPr>
          <p:cNvPr id="3" name="TPAnswers"/>
          <p:cNvSpPr>
            <a:spLocks noGrp="1"/>
          </p:cNvSpPr>
          <p:nvPr>
            <p:ph type="body" idx="4294967295"/>
            <p:custDataLst>
              <p:tags r:id="rId2"/>
            </p:custDataLst>
          </p:nvPr>
        </p:nvSpPr>
        <p:spPr>
          <a:xfrm>
            <a:off x="457200" y="1600200"/>
            <a:ext cx="8305800" cy="4525963"/>
          </a:xfrm>
        </p:spPr>
        <p:txBody>
          <a:bodyPr>
            <a:normAutofit/>
          </a:bodyPr>
          <a:lstStyle/>
          <a:p>
            <a:pPr marL="514350" indent="-514350">
              <a:lnSpc>
                <a:spcPct val="90000"/>
              </a:lnSpc>
              <a:buFont typeface="Arial" pitchFamily="-111" charset="0"/>
              <a:buAutoNum type="arabicPeriod"/>
            </a:pPr>
            <a:r>
              <a:rPr lang="en-US" sz="2400"/>
              <a:t>Vasodialation</a:t>
            </a:r>
            <a:endParaRPr lang="en-US" sz="2800"/>
          </a:p>
          <a:p>
            <a:pPr lvl="2">
              <a:lnSpc>
                <a:spcPct val="90000"/>
              </a:lnSpc>
              <a:buFont typeface="Arial" pitchFamily="-111" charset="0"/>
              <a:buAutoNum type="arabicPeriod"/>
            </a:pPr>
            <a:r>
              <a:rPr lang="en-US" sz="1600" i="1"/>
              <a:t>You want </a:t>
            </a:r>
            <a:r>
              <a:rPr lang="en-US" sz="1600" b="1" i="1"/>
              <a:t>vasoconstriction</a:t>
            </a:r>
            <a:r>
              <a:rPr lang="en-US" sz="1600" i="1"/>
              <a:t> to raise blood pressure</a:t>
            </a:r>
            <a:endParaRPr lang="en-US" sz="2000" i="1"/>
          </a:p>
          <a:p>
            <a:pPr marL="514350" indent="-514350">
              <a:lnSpc>
                <a:spcPct val="90000"/>
              </a:lnSpc>
              <a:buFont typeface="Arial" pitchFamily="-111" charset="0"/>
              <a:buAutoNum type="arabicPeriod"/>
            </a:pPr>
            <a:r>
              <a:rPr lang="en-US" sz="2400"/>
              <a:t>Aldosterone to be released from the brain.</a:t>
            </a:r>
            <a:endParaRPr lang="en-US" sz="2800"/>
          </a:p>
          <a:p>
            <a:pPr lvl="2">
              <a:lnSpc>
                <a:spcPct val="90000"/>
              </a:lnSpc>
              <a:buFont typeface="Arial" pitchFamily="-111" charset="0"/>
              <a:buAutoNum type="arabicPeriod"/>
            </a:pPr>
            <a:r>
              <a:rPr lang="en-US" sz="1600" i="1"/>
              <a:t>from </a:t>
            </a:r>
            <a:r>
              <a:rPr lang="en-US" sz="1600" b="1" i="1"/>
              <a:t>adrenal glands</a:t>
            </a:r>
            <a:r>
              <a:rPr lang="en-US" sz="1600" i="1"/>
              <a:t>; salt and water retention</a:t>
            </a:r>
            <a:endParaRPr lang="en-US" sz="2000"/>
          </a:p>
          <a:p>
            <a:pPr marL="514350" indent="-514350">
              <a:lnSpc>
                <a:spcPct val="90000"/>
              </a:lnSpc>
              <a:buFont typeface="Arial" pitchFamily="-111" charset="0"/>
              <a:buAutoNum type="arabicPeriod"/>
            </a:pPr>
            <a:r>
              <a:rPr lang="en-US" sz="2400"/>
              <a:t>Antidiuretic hormone to be released from the adrenal</a:t>
            </a:r>
          </a:p>
          <a:p>
            <a:pPr lvl="2">
              <a:lnSpc>
                <a:spcPct val="90000"/>
              </a:lnSpc>
              <a:buFont typeface="Arial" pitchFamily="-111" charset="0"/>
              <a:buAutoNum type="arabicPeriod"/>
            </a:pPr>
            <a:r>
              <a:rPr lang="en-US" sz="1600" i="1"/>
              <a:t>From </a:t>
            </a:r>
            <a:r>
              <a:rPr lang="en-US" sz="1600" b="1" i="1"/>
              <a:t>pituitary</a:t>
            </a:r>
            <a:r>
              <a:rPr lang="en-US" sz="1600" i="1"/>
              <a:t>; water retention in collecting duct</a:t>
            </a:r>
            <a:endParaRPr lang="en-US" sz="2000"/>
          </a:p>
          <a:p>
            <a:pPr marL="514350" indent="-514350">
              <a:lnSpc>
                <a:spcPct val="90000"/>
              </a:lnSpc>
              <a:buFont typeface="Arial" pitchFamily="-111" charset="0"/>
              <a:buAutoNum type="arabicPeriod"/>
            </a:pPr>
            <a:r>
              <a:rPr lang="en-US" sz="2800"/>
              <a:t>**Sodium reabsorbtion in the proximal convoluted tubules.**</a:t>
            </a:r>
            <a:br>
              <a:rPr lang="en-US" sz="2800"/>
            </a:br>
            <a:endParaRPr lang="en-US" sz="3000"/>
          </a:p>
          <a:p>
            <a:pPr lvl="2">
              <a:lnSpc>
                <a:spcPct val="90000"/>
              </a:lnSpc>
              <a:buFont typeface="Arial" pitchFamily="-111" charset="0"/>
              <a:buAutoNum type="arabicPeriod"/>
            </a:pPr>
            <a:r>
              <a:rPr lang="en-US" b="1" i="1"/>
              <a:t>Angiotensin II triggers all these to raise blood pressure: </a:t>
            </a:r>
            <a:r>
              <a:rPr lang="en-US" i="1"/>
              <a:t>vasoconstriction, aldosterone, ADH, and sodium resorption in proximal CT</a:t>
            </a:r>
            <a:endParaRPr lang="en-US" sz="2100"/>
          </a:p>
          <a:p>
            <a:pPr marL="514350" indent="-514350">
              <a:lnSpc>
                <a:spcPct val="90000"/>
              </a:lnSpc>
              <a:buFont typeface="Arial" pitchFamily="-111" charset="0"/>
              <a:buAutoNum type="arabicPeriod"/>
            </a:pPr>
            <a:endParaRPr lang="en-US" sz="3000"/>
          </a:p>
          <a:p>
            <a:pPr lvl="1">
              <a:lnSpc>
                <a:spcPct val="90000"/>
              </a:lnSpc>
              <a:buFont typeface="Arial" pitchFamily="-111" charset="0"/>
              <a:buAutoNum type="arabicPeriod"/>
            </a:pPr>
            <a:endParaRPr lang="en-US" sz="2600"/>
          </a:p>
        </p:txBody>
      </p:sp>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a:t>Quiz #7</a:t>
            </a:r>
          </a:p>
        </p:txBody>
      </p:sp>
      <p:sp>
        <p:nvSpPr>
          <p:cNvPr id="3" name="Subtitle 2"/>
          <p:cNvSpPr>
            <a:spLocks noGrp="1"/>
          </p:cNvSpPr>
          <p:nvPr>
            <p:ph type="subTitle" idx="1"/>
          </p:nvPr>
        </p:nvSpPr>
        <p:spPr/>
        <p:txBody>
          <a:bodyPr>
            <a:normAutofit/>
          </a:bodyPr>
          <a:lstStyle/>
          <a:p>
            <a:endParaRPr lang="en-US">
              <a:solidFill>
                <a:srgbClr val="898989"/>
              </a:solidFill>
            </a:endParaRPr>
          </a:p>
        </p:txBody>
      </p:sp>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sz="4000" b="1"/>
              <a:t>1. Which of the following may be found In the lumen of A?</a:t>
            </a:r>
          </a:p>
        </p:txBody>
      </p:sp>
      <p:pic>
        <p:nvPicPr>
          <p:cNvPr id="3075" name="Picture 9" descr="fig1"/>
          <p:cNvPicPr>
            <a:picLocks noChangeAspect="1" noChangeArrowheads="1"/>
          </p:cNvPicPr>
          <p:nvPr/>
        </p:nvPicPr>
        <p:blipFill>
          <a:blip r:embed="rId5"/>
          <a:srcRect/>
          <a:stretch>
            <a:fillRect/>
          </a:stretch>
        </p:blipFill>
        <p:spPr bwMode="auto">
          <a:xfrm>
            <a:off x="4191000" y="1752600"/>
            <a:ext cx="4953000" cy="3727450"/>
          </a:xfrm>
          <a:prstGeom prst="rect">
            <a:avLst/>
          </a:prstGeom>
          <a:noFill/>
          <a:ln w="28575">
            <a:solidFill>
              <a:srgbClr val="000000"/>
            </a:solidFill>
            <a:miter lim="800000"/>
            <a:headEnd/>
            <a:tailEnd/>
          </a:ln>
        </p:spPr>
      </p:pic>
      <p:sp>
        <p:nvSpPr>
          <p:cNvPr id="6" name="TextBox 5"/>
          <p:cNvSpPr txBox="1"/>
          <p:nvPr/>
        </p:nvSpPr>
        <p:spPr>
          <a:xfrm>
            <a:off x="7391400" y="3048000"/>
            <a:ext cx="317500" cy="369888"/>
          </a:xfrm>
          <a:prstGeom prst="rect">
            <a:avLst/>
          </a:prstGeom>
          <a:solidFill>
            <a:schemeClr val="bg1">
              <a:lumMod val="95000"/>
            </a:schemeClr>
          </a:solidFill>
          <a:ln w="28575">
            <a:solidFill>
              <a:schemeClr val="accent1"/>
            </a:solidFill>
          </a:ln>
        </p:spPr>
        <p:txBody>
          <a:bodyPr wrap="none">
            <a:prstTxWarp prst="textNoShape">
              <a:avLst/>
            </a:prstTxWarp>
            <a:spAutoFit/>
          </a:bodyPr>
          <a:lstStyle/>
          <a:p>
            <a:r>
              <a:rPr lang="en-US">
                <a:latin typeface="Calibri" pitchFamily="-111" charset="0"/>
              </a:rPr>
              <a:t>A</a:t>
            </a:r>
          </a:p>
        </p:txBody>
      </p:sp>
      <p:sp>
        <p:nvSpPr>
          <p:cNvPr id="3077" name="TPAnswers"/>
          <p:cNvSpPr>
            <a:spLocks noGrp="1"/>
          </p:cNvSpPr>
          <p:nvPr>
            <p:ph type="body" idx="1"/>
            <p:custDataLst>
              <p:tags r:id="rId2"/>
            </p:custDataLst>
          </p:nvPr>
        </p:nvSpPr>
        <p:spPr>
          <a:xfrm>
            <a:off x="152400" y="1600200"/>
            <a:ext cx="4114800" cy="4525963"/>
          </a:xfrm>
        </p:spPr>
        <p:txBody>
          <a:bodyPr/>
          <a:lstStyle/>
          <a:p>
            <a:pPr>
              <a:spcBef>
                <a:spcPct val="0"/>
              </a:spcBef>
              <a:buFontTx/>
              <a:buAutoNum type="arabicPeriod"/>
            </a:pPr>
            <a:r>
              <a:rPr lang="en-US" b="1"/>
              <a:t>Platelets</a:t>
            </a:r>
          </a:p>
          <a:p>
            <a:pPr>
              <a:spcBef>
                <a:spcPct val="0"/>
              </a:spcBef>
              <a:buFontTx/>
              <a:buAutoNum type="arabicPeriod"/>
            </a:pPr>
            <a:r>
              <a:rPr lang="en-US" b="1"/>
              <a:t>Releasing hormones</a:t>
            </a:r>
          </a:p>
          <a:p>
            <a:pPr>
              <a:spcBef>
                <a:spcPct val="0"/>
              </a:spcBef>
              <a:buFontTx/>
              <a:buAutoNum type="arabicPeriod"/>
            </a:pPr>
            <a:r>
              <a:rPr lang="en-US" b="1"/>
              <a:t>Inhibiting hormones</a:t>
            </a:r>
          </a:p>
          <a:p>
            <a:pPr>
              <a:spcBef>
                <a:spcPct val="0"/>
              </a:spcBef>
              <a:buFontTx/>
              <a:buAutoNum type="arabicPeriod"/>
            </a:pPr>
            <a:r>
              <a:rPr lang="en-US" b="1"/>
              <a:t>TSH</a:t>
            </a:r>
          </a:p>
          <a:p>
            <a:pPr>
              <a:spcBef>
                <a:spcPct val="0"/>
              </a:spcBef>
              <a:buFontTx/>
              <a:buAutoNum type="arabicPeriod"/>
            </a:pPr>
            <a:r>
              <a:rPr lang="en-US" b="1">
                <a:solidFill>
                  <a:srgbClr val="FF0000"/>
                </a:solidFill>
              </a:rPr>
              <a:t>All of the above</a:t>
            </a:r>
          </a:p>
        </p:txBody>
      </p:sp>
      <p:sp>
        <p:nvSpPr>
          <p:cNvPr id="3079" name="Line 7"/>
          <p:cNvSpPr>
            <a:spLocks noChangeShapeType="1"/>
          </p:cNvSpPr>
          <p:nvPr/>
        </p:nvSpPr>
        <p:spPr bwMode="auto">
          <a:xfrm flipH="1">
            <a:off x="5334000" y="3962400"/>
            <a:ext cx="152400" cy="1752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080" name="Line 8"/>
          <p:cNvSpPr>
            <a:spLocks noChangeShapeType="1"/>
          </p:cNvSpPr>
          <p:nvPr/>
        </p:nvSpPr>
        <p:spPr bwMode="auto">
          <a:xfrm>
            <a:off x="7086600" y="4724400"/>
            <a:ext cx="838200" cy="990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081" name="Line 9"/>
          <p:cNvSpPr>
            <a:spLocks noChangeShapeType="1"/>
          </p:cNvSpPr>
          <p:nvPr/>
        </p:nvSpPr>
        <p:spPr bwMode="auto">
          <a:xfrm>
            <a:off x="6019800" y="4419600"/>
            <a:ext cx="381000" cy="14478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083" name="Oval 11"/>
          <p:cNvSpPr>
            <a:spLocks noChangeArrowheads="1"/>
          </p:cNvSpPr>
          <p:nvPr/>
        </p:nvSpPr>
        <p:spPr bwMode="auto">
          <a:xfrm>
            <a:off x="4495800" y="1600200"/>
            <a:ext cx="1447800" cy="914400"/>
          </a:xfrm>
          <a:prstGeom prst="ellips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084" name="Line 12"/>
          <p:cNvSpPr>
            <a:spLocks noChangeShapeType="1"/>
          </p:cNvSpPr>
          <p:nvPr/>
        </p:nvSpPr>
        <p:spPr bwMode="auto">
          <a:xfrm>
            <a:off x="3657600" y="1524000"/>
            <a:ext cx="1143000" cy="1524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085" name="Text Box 13"/>
          <p:cNvSpPr txBox="1">
            <a:spLocks noChangeArrowheads="1"/>
          </p:cNvSpPr>
          <p:nvPr/>
        </p:nvSpPr>
        <p:spPr bwMode="auto">
          <a:xfrm>
            <a:off x="4343400" y="5638800"/>
            <a:ext cx="16002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Basophil (dark blue)</a:t>
            </a:r>
          </a:p>
        </p:txBody>
      </p:sp>
      <p:sp>
        <p:nvSpPr>
          <p:cNvPr id="3087" name="Text Box 15"/>
          <p:cNvSpPr txBox="1">
            <a:spLocks noChangeArrowheads="1"/>
          </p:cNvSpPr>
          <p:nvPr/>
        </p:nvSpPr>
        <p:spPr bwMode="auto">
          <a:xfrm>
            <a:off x="5715000" y="5791200"/>
            <a:ext cx="17526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Chromophobe</a:t>
            </a:r>
          </a:p>
          <a:p>
            <a:pPr>
              <a:spcBef>
                <a:spcPct val="50000"/>
              </a:spcBef>
            </a:pPr>
            <a:r>
              <a:rPr lang="en-US"/>
              <a:t>(Light blue)</a:t>
            </a:r>
          </a:p>
        </p:txBody>
      </p:sp>
      <p:sp>
        <p:nvSpPr>
          <p:cNvPr id="3088" name="Text Box 16"/>
          <p:cNvSpPr txBox="1">
            <a:spLocks noChangeArrowheads="1"/>
          </p:cNvSpPr>
          <p:nvPr/>
        </p:nvSpPr>
        <p:spPr bwMode="auto">
          <a:xfrm>
            <a:off x="7467600" y="5715000"/>
            <a:ext cx="15240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Eosinophil</a:t>
            </a:r>
          </a:p>
          <a:p>
            <a:pPr>
              <a:spcBef>
                <a:spcPct val="50000"/>
              </a:spcBef>
            </a:pPr>
            <a:r>
              <a:rPr lang="en-US"/>
              <a:t>(Reddish)</a:t>
            </a:r>
          </a:p>
        </p:txBody>
      </p:sp>
      <p:sp>
        <p:nvSpPr>
          <p:cNvPr id="3090" name="Text Box 18"/>
          <p:cNvSpPr txBox="1">
            <a:spLocks noChangeArrowheads="1"/>
          </p:cNvSpPr>
          <p:nvPr/>
        </p:nvSpPr>
        <p:spPr bwMode="auto">
          <a:xfrm>
            <a:off x="2438400" y="1295400"/>
            <a:ext cx="1752600" cy="9159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Cord in Hypophysis (Pars Distalis)</a:t>
            </a:r>
          </a:p>
        </p:txBody>
      </p:sp>
      <p:sp>
        <p:nvSpPr>
          <p:cNvPr id="3091" name="Oval 19"/>
          <p:cNvSpPr>
            <a:spLocks noChangeArrowheads="1"/>
          </p:cNvSpPr>
          <p:nvPr/>
        </p:nvSpPr>
        <p:spPr bwMode="auto">
          <a:xfrm>
            <a:off x="6705600" y="2514600"/>
            <a:ext cx="2209800" cy="1447800"/>
          </a:xfrm>
          <a:prstGeom prst="ellipse">
            <a:avLst/>
          </a:prstGeom>
          <a:noFill/>
          <a:ln w="9525">
            <a:solidFill>
              <a:schemeClr val="tx1"/>
            </a:solidFill>
            <a:round/>
            <a:headEnd/>
            <a:tailEnd/>
          </a:ln>
          <a:effectLst/>
        </p:spPr>
        <p:txBody>
          <a:bodyPr wrap="none" anchor="ctr">
            <a:prstTxWarp prst="textNoShape">
              <a:avLst/>
            </a:prstTxWarp>
          </a:bodyPr>
          <a:lstStyle/>
          <a:p>
            <a:endParaRPr lang="en-US"/>
          </a:p>
        </p:txBody>
      </p:sp>
      <p:sp>
        <p:nvSpPr>
          <p:cNvPr id="3092" name="Line 20"/>
          <p:cNvSpPr>
            <a:spLocks noChangeShapeType="1"/>
          </p:cNvSpPr>
          <p:nvPr/>
        </p:nvSpPr>
        <p:spPr bwMode="auto">
          <a:xfrm flipV="1">
            <a:off x="8001000" y="1600200"/>
            <a:ext cx="76200" cy="990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093" name="Text Box 21"/>
          <p:cNvSpPr txBox="1">
            <a:spLocks noChangeArrowheads="1"/>
          </p:cNvSpPr>
          <p:nvPr/>
        </p:nvSpPr>
        <p:spPr bwMode="auto">
          <a:xfrm>
            <a:off x="7467600" y="1295400"/>
            <a:ext cx="1676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Sinusoid</a:t>
            </a:r>
          </a:p>
        </p:txBody>
      </p:sp>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PQuestion"/>
          <p:cNvSpPr>
            <a:spLocks noGrp="1"/>
          </p:cNvSpPr>
          <p:nvPr>
            <p:ph type="title"/>
          </p:nvPr>
        </p:nvSpPr>
        <p:spPr/>
        <p:txBody>
          <a:bodyPr/>
          <a:lstStyle/>
          <a:p>
            <a:r>
              <a:rPr lang="en-US" b="1"/>
              <a:t>2. The cells at the arrows are:</a:t>
            </a:r>
            <a:endParaRPr lang="en-US"/>
          </a:p>
        </p:txBody>
      </p:sp>
      <p:pic>
        <p:nvPicPr>
          <p:cNvPr id="4099" name="Picture 6" descr="fig1"/>
          <p:cNvPicPr>
            <a:picLocks noChangeAspect="1" noChangeArrowheads="1"/>
          </p:cNvPicPr>
          <p:nvPr/>
        </p:nvPicPr>
        <p:blipFill>
          <a:blip r:embed="rId5"/>
          <a:srcRect/>
          <a:stretch>
            <a:fillRect/>
          </a:stretch>
        </p:blipFill>
        <p:spPr bwMode="auto">
          <a:xfrm>
            <a:off x="5029200" y="1393825"/>
            <a:ext cx="4114800" cy="5464175"/>
          </a:xfrm>
          <a:prstGeom prst="rect">
            <a:avLst/>
          </a:prstGeom>
          <a:noFill/>
          <a:ln w="28575">
            <a:solidFill>
              <a:schemeClr val="tx1"/>
            </a:solidFill>
            <a:miter lim="800000"/>
            <a:headEnd/>
            <a:tailEnd/>
          </a:ln>
        </p:spPr>
      </p:pic>
      <p:cxnSp>
        <p:nvCxnSpPr>
          <p:cNvPr id="6" name="Straight Arrow Connector 5"/>
          <p:cNvCxnSpPr/>
          <p:nvPr/>
        </p:nvCxnSpPr>
        <p:spPr>
          <a:xfrm rot="10800000">
            <a:off x="6477000" y="4049713"/>
            <a:ext cx="5334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6705600" y="3897313"/>
            <a:ext cx="533400" cy="152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102" name="TPAnswers"/>
          <p:cNvSpPr>
            <a:spLocks noGrp="1"/>
          </p:cNvSpPr>
          <p:nvPr>
            <p:ph type="body" idx="1"/>
            <p:custDataLst>
              <p:tags r:id="rId2"/>
            </p:custDataLst>
          </p:nvPr>
        </p:nvSpPr>
        <p:spPr>
          <a:xfrm>
            <a:off x="457200" y="1600200"/>
            <a:ext cx="4114800" cy="4525963"/>
          </a:xfrm>
        </p:spPr>
        <p:txBody>
          <a:bodyPr/>
          <a:lstStyle/>
          <a:p>
            <a:pPr>
              <a:spcBef>
                <a:spcPct val="0"/>
              </a:spcBef>
              <a:buFontTx/>
              <a:buAutoNum type="arabicPeriod"/>
            </a:pPr>
            <a:r>
              <a:rPr lang="en-US" b="1"/>
              <a:t>Absorptive cells</a:t>
            </a:r>
          </a:p>
          <a:p>
            <a:pPr>
              <a:spcBef>
                <a:spcPct val="0"/>
              </a:spcBef>
              <a:buFontTx/>
              <a:buAutoNum type="arabicPeriod"/>
            </a:pPr>
            <a:r>
              <a:rPr lang="en-US" b="1"/>
              <a:t>Goblet cells</a:t>
            </a:r>
          </a:p>
          <a:p>
            <a:pPr>
              <a:spcBef>
                <a:spcPct val="0"/>
              </a:spcBef>
              <a:buFontTx/>
              <a:buAutoNum type="arabicPeriod"/>
            </a:pPr>
            <a:r>
              <a:rPr lang="en-US" b="1">
                <a:solidFill>
                  <a:srgbClr val="FF0000"/>
                </a:solidFill>
              </a:rPr>
              <a:t>Ciliated cells</a:t>
            </a:r>
          </a:p>
          <a:p>
            <a:pPr>
              <a:spcBef>
                <a:spcPct val="0"/>
              </a:spcBef>
              <a:buFontTx/>
              <a:buAutoNum type="arabicPeriod"/>
            </a:pPr>
            <a:r>
              <a:rPr lang="en-US" b="1"/>
              <a:t>Secretory cells</a:t>
            </a:r>
            <a:endParaRPr lang="en-US"/>
          </a:p>
        </p:txBody>
      </p:sp>
      <p:sp>
        <p:nvSpPr>
          <p:cNvPr id="4104" name="Line 8"/>
          <p:cNvSpPr>
            <a:spLocks noChangeShapeType="1"/>
          </p:cNvSpPr>
          <p:nvPr/>
        </p:nvSpPr>
        <p:spPr bwMode="auto">
          <a:xfrm flipV="1">
            <a:off x="3886200" y="2590800"/>
            <a:ext cx="2590800" cy="8382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105" name="Text Box 9"/>
          <p:cNvSpPr txBox="1">
            <a:spLocks noChangeArrowheads="1"/>
          </p:cNvSpPr>
          <p:nvPr/>
        </p:nvSpPr>
        <p:spPr bwMode="auto">
          <a:xfrm>
            <a:off x="2514600" y="3581400"/>
            <a:ext cx="1981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(Peg Cells)</a:t>
            </a:r>
          </a:p>
        </p:txBody>
      </p:sp>
      <p:sp>
        <p:nvSpPr>
          <p:cNvPr id="4106" name="Line 10"/>
          <p:cNvSpPr>
            <a:spLocks noChangeShapeType="1"/>
          </p:cNvSpPr>
          <p:nvPr/>
        </p:nvSpPr>
        <p:spPr bwMode="auto">
          <a:xfrm>
            <a:off x="3429000" y="2819400"/>
            <a:ext cx="3048000" cy="1143000"/>
          </a:xfrm>
          <a:prstGeom prst="line">
            <a:avLst/>
          </a:prstGeom>
          <a:noFill/>
          <a:ln w="9525">
            <a:solidFill>
              <a:srgbClr val="FF0000"/>
            </a:solidFill>
            <a:round/>
            <a:headEnd/>
            <a:tailEnd/>
          </a:ln>
          <a:effectLst/>
        </p:spPr>
        <p:txBody>
          <a:bodyPr>
            <a:prstTxWarp prst="textNoShape">
              <a:avLst/>
            </a:prstTxWarp>
          </a:bodyPr>
          <a:lstStyle/>
          <a:p>
            <a:endParaRPr lang="en-US"/>
          </a:p>
        </p:txBody>
      </p:sp>
      <p:sp>
        <p:nvSpPr>
          <p:cNvPr id="4107" name="Text Box 11"/>
          <p:cNvSpPr txBox="1">
            <a:spLocks noChangeArrowheads="1"/>
          </p:cNvSpPr>
          <p:nvPr/>
        </p:nvSpPr>
        <p:spPr bwMode="auto">
          <a:xfrm>
            <a:off x="3429000" y="2514600"/>
            <a:ext cx="19812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Simple Columnar ciliated</a:t>
            </a:r>
          </a:p>
        </p:txBody>
      </p:sp>
      <p:sp>
        <p:nvSpPr>
          <p:cNvPr id="4108" name="Line 12"/>
          <p:cNvSpPr>
            <a:spLocks noChangeShapeType="1"/>
          </p:cNvSpPr>
          <p:nvPr/>
        </p:nvSpPr>
        <p:spPr bwMode="auto">
          <a:xfrm flipH="1">
            <a:off x="3124200" y="3810000"/>
            <a:ext cx="2438400" cy="14478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4109" name="Text Box 13"/>
          <p:cNvSpPr txBox="1">
            <a:spLocks noChangeArrowheads="1"/>
          </p:cNvSpPr>
          <p:nvPr/>
        </p:nvSpPr>
        <p:spPr bwMode="auto">
          <a:xfrm>
            <a:off x="1600200" y="5105400"/>
            <a:ext cx="2362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Lamina Propria</a:t>
            </a:r>
          </a:p>
        </p:txBody>
      </p:sp>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686800" cy="1143000"/>
          </a:xfrm>
        </p:spPr>
        <p:txBody>
          <a:bodyPr>
            <a:normAutofit fontScale="90000"/>
          </a:bodyPr>
          <a:lstStyle/>
          <a:p>
            <a:pPr marL="342900" indent="-342900" algn="l"/>
            <a:r>
              <a:rPr lang="en-US" sz="4000" b="1"/>
              <a:t>3. Which hormone is likely to be made by the cells indicated by the arrows?</a:t>
            </a:r>
          </a:p>
        </p:txBody>
      </p:sp>
      <p:sp>
        <p:nvSpPr>
          <p:cNvPr id="5123" name="TPAnswers"/>
          <p:cNvSpPr>
            <a:spLocks noGrp="1"/>
          </p:cNvSpPr>
          <p:nvPr>
            <p:ph type="body" idx="1"/>
            <p:custDataLst>
              <p:tags r:id="rId2"/>
            </p:custDataLst>
          </p:nvPr>
        </p:nvSpPr>
        <p:spPr>
          <a:xfrm>
            <a:off x="457200" y="1600200"/>
            <a:ext cx="4114800" cy="4525963"/>
          </a:xfrm>
        </p:spPr>
        <p:txBody>
          <a:bodyPr/>
          <a:lstStyle/>
          <a:p>
            <a:pPr>
              <a:spcBef>
                <a:spcPct val="0"/>
              </a:spcBef>
              <a:buFontTx/>
              <a:buAutoNum type="arabicPeriod"/>
            </a:pPr>
            <a:r>
              <a:rPr lang="en-US" b="1"/>
              <a:t>Calcitonin</a:t>
            </a:r>
          </a:p>
          <a:p>
            <a:pPr>
              <a:spcBef>
                <a:spcPct val="0"/>
              </a:spcBef>
              <a:buFontTx/>
              <a:buAutoNum type="arabicPeriod"/>
            </a:pPr>
            <a:endParaRPr lang="en-US" b="1"/>
          </a:p>
          <a:p>
            <a:pPr>
              <a:spcBef>
                <a:spcPct val="0"/>
              </a:spcBef>
              <a:buFontTx/>
              <a:buAutoNum type="arabicPeriod"/>
            </a:pPr>
            <a:r>
              <a:rPr lang="en-US" b="1"/>
              <a:t>Estrogen</a:t>
            </a:r>
          </a:p>
          <a:p>
            <a:pPr>
              <a:spcBef>
                <a:spcPct val="0"/>
              </a:spcBef>
              <a:buFontTx/>
              <a:buAutoNum type="arabicPeriod"/>
            </a:pPr>
            <a:endParaRPr lang="en-US" b="1"/>
          </a:p>
          <a:p>
            <a:pPr>
              <a:spcBef>
                <a:spcPct val="0"/>
              </a:spcBef>
              <a:buFontTx/>
              <a:buAutoNum type="arabicPeriod"/>
            </a:pPr>
            <a:r>
              <a:rPr lang="en-US" b="1"/>
              <a:t>Prolactin</a:t>
            </a:r>
          </a:p>
          <a:p>
            <a:pPr>
              <a:spcBef>
                <a:spcPct val="0"/>
              </a:spcBef>
              <a:buFontTx/>
              <a:buAutoNum type="arabicPeriod"/>
            </a:pPr>
            <a:endParaRPr lang="en-US" b="1"/>
          </a:p>
          <a:p>
            <a:pPr>
              <a:spcBef>
                <a:spcPct val="0"/>
              </a:spcBef>
              <a:buFontTx/>
              <a:buAutoNum type="arabicPeriod"/>
            </a:pPr>
            <a:r>
              <a:rPr lang="en-US" b="1">
                <a:solidFill>
                  <a:srgbClr val="FF0000"/>
                </a:solidFill>
              </a:rPr>
              <a:t>Thyroxine</a:t>
            </a:r>
            <a:endParaRPr lang="en-US">
              <a:solidFill>
                <a:srgbClr val="FF0000"/>
              </a:solidFill>
            </a:endParaRPr>
          </a:p>
        </p:txBody>
      </p:sp>
      <p:pic>
        <p:nvPicPr>
          <p:cNvPr id="5124" name="Picture 6" descr="fig1"/>
          <p:cNvPicPr>
            <a:picLocks noChangeAspect="1" noChangeArrowheads="1"/>
          </p:cNvPicPr>
          <p:nvPr/>
        </p:nvPicPr>
        <p:blipFill>
          <a:blip r:embed="rId5"/>
          <a:srcRect/>
          <a:stretch>
            <a:fillRect/>
          </a:stretch>
        </p:blipFill>
        <p:spPr bwMode="auto">
          <a:xfrm>
            <a:off x="4900613" y="1524000"/>
            <a:ext cx="4243387" cy="5334000"/>
          </a:xfrm>
          <a:prstGeom prst="rect">
            <a:avLst/>
          </a:prstGeom>
          <a:noFill/>
          <a:ln w="28575">
            <a:solidFill>
              <a:srgbClr val="000000"/>
            </a:solidFill>
            <a:miter lim="800000"/>
            <a:headEnd/>
            <a:tailEnd/>
          </a:ln>
        </p:spPr>
      </p:pic>
      <p:cxnSp>
        <p:nvCxnSpPr>
          <p:cNvPr id="6" name="Straight Arrow Connector 5"/>
          <p:cNvCxnSpPr/>
          <p:nvPr/>
        </p:nvCxnSpPr>
        <p:spPr>
          <a:xfrm rot="16200000" flipH="1">
            <a:off x="6980238" y="4610100"/>
            <a:ext cx="6096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6200000" flipH="1">
            <a:off x="6675438" y="4686300"/>
            <a:ext cx="609600" cy="228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7246938" y="4572000"/>
            <a:ext cx="609600" cy="152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129" name="Line 9"/>
          <p:cNvSpPr>
            <a:spLocks noChangeShapeType="1"/>
          </p:cNvSpPr>
          <p:nvPr/>
        </p:nvSpPr>
        <p:spPr bwMode="auto">
          <a:xfrm>
            <a:off x="2895600" y="1905000"/>
            <a:ext cx="4114800" cy="762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5130" name="Text Box 10"/>
          <p:cNvSpPr txBox="1">
            <a:spLocks noChangeArrowheads="1"/>
          </p:cNvSpPr>
          <p:nvPr/>
        </p:nvSpPr>
        <p:spPr bwMode="auto">
          <a:xfrm>
            <a:off x="1676400" y="1981200"/>
            <a:ext cx="26670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Parafollicular Cells</a:t>
            </a:r>
          </a:p>
          <a:p>
            <a:pPr>
              <a:spcBef>
                <a:spcPct val="50000"/>
              </a:spcBef>
            </a:pPr>
            <a:r>
              <a:rPr lang="en-US"/>
              <a:t>Lowers Ca levels</a:t>
            </a:r>
          </a:p>
        </p:txBody>
      </p:sp>
      <p:sp>
        <p:nvSpPr>
          <p:cNvPr id="5131" name="Text Box 11"/>
          <p:cNvSpPr txBox="1">
            <a:spLocks noChangeArrowheads="1"/>
          </p:cNvSpPr>
          <p:nvPr/>
        </p:nvSpPr>
        <p:spPr bwMode="auto">
          <a:xfrm>
            <a:off x="5791200" y="3581400"/>
            <a:ext cx="2743200" cy="62388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a:t>Colloid</a:t>
            </a:r>
          </a:p>
          <a:p>
            <a:pPr>
              <a:spcBef>
                <a:spcPct val="50000"/>
              </a:spcBef>
            </a:pPr>
            <a:r>
              <a:rPr lang="en-US" sz="1400"/>
              <a:t>(Secretions of Follicular Cells)</a:t>
            </a:r>
          </a:p>
        </p:txBody>
      </p:sp>
      <p:sp>
        <p:nvSpPr>
          <p:cNvPr id="5132" name="Text Box 12"/>
          <p:cNvSpPr txBox="1">
            <a:spLocks noChangeArrowheads="1"/>
          </p:cNvSpPr>
          <p:nvPr/>
        </p:nvSpPr>
        <p:spPr bwMode="auto">
          <a:xfrm>
            <a:off x="533400" y="5105400"/>
            <a:ext cx="4343400" cy="11922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Thyroid Follicular Cells</a:t>
            </a:r>
          </a:p>
          <a:p>
            <a:pPr>
              <a:spcBef>
                <a:spcPct val="50000"/>
              </a:spcBef>
            </a:pPr>
            <a:r>
              <a:rPr lang="en-US">
                <a:solidFill>
                  <a:srgbClr val="FF0000"/>
                </a:solidFill>
              </a:rPr>
              <a:t>TSH from Hypothalmus stimulates this</a:t>
            </a:r>
          </a:p>
          <a:p>
            <a:pPr>
              <a:spcBef>
                <a:spcPct val="50000"/>
              </a:spcBef>
            </a:pPr>
            <a:r>
              <a:rPr lang="en-US">
                <a:solidFill>
                  <a:srgbClr val="FF0000"/>
                </a:solidFill>
              </a:rPr>
              <a:t>T3 and T4 </a:t>
            </a:r>
          </a:p>
        </p:txBody>
      </p:sp>
      <p:sp>
        <p:nvSpPr>
          <p:cNvPr id="5133" name="Line 13"/>
          <p:cNvSpPr>
            <a:spLocks noChangeShapeType="1"/>
          </p:cNvSpPr>
          <p:nvPr/>
        </p:nvSpPr>
        <p:spPr bwMode="auto">
          <a:xfrm flipV="1">
            <a:off x="3048000" y="5105400"/>
            <a:ext cx="4343400" cy="152400"/>
          </a:xfrm>
          <a:prstGeom prst="line">
            <a:avLst/>
          </a:prstGeom>
          <a:noFill/>
          <a:ln w="9525">
            <a:solidFill>
              <a:srgbClr val="FF0000"/>
            </a:solidFill>
            <a:round/>
            <a:headEnd/>
            <a:tailEnd/>
          </a:ln>
          <a:effectLst/>
        </p:spPr>
        <p:txBody>
          <a:bodyPr>
            <a:prstTxWarp prst="textNoShape">
              <a:avLst/>
            </a:prstTxWarp>
          </a:bodyPr>
          <a:lstStyle/>
          <a:p>
            <a:endParaRPr lang="en-US"/>
          </a:p>
        </p:txBody>
      </p:sp>
      <p:sp>
        <p:nvSpPr>
          <p:cNvPr id="5135" name="Text Box 15"/>
          <p:cNvSpPr txBox="1">
            <a:spLocks noChangeArrowheads="1"/>
          </p:cNvSpPr>
          <p:nvPr/>
        </p:nvSpPr>
        <p:spPr bwMode="auto">
          <a:xfrm>
            <a:off x="304800" y="3048000"/>
            <a:ext cx="45720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t>Pituitary &gt; GnRH &gt; LH &gt; Ovarian Follicle &gt; Estrogen</a:t>
            </a:r>
          </a:p>
        </p:txBody>
      </p:sp>
      <p:sp>
        <p:nvSpPr>
          <p:cNvPr id="5137" name="Text Box 17"/>
          <p:cNvSpPr txBox="1">
            <a:spLocks noChangeArrowheads="1"/>
          </p:cNvSpPr>
          <p:nvPr/>
        </p:nvSpPr>
        <p:spPr bwMode="auto">
          <a:xfrm>
            <a:off x="838200" y="3962400"/>
            <a:ext cx="4114800" cy="6238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t>Pituitary &gt; PRL Releasing &gt; Prolactin</a:t>
            </a:r>
          </a:p>
          <a:p>
            <a:pPr>
              <a:spcBef>
                <a:spcPct val="50000"/>
              </a:spcBef>
            </a:pPr>
            <a:r>
              <a:rPr lang="en-US" sz="1400"/>
              <a:t>Milk production in mammary glands</a:t>
            </a:r>
          </a:p>
        </p:txBody>
      </p:sp>
      <p:sp>
        <p:nvSpPr>
          <p:cNvPr id="5138" name="Text Box 18"/>
          <p:cNvSpPr txBox="1">
            <a:spLocks noChangeArrowheads="1"/>
          </p:cNvSpPr>
          <p:nvPr/>
        </p:nvSpPr>
        <p:spPr bwMode="auto">
          <a:xfrm>
            <a:off x="5486400" y="1143000"/>
            <a:ext cx="3200400" cy="3667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t>Thyroid</a:t>
            </a:r>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0" y="0"/>
            <a:ext cx="4343400" cy="1417638"/>
          </a:xfrm>
        </p:spPr>
        <p:txBody>
          <a:bodyPr>
            <a:normAutofit/>
          </a:bodyPr>
          <a:lstStyle/>
          <a:p>
            <a:pPr marL="342900" indent="-342900" algn="l"/>
            <a:r>
              <a:rPr lang="en-US" sz="4000" b="1"/>
              <a:t>4. Identify the organ.</a:t>
            </a:r>
          </a:p>
        </p:txBody>
      </p:sp>
      <p:sp>
        <p:nvSpPr>
          <p:cNvPr id="6147" name="TPAnswers"/>
          <p:cNvSpPr>
            <a:spLocks noGrp="1"/>
          </p:cNvSpPr>
          <p:nvPr>
            <p:ph type="body" idx="1"/>
            <p:custDataLst>
              <p:tags r:id="rId2"/>
            </p:custDataLst>
          </p:nvPr>
        </p:nvSpPr>
        <p:spPr>
          <a:xfrm>
            <a:off x="457200" y="1600200"/>
            <a:ext cx="4114800" cy="4525963"/>
          </a:xfrm>
        </p:spPr>
        <p:txBody>
          <a:bodyPr/>
          <a:lstStyle/>
          <a:p>
            <a:pPr>
              <a:lnSpc>
                <a:spcPct val="90000"/>
              </a:lnSpc>
              <a:spcBef>
                <a:spcPct val="0"/>
              </a:spcBef>
              <a:buFontTx/>
              <a:buAutoNum type="arabicPeriod"/>
            </a:pPr>
            <a:r>
              <a:rPr lang="en-US" b="1"/>
              <a:t>Pars distalis of pituitary</a:t>
            </a:r>
          </a:p>
          <a:p>
            <a:pPr>
              <a:lnSpc>
                <a:spcPct val="90000"/>
              </a:lnSpc>
              <a:spcBef>
                <a:spcPct val="0"/>
              </a:spcBef>
              <a:buFontTx/>
              <a:buAutoNum type="arabicPeriod"/>
            </a:pPr>
            <a:endParaRPr lang="en-US" b="1"/>
          </a:p>
          <a:p>
            <a:pPr>
              <a:lnSpc>
                <a:spcPct val="90000"/>
              </a:lnSpc>
              <a:spcBef>
                <a:spcPct val="0"/>
              </a:spcBef>
              <a:buFontTx/>
              <a:buAutoNum type="arabicPeriod"/>
            </a:pPr>
            <a:r>
              <a:rPr lang="en-US" b="1">
                <a:solidFill>
                  <a:srgbClr val="FF0000"/>
                </a:solidFill>
              </a:rPr>
              <a:t>Endometrium in proliferative stage of the cycle</a:t>
            </a:r>
          </a:p>
          <a:p>
            <a:pPr>
              <a:lnSpc>
                <a:spcPct val="90000"/>
              </a:lnSpc>
              <a:spcBef>
                <a:spcPct val="0"/>
              </a:spcBef>
              <a:buFontTx/>
              <a:buAutoNum type="arabicPeriod"/>
            </a:pPr>
            <a:endParaRPr lang="en-US" b="1">
              <a:solidFill>
                <a:srgbClr val="FF0000"/>
              </a:solidFill>
            </a:endParaRPr>
          </a:p>
          <a:p>
            <a:pPr>
              <a:lnSpc>
                <a:spcPct val="90000"/>
              </a:lnSpc>
              <a:spcBef>
                <a:spcPct val="0"/>
              </a:spcBef>
              <a:buFontTx/>
              <a:buAutoNum type="arabicPeriod"/>
            </a:pPr>
            <a:r>
              <a:rPr lang="en-US" b="1"/>
              <a:t>Vagina</a:t>
            </a:r>
          </a:p>
          <a:p>
            <a:pPr>
              <a:lnSpc>
                <a:spcPct val="90000"/>
              </a:lnSpc>
              <a:spcBef>
                <a:spcPct val="0"/>
              </a:spcBef>
              <a:buFontTx/>
              <a:buAutoNum type="arabicPeriod"/>
            </a:pPr>
            <a:endParaRPr lang="en-US" b="1"/>
          </a:p>
          <a:p>
            <a:pPr>
              <a:lnSpc>
                <a:spcPct val="90000"/>
              </a:lnSpc>
              <a:spcBef>
                <a:spcPct val="0"/>
              </a:spcBef>
              <a:buFontTx/>
              <a:buAutoNum type="arabicPeriod"/>
            </a:pPr>
            <a:r>
              <a:rPr lang="en-US" b="1"/>
              <a:t>Kidney</a:t>
            </a:r>
            <a:endParaRPr lang="en-US"/>
          </a:p>
        </p:txBody>
      </p:sp>
      <p:pic>
        <p:nvPicPr>
          <p:cNvPr id="6148" name="Picture 1032" descr="Fig1"/>
          <p:cNvPicPr>
            <a:picLocks noChangeAspect="1" noChangeArrowheads="1"/>
          </p:cNvPicPr>
          <p:nvPr/>
        </p:nvPicPr>
        <p:blipFill>
          <a:blip r:embed="rId5"/>
          <a:srcRect/>
          <a:stretch>
            <a:fillRect/>
          </a:stretch>
        </p:blipFill>
        <p:spPr bwMode="auto">
          <a:xfrm>
            <a:off x="4338638" y="3187700"/>
            <a:ext cx="4800600" cy="3670300"/>
          </a:xfrm>
          <a:prstGeom prst="rect">
            <a:avLst/>
          </a:prstGeom>
          <a:noFill/>
          <a:ln w="28575">
            <a:solidFill>
              <a:schemeClr val="tx1"/>
            </a:solidFill>
            <a:miter lim="800000"/>
            <a:headEnd/>
            <a:tailEnd/>
          </a:ln>
        </p:spPr>
      </p:pic>
      <p:pic>
        <p:nvPicPr>
          <p:cNvPr id="6149" name="Picture 1033" descr="Fig1"/>
          <p:cNvPicPr>
            <a:picLocks noChangeAspect="1" noChangeArrowheads="1"/>
          </p:cNvPicPr>
          <p:nvPr/>
        </p:nvPicPr>
        <p:blipFill>
          <a:blip r:embed="rId6"/>
          <a:srcRect/>
          <a:stretch>
            <a:fillRect/>
          </a:stretch>
        </p:blipFill>
        <p:spPr bwMode="auto">
          <a:xfrm>
            <a:off x="4343400" y="0"/>
            <a:ext cx="4800600" cy="3844925"/>
          </a:xfrm>
          <a:prstGeom prst="rect">
            <a:avLst/>
          </a:prstGeom>
          <a:noFill/>
          <a:ln w="28575">
            <a:solidFill>
              <a:schemeClr val="tx1"/>
            </a:solidFill>
            <a:miter lim="800000"/>
            <a:headEnd/>
            <a:tailEnd/>
          </a:ln>
        </p:spPr>
      </p:pic>
      <p:sp>
        <p:nvSpPr>
          <p:cNvPr id="6150" name="Rectangle 1034"/>
          <p:cNvSpPr>
            <a:spLocks noChangeArrowheads="1"/>
          </p:cNvSpPr>
          <p:nvPr/>
        </p:nvSpPr>
        <p:spPr bwMode="auto">
          <a:xfrm>
            <a:off x="8524875" y="3525838"/>
            <a:ext cx="595313" cy="30162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400" b="1">
                <a:latin typeface="Calibri" pitchFamily="-111" charset="0"/>
              </a:rPr>
              <a:t>LOW</a:t>
            </a:r>
            <a:endParaRPr lang="en-US" sz="1200" b="1">
              <a:latin typeface="Calibri" pitchFamily="-111" charset="0"/>
            </a:endParaRPr>
          </a:p>
        </p:txBody>
      </p:sp>
      <p:sp>
        <p:nvSpPr>
          <p:cNvPr id="6151" name="Rectangle 1035"/>
          <p:cNvSpPr>
            <a:spLocks noChangeArrowheads="1"/>
          </p:cNvSpPr>
          <p:nvPr/>
        </p:nvSpPr>
        <p:spPr bwMode="auto">
          <a:xfrm>
            <a:off x="8315325" y="6477000"/>
            <a:ext cx="576263" cy="301625"/>
          </a:xfrm>
          <a:prstGeom prst="rect">
            <a:avLst/>
          </a:prstGeom>
          <a:noFill/>
          <a:ln w="12700">
            <a:noFill/>
            <a:miter lim="800000"/>
            <a:headEnd/>
            <a:tailEnd/>
          </a:ln>
        </p:spPr>
        <p:txBody>
          <a:bodyPr wrap="none" lIns="90488" tIns="44450" rIns="90488" bIns="44450">
            <a:prstTxWarp prst="textNoShape">
              <a:avLst/>
            </a:prstTxWarp>
            <a:spAutoFit/>
          </a:bodyPr>
          <a:lstStyle/>
          <a:p>
            <a:r>
              <a:rPr lang="en-US" sz="1400" b="1">
                <a:latin typeface="Calibri" pitchFamily="-111" charset="0"/>
              </a:rPr>
              <a:t>MED</a:t>
            </a:r>
            <a:endParaRPr lang="en-US" sz="1200" b="1">
              <a:latin typeface="Calibri" pitchFamily="-111" charset="0"/>
            </a:endParaRPr>
          </a:p>
        </p:txBody>
      </p:sp>
      <p:sp>
        <p:nvSpPr>
          <p:cNvPr id="6153" name="Line 9"/>
          <p:cNvSpPr>
            <a:spLocks noChangeShapeType="1"/>
          </p:cNvSpPr>
          <p:nvPr/>
        </p:nvSpPr>
        <p:spPr bwMode="auto">
          <a:xfrm>
            <a:off x="5715000" y="2590800"/>
            <a:ext cx="0" cy="762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154" name="Line 10"/>
          <p:cNvSpPr>
            <a:spLocks noChangeShapeType="1"/>
          </p:cNvSpPr>
          <p:nvPr/>
        </p:nvSpPr>
        <p:spPr bwMode="auto">
          <a:xfrm>
            <a:off x="5791200" y="0"/>
            <a:ext cx="0" cy="2514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155" name="Line 11"/>
          <p:cNvSpPr>
            <a:spLocks noChangeShapeType="1"/>
          </p:cNvSpPr>
          <p:nvPr/>
        </p:nvSpPr>
        <p:spPr bwMode="auto">
          <a:xfrm flipV="1">
            <a:off x="7315200" y="1219200"/>
            <a:ext cx="533400" cy="381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156" name="Text Box 12"/>
          <p:cNvSpPr txBox="1">
            <a:spLocks noChangeArrowheads="1"/>
          </p:cNvSpPr>
          <p:nvPr/>
        </p:nvSpPr>
        <p:spPr bwMode="auto">
          <a:xfrm>
            <a:off x="7315200" y="685800"/>
            <a:ext cx="1828800" cy="5810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a:t>Straight Uterine Glands</a:t>
            </a:r>
          </a:p>
        </p:txBody>
      </p:sp>
      <p:sp>
        <p:nvSpPr>
          <p:cNvPr id="6157" name="Text Box 13"/>
          <p:cNvSpPr txBox="1">
            <a:spLocks noChangeArrowheads="1"/>
          </p:cNvSpPr>
          <p:nvPr/>
        </p:nvSpPr>
        <p:spPr bwMode="auto">
          <a:xfrm>
            <a:off x="4648200" y="685800"/>
            <a:ext cx="12192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Funtional Layer</a:t>
            </a:r>
          </a:p>
        </p:txBody>
      </p:sp>
      <p:sp>
        <p:nvSpPr>
          <p:cNvPr id="6158" name="Text Box 14"/>
          <p:cNvSpPr txBox="1">
            <a:spLocks noChangeArrowheads="1"/>
          </p:cNvSpPr>
          <p:nvPr/>
        </p:nvSpPr>
        <p:spPr bwMode="auto">
          <a:xfrm>
            <a:off x="4953000" y="2743200"/>
            <a:ext cx="11430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Basal Layer</a:t>
            </a:r>
          </a:p>
        </p:txBody>
      </p:sp>
      <p:sp>
        <p:nvSpPr>
          <p:cNvPr id="6159" name="Text Box 15"/>
          <p:cNvSpPr txBox="1">
            <a:spLocks noChangeArrowheads="1"/>
          </p:cNvSpPr>
          <p:nvPr/>
        </p:nvSpPr>
        <p:spPr bwMode="auto">
          <a:xfrm>
            <a:off x="990600" y="4191000"/>
            <a:ext cx="34290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Uterus, Estrogenic, Days 6-14</a:t>
            </a:r>
          </a:p>
        </p:txBody>
      </p:sp>
      <p:sp>
        <p:nvSpPr>
          <p:cNvPr id="6160" name="Text Box 16"/>
          <p:cNvSpPr txBox="1">
            <a:spLocks noChangeArrowheads="1"/>
          </p:cNvSpPr>
          <p:nvPr/>
        </p:nvSpPr>
        <p:spPr bwMode="auto">
          <a:xfrm>
            <a:off x="4800600" y="4800600"/>
            <a:ext cx="25908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Functional Layer</a:t>
            </a:r>
          </a:p>
        </p:txBody>
      </p:sp>
      <p:sp>
        <p:nvSpPr>
          <p:cNvPr id="6161" name="Line 17"/>
          <p:cNvSpPr>
            <a:spLocks noChangeShapeType="1"/>
          </p:cNvSpPr>
          <p:nvPr/>
        </p:nvSpPr>
        <p:spPr bwMode="auto">
          <a:xfrm flipH="1">
            <a:off x="7315200" y="990600"/>
            <a:ext cx="838200" cy="3581400"/>
          </a:xfrm>
          <a:prstGeom prst="line">
            <a:avLst/>
          </a:prstGeom>
          <a:noFill/>
          <a:ln w="9525">
            <a:solidFill>
              <a:schemeClr val="tx1"/>
            </a:solidFill>
            <a:round/>
            <a:headEnd/>
            <a:tailEnd/>
          </a:ln>
          <a:effectLst/>
        </p:spPr>
        <p:txBody>
          <a:bodyPr>
            <a:prstTxWarp prst="textNoShape">
              <a:avLst/>
            </a:prstTxWarp>
          </a:bodyPr>
          <a:lstStyle/>
          <a:p>
            <a:endParaRPr lang="en-US"/>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0" name="TPQuestion"/>
          <p:cNvSpPr>
            <a:spLocks noGrp="1"/>
          </p:cNvSpPr>
          <p:nvPr>
            <p:ph type="title"/>
          </p:nvPr>
        </p:nvSpPr>
        <p:spPr>
          <a:xfrm>
            <a:off x="-1524000" y="0"/>
            <a:ext cx="8229600" cy="1143000"/>
          </a:xfrm>
        </p:spPr>
        <p:txBody>
          <a:bodyPr/>
          <a:lstStyle/>
          <a:p>
            <a:pPr eaLnBrk="1" hangingPunct="1"/>
            <a:r>
              <a:rPr lang="en-US"/>
              <a:t>This picture shows:</a:t>
            </a:r>
          </a:p>
        </p:txBody>
      </p:sp>
      <p:sp>
        <p:nvSpPr>
          <p:cNvPr id="3" name="TPAnswers"/>
          <p:cNvSpPr>
            <a:spLocks noGrp="1"/>
          </p:cNvSpPr>
          <p:nvPr>
            <p:ph type="body" idx="1"/>
            <p:custDataLst>
              <p:tags r:id="rId2"/>
            </p:custDataLst>
          </p:nvPr>
        </p:nvSpPr>
        <p:spPr>
          <a:xfrm>
            <a:off x="0" y="914400"/>
            <a:ext cx="4114800" cy="1676400"/>
          </a:xfrm>
        </p:spPr>
        <p:txBody>
          <a:bodyPr>
            <a:normAutofit/>
          </a:bodyPr>
          <a:lstStyle/>
          <a:p>
            <a:pPr marL="514350" indent="-514350" eaLnBrk="1" hangingPunct="1">
              <a:lnSpc>
                <a:spcPct val="80000"/>
              </a:lnSpc>
              <a:buFontTx/>
              <a:buAutoNum type="arabicPeriod"/>
            </a:pPr>
            <a:r>
              <a:rPr lang="en-US" sz="2700" dirty="0">
                <a:solidFill>
                  <a:srgbClr val="00FF00"/>
                </a:solidFill>
              </a:rPr>
              <a:t>Cilia</a:t>
            </a:r>
          </a:p>
          <a:p>
            <a:pPr marL="514350" indent="-514350" eaLnBrk="1" hangingPunct="1">
              <a:lnSpc>
                <a:spcPct val="80000"/>
              </a:lnSpc>
              <a:buFontTx/>
              <a:buAutoNum type="arabicPeriod"/>
            </a:pPr>
            <a:r>
              <a:rPr lang="en-US" sz="2700" dirty="0" err="1"/>
              <a:t>Actin</a:t>
            </a:r>
            <a:r>
              <a:rPr lang="en-US" sz="2700" dirty="0"/>
              <a:t> </a:t>
            </a:r>
          </a:p>
          <a:p>
            <a:pPr marL="514350" indent="-514350" eaLnBrk="1" hangingPunct="1">
              <a:lnSpc>
                <a:spcPct val="80000"/>
              </a:lnSpc>
              <a:buFontTx/>
              <a:buAutoNum type="arabicPeriod"/>
            </a:pPr>
            <a:r>
              <a:rPr lang="en-US" sz="2700" dirty="0" err="1"/>
              <a:t>Microvilli</a:t>
            </a:r>
            <a:endParaRPr lang="en-US" sz="2700" dirty="0"/>
          </a:p>
          <a:p>
            <a:pPr marL="514350" indent="-514350" eaLnBrk="1" hangingPunct="1">
              <a:lnSpc>
                <a:spcPct val="80000"/>
              </a:lnSpc>
              <a:buFontTx/>
              <a:buAutoNum type="arabicPeriod"/>
            </a:pPr>
            <a:r>
              <a:rPr lang="en-US" sz="2700" dirty="0" err="1"/>
              <a:t>Centrioles</a:t>
            </a:r>
            <a:endParaRPr lang="en-US" sz="2700" dirty="0"/>
          </a:p>
        </p:txBody>
      </p:sp>
      <p:pic>
        <p:nvPicPr>
          <p:cNvPr id="7174" name="Picture 6"/>
          <p:cNvPicPr>
            <a:picLocks noChangeArrowheads="1"/>
          </p:cNvPicPr>
          <p:nvPr/>
        </p:nvPicPr>
        <p:blipFill>
          <a:blip r:embed="rId5"/>
          <a:srcRect/>
          <a:stretch>
            <a:fillRect/>
          </a:stretch>
        </p:blipFill>
        <p:spPr bwMode="auto">
          <a:xfrm>
            <a:off x="5181600" y="304800"/>
            <a:ext cx="3673475" cy="5148263"/>
          </a:xfrm>
          <a:prstGeom prst="rect">
            <a:avLst/>
          </a:prstGeom>
          <a:noFill/>
          <a:ln w="12700">
            <a:solidFill>
              <a:schemeClr val="tx1"/>
            </a:solidFill>
            <a:miter lim="800000"/>
            <a:headEnd/>
            <a:tailEnd/>
          </a:ln>
          <a:effectLst/>
        </p:spPr>
      </p:pic>
      <p:sp>
        <p:nvSpPr>
          <p:cNvPr id="7175" name="Oval 7"/>
          <p:cNvSpPr>
            <a:spLocks noChangeArrowheads="1"/>
          </p:cNvSpPr>
          <p:nvPr/>
        </p:nvSpPr>
        <p:spPr bwMode="auto">
          <a:xfrm>
            <a:off x="6264275" y="4073525"/>
            <a:ext cx="660400" cy="508000"/>
          </a:xfrm>
          <a:prstGeom prst="ellipse">
            <a:avLst/>
          </a:prstGeom>
          <a:noFill/>
          <a:ln w="25400">
            <a:solidFill>
              <a:srgbClr val="FC0128"/>
            </a:solidFill>
            <a:round/>
            <a:headEnd/>
            <a:tailEnd/>
          </a:ln>
          <a:effectLst/>
        </p:spPr>
        <p:txBody>
          <a:bodyPr wrap="none" anchor="ctr">
            <a:prstTxWarp prst="textNoShape">
              <a:avLst/>
            </a:prstTxWarp>
          </a:bodyPr>
          <a:lstStyle/>
          <a:p>
            <a:endParaRPr lang="en-US"/>
          </a:p>
        </p:txBody>
      </p:sp>
      <p:sp>
        <p:nvSpPr>
          <p:cNvPr id="7176" name="Line 8"/>
          <p:cNvSpPr>
            <a:spLocks noChangeShapeType="1"/>
          </p:cNvSpPr>
          <p:nvPr/>
        </p:nvSpPr>
        <p:spPr bwMode="auto">
          <a:xfrm>
            <a:off x="6708775" y="4606925"/>
            <a:ext cx="0" cy="1117600"/>
          </a:xfrm>
          <a:prstGeom prst="line">
            <a:avLst/>
          </a:prstGeom>
          <a:noFill/>
          <a:ln w="25400">
            <a:solidFill>
              <a:srgbClr val="FC0128"/>
            </a:solidFill>
            <a:round/>
            <a:headEnd/>
            <a:tailEnd/>
          </a:ln>
          <a:effectLst/>
        </p:spPr>
        <p:txBody>
          <a:bodyPr wrap="none" anchor="ctr">
            <a:prstTxWarp prst="textNoShape">
              <a:avLst/>
            </a:prstTxWarp>
          </a:bodyPr>
          <a:lstStyle/>
          <a:p>
            <a:endParaRPr lang="en-US"/>
          </a:p>
        </p:txBody>
      </p:sp>
      <p:sp>
        <p:nvSpPr>
          <p:cNvPr id="7177" name="Rectangle 9"/>
          <p:cNvSpPr>
            <a:spLocks noChangeArrowheads="1"/>
          </p:cNvSpPr>
          <p:nvPr/>
        </p:nvSpPr>
        <p:spPr bwMode="auto">
          <a:xfrm>
            <a:off x="6086475" y="5692775"/>
            <a:ext cx="1774825" cy="698500"/>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2000" b="1"/>
              <a:t>central</a:t>
            </a:r>
          </a:p>
          <a:p>
            <a:pPr algn="ctr" eaLnBrk="0" hangingPunct="0"/>
            <a:r>
              <a:rPr lang="en-US" sz="2000" b="1"/>
              <a:t>microtubules</a:t>
            </a:r>
          </a:p>
        </p:txBody>
      </p:sp>
      <p:sp>
        <p:nvSpPr>
          <p:cNvPr id="7178" name="Oval 10"/>
          <p:cNvSpPr>
            <a:spLocks noChangeArrowheads="1"/>
          </p:cNvSpPr>
          <p:nvPr/>
        </p:nvSpPr>
        <p:spPr bwMode="auto">
          <a:xfrm>
            <a:off x="6721475" y="4606925"/>
            <a:ext cx="584200" cy="431800"/>
          </a:xfrm>
          <a:prstGeom prst="ellipse">
            <a:avLst/>
          </a:prstGeom>
          <a:noFill/>
          <a:ln w="25400">
            <a:solidFill>
              <a:srgbClr val="FC0128"/>
            </a:solidFill>
            <a:round/>
            <a:headEnd/>
            <a:tailEnd/>
          </a:ln>
          <a:effectLst/>
        </p:spPr>
        <p:txBody>
          <a:bodyPr wrap="none" anchor="ctr">
            <a:prstTxWarp prst="textNoShape">
              <a:avLst/>
            </a:prstTxWarp>
          </a:bodyPr>
          <a:lstStyle/>
          <a:p>
            <a:endParaRPr lang="en-US"/>
          </a:p>
        </p:txBody>
      </p:sp>
      <p:sp>
        <p:nvSpPr>
          <p:cNvPr id="7179" name="Line 11"/>
          <p:cNvSpPr>
            <a:spLocks noChangeShapeType="1"/>
          </p:cNvSpPr>
          <p:nvPr/>
        </p:nvSpPr>
        <p:spPr bwMode="auto">
          <a:xfrm>
            <a:off x="7248525" y="5057775"/>
            <a:ext cx="596900" cy="825500"/>
          </a:xfrm>
          <a:prstGeom prst="line">
            <a:avLst/>
          </a:prstGeom>
          <a:noFill/>
          <a:ln w="12700">
            <a:solidFill>
              <a:srgbClr val="FC0128"/>
            </a:solidFill>
            <a:round/>
            <a:headEnd/>
            <a:tailEnd/>
          </a:ln>
          <a:effectLst/>
        </p:spPr>
        <p:txBody>
          <a:bodyPr wrap="none" anchor="ctr">
            <a:prstTxWarp prst="textNoShape">
              <a:avLst/>
            </a:prstTxWarp>
          </a:bodyPr>
          <a:lstStyle/>
          <a:p>
            <a:endParaRPr lang="en-US"/>
          </a:p>
        </p:txBody>
      </p:sp>
      <p:sp>
        <p:nvSpPr>
          <p:cNvPr id="7180" name="Rectangle 12"/>
          <p:cNvSpPr>
            <a:spLocks noChangeArrowheads="1"/>
          </p:cNvSpPr>
          <p:nvPr/>
        </p:nvSpPr>
        <p:spPr bwMode="auto">
          <a:xfrm>
            <a:off x="7837488" y="5768975"/>
            <a:ext cx="1098550" cy="39370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000" b="1"/>
              <a:t>doublet</a:t>
            </a:r>
          </a:p>
        </p:txBody>
      </p:sp>
      <p:sp>
        <p:nvSpPr>
          <p:cNvPr id="7181" name="Line 13"/>
          <p:cNvSpPr>
            <a:spLocks noChangeShapeType="1"/>
          </p:cNvSpPr>
          <p:nvPr/>
        </p:nvSpPr>
        <p:spPr bwMode="auto">
          <a:xfrm>
            <a:off x="7546975" y="1939925"/>
            <a:ext cx="0" cy="1117600"/>
          </a:xfrm>
          <a:prstGeom prst="line">
            <a:avLst/>
          </a:prstGeom>
          <a:noFill/>
          <a:ln w="25400">
            <a:solidFill>
              <a:srgbClr val="FC0128"/>
            </a:solidFill>
            <a:round/>
            <a:headEnd type="triangle" w="med" len="med"/>
            <a:tailEnd/>
          </a:ln>
          <a:effectLst/>
        </p:spPr>
        <p:txBody>
          <a:bodyPr wrap="none" anchor="ctr">
            <a:prstTxWarp prst="textNoShape">
              <a:avLst/>
            </a:prstTxWarp>
          </a:bodyPr>
          <a:lstStyle/>
          <a:p>
            <a:endParaRPr lang="en-US"/>
          </a:p>
        </p:txBody>
      </p:sp>
      <p:sp>
        <p:nvSpPr>
          <p:cNvPr id="7182" name="Rectangle 14"/>
          <p:cNvSpPr>
            <a:spLocks noChangeArrowheads="1"/>
          </p:cNvSpPr>
          <p:nvPr/>
        </p:nvSpPr>
        <p:spPr bwMode="auto">
          <a:xfrm>
            <a:off x="7151688" y="2949575"/>
            <a:ext cx="857250" cy="698500"/>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2000" b="1"/>
              <a:t>radial</a:t>
            </a:r>
          </a:p>
          <a:p>
            <a:pPr algn="ctr" eaLnBrk="0" hangingPunct="0"/>
            <a:r>
              <a:rPr lang="en-US" sz="2000" b="1"/>
              <a:t>fiber</a:t>
            </a:r>
          </a:p>
        </p:txBody>
      </p:sp>
      <p:sp>
        <p:nvSpPr>
          <p:cNvPr id="7183" name="Line 15"/>
          <p:cNvSpPr>
            <a:spLocks noChangeShapeType="1"/>
          </p:cNvSpPr>
          <p:nvPr/>
        </p:nvSpPr>
        <p:spPr bwMode="auto">
          <a:xfrm flipH="1">
            <a:off x="6086475" y="2016125"/>
            <a:ext cx="558800" cy="508000"/>
          </a:xfrm>
          <a:prstGeom prst="line">
            <a:avLst/>
          </a:prstGeom>
          <a:noFill/>
          <a:ln w="25400">
            <a:solidFill>
              <a:srgbClr val="FC0128"/>
            </a:solidFill>
            <a:round/>
            <a:headEnd type="triangle" w="med" len="med"/>
            <a:tailEnd/>
          </a:ln>
          <a:effectLst/>
        </p:spPr>
        <p:txBody>
          <a:bodyPr wrap="none" anchor="ctr">
            <a:prstTxWarp prst="textNoShape">
              <a:avLst/>
            </a:prstTxWarp>
          </a:bodyPr>
          <a:lstStyle/>
          <a:p>
            <a:endParaRPr lang="en-US"/>
          </a:p>
        </p:txBody>
      </p:sp>
      <p:sp>
        <p:nvSpPr>
          <p:cNvPr id="7184" name="Rectangle 16"/>
          <p:cNvSpPr>
            <a:spLocks noChangeArrowheads="1"/>
          </p:cNvSpPr>
          <p:nvPr/>
        </p:nvSpPr>
        <p:spPr bwMode="auto">
          <a:xfrm>
            <a:off x="5513388" y="2416175"/>
            <a:ext cx="1000125" cy="698500"/>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2000" b="1"/>
              <a:t>dynein</a:t>
            </a:r>
          </a:p>
          <a:p>
            <a:pPr algn="ctr" eaLnBrk="0" hangingPunct="0"/>
            <a:r>
              <a:rPr lang="en-US" sz="2000" b="1"/>
              <a:t>arm</a:t>
            </a:r>
          </a:p>
        </p:txBody>
      </p:sp>
      <p:sp>
        <p:nvSpPr>
          <p:cNvPr id="7185" name="Line 17"/>
          <p:cNvSpPr>
            <a:spLocks noChangeShapeType="1"/>
          </p:cNvSpPr>
          <p:nvPr/>
        </p:nvSpPr>
        <p:spPr bwMode="auto">
          <a:xfrm>
            <a:off x="8080375" y="2473325"/>
            <a:ext cx="0" cy="1422400"/>
          </a:xfrm>
          <a:prstGeom prst="line">
            <a:avLst/>
          </a:prstGeom>
          <a:noFill/>
          <a:ln w="25400">
            <a:solidFill>
              <a:srgbClr val="FC0128"/>
            </a:solidFill>
            <a:round/>
            <a:headEnd type="triangle" w="med" len="med"/>
            <a:tailEnd/>
          </a:ln>
          <a:effectLst/>
        </p:spPr>
        <p:txBody>
          <a:bodyPr wrap="none" anchor="ctr">
            <a:prstTxWarp prst="textNoShape">
              <a:avLst/>
            </a:prstTxWarp>
          </a:bodyPr>
          <a:lstStyle/>
          <a:p>
            <a:endParaRPr lang="en-US"/>
          </a:p>
        </p:txBody>
      </p:sp>
      <p:sp>
        <p:nvSpPr>
          <p:cNvPr id="7186" name="Rectangle 18"/>
          <p:cNvSpPr>
            <a:spLocks noChangeArrowheads="1"/>
          </p:cNvSpPr>
          <p:nvPr/>
        </p:nvSpPr>
        <p:spPr bwMode="auto">
          <a:xfrm>
            <a:off x="7456488" y="3940175"/>
            <a:ext cx="1465262" cy="698500"/>
          </a:xfrm>
          <a:prstGeom prst="rect">
            <a:avLst/>
          </a:prstGeom>
          <a:noFill/>
          <a:ln w="12700">
            <a:noFill/>
            <a:miter lim="800000"/>
            <a:headEnd/>
            <a:tailEnd/>
          </a:ln>
          <a:effectLst/>
        </p:spPr>
        <p:txBody>
          <a:bodyPr wrap="none" lIns="90488" tIns="44450" rIns="90488" bIns="44450">
            <a:prstTxWarp prst="textNoShape">
              <a:avLst/>
            </a:prstTxWarp>
            <a:spAutoFit/>
          </a:bodyPr>
          <a:lstStyle/>
          <a:p>
            <a:pPr algn="ctr" eaLnBrk="0" hangingPunct="0"/>
            <a:r>
              <a:rPr lang="en-US" sz="2000" b="1"/>
              <a:t>cell</a:t>
            </a:r>
          </a:p>
          <a:p>
            <a:pPr algn="ctr" eaLnBrk="0" hangingPunct="0"/>
            <a:r>
              <a:rPr lang="en-US" sz="2000" b="1"/>
              <a:t>membrane</a:t>
            </a:r>
          </a:p>
        </p:txBody>
      </p:sp>
      <p:sp>
        <p:nvSpPr>
          <p:cNvPr id="7187" name="AutoShape 19"/>
          <p:cNvSpPr>
            <a:spLocks noChangeArrowheads="1"/>
          </p:cNvSpPr>
          <p:nvPr/>
        </p:nvSpPr>
        <p:spPr bwMode="auto">
          <a:xfrm>
            <a:off x="4114800" y="2209800"/>
            <a:ext cx="914400" cy="304800"/>
          </a:xfrm>
          <a:prstGeom prst="notchedRightArrow">
            <a:avLst>
              <a:gd name="adj1" fmla="val 50000"/>
              <a:gd name="adj2" fmla="val 75000"/>
            </a:avLst>
          </a:prstGeom>
          <a:solidFill>
            <a:schemeClr val="accent1"/>
          </a:solidFill>
          <a:ln w="12700" cap="sq">
            <a:solidFill>
              <a:schemeClr val="tx1"/>
            </a:solidFill>
            <a:miter lim="800000"/>
            <a:headEnd type="none" w="sm" len="sm"/>
            <a:tailEnd type="none" w="sm" len="sm"/>
          </a:ln>
          <a:effectLst/>
        </p:spPr>
        <p:txBody>
          <a:bodyPr wrap="none" anchor="ctr">
            <a:prstTxWarp prst="textNoShape">
              <a:avLst/>
            </a:prstTxWarp>
          </a:bodyPr>
          <a:lstStyle/>
          <a:p>
            <a:endParaRPr lang="en-US"/>
          </a:p>
        </p:txBody>
      </p:sp>
      <p:sp>
        <p:nvSpPr>
          <p:cNvPr id="7188" name="Text Box 20"/>
          <p:cNvSpPr txBox="1">
            <a:spLocks noChangeArrowheads="1"/>
          </p:cNvSpPr>
          <p:nvPr/>
        </p:nvSpPr>
        <p:spPr bwMode="auto">
          <a:xfrm>
            <a:off x="3200400" y="1066800"/>
            <a:ext cx="1844675" cy="1190625"/>
          </a:xfrm>
          <a:prstGeom prst="rect">
            <a:avLst/>
          </a:prstGeom>
          <a:noFill/>
          <a:ln w="9525">
            <a:noFill/>
            <a:miter lim="800000"/>
            <a:headEnd/>
            <a:tailEnd/>
          </a:ln>
          <a:effectLst/>
        </p:spPr>
        <p:txBody>
          <a:bodyPr>
            <a:prstTxWarp prst="textNoShape">
              <a:avLst/>
            </a:prstTxWarp>
            <a:spAutoFit/>
          </a:bodyPr>
          <a:lstStyle/>
          <a:p>
            <a:r>
              <a:rPr lang="en-US">
                <a:solidFill>
                  <a:srgbClr val="FF0000"/>
                </a:solidFill>
              </a:rPr>
              <a:t>Taken directly from lab. See next slide for further info.</a:t>
            </a:r>
          </a:p>
        </p:txBody>
      </p:sp>
      <p:sp>
        <p:nvSpPr>
          <p:cNvPr id="7189" name="Text Box 21"/>
          <p:cNvSpPr txBox="1">
            <a:spLocks noChangeArrowheads="1"/>
          </p:cNvSpPr>
          <p:nvPr/>
        </p:nvSpPr>
        <p:spPr bwMode="auto">
          <a:xfrm>
            <a:off x="457200" y="3048000"/>
            <a:ext cx="4495800" cy="3525838"/>
          </a:xfrm>
          <a:prstGeom prst="rect">
            <a:avLst/>
          </a:prstGeom>
          <a:noFill/>
          <a:ln w="9525">
            <a:noFill/>
            <a:miter lim="800000"/>
            <a:headEnd/>
            <a:tailEnd/>
          </a:ln>
          <a:effectLst/>
        </p:spPr>
        <p:txBody>
          <a:bodyPr>
            <a:prstTxWarp prst="textNoShape">
              <a:avLst/>
            </a:prstTxWarp>
            <a:spAutoFit/>
          </a:bodyPr>
          <a:lstStyle/>
          <a:p>
            <a:pPr>
              <a:spcBef>
                <a:spcPct val="20000"/>
              </a:spcBef>
            </a:pPr>
            <a:r>
              <a:rPr lang="en-US">
                <a:solidFill>
                  <a:srgbClr val="FF0000"/>
                </a:solidFill>
              </a:rPr>
              <a:t>Cilia are motile processes covered by the </a:t>
            </a:r>
            <a:r>
              <a:rPr lang="en-US" b="1">
                <a:solidFill>
                  <a:srgbClr val="FF0000"/>
                </a:solidFill>
              </a:rPr>
              <a:t>cell membrane </a:t>
            </a:r>
            <a:r>
              <a:rPr lang="en-US">
                <a:solidFill>
                  <a:srgbClr val="FF0000"/>
                </a:solidFill>
              </a:rPr>
              <a:t>and usually arranged in rows. At the base of each is a basal body whose structure is like the centriole. Its core is an axoneme</a:t>
            </a:r>
            <a:r>
              <a:rPr lang="en-US" b="1">
                <a:solidFill>
                  <a:srgbClr val="FF0000"/>
                </a:solidFill>
              </a:rPr>
              <a:t>,</a:t>
            </a:r>
            <a:r>
              <a:rPr lang="en-US">
                <a:solidFill>
                  <a:srgbClr val="FF0000"/>
                </a:solidFill>
              </a:rPr>
              <a:t> </a:t>
            </a:r>
            <a:r>
              <a:rPr lang="en-US" b="1">
                <a:solidFill>
                  <a:srgbClr val="FF0000"/>
                </a:solidFill>
              </a:rPr>
              <a:t>2 single microtubules </a:t>
            </a:r>
            <a:r>
              <a:rPr lang="en-US">
                <a:solidFill>
                  <a:srgbClr val="FF0000"/>
                </a:solidFill>
              </a:rPr>
              <a:t>centrally surrounded by </a:t>
            </a:r>
            <a:r>
              <a:rPr lang="en-US" b="1">
                <a:solidFill>
                  <a:srgbClr val="FF0000"/>
                </a:solidFill>
              </a:rPr>
              <a:t>nine doublet mictotubules</a:t>
            </a:r>
            <a:r>
              <a:rPr lang="en-US">
                <a:solidFill>
                  <a:srgbClr val="FF0000"/>
                </a:solidFill>
              </a:rPr>
              <a:t>. Each doublet has </a:t>
            </a:r>
            <a:r>
              <a:rPr lang="en-US" b="1">
                <a:solidFill>
                  <a:srgbClr val="FF0000"/>
                </a:solidFill>
              </a:rPr>
              <a:t>2 arms </a:t>
            </a:r>
            <a:r>
              <a:rPr lang="en-US">
                <a:solidFill>
                  <a:srgbClr val="FF0000"/>
                </a:solidFill>
              </a:rPr>
              <a:t>(dynein) which protrude toward the next doublet; </a:t>
            </a:r>
            <a:r>
              <a:rPr lang="en-US" b="1">
                <a:solidFill>
                  <a:srgbClr val="FF0000"/>
                </a:solidFill>
              </a:rPr>
              <a:t>radial fibers </a:t>
            </a:r>
            <a:r>
              <a:rPr lang="en-US">
                <a:solidFill>
                  <a:srgbClr val="FF0000"/>
                </a:solidFill>
              </a:rPr>
              <a:t>connect the doublet to the central pair of tubules.</a:t>
            </a:r>
          </a:p>
          <a:p>
            <a:pPr>
              <a:spcBef>
                <a:spcPct val="50000"/>
              </a:spcBef>
            </a:pPr>
            <a:endParaRPr lang="en-US">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639762"/>
          </a:xfrm>
        </p:spPr>
        <p:txBody>
          <a:bodyPr>
            <a:normAutofit fontScale="90000"/>
          </a:bodyPr>
          <a:lstStyle/>
          <a:p>
            <a:pPr marL="342900" indent="-342900"/>
            <a:r>
              <a:rPr lang="en-US" sz="4000" b="1"/>
              <a:t>5. Capillaries are found in:</a:t>
            </a:r>
          </a:p>
        </p:txBody>
      </p:sp>
      <p:sp>
        <p:nvSpPr>
          <p:cNvPr id="7171" name="TPAnswers"/>
          <p:cNvSpPr>
            <a:spLocks noGrp="1"/>
          </p:cNvSpPr>
          <p:nvPr>
            <p:ph type="body" idx="1"/>
            <p:custDataLst>
              <p:tags r:id="rId2"/>
            </p:custDataLst>
          </p:nvPr>
        </p:nvSpPr>
        <p:spPr>
          <a:xfrm>
            <a:off x="457200" y="1600200"/>
            <a:ext cx="4114800" cy="4525963"/>
          </a:xfrm>
        </p:spPr>
        <p:txBody>
          <a:bodyPr/>
          <a:lstStyle/>
          <a:p>
            <a:pPr marL="514350" indent="-514350">
              <a:buFont typeface="Arial" pitchFamily="-111" charset="0"/>
              <a:buAutoNum type="arabicPeriod"/>
            </a:pPr>
            <a:r>
              <a:rPr lang="en-US"/>
              <a:t>A</a:t>
            </a:r>
          </a:p>
          <a:p>
            <a:pPr marL="514350" indent="-514350">
              <a:buFont typeface="Arial" pitchFamily="-111" charset="0"/>
              <a:buAutoNum type="arabicPeriod"/>
            </a:pPr>
            <a:endParaRPr lang="en-US"/>
          </a:p>
          <a:p>
            <a:pPr marL="514350" indent="-514350">
              <a:buFont typeface="Arial" pitchFamily="-111" charset="0"/>
              <a:buAutoNum type="arabicPeriod"/>
            </a:pPr>
            <a:r>
              <a:rPr lang="en-US"/>
              <a:t>B</a:t>
            </a:r>
          </a:p>
          <a:p>
            <a:pPr marL="514350" indent="-514350">
              <a:buFont typeface="Arial" pitchFamily="-111" charset="0"/>
              <a:buAutoNum type="arabicPeriod"/>
            </a:pPr>
            <a:endParaRPr lang="en-US"/>
          </a:p>
          <a:p>
            <a:pPr marL="514350" indent="-514350">
              <a:buFont typeface="Arial" pitchFamily="-111" charset="0"/>
              <a:buAutoNum type="arabicPeriod"/>
            </a:pPr>
            <a:r>
              <a:rPr lang="en-US"/>
              <a:t>C</a:t>
            </a:r>
          </a:p>
          <a:p>
            <a:pPr marL="514350" indent="-514350">
              <a:buFont typeface="Arial" pitchFamily="-111" charset="0"/>
              <a:buAutoNum type="arabicPeriod"/>
            </a:pPr>
            <a:endParaRPr lang="en-US"/>
          </a:p>
          <a:p>
            <a:pPr marL="514350" indent="-514350">
              <a:buFont typeface="Arial" pitchFamily="-111" charset="0"/>
              <a:buAutoNum type="arabicPeriod"/>
            </a:pPr>
            <a:r>
              <a:rPr lang="en-US">
                <a:solidFill>
                  <a:srgbClr val="FF0000"/>
                </a:solidFill>
              </a:rPr>
              <a:t>D</a:t>
            </a:r>
          </a:p>
        </p:txBody>
      </p:sp>
      <p:pic>
        <p:nvPicPr>
          <p:cNvPr id="7172" name="Picture 5" descr="figa"/>
          <p:cNvPicPr>
            <a:picLocks noChangeAspect="1" noChangeArrowheads="1"/>
          </p:cNvPicPr>
          <p:nvPr/>
        </p:nvPicPr>
        <p:blipFill>
          <a:blip r:embed="rId5"/>
          <a:srcRect/>
          <a:stretch>
            <a:fillRect/>
          </a:stretch>
        </p:blipFill>
        <p:spPr bwMode="auto">
          <a:xfrm>
            <a:off x="3048000" y="1066800"/>
            <a:ext cx="5867400" cy="4416425"/>
          </a:xfrm>
          <a:prstGeom prst="rect">
            <a:avLst/>
          </a:prstGeom>
          <a:noFill/>
          <a:ln w="28575">
            <a:solidFill>
              <a:srgbClr val="000000"/>
            </a:solidFill>
            <a:miter lim="800000"/>
            <a:headEnd/>
            <a:tailEnd/>
          </a:ln>
        </p:spPr>
      </p:pic>
      <p:sp>
        <p:nvSpPr>
          <p:cNvPr id="6" name="TextBox 5"/>
          <p:cNvSpPr txBox="1"/>
          <p:nvPr/>
        </p:nvSpPr>
        <p:spPr>
          <a:xfrm>
            <a:off x="3962400" y="1524000"/>
            <a:ext cx="317500" cy="369888"/>
          </a:xfrm>
          <a:prstGeom prst="rect">
            <a:avLst/>
          </a:prstGeom>
          <a:solidFill>
            <a:schemeClr val="bg1">
              <a:lumMod val="95000"/>
            </a:schemeClr>
          </a:solidFill>
          <a:ln w="28575">
            <a:solidFill>
              <a:schemeClr val="accent1"/>
            </a:solidFill>
          </a:ln>
        </p:spPr>
        <p:txBody>
          <a:bodyPr wrap="none">
            <a:prstTxWarp prst="textNoShape">
              <a:avLst/>
            </a:prstTxWarp>
            <a:spAutoFit/>
          </a:bodyPr>
          <a:lstStyle/>
          <a:p>
            <a:r>
              <a:rPr lang="en-US">
                <a:latin typeface="Calibri" pitchFamily="-111" charset="0"/>
              </a:rPr>
              <a:t>A</a:t>
            </a:r>
          </a:p>
        </p:txBody>
      </p:sp>
      <p:sp>
        <p:nvSpPr>
          <p:cNvPr id="7" name="TextBox 6"/>
          <p:cNvSpPr txBox="1"/>
          <p:nvPr/>
        </p:nvSpPr>
        <p:spPr>
          <a:xfrm>
            <a:off x="6248400" y="1371600"/>
            <a:ext cx="317500" cy="369888"/>
          </a:xfrm>
          <a:prstGeom prst="rect">
            <a:avLst/>
          </a:prstGeom>
          <a:solidFill>
            <a:schemeClr val="bg1">
              <a:lumMod val="95000"/>
            </a:schemeClr>
          </a:solidFill>
          <a:ln w="28575">
            <a:solidFill>
              <a:schemeClr val="accent1"/>
            </a:solidFill>
          </a:ln>
        </p:spPr>
        <p:txBody>
          <a:bodyPr wrap="none">
            <a:prstTxWarp prst="textNoShape">
              <a:avLst/>
            </a:prstTxWarp>
            <a:spAutoFit/>
          </a:bodyPr>
          <a:lstStyle/>
          <a:p>
            <a:r>
              <a:rPr lang="en-US">
                <a:latin typeface="Calibri" pitchFamily="-111" charset="0"/>
              </a:rPr>
              <a:t>B</a:t>
            </a:r>
          </a:p>
        </p:txBody>
      </p:sp>
      <p:sp>
        <p:nvSpPr>
          <p:cNvPr id="8" name="TextBox 7"/>
          <p:cNvSpPr txBox="1"/>
          <p:nvPr/>
        </p:nvSpPr>
        <p:spPr>
          <a:xfrm>
            <a:off x="5638800" y="3124200"/>
            <a:ext cx="377825" cy="395288"/>
          </a:xfrm>
          <a:prstGeom prst="rect">
            <a:avLst/>
          </a:prstGeom>
          <a:solidFill>
            <a:schemeClr val="bg1">
              <a:lumMod val="95000"/>
            </a:schemeClr>
          </a:solidFill>
          <a:ln w="28575">
            <a:solidFill>
              <a:schemeClr val="accent1"/>
            </a:solidFill>
          </a:ln>
        </p:spPr>
        <p:txBody>
          <a:bodyPr wrap="none">
            <a:prstTxWarp prst="textNoShape">
              <a:avLst/>
            </a:prstTxWarp>
            <a:spAutoFit/>
          </a:bodyPr>
          <a:lstStyle/>
          <a:p>
            <a:r>
              <a:rPr lang="en-US">
                <a:latin typeface="Calibri" pitchFamily="-111" charset="0"/>
              </a:rPr>
              <a:t>C</a:t>
            </a:r>
          </a:p>
        </p:txBody>
      </p:sp>
      <p:sp>
        <p:nvSpPr>
          <p:cNvPr id="9" name="TextBox 8"/>
          <p:cNvSpPr txBox="1"/>
          <p:nvPr/>
        </p:nvSpPr>
        <p:spPr>
          <a:xfrm>
            <a:off x="4419600" y="3962400"/>
            <a:ext cx="327025" cy="369888"/>
          </a:xfrm>
          <a:prstGeom prst="rect">
            <a:avLst/>
          </a:prstGeom>
          <a:solidFill>
            <a:schemeClr val="bg1">
              <a:lumMod val="95000"/>
            </a:schemeClr>
          </a:solidFill>
          <a:ln w="28575">
            <a:solidFill>
              <a:schemeClr val="accent1"/>
            </a:solidFill>
          </a:ln>
        </p:spPr>
        <p:txBody>
          <a:bodyPr wrap="none">
            <a:prstTxWarp prst="textNoShape">
              <a:avLst/>
            </a:prstTxWarp>
            <a:spAutoFit/>
          </a:bodyPr>
          <a:lstStyle/>
          <a:p>
            <a:r>
              <a:rPr lang="en-US">
                <a:latin typeface="Calibri" pitchFamily="-111" charset="0"/>
              </a:rPr>
              <a:t>D</a:t>
            </a:r>
          </a:p>
        </p:txBody>
      </p:sp>
      <p:sp>
        <p:nvSpPr>
          <p:cNvPr id="7178" name="Text Box 10"/>
          <p:cNvSpPr txBox="1">
            <a:spLocks noChangeArrowheads="1"/>
          </p:cNvSpPr>
          <p:nvPr/>
        </p:nvSpPr>
        <p:spPr bwMode="auto">
          <a:xfrm>
            <a:off x="914400" y="2057400"/>
            <a:ext cx="2057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Oocyte</a:t>
            </a:r>
          </a:p>
        </p:txBody>
      </p:sp>
      <p:sp>
        <p:nvSpPr>
          <p:cNvPr id="7180" name="Text Box 12"/>
          <p:cNvSpPr txBox="1">
            <a:spLocks noChangeArrowheads="1"/>
          </p:cNvSpPr>
          <p:nvPr/>
        </p:nvSpPr>
        <p:spPr bwMode="auto">
          <a:xfrm>
            <a:off x="1143000" y="3276600"/>
            <a:ext cx="17526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Antrum</a:t>
            </a:r>
          </a:p>
        </p:txBody>
      </p:sp>
      <p:sp>
        <p:nvSpPr>
          <p:cNvPr id="7183" name="Text Box 15"/>
          <p:cNvSpPr txBox="1">
            <a:spLocks noChangeArrowheads="1"/>
          </p:cNvSpPr>
          <p:nvPr/>
        </p:nvSpPr>
        <p:spPr bwMode="auto">
          <a:xfrm>
            <a:off x="914400" y="4343400"/>
            <a:ext cx="2362200" cy="9429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t>Granulosa Layer</a:t>
            </a:r>
          </a:p>
          <a:p>
            <a:pPr>
              <a:spcBef>
                <a:spcPct val="50000"/>
              </a:spcBef>
            </a:pPr>
            <a:r>
              <a:rPr lang="en-US" sz="1400"/>
              <a:t>Avascular</a:t>
            </a:r>
          </a:p>
          <a:p>
            <a:pPr>
              <a:spcBef>
                <a:spcPct val="50000"/>
              </a:spcBef>
            </a:pPr>
            <a:r>
              <a:rPr lang="en-US" sz="1400"/>
              <a:t>Helps with estrogen prod.</a:t>
            </a:r>
          </a:p>
        </p:txBody>
      </p:sp>
      <p:sp>
        <p:nvSpPr>
          <p:cNvPr id="7184" name="Text Box 16"/>
          <p:cNvSpPr txBox="1">
            <a:spLocks noChangeArrowheads="1"/>
          </p:cNvSpPr>
          <p:nvPr/>
        </p:nvSpPr>
        <p:spPr bwMode="auto">
          <a:xfrm>
            <a:off x="914400" y="5638800"/>
            <a:ext cx="44196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Theca Interna (Estrogen Production)</a:t>
            </a:r>
          </a:p>
          <a:p>
            <a:pPr>
              <a:spcBef>
                <a:spcPct val="50000"/>
              </a:spcBef>
            </a:pPr>
            <a:r>
              <a:rPr lang="en-US">
                <a:solidFill>
                  <a:srgbClr val="FF0000"/>
                </a:solidFill>
              </a:rPr>
              <a:t>Vascularized</a:t>
            </a:r>
          </a:p>
        </p:txBody>
      </p:sp>
      <p:sp>
        <p:nvSpPr>
          <p:cNvPr id="7185" name="Line 17"/>
          <p:cNvSpPr>
            <a:spLocks noChangeShapeType="1"/>
          </p:cNvSpPr>
          <p:nvPr/>
        </p:nvSpPr>
        <p:spPr bwMode="auto">
          <a:xfrm>
            <a:off x="6400800" y="4343400"/>
            <a:ext cx="914400" cy="15240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86" name="Text Box 18"/>
          <p:cNvSpPr txBox="1">
            <a:spLocks noChangeArrowheads="1"/>
          </p:cNvSpPr>
          <p:nvPr/>
        </p:nvSpPr>
        <p:spPr bwMode="auto">
          <a:xfrm>
            <a:off x="5791200" y="5867400"/>
            <a:ext cx="3124200" cy="3667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t>Theca Externa</a:t>
            </a:r>
          </a:p>
        </p:txBody>
      </p:sp>
      <p:sp>
        <p:nvSpPr>
          <p:cNvPr id="7187" name="Line 19"/>
          <p:cNvSpPr>
            <a:spLocks noChangeShapeType="1"/>
          </p:cNvSpPr>
          <p:nvPr/>
        </p:nvSpPr>
        <p:spPr bwMode="auto">
          <a:xfrm>
            <a:off x="5257800" y="3733800"/>
            <a:ext cx="228600" cy="2514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7188" name="Text Box 20"/>
          <p:cNvSpPr txBox="1">
            <a:spLocks noChangeArrowheads="1"/>
          </p:cNvSpPr>
          <p:nvPr/>
        </p:nvSpPr>
        <p:spPr bwMode="auto">
          <a:xfrm>
            <a:off x="4191000" y="6248400"/>
            <a:ext cx="3581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Basement Membrane</a:t>
            </a:r>
          </a:p>
        </p:txBody>
      </p:sp>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pPr marL="342900" indent="-342900" algn="l"/>
            <a:r>
              <a:rPr lang="en-US" sz="4000" b="1"/>
              <a:t>6. The cells indicated by the arrow are stimulated by</a:t>
            </a:r>
            <a:endParaRPr lang="en-US" sz="4000"/>
          </a:p>
        </p:txBody>
      </p:sp>
      <p:sp>
        <p:nvSpPr>
          <p:cNvPr id="8195" name="TPAnswers"/>
          <p:cNvSpPr>
            <a:spLocks noGrp="1"/>
          </p:cNvSpPr>
          <p:nvPr>
            <p:ph type="body" idx="1"/>
            <p:custDataLst>
              <p:tags r:id="rId2"/>
            </p:custDataLst>
          </p:nvPr>
        </p:nvSpPr>
        <p:spPr>
          <a:xfrm>
            <a:off x="457200" y="1600200"/>
            <a:ext cx="4114800" cy="4525963"/>
          </a:xfrm>
        </p:spPr>
        <p:txBody>
          <a:bodyPr/>
          <a:lstStyle/>
          <a:p>
            <a:pPr marL="457200" indent="-457200">
              <a:spcBef>
                <a:spcPct val="0"/>
              </a:spcBef>
              <a:buFont typeface="Calibri" pitchFamily="-111" charset="0"/>
              <a:buAutoNum type="arabicPeriod"/>
            </a:pPr>
            <a:r>
              <a:rPr lang="en-US" b="1">
                <a:solidFill>
                  <a:srgbClr val="FF0000"/>
                </a:solidFill>
              </a:rPr>
              <a:t>Nerves</a:t>
            </a:r>
          </a:p>
          <a:p>
            <a:pPr marL="457200" indent="-457200">
              <a:spcBef>
                <a:spcPct val="0"/>
              </a:spcBef>
              <a:buFont typeface="Calibri" pitchFamily="-111" charset="0"/>
              <a:buAutoNum type="arabicPeriod"/>
            </a:pPr>
            <a:r>
              <a:rPr lang="en-US" b="1"/>
              <a:t>Releasing hormones</a:t>
            </a:r>
          </a:p>
          <a:p>
            <a:pPr marL="457200" indent="-457200">
              <a:spcBef>
                <a:spcPct val="0"/>
              </a:spcBef>
              <a:buFont typeface="Calibri" pitchFamily="-111" charset="0"/>
              <a:buAutoNum type="arabicPeriod"/>
            </a:pPr>
            <a:r>
              <a:rPr lang="en-US" b="1"/>
              <a:t>Inhibiting hormones</a:t>
            </a:r>
          </a:p>
          <a:p>
            <a:pPr marL="457200" indent="-457200">
              <a:spcBef>
                <a:spcPct val="0"/>
              </a:spcBef>
              <a:buFont typeface="Calibri" pitchFamily="-111" charset="0"/>
              <a:buAutoNum type="arabicPeriod"/>
            </a:pPr>
            <a:r>
              <a:rPr lang="en-US" b="1"/>
              <a:t>Hormones from pars distalis</a:t>
            </a:r>
          </a:p>
        </p:txBody>
      </p:sp>
      <p:pic>
        <p:nvPicPr>
          <p:cNvPr id="8196" name="Picture 10" descr="fig1"/>
          <p:cNvPicPr>
            <a:picLocks noChangeAspect="1" noChangeArrowheads="1"/>
          </p:cNvPicPr>
          <p:nvPr/>
        </p:nvPicPr>
        <p:blipFill>
          <a:blip r:embed="rId5"/>
          <a:srcRect/>
          <a:stretch>
            <a:fillRect/>
          </a:stretch>
        </p:blipFill>
        <p:spPr bwMode="auto">
          <a:xfrm>
            <a:off x="3422650" y="3581400"/>
            <a:ext cx="1377950" cy="2057400"/>
          </a:xfrm>
          <a:prstGeom prst="rect">
            <a:avLst/>
          </a:prstGeom>
          <a:noFill/>
          <a:ln w="28575">
            <a:solidFill>
              <a:srgbClr val="000000"/>
            </a:solidFill>
            <a:miter lim="800000"/>
            <a:headEnd/>
            <a:tailEnd/>
          </a:ln>
        </p:spPr>
      </p:pic>
      <p:sp>
        <p:nvSpPr>
          <p:cNvPr id="8197" name="Rectangle 11"/>
          <p:cNvSpPr>
            <a:spLocks noChangeArrowheads="1"/>
          </p:cNvSpPr>
          <p:nvPr/>
        </p:nvSpPr>
        <p:spPr bwMode="auto">
          <a:xfrm>
            <a:off x="3810000" y="4292600"/>
            <a:ext cx="508000" cy="584200"/>
          </a:xfrm>
          <a:prstGeom prst="rect">
            <a:avLst/>
          </a:prstGeom>
          <a:noFill/>
          <a:ln w="28575">
            <a:solidFill>
              <a:schemeClr val="tx1"/>
            </a:solidFill>
            <a:miter lim="800000"/>
            <a:headEnd/>
            <a:tailEnd/>
          </a:ln>
        </p:spPr>
        <p:txBody>
          <a:bodyPr wrap="none" anchor="ctr">
            <a:prstTxWarp prst="textNoShape">
              <a:avLst/>
            </a:prstTxWarp>
          </a:bodyPr>
          <a:lstStyle/>
          <a:p>
            <a:endParaRPr lang="en-US">
              <a:latin typeface="Calibri" pitchFamily="-111" charset="0"/>
            </a:endParaRPr>
          </a:p>
        </p:txBody>
      </p:sp>
      <p:pic>
        <p:nvPicPr>
          <p:cNvPr id="8198" name="Picture 13" descr="fig1"/>
          <p:cNvPicPr>
            <a:picLocks noChangeAspect="1" noChangeArrowheads="1"/>
          </p:cNvPicPr>
          <p:nvPr/>
        </p:nvPicPr>
        <p:blipFill>
          <a:blip r:embed="rId6"/>
          <a:srcRect/>
          <a:stretch>
            <a:fillRect/>
          </a:stretch>
        </p:blipFill>
        <p:spPr bwMode="auto">
          <a:xfrm>
            <a:off x="4800600" y="3276600"/>
            <a:ext cx="4343400" cy="3263900"/>
          </a:xfrm>
          <a:prstGeom prst="rect">
            <a:avLst/>
          </a:prstGeom>
          <a:noFill/>
          <a:ln w="28575">
            <a:solidFill>
              <a:srgbClr val="000000"/>
            </a:solidFill>
            <a:miter lim="800000"/>
            <a:headEnd/>
            <a:tailEnd/>
          </a:ln>
        </p:spPr>
      </p:pic>
      <p:sp>
        <p:nvSpPr>
          <p:cNvPr id="8199" name="Line 12"/>
          <p:cNvSpPr>
            <a:spLocks noChangeShapeType="1"/>
          </p:cNvSpPr>
          <p:nvPr/>
        </p:nvSpPr>
        <p:spPr bwMode="auto">
          <a:xfrm>
            <a:off x="4343400" y="4724400"/>
            <a:ext cx="914400"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sp>
        <p:nvSpPr>
          <p:cNvPr id="8201" name="Line 9"/>
          <p:cNvSpPr>
            <a:spLocks noChangeShapeType="1"/>
          </p:cNvSpPr>
          <p:nvPr/>
        </p:nvSpPr>
        <p:spPr bwMode="auto">
          <a:xfrm flipV="1">
            <a:off x="7315200" y="1905000"/>
            <a:ext cx="990600" cy="2514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02" name="Line 10"/>
          <p:cNvSpPr>
            <a:spLocks noChangeShapeType="1"/>
          </p:cNvSpPr>
          <p:nvPr/>
        </p:nvSpPr>
        <p:spPr bwMode="auto">
          <a:xfrm flipH="1" flipV="1">
            <a:off x="6553200" y="2590800"/>
            <a:ext cx="685800" cy="12954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03" name="Text Box 11"/>
          <p:cNvSpPr txBox="1">
            <a:spLocks noChangeArrowheads="1"/>
          </p:cNvSpPr>
          <p:nvPr/>
        </p:nvSpPr>
        <p:spPr bwMode="auto">
          <a:xfrm>
            <a:off x="7239000" y="1447800"/>
            <a:ext cx="1905000" cy="3667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a:t>Vein of medulla</a:t>
            </a:r>
          </a:p>
        </p:txBody>
      </p:sp>
      <p:sp>
        <p:nvSpPr>
          <p:cNvPr id="8204" name="Text Box 12"/>
          <p:cNvSpPr txBox="1">
            <a:spLocks noChangeArrowheads="1"/>
          </p:cNvSpPr>
          <p:nvPr/>
        </p:nvSpPr>
        <p:spPr bwMode="auto">
          <a:xfrm>
            <a:off x="5715000" y="2209800"/>
            <a:ext cx="19812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Smooth Muscle</a:t>
            </a:r>
          </a:p>
        </p:txBody>
      </p:sp>
      <p:sp>
        <p:nvSpPr>
          <p:cNvPr id="8205" name="Line 13"/>
          <p:cNvSpPr>
            <a:spLocks noChangeShapeType="1"/>
          </p:cNvSpPr>
          <p:nvPr/>
        </p:nvSpPr>
        <p:spPr bwMode="auto">
          <a:xfrm flipH="1" flipV="1">
            <a:off x="4343400" y="2819400"/>
            <a:ext cx="990600" cy="18288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206" name="Text Box 14"/>
          <p:cNvSpPr txBox="1">
            <a:spLocks noChangeArrowheads="1"/>
          </p:cNvSpPr>
          <p:nvPr/>
        </p:nvSpPr>
        <p:spPr bwMode="auto">
          <a:xfrm>
            <a:off x="2971800" y="1600200"/>
            <a:ext cx="2362200" cy="12620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solidFill>
                  <a:srgbClr val="FF0000"/>
                </a:solidFill>
              </a:rPr>
              <a:t>Chromaffin Cells</a:t>
            </a:r>
          </a:p>
          <a:p>
            <a:pPr>
              <a:spcBef>
                <a:spcPct val="50000"/>
              </a:spcBef>
            </a:pPr>
            <a:r>
              <a:rPr lang="en-US" sz="1400">
                <a:solidFill>
                  <a:srgbClr val="FF0000"/>
                </a:solidFill>
              </a:rPr>
              <a:t>postganglionic sympathetic neurons modified to secrete epinephrine and norepinephrine</a:t>
            </a:r>
          </a:p>
        </p:txBody>
      </p:sp>
      <p:sp>
        <p:nvSpPr>
          <p:cNvPr id="8207" name="Text Box 15"/>
          <p:cNvSpPr txBox="1">
            <a:spLocks noChangeArrowheads="1"/>
          </p:cNvSpPr>
          <p:nvPr/>
        </p:nvSpPr>
        <p:spPr bwMode="auto">
          <a:xfrm>
            <a:off x="4876800" y="2895600"/>
            <a:ext cx="2057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Adrenal Medulla</a:t>
            </a:r>
          </a:p>
        </p:txBody>
      </p:sp>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a:xfrm>
            <a:off x="0" y="274638"/>
            <a:ext cx="4876800" cy="1143000"/>
          </a:xfrm>
        </p:spPr>
        <p:txBody>
          <a:bodyPr>
            <a:normAutofit fontScale="90000"/>
          </a:bodyPr>
          <a:lstStyle/>
          <a:p>
            <a:r>
              <a:rPr lang="en-US" sz="4000"/>
              <a:t>7. </a:t>
            </a:r>
            <a:r>
              <a:rPr lang="en-US" sz="4000" b="1">
                <a:solidFill>
                  <a:srgbClr val="000000"/>
                </a:solidFill>
              </a:rPr>
              <a:t>Maternal cells are found in:</a:t>
            </a:r>
            <a:endParaRPr lang="en-US" sz="4000"/>
          </a:p>
        </p:txBody>
      </p:sp>
      <p:sp>
        <p:nvSpPr>
          <p:cNvPr id="9219" name="TPAnswers"/>
          <p:cNvSpPr>
            <a:spLocks noGrp="1"/>
          </p:cNvSpPr>
          <p:nvPr>
            <p:ph type="body" idx="1"/>
            <p:custDataLst>
              <p:tags r:id="rId2"/>
            </p:custDataLst>
          </p:nvPr>
        </p:nvSpPr>
        <p:spPr>
          <a:xfrm>
            <a:off x="457200" y="1600200"/>
            <a:ext cx="4114800" cy="4525963"/>
          </a:xfrm>
        </p:spPr>
        <p:txBody>
          <a:bodyPr/>
          <a:lstStyle/>
          <a:p>
            <a:pPr marL="514350" indent="-514350">
              <a:buFont typeface="Arial" pitchFamily="-111" charset="0"/>
              <a:buAutoNum type="arabicPeriod"/>
            </a:pPr>
            <a:r>
              <a:rPr lang="en-US">
                <a:solidFill>
                  <a:srgbClr val="FF0000"/>
                </a:solidFill>
              </a:rPr>
              <a:t>1</a:t>
            </a:r>
          </a:p>
          <a:p>
            <a:pPr marL="514350" indent="-514350">
              <a:buFont typeface="Arial" pitchFamily="-111" charset="0"/>
              <a:buAutoNum type="arabicPeriod"/>
            </a:pPr>
            <a:endParaRPr lang="en-US">
              <a:solidFill>
                <a:srgbClr val="FF0000"/>
              </a:solidFill>
            </a:endParaRPr>
          </a:p>
          <a:p>
            <a:pPr marL="514350" indent="-514350">
              <a:buFont typeface="Arial" pitchFamily="-111" charset="0"/>
              <a:buAutoNum type="arabicPeriod"/>
            </a:pPr>
            <a:r>
              <a:rPr lang="en-US"/>
              <a:t>2</a:t>
            </a:r>
          </a:p>
          <a:p>
            <a:pPr marL="514350" indent="-514350">
              <a:buFont typeface="Arial" pitchFamily="-111" charset="0"/>
              <a:buAutoNum type="arabicPeriod"/>
            </a:pPr>
            <a:endParaRPr lang="en-US"/>
          </a:p>
          <a:p>
            <a:pPr marL="514350" indent="-514350">
              <a:buFont typeface="Arial" pitchFamily="-111" charset="0"/>
              <a:buAutoNum type="arabicPeriod"/>
            </a:pPr>
            <a:r>
              <a:rPr lang="en-US"/>
              <a:t>3</a:t>
            </a:r>
          </a:p>
          <a:p>
            <a:pPr marL="514350" indent="-514350">
              <a:buFont typeface="Arial" pitchFamily="-111" charset="0"/>
              <a:buAutoNum type="arabicPeriod"/>
            </a:pPr>
            <a:endParaRPr lang="en-US"/>
          </a:p>
          <a:p>
            <a:pPr marL="514350" indent="-514350">
              <a:buFont typeface="Arial" pitchFamily="-111" charset="0"/>
              <a:buAutoNum type="arabicPeriod"/>
            </a:pPr>
            <a:r>
              <a:rPr lang="en-US"/>
              <a:t>4</a:t>
            </a:r>
          </a:p>
        </p:txBody>
      </p:sp>
      <p:pic>
        <p:nvPicPr>
          <p:cNvPr id="9220" name="Picture 3" descr="placenta"/>
          <p:cNvPicPr>
            <a:picLocks noChangeAspect="1" noChangeArrowheads="1"/>
          </p:cNvPicPr>
          <p:nvPr/>
        </p:nvPicPr>
        <p:blipFill>
          <a:blip r:embed="rId5"/>
          <a:srcRect/>
          <a:stretch>
            <a:fillRect/>
          </a:stretch>
        </p:blipFill>
        <p:spPr bwMode="auto">
          <a:xfrm>
            <a:off x="4895850" y="152400"/>
            <a:ext cx="4095750" cy="6324600"/>
          </a:xfrm>
          <a:prstGeom prst="rect">
            <a:avLst/>
          </a:prstGeom>
          <a:noFill/>
          <a:ln w="28575">
            <a:solidFill>
              <a:schemeClr val="accent2"/>
            </a:solidFill>
            <a:miter lim="800000"/>
            <a:headEnd/>
            <a:tailEnd/>
          </a:ln>
        </p:spPr>
      </p:pic>
      <p:sp>
        <p:nvSpPr>
          <p:cNvPr id="6" name="TextBox 5"/>
          <p:cNvSpPr txBox="1"/>
          <p:nvPr/>
        </p:nvSpPr>
        <p:spPr>
          <a:xfrm>
            <a:off x="5410200" y="2819400"/>
            <a:ext cx="312738" cy="369888"/>
          </a:xfrm>
          <a:prstGeom prst="rect">
            <a:avLst/>
          </a:prstGeom>
          <a:solidFill>
            <a:schemeClr val="bg1">
              <a:lumMod val="65000"/>
            </a:schemeClr>
          </a:solidFill>
        </p:spPr>
        <p:txBody>
          <a:bodyPr wrap="none">
            <a:prstTxWarp prst="textNoShape">
              <a:avLst/>
            </a:prstTxWarp>
            <a:spAutoFit/>
          </a:bodyPr>
          <a:lstStyle/>
          <a:p>
            <a:r>
              <a:rPr lang="en-US" b="1">
                <a:latin typeface="Calibri" pitchFamily="-111" charset="0"/>
              </a:rPr>
              <a:t>1</a:t>
            </a:r>
          </a:p>
        </p:txBody>
      </p:sp>
      <p:sp>
        <p:nvSpPr>
          <p:cNvPr id="7" name="TextBox 6"/>
          <p:cNvSpPr txBox="1"/>
          <p:nvPr/>
        </p:nvSpPr>
        <p:spPr>
          <a:xfrm>
            <a:off x="7010400" y="533400"/>
            <a:ext cx="312738" cy="369888"/>
          </a:xfrm>
          <a:prstGeom prst="rect">
            <a:avLst/>
          </a:prstGeom>
          <a:solidFill>
            <a:schemeClr val="bg1">
              <a:lumMod val="65000"/>
            </a:schemeClr>
          </a:solidFill>
        </p:spPr>
        <p:txBody>
          <a:bodyPr wrap="none">
            <a:prstTxWarp prst="textNoShape">
              <a:avLst/>
            </a:prstTxWarp>
            <a:spAutoFit/>
          </a:bodyPr>
          <a:lstStyle/>
          <a:p>
            <a:r>
              <a:rPr lang="en-US" b="1">
                <a:latin typeface="Calibri" pitchFamily="-111" charset="0"/>
              </a:rPr>
              <a:t>2</a:t>
            </a:r>
          </a:p>
        </p:txBody>
      </p:sp>
      <p:cxnSp>
        <p:nvCxnSpPr>
          <p:cNvPr id="8" name="Straight Arrow Connector 7"/>
          <p:cNvCxnSpPr/>
          <p:nvPr/>
        </p:nvCxnSpPr>
        <p:spPr>
          <a:xfrm>
            <a:off x="7315200" y="838200"/>
            <a:ext cx="3048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10400" y="1524000"/>
            <a:ext cx="312738" cy="369888"/>
          </a:xfrm>
          <a:prstGeom prst="rect">
            <a:avLst/>
          </a:prstGeom>
          <a:solidFill>
            <a:schemeClr val="bg1">
              <a:lumMod val="65000"/>
            </a:schemeClr>
          </a:solidFill>
        </p:spPr>
        <p:txBody>
          <a:bodyPr wrap="none">
            <a:prstTxWarp prst="textNoShape">
              <a:avLst/>
            </a:prstTxWarp>
            <a:spAutoFit/>
          </a:bodyPr>
          <a:lstStyle/>
          <a:p>
            <a:r>
              <a:rPr lang="en-US" b="1">
                <a:latin typeface="Calibri" pitchFamily="-111" charset="0"/>
              </a:rPr>
              <a:t>3</a:t>
            </a:r>
          </a:p>
        </p:txBody>
      </p:sp>
      <p:cxnSp>
        <p:nvCxnSpPr>
          <p:cNvPr id="10" name="Straight Arrow Connector 9"/>
          <p:cNvCxnSpPr>
            <a:stCxn id="9" idx="2"/>
          </p:cNvCxnSpPr>
          <p:nvPr/>
        </p:nvCxnSpPr>
        <p:spPr>
          <a:xfrm rot="16200000" flipH="1">
            <a:off x="7007226" y="2054225"/>
            <a:ext cx="392112" cy="714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62800" y="3352800"/>
            <a:ext cx="312738" cy="369888"/>
          </a:xfrm>
          <a:prstGeom prst="rect">
            <a:avLst/>
          </a:prstGeom>
          <a:solidFill>
            <a:schemeClr val="bg1">
              <a:lumMod val="65000"/>
            </a:schemeClr>
          </a:solidFill>
        </p:spPr>
        <p:txBody>
          <a:bodyPr wrap="none">
            <a:prstTxWarp prst="textNoShape">
              <a:avLst/>
            </a:prstTxWarp>
            <a:spAutoFit/>
          </a:bodyPr>
          <a:lstStyle/>
          <a:p>
            <a:r>
              <a:rPr lang="en-US" b="1">
                <a:latin typeface="Calibri" pitchFamily="-111" charset="0"/>
              </a:rPr>
              <a:t>4</a:t>
            </a:r>
          </a:p>
        </p:txBody>
      </p:sp>
      <p:cxnSp>
        <p:nvCxnSpPr>
          <p:cNvPr id="12" name="Straight Arrow Connector 11"/>
          <p:cNvCxnSpPr/>
          <p:nvPr/>
        </p:nvCxnSpPr>
        <p:spPr>
          <a:xfrm>
            <a:off x="7467600" y="3657600"/>
            <a:ext cx="304800" cy="152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9" name="Text Box 13"/>
          <p:cNvSpPr txBox="1">
            <a:spLocks noChangeArrowheads="1"/>
          </p:cNvSpPr>
          <p:nvPr/>
        </p:nvSpPr>
        <p:spPr bwMode="auto">
          <a:xfrm>
            <a:off x="1219200" y="2057400"/>
            <a:ext cx="36576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Intervillous Space</a:t>
            </a:r>
          </a:p>
          <a:p>
            <a:pPr>
              <a:spcBef>
                <a:spcPct val="50000"/>
              </a:spcBef>
            </a:pPr>
            <a:r>
              <a:rPr lang="en-US">
                <a:solidFill>
                  <a:srgbClr val="FF0000"/>
                </a:solidFill>
              </a:rPr>
              <a:t>Maternal Blood</a:t>
            </a:r>
          </a:p>
        </p:txBody>
      </p:sp>
      <p:sp>
        <p:nvSpPr>
          <p:cNvPr id="9230" name="Text Box 14"/>
          <p:cNvSpPr txBox="1">
            <a:spLocks noChangeArrowheads="1"/>
          </p:cNvSpPr>
          <p:nvPr/>
        </p:nvSpPr>
        <p:spPr bwMode="auto">
          <a:xfrm>
            <a:off x="1143000" y="3276600"/>
            <a:ext cx="35814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Fetal vessels in syntiotrophoblast</a:t>
            </a:r>
          </a:p>
          <a:p>
            <a:pPr>
              <a:spcBef>
                <a:spcPct val="50000"/>
              </a:spcBef>
            </a:pPr>
            <a:r>
              <a:rPr lang="en-US"/>
              <a:t>Fetal Blood</a:t>
            </a:r>
          </a:p>
        </p:txBody>
      </p:sp>
      <p:sp>
        <p:nvSpPr>
          <p:cNvPr id="9232" name="Text Box 16"/>
          <p:cNvSpPr txBox="1">
            <a:spLocks noChangeArrowheads="1"/>
          </p:cNvSpPr>
          <p:nvPr/>
        </p:nvSpPr>
        <p:spPr bwMode="auto">
          <a:xfrm>
            <a:off x="1143000" y="4343400"/>
            <a:ext cx="3200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Part of fetus</a:t>
            </a:r>
          </a:p>
        </p:txBody>
      </p:sp>
      <p:sp>
        <p:nvSpPr>
          <p:cNvPr id="9233" name="Text Box 17"/>
          <p:cNvSpPr txBox="1">
            <a:spLocks noChangeArrowheads="1"/>
          </p:cNvSpPr>
          <p:nvPr/>
        </p:nvSpPr>
        <p:spPr bwMode="auto">
          <a:xfrm>
            <a:off x="1295400" y="5562600"/>
            <a:ext cx="32766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Part of fetus</a:t>
            </a:r>
          </a:p>
        </p:txBody>
      </p:sp>
      <p:sp>
        <p:nvSpPr>
          <p:cNvPr id="9234" name="Text Box 18"/>
          <p:cNvSpPr txBox="1">
            <a:spLocks noChangeArrowheads="1"/>
          </p:cNvSpPr>
          <p:nvPr/>
        </p:nvSpPr>
        <p:spPr bwMode="auto">
          <a:xfrm>
            <a:off x="152400" y="5943600"/>
            <a:ext cx="44958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Fetal Component of Placenta – Late</a:t>
            </a:r>
          </a:p>
          <a:p>
            <a:pPr>
              <a:spcBef>
                <a:spcPct val="50000"/>
              </a:spcBef>
            </a:pPr>
            <a:r>
              <a:rPr lang="en-US"/>
              <a:t>Cytotrophoblast layer gone (Only syntio.)</a:t>
            </a:r>
          </a:p>
        </p:txBody>
      </p:sp>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3" name="Picture 10" descr="Untitled-2"/>
          <p:cNvPicPr>
            <a:picLocks noChangeAspect="1" noChangeArrowheads="1"/>
          </p:cNvPicPr>
          <p:nvPr/>
        </p:nvPicPr>
        <p:blipFill>
          <a:blip r:embed="rId5"/>
          <a:srcRect/>
          <a:stretch>
            <a:fillRect/>
          </a:stretch>
        </p:blipFill>
        <p:spPr bwMode="auto">
          <a:xfrm>
            <a:off x="6684963" y="838200"/>
            <a:ext cx="2459037" cy="6019800"/>
          </a:xfrm>
          <a:prstGeom prst="rect">
            <a:avLst/>
          </a:prstGeom>
          <a:noFill/>
          <a:ln w="28575">
            <a:solidFill>
              <a:srgbClr val="000000"/>
            </a:solidFill>
            <a:miter lim="800000"/>
            <a:headEnd/>
            <a:tailEnd/>
          </a:ln>
        </p:spPr>
      </p:pic>
      <p:sp>
        <p:nvSpPr>
          <p:cNvPr id="10248" name="Text Box 8"/>
          <p:cNvSpPr txBox="1">
            <a:spLocks noChangeArrowheads="1"/>
          </p:cNvSpPr>
          <p:nvPr/>
        </p:nvSpPr>
        <p:spPr bwMode="auto">
          <a:xfrm>
            <a:off x="6705600" y="1600200"/>
            <a:ext cx="24384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Glomerlosa</a:t>
            </a:r>
          </a:p>
          <a:p>
            <a:pPr>
              <a:spcBef>
                <a:spcPct val="50000"/>
              </a:spcBef>
            </a:pPr>
            <a:r>
              <a:rPr lang="en-US"/>
              <a:t>     (Aldosterone Rel.)</a:t>
            </a:r>
          </a:p>
        </p:txBody>
      </p:sp>
      <p:sp>
        <p:nvSpPr>
          <p:cNvPr id="2" name="TPQuestion"/>
          <p:cNvSpPr>
            <a:spLocks noGrp="1"/>
          </p:cNvSpPr>
          <p:nvPr>
            <p:ph type="title"/>
          </p:nvPr>
        </p:nvSpPr>
        <p:spPr/>
        <p:txBody>
          <a:bodyPr>
            <a:normAutofit fontScale="90000"/>
          </a:bodyPr>
          <a:lstStyle/>
          <a:p>
            <a:pPr algn="l"/>
            <a:r>
              <a:rPr lang="en-US" sz="4000"/>
              <a:t>8. </a:t>
            </a:r>
            <a:r>
              <a:rPr lang="en-US" sz="4000" b="1">
                <a:solidFill>
                  <a:srgbClr val="000000"/>
                </a:solidFill>
              </a:rPr>
              <a:t>The cells surrounding the tip of the pointer are stimulated by:</a:t>
            </a:r>
            <a:endParaRPr lang="en-US" sz="4000"/>
          </a:p>
        </p:txBody>
      </p:sp>
      <p:sp>
        <p:nvSpPr>
          <p:cNvPr id="10244" name="AutoShape 6"/>
          <p:cNvSpPr>
            <a:spLocks noChangeArrowheads="1"/>
          </p:cNvSpPr>
          <p:nvPr/>
        </p:nvSpPr>
        <p:spPr bwMode="auto">
          <a:xfrm>
            <a:off x="6096000" y="3200400"/>
            <a:ext cx="1193800" cy="279400"/>
          </a:xfrm>
          <a:prstGeom prst="rightArrow">
            <a:avLst>
              <a:gd name="adj1" fmla="val 50000"/>
              <a:gd name="adj2" fmla="val 213696"/>
            </a:avLst>
          </a:prstGeom>
          <a:solidFill>
            <a:schemeClr val="bg2"/>
          </a:solidFill>
          <a:ln w="25400">
            <a:solidFill>
              <a:schemeClr val="tx1"/>
            </a:solidFill>
            <a:miter lim="800000"/>
            <a:headEnd/>
            <a:tailEnd/>
          </a:ln>
        </p:spPr>
        <p:txBody>
          <a:bodyPr wrap="none" anchor="ctr">
            <a:prstTxWarp prst="textNoShape">
              <a:avLst/>
            </a:prstTxWarp>
          </a:bodyPr>
          <a:lstStyle/>
          <a:p>
            <a:endParaRPr lang="en-US">
              <a:latin typeface="Calibri" pitchFamily="-111" charset="0"/>
            </a:endParaRPr>
          </a:p>
        </p:txBody>
      </p:sp>
      <p:sp>
        <p:nvSpPr>
          <p:cNvPr id="10245" name="TPAnswers"/>
          <p:cNvSpPr>
            <a:spLocks noGrp="1"/>
          </p:cNvSpPr>
          <p:nvPr>
            <p:ph type="body" idx="1"/>
            <p:custDataLst>
              <p:tags r:id="rId2"/>
            </p:custDataLst>
          </p:nvPr>
        </p:nvSpPr>
        <p:spPr>
          <a:xfrm>
            <a:off x="457200" y="1600200"/>
            <a:ext cx="4114800" cy="4525963"/>
          </a:xfrm>
        </p:spPr>
        <p:txBody>
          <a:bodyPr/>
          <a:lstStyle/>
          <a:p>
            <a:pPr marL="457200" indent="-457200">
              <a:spcBef>
                <a:spcPct val="0"/>
              </a:spcBef>
              <a:buFont typeface="Calibri" pitchFamily="-111" charset="0"/>
              <a:buAutoNum type="arabicPeriod"/>
            </a:pPr>
            <a:r>
              <a:rPr lang="en-US" b="1">
                <a:solidFill>
                  <a:srgbClr val="FF0000"/>
                </a:solidFill>
              </a:rPr>
              <a:t>ACTH</a:t>
            </a:r>
          </a:p>
          <a:p>
            <a:pPr marL="457200" indent="-457200">
              <a:spcBef>
                <a:spcPct val="0"/>
              </a:spcBef>
              <a:buFont typeface="Calibri" pitchFamily="-111" charset="0"/>
              <a:buAutoNum type="arabicPeriod"/>
            </a:pPr>
            <a:endParaRPr lang="en-US" b="1">
              <a:solidFill>
                <a:srgbClr val="FF0000"/>
              </a:solidFill>
            </a:endParaRPr>
          </a:p>
          <a:p>
            <a:pPr marL="457200" indent="-457200">
              <a:spcBef>
                <a:spcPct val="0"/>
              </a:spcBef>
              <a:buFont typeface="Calibri" pitchFamily="-111" charset="0"/>
              <a:buAutoNum type="arabicPeriod"/>
            </a:pPr>
            <a:r>
              <a:rPr lang="en-US" b="1"/>
              <a:t>LH</a:t>
            </a:r>
          </a:p>
          <a:p>
            <a:pPr marL="457200" indent="-457200">
              <a:spcBef>
                <a:spcPct val="0"/>
              </a:spcBef>
              <a:buFont typeface="Calibri" pitchFamily="-111" charset="0"/>
              <a:buAutoNum type="arabicPeriod"/>
            </a:pPr>
            <a:endParaRPr lang="en-US" b="1"/>
          </a:p>
          <a:p>
            <a:pPr marL="457200" indent="-457200">
              <a:spcBef>
                <a:spcPct val="0"/>
              </a:spcBef>
              <a:buFont typeface="Calibri" pitchFamily="-111" charset="0"/>
              <a:buAutoNum type="arabicPeriod"/>
            </a:pPr>
            <a:r>
              <a:rPr lang="en-US" b="1"/>
              <a:t>FSH</a:t>
            </a:r>
          </a:p>
          <a:p>
            <a:pPr marL="457200" indent="-457200">
              <a:spcBef>
                <a:spcPct val="0"/>
              </a:spcBef>
              <a:buFont typeface="Calibri" pitchFamily="-111" charset="0"/>
              <a:buAutoNum type="arabicPeriod"/>
            </a:pPr>
            <a:endParaRPr lang="en-US" b="1"/>
          </a:p>
          <a:p>
            <a:pPr marL="457200" indent="-457200">
              <a:spcBef>
                <a:spcPct val="0"/>
              </a:spcBef>
              <a:buFont typeface="Calibri" pitchFamily="-111" charset="0"/>
              <a:buAutoNum type="arabicPeriod"/>
            </a:pPr>
            <a:r>
              <a:rPr lang="en-US" b="1"/>
              <a:t>Prolactin</a:t>
            </a:r>
          </a:p>
        </p:txBody>
      </p:sp>
      <p:sp>
        <p:nvSpPr>
          <p:cNvPr id="10247" name="Text Box 7"/>
          <p:cNvSpPr txBox="1">
            <a:spLocks noChangeArrowheads="1"/>
          </p:cNvSpPr>
          <p:nvPr/>
        </p:nvSpPr>
        <p:spPr bwMode="auto">
          <a:xfrm>
            <a:off x="6781800" y="914400"/>
            <a:ext cx="2362200" cy="366713"/>
          </a:xfrm>
          <a:prstGeom prst="rect">
            <a:avLst/>
          </a:prstGeom>
          <a:noFill/>
          <a:ln w="9525">
            <a:noFill/>
            <a:miter lim="800000"/>
            <a:headEnd/>
            <a:tailEnd/>
          </a:ln>
          <a:effectLst/>
        </p:spPr>
        <p:txBody>
          <a:bodyPr>
            <a:prstTxWarp prst="textNoShape">
              <a:avLst/>
            </a:prstTxWarp>
            <a:spAutoFit/>
          </a:bodyPr>
          <a:lstStyle/>
          <a:p>
            <a:pPr algn="r">
              <a:spcBef>
                <a:spcPct val="50000"/>
              </a:spcBef>
            </a:pPr>
            <a:r>
              <a:rPr lang="en-US"/>
              <a:t>Capsule</a:t>
            </a:r>
          </a:p>
        </p:txBody>
      </p:sp>
      <p:sp>
        <p:nvSpPr>
          <p:cNvPr id="10249" name="Text Box 9"/>
          <p:cNvSpPr txBox="1">
            <a:spLocks noChangeArrowheads="1"/>
          </p:cNvSpPr>
          <p:nvPr/>
        </p:nvSpPr>
        <p:spPr bwMode="auto">
          <a:xfrm>
            <a:off x="6934200" y="2971800"/>
            <a:ext cx="22098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Fasciculata</a:t>
            </a:r>
          </a:p>
          <a:p>
            <a:pPr>
              <a:spcBef>
                <a:spcPct val="50000"/>
              </a:spcBef>
            </a:pPr>
            <a:r>
              <a:rPr lang="en-US"/>
              <a:t>    (Cortisol release)</a:t>
            </a:r>
          </a:p>
        </p:txBody>
      </p:sp>
      <p:sp>
        <p:nvSpPr>
          <p:cNvPr id="10250" name="Text Box 10"/>
          <p:cNvSpPr txBox="1">
            <a:spLocks noChangeArrowheads="1"/>
          </p:cNvSpPr>
          <p:nvPr/>
        </p:nvSpPr>
        <p:spPr bwMode="auto">
          <a:xfrm>
            <a:off x="6781800" y="4419600"/>
            <a:ext cx="23622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Reticularis</a:t>
            </a:r>
          </a:p>
          <a:p>
            <a:pPr>
              <a:spcBef>
                <a:spcPct val="50000"/>
              </a:spcBef>
            </a:pPr>
            <a:r>
              <a:rPr lang="en-US"/>
              <a:t>     (Sex Steriods rel.)</a:t>
            </a:r>
          </a:p>
        </p:txBody>
      </p:sp>
      <p:sp>
        <p:nvSpPr>
          <p:cNvPr id="10251" name="Text Box 11"/>
          <p:cNvSpPr txBox="1">
            <a:spLocks noChangeArrowheads="1"/>
          </p:cNvSpPr>
          <p:nvPr/>
        </p:nvSpPr>
        <p:spPr bwMode="auto">
          <a:xfrm>
            <a:off x="6781800" y="5867400"/>
            <a:ext cx="23622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Medulla</a:t>
            </a:r>
          </a:p>
          <a:p>
            <a:pPr>
              <a:spcBef>
                <a:spcPct val="50000"/>
              </a:spcBef>
            </a:pPr>
            <a:r>
              <a:rPr lang="en-US"/>
              <a:t>   (epineph/norep.)</a:t>
            </a:r>
          </a:p>
        </p:txBody>
      </p:sp>
      <p:sp>
        <p:nvSpPr>
          <p:cNvPr id="10252" name="Text Box 12"/>
          <p:cNvSpPr txBox="1">
            <a:spLocks noChangeArrowheads="1"/>
          </p:cNvSpPr>
          <p:nvPr/>
        </p:nvSpPr>
        <p:spPr bwMode="auto">
          <a:xfrm>
            <a:off x="1203325" y="6284913"/>
            <a:ext cx="184150" cy="366712"/>
          </a:xfrm>
          <a:prstGeom prst="rect">
            <a:avLst/>
          </a:prstGeom>
          <a:noFill/>
          <a:ln w="9525">
            <a:noFill/>
            <a:miter lim="800000"/>
            <a:headEnd/>
            <a:tailEnd/>
          </a:ln>
          <a:effectLst/>
        </p:spPr>
        <p:txBody>
          <a:bodyPr wrap="none">
            <a:prstTxWarp prst="textNoShape">
              <a:avLst/>
            </a:prstTxWarp>
            <a:spAutoFit/>
          </a:bodyPr>
          <a:lstStyle/>
          <a:p>
            <a:endParaRPr lang="en-US"/>
          </a:p>
        </p:txBody>
      </p:sp>
      <p:sp>
        <p:nvSpPr>
          <p:cNvPr id="10255" name="Text Box 15"/>
          <p:cNvSpPr txBox="1">
            <a:spLocks noChangeArrowheads="1"/>
          </p:cNvSpPr>
          <p:nvPr/>
        </p:nvSpPr>
        <p:spPr bwMode="auto">
          <a:xfrm>
            <a:off x="3886200" y="1524000"/>
            <a:ext cx="2819400" cy="62388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a:t>Independent of Pituitary</a:t>
            </a:r>
          </a:p>
          <a:p>
            <a:pPr>
              <a:spcBef>
                <a:spcPct val="50000"/>
              </a:spcBef>
            </a:pPr>
            <a:r>
              <a:rPr lang="en-US" sz="1400"/>
              <a:t>Renin Angiotensin Stimulates</a:t>
            </a:r>
          </a:p>
        </p:txBody>
      </p:sp>
      <p:sp>
        <p:nvSpPr>
          <p:cNvPr id="10256" name="Line 16"/>
          <p:cNvSpPr>
            <a:spLocks noChangeShapeType="1"/>
          </p:cNvSpPr>
          <p:nvPr/>
        </p:nvSpPr>
        <p:spPr bwMode="auto">
          <a:xfrm>
            <a:off x="5943600" y="1676400"/>
            <a:ext cx="838200" cy="1524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257" name="Line 17"/>
          <p:cNvSpPr>
            <a:spLocks noChangeShapeType="1"/>
          </p:cNvSpPr>
          <p:nvPr/>
        </p:nvSpPr>
        <p:spPr bwMode="auto">
          <a:xfrm flipH="1">
            <a:off x="5867400" y="3124200"/>
            <a:ext cx="1066800" cy="9144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258" name="Line 18"/>
          <p:cNvSpPr>
            <a:spLocks noChangeShapeType="1"/>
          </p:cNvSpPr>
          <p:nvPr/>
        </p:nvSpPr>
        <p:spPr bwMode="auto">
          <a:xfrm>
            <a:off x="5867400" y="4038600"/>
            <a:ext cx="1143000" cy="990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259" name="Text Box 19"/>
          <p:cNvSpPr txBox="1">
            <a:spLocks noChangeArrowheads="1"/>
          </p:cNvSpPr>
          <p:nvPr/>
        </p:nvSpPr>
        <p:spPr bwMode="auto">
          <a:xfrm>
            <a:off x="3124200" y="3810000"/>
            <a:ext cx="3200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Stimulated by Pituitary ACTH</a:t>
            </a:r>
          </a:p>
        </p:txBody>
      </p:sp>
      <p:sp>
        <p:nvSpPr>
          <p:cNvPr id="10261" name="Text Box 21"/>
          <p:cNvSpPr txBox="1">
            <a:spLocks noChangeArrowheads="1"/>
          </p:cNvSpPr>
          <p:nvPr/>
        </p:nvSpPr>
        <p:spPr bwMode="auto">
          <a:xfrm>
            <a:off x="914400" y="3886200"/>
            <a:ext cx="25908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Stimulates Ovarian Follicle/Testis</a:t>
            </a:r>
          </a:p>
        </p:txBody>
      </p:sp>
      <p:sp>
        <p:nvSpPr>
          <p:cNvPr id="10262" name="Text Box 22"/>
          <p:cNvSpPr txBox="1">
            <a:spLocks noChangeArrowheads="1"/>
          </p:cNvSpPr>
          <p:nvPr/>
        </p:nvSpPr>
        <p:spPr bwMode="auto">
          <a:xfrm>
            <a:off x="1143000" y="2971800"/>
            <a:ext cx="2895600" cy="641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Stimulates Ovarian Follicle/Testis</a:t>
            </a:r>
          </a:p>
        </p:txBody>
      </p:sp>
      <p:sp>
        <p:nvSpPr>
          <p:cNvPr id="10263" name="Text Box 23"/>
          <p:cNvSpPr txBox="1">
            <a:spLocks noChangeArrowheads="1"/>
          </p:cNvSpPr>
          <p:nvPr/>
        </p:nvSpPr>
        <p:spPr bwMode="auto">
          <a:xfrm>
            <a:off x="1143000" y="5029200"/>
            <a:ext cx="32766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Milk production in mammary</a:t>
            </a:r>
          </a:p>
        </p:txBody>
      </p:sp>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r>
              <a:rPr lang="en-US" sz="4000"/>
              <a:t>9.</a:t>
            </a:r>
            <a:r>
              <a:rPr lang="en-US" sz="4000" b="1">
                <a:solidFill>
                  <a:srgbClr val="000000"/>
                </a:solidFill>
              </a:rPr>
              <a:t> Which of the following ovarian structures is NOT stimulated by the pituitary?</a:t>
            </a:r>
            <a:r>
              <a:rPr lang="en-US" sz="4000"/>
              <a:t> </a:t>
            </a:r>
          </a:p>
        </p:txBody>
      </p:sp>
      <p:sp>
        <p:nvSpPr>
          <p:cNvPr id="11267" name="TPAnswers"/>
          <p:cNvSpPr>
            <a:spLocks noGrp="1"/>
          </p:cNvSpPr>
          <p:nvPr>
            <p:ph type="body" idx="1"/>
            <p:custDataLst>
              <p:tags r:id="rId2"/>
            </p:custDataLst>
          </p:nvPr>
        </p:nvSpPr>
        <p:spPr>
          <a:xfrm>
            <a:off x="457200" y="2057400"/>
            <a:ext cx="8305800" cy="4068763"/>
          </a:xfrm>
        </p:spPr>
        <p:txBody>
          <a:bodyPr/>
          <a:lstStyle/>
          <a:p>
            <a:pPr marL="457200" indent="-457200">
              <a:spcBef>
                <a:spcPct val="0"/>
              </a:spcBef>
              <a:buFont typeface="Calibri" pitchFamily="-111" charset="0"/>
              <a:buAutoNum type="arabicPeriod"/>
            </a:pPr>
            <a:r>
              <a:rPr lang="en-US" b="1"/>
              <a:t>Granulosa cells of a maturing follicle</a:t>
            </a:r>
          </a:p>
          <a:p>
            <a:pPr marL="457200" indent="-457200">
              <a:spcBef>
                <a:spcPct val="0"/>
              </a:spcBef>
              <a:buFont typeface="Calibri" pitchFamily="-111" charset="0"/>
              <a:buAutoNum type="arabicPeriod"/>
            </a:pPr>
            <a:endParaRPr lang="en-US" b="1"/>
          </a:p>
          <a:p>
            <a:pPr marL="457200" indent="-457200">
              <a:spcBef>
                <a:spcPct val="0"/>
              </a:spcBef>
              <a:buFont typeface="Calibri" pitchFamily="-111" charset="0"/>
              <a:buAutoNum type="arabicPeriod"/>
            </a:pPr>
            <a:r>
              <a:rPr lang="en-US" b="1">
                <a:solidFill>
                  <a:srgbClr val="FF0000"/>
                </a:solidFill>
              </a:rPr>
              <a:t>Corpus albicans</a:t>
            </a:r>
          </a:p>
          <a:p>
            <a:pPr marL="457200" indent="-457200">
              <a:spcBef>
                <a:spcPct val="0"/>
              </a:spcBef>
              <a:buFont typeface="Calibri" pitchFamily="-111" charset="0"/>
              <a:buAutoNum type="arabicPeriod"/>
            </a:pPr>
            <a:endParaRPr lang="en-US" b="1">
              <a:solidFill>
                <a:srgbClr val="FF0000"/>
              </a:solidFill>
            </a:endParaRPr>
          </a:p>
          <a:p>
            <a:pPr marL="457200" indent="-457200">
              <a:spcBef>
                <a:spcPct val="0"/>
              </a:spcBef>
              <a:buFont typeface="Calibri" pitchFamily="-111" charset="0"/>
              <a:buAutoNum type="arabicPeriod"/>
            </a:pPr>
            <a:r>
              <a:rPr lang="en-US" b="1"/>
              <a:t>Corpus luteum</a:t>
            </a:r>
          </a:p>
          <a:p>
            <a:pPr marL="457200" indent="-457200">
              <a:spcBef>
                <a:spcPct val="0"/>
              </a:spcBef>
              <a:buFont typeface="Calibri" pitchFamily="-111" charset="0"/>
              <a:buAutoNum type="arabicPeriod"/>
            </a:pPr>
            <a:endParaRPr lang="en-US" b="1"/>
          </a:p>
          <a:p>
            <a:pPr marL="457200" indent="-457200">
              <a:spcBef>
                <a:spcPct val="0"/>
              </a:spcBef>
              <a:buFont typeface="Calibri" pitchFamily="-111" charset="0"/>
              <a:buAutoNum type="arabicPeriod"/>
            </a:pPr>
            <a:r>
              <a:rPr lang="en-US" b="1"/>
              <a:t>Theca interna cells of a maturing follicle</a:t>
            </a:r>
            <a:endParaRPr lang="en-US"/>
          </a:p>
        </p:txBody>
      </p:sp>
      <p:sp>
        <p:nvSpPr>
          <p:cNvPr id="11269" name="Text Box 5"/>
          <p:cNvSpPr txBox="1">
            <a:spLocks noChangeArrowheads="1"/>
          </p:cNvSpPr>
          <p:nvPr/>
        </p:nvSpPr>
        <p:spPr bwMode="auto">
          <a:xfrm>
            <a:off x="1295400" y="4419600"/>
            <a:ext cx="68580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LH from pituitary stimulates to release estro/ prog</a:t>
            </a:r>
          </a:p>
        </p:txBody>
      </p:sp>
      <p:sp>
        <p:nvSpPr>
          <p:cNvPr id="11270" name="Text Box 6"/>
          <p:cNvSpPr txBox="1">
            <a:spLocks noChangeArrowheads="1"/>
          </p:cNvSpPr>
          <p:nvPr/>
        </p:nvSpPr>
        <p:spPr bwMode="auto">
          <a:xfrm>
            <a:off x="1447800" y="5943600"/>
            <a:ext cx="75438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LH from pituitary stimulates this to produce androstenedion</a:t>
            </a:r>
          </a:p>
        </p:txBody>
      </p:sp>
      <p:sp>
        <p:nvSpPr>
          <p:cNvPr id="11271" name="Text Box 7"/>
          <p:cNvSpPr txBox="1">
            <a:spLocks noChangeArrowheads="1"/>
          </p:cNvSpPr>
          <p:nvPr/>
        </p:nvSpPr>
        <p:spPr bwMode="auto">
          <a:xfrm>
            <a:off x="1295400" y="2667000"/>
            <a:ext cx="64008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FSH/LH stimulates</a:t>
            </a:r>
          </a:p>
        </p:txBody>
      </p:sp>
      <p:sp>
        <p:nvSpPr>
          <p:cNvPr id="11272" name="Text Box 8"/>
          <p:cNvSpPr txBox="1">
            <a:spLocks noChangeArrowheads="1"/>
          </p:cNvSpPr>
          <p:nvPr/>
        </p:nvSpPr>
        <p:spPr bwMode="auto">
          <a:xfrm>
            <a:off x="1295400" y="3581400"/>
            <a:ext cx="72390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Results if no fertilization or LH-like stimulation for Corpus Luteum</a:t>
            </a:r>
          </a:p>
        </p:txBody>
      </p:sp>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TPQuestion"/>
          <p:cNvSpPr>
            <a:spLocks noGrp="1"/>
          </p:cNvSpPr>
          <p:nvPr>
            <p:ph type="title"/>
          </p:nvPr>
        </p:nvSpPr>
        <p:spPr/>
        <p:txBody>
          <a:bodyPr/>
          <a:lstStyle/>
          <a:p>
            <a:r>
              <a:rPr lang="en-US"/>
              <a:t>10. </a:t>
            </a:r>
            <a:r>
              <a:rPr lang="en-US" b="1">
                <a:solidFill>
                  <a:srgbClr val="000000"/>
                </a:solidFill>
              </a:rPr>
              <a:t>Oxytocin is synthesized in the:</a:t>
            </a:r>
            <a:endParaRPr lang="en-US"/>
          </a:p>
        </p:txBody>
      </p:sp>
      <p:sp>
        <p:nvSpPr>
          <p:cNvPr id="12291" name="TPAnswers"/>
          <p:cNvSpPr>
            <a:spLocks noGrp="1"/>
          </p:cNvSpPr>
          <p:nvPr>
            <p:ph type="body" idx="1"/>
            <p:custDataLst>
              <p:tags r:id="rId2"/>
            </p:custDataLst>
          </p:nvPr>
        </p:nvSpPr>
        <p:spPr>
          <a:xfrm>
            <a:off x="457200" y="1600200"/>
            <a:ext cx="4114800" cy="4525963"/>
          </a:xfrm>
        </p:spPr>
        <p:txBody>
          <a:bodyPr/>
          <a:lstStyle/>
          <a:p>
            <a:pPr marL="457200" indent="-457200">
              <a:spcBef>
                <a:spcPct val="0"/>
              </a:spcBef>
              <a:buFont typeface="Calibri" pitchFamily="-111" charset="0"/>
              <a:buAutoNum type="arabicPeriod"/>
            </a:pPr>
            <a:r>
              <a:rPr lang="en-US" b="1"/>
              <a:t>Pars distalis</a:t>
            </a:r>
          </a:p>
          <a:p>
            <a:pPr marL="457200" indent="-457200">
              <a:spcBef>
                <a:spcPct val="0"/>
              </a:spcBef>
              <a:buFont typeface="Calibri" pitchFamily="-111" charset="0"/>
              <a:buAutoNum type="arabicPeriod"/>
            </a:pPr>
            <a:endParaRPr lang="en-US" b="1"/>
          </a:p>
          <a:p>
            <a:pPr marL="457200" indent="-457200">
              <a:spcBef>
                <a:spcPct val="0"/>
              </a:spcBef>
              <a:buFont typeface="Calibri" pitchFamily="-111" charset="0"/>
              <a:buAutoNum type="arabicPeriod"/>
            </a:pPr>
            <a:r>
              <a:rPr lang="en-US" b="1"/>
              <a:t>Pars tuberalis</a:t>
            </a:r>
          </a:p>
          <a:p>
            <a:pPr marL="457200" indent="-457200">
              <a:spcBef>
                <a:spcPct val="0"/>
              </a:spcBef>
              <a:buFont typeface="Calibri" pitchFamily="-111" charset="0"/>
              <a:buAutoNum type="arabicPeriod"/>
            </a:pPr>
            <a:endParaRPr lang="en-US" b="1"/>
          </a:p>
          <a:p>
            <a:pPr marL="457200" indent="-457200">
              <a:spcBef>
                <a:spcPct val="0"/>
              </a:spcBef>
              <a:buFont typeface="Calibri" pitchFamily="-111" charset="0"/>
              <a:buAutoNum type="arabicPeriod"/>
            </a:pPr>
            <a:r>
              <a:rPr lang="en-US" b="1">
                <a:solidFill>
                  <a:srgbClr val="FF0000"/>
                </a:solidFill>
              </a:rPr>
              <a:t>Hypothalamus</a:t>
            </a:r>
            <a:r>
              <a:rPr lang="en-US" b="1"/>
              <a:t> </a:t>
            </a:r>
          </a:p>
          <a:p>
            <a:pPr marL="457200" indent="-457200">
              <a:spcBef>
                <a:spcPct val="0"/>
              </a:spcBef>
              <a:buFont typeface="Calibri" pitchFamily="-111" charset="0"/>
              <a:buAutoNum type="arabicPeriod"/>
            </a:pPr>
            <a:endParaRPr lang="en-US" b="1"/>
          </a:p>
          <a:p>
            <a:pPr marL="457200" indent="-457200">
              <a:spcBef>
                <a:spcPct val="0"/>
              </a:spcBef>
              <a:buFont typeface="Calibri" pitchFamily="-111" charset="0"/>
              <a:buAutoNum type="arabicPeriod"/>
            </a:pPr>
            <a:r>
              <a:rPr lang="en-US" b="1"/>
              <a:t>Kidney </a:t>
            </a:r>
          </a:p>
        </p:txBody>
      </p:sp>
      <p:sp>
        <p:nvSpPr>
          <p:cNvPr id="12294" name="Text Box 6"/>
          <p:cNvSpPr txBox="1">
            <a:spLocks noChangeArrowheads="1"/>
          </p:cNvSpPr>
          <p:nvPr/>
        </p:nvSpPr>
        <p:spPr bwMode="auto">
          <a:xfrm>
            <a:off x="1143000" y="5105400"/>
            <a:ext cx="59436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Renin to control increase blood pressure/ Na in blood</a:t>
            </a:r>
          </a:p>
        </p:txBody>
      </p:sp>
      <p:sp>
        <p:nvSpPr>
          <p:cNvPr id="12296" name="Text Box 8"/>
          <p:cNvSpPr txBox="1">
            <a:spLocks noChangeArrowheads="1"/>
          </p:cNvSpPr>
          <p:nvPr/>
        </p:nvSpPr>
        <p:spPr bwMode="auto">
          <a:xfrm>
            <a:off x="2438400" y="3962400"/>
            <a:ext cx="5486400" cy="77946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rPr>
              <a:t>Oxtytocin for milk release/ uterine contraction</a:t>
            </a:r>
          </a:p>
          <a:p>
            <a:pPr>
              <a:spcBef>
                <a:spcPct val="50000"/>
              </a:spcBef>
            </a:pPr>
            <a:r>
              <a:rPr lang="en-US">
                <a:solidFill>
                  <a:srgbClr val="FF0000"/>
                </a:solidFill>
              </a:rPr>
              <a:t>ADH for vasoconstriction and water retention</a:t>
            </a:r>
          </a:p>
        </p:txBody>
      </p:sp>
      <p:sp>
        <p:nvSpPr>
          <p:cNvPr id="12297" name="Text Box 9"/>
          <p:cNvSpPr txBox="1">
            <a:spLocks noChangeArrowheads="1"/>
          </p:cNvSpPr>
          <p:nvPr/>
        </p:nvSpPr>
        <p:spPr bwMode="auto">
          <a:xfrm>
            <a:off x="1676400" y="3048000"/>
            <a:ext cx="33528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Nothing</a:t>
            </a:r>
          </a:p>
        </p:txBody>
      </p:sp>
      <p:sp>
        <p:nvSpPr>
          <p:cNvPr id="12298" name="Text Box 10"/>
          <p:cNvSpPr txBox="1">
            <a:spLocks noChangeArrowheads="1"/>
          </p:cNvSpPr>
          <p:nvPr/>
        </p:nvSpPr>
        <p:spPr bwMode="auto">
          <a:xfrm>
            <a:off x="1600200" y="2057400"/>
            <a:ext cx="67818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t>ACTH, TSH, FSH, LH, GH, PRL</a:t>
            </a:r>
          </a:p>
        </p:txBody>
      </p:sp>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Quiz #8</a:t>
            </a:r>
            <a:endParaRPr lang="en-US" dirty="0"/>
          </a:p>
        </p:txBody>
      </p:sp>
      <p:sp>
        <p:nvSpPr>
          <p:cNvPr id="3" name="Subtitle 2"/>
          <p:cNvSpPr>
            <a:spLocks noGrp="1"/>
          </p:cNvSpPr>
          <p:nvPr>
            <p:ph type="subTitle" idx="1"/>
          </p:nvPr>
        </p:nvSpPr>
        <p:spPr/>
        <p:txBody>
          <a:bodyPr/>
          <a:lstStyle/>
          <a:p>
            <a:endParaRPr lang="en-US"/>
          </a:p>
        </p:txBody>
      </p:sp>
    </p:spTree>
    <p:custDataLst>
      <p:tags r:id="rId1"/>
    </p:custDataLst>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ormAutofit fontScale="90000"/>
          </a:bodyPr>
          <a:lstStyle/>
          <a:p>
            <a:pPr eaLnBrk="1" hangingPunct="1">
              <a:defRPr/>
            </a:pPr>
            <a:r>
              <a:rPr lang="en-US" sz="4000">
                <a:ea typeface="+mj-ea"/>
                <a:cs typeface="+mj-cs"/>
              </a:rPr>
              <a:t>1. Sertoli cells make all of the following </a:t>
            </a:r>
            <a:r>
              <a:rPr lang="en-US" sz="4000" u="sng">
                <a:ea typeface="+mj-ea"/>
                <a:cs typeface="+mj-cs"/>
              </a:rPr>
              <a:t>except</a:t>
            </a:r>
            <a:r>
              <a:rPr lang="en-US" sz="4000">
                <a:ea typeface="+mj-ea"/>
                <a:cs typeface="+mj-cs"/>
              </a:rPr>
              <a:t>:</a:t>
            </a:r>
          </a:p>
        </p:txBody>
      </p:sp>
      <p:sp>
        <p:nvSpPr>
          <p:cNvPr id="17411" name="TPAnswers"/>
          <p:cNvSpPr>
            <a:spLocks noGrp="1"/>
          </p:cNvSpPr>
          <p:nvPr>
            <p:ph type="body" idx="1"/>
            <p:custDataLst>
              <p:tags r:id="rId2"/>
            </p:custDataLst>
          </p:nvPr>
        </p:nvSpPr>
        <p:spPr>
          <a:xfrm>
            <a:off x="457200" y="1600200"/>
            <a:ext cx="6477000" cy="2667000"/>
          </a:xfrm>
        </p:spPr>
        <p:txBody>
          <a:bodyPr/>
          <a:lstStyle/>
          <a:p>
            <a:pPr marL="514350" indent="-514350" eaLnBrk="1" hangingPunct="1">
              <a:buFont typeface="Arial" pitchFamily="-111" charset="0"/>
              <a:buAutoNum type="arabicPeriod"/>
            </a:pPr>
            <a:r>
              <a:rPr lang="en-US" sz="2400"/>
              <a:t>Inhibin</a:t>
            </a:r>
          </a:p>
          <a:p>
            <a:pPr marL="514350" indent="-514350" eaLnBrk="1" hangingPunct="1">
              <a:buFont typeface="Arial" pitchFamily="-111" charset="0"/>
              <a:buAutoNum type="arabicPeriod"/>
            </a:pPr>
            <a:r>
              <a:rPr lang="en-US" sz="2400"/>
              <a:t>Mullerian inhibiting substance (antimullerian hormone)</a:t>
            </a:r>
          </a:p>
          <a:p>
            <a:pPr marL="514350" indent="-514350" eaLnBrk="1" hangingPunct="1">
              <a:buFont typeface="Arial" pitchFamily="-111" charset="0"/>
              <a:buAutoNum type="arabicPeriod"/>
            </a:pPr>
            <a:r>
              <a:rPr lang="en-US" sz="2400"/>
              <a:t>Androgen binding protein.</a:t>
            </a:r>
          </a:p>
          <a:p>
            <a:pPr marL="514350" indent="-514350" eaLnBrk="1" hangingPunct="1">
              <a:buFont typeface="Arial" pitchFamily="-111" charset="0"/>
              <a:buAutoNum type="arabicPeriod"/>
            </a:pPr>
            <a:r>
              <a:rPr lang="en-US" sz="2400" b="1" i="1" u="sng"/>
              <a:t>Progesterone.</a:t>
            </a:r>
          </a:p>
        </p:txBody>
      </p:sp>
      <p:sp>
        <p:nvSpPr>
          <p:cNvPr id="17412" name="Rectangle 5"/>
          <p:cNvSpPr>
            <a:spLocks noChangeArrowheads="1"/>
          </p:cNvSpPr>
          <p:nvPr/>
        </p:nvSpPr>
        <p:spPr bwMode="auto">
          <a:xfrm>
            <a:off x="533400" y="3810000"/>
            <a:ext cx="8077200" cy="2838450"/>
          </a:xfrm>
          <a:prstGeom prst="rect">
            <a:avLst/>
          </a:prstGeom>
          <a:noFill/>
          <a:ln w="9525">
            <a:noFill/>
            <a:miter lim="800000"/>
            <a:headEnd/>
            <a:tailEnd/>
          </a:ln>
        </p:spPr>
        <p:txBody>
          <a:bodyPr>
            <a:prstTxWarp prst="textNoShape">
              <a:avLst/>
            </a:prstTxWarp>
            <a:spAutoFit/>
          </a:bodyPr>
          <a:lstStyle/>
          <a:p>
            <a:r>
              <a:rPr lang="en-US"/>
              <a:t>Sertoli cells are cells located in the testes that functions to support germ cells and forms the blood-testis barrier.  This cell makes: </a:t>
            </a:r>
          </a:p>
          <a:p>
            <a:r>
              <a:rPr lang="en-US"/>
              <a:t>androgen-binding protein- bind testosterone and increase concentrations of the hormone in testes</a:t>
            </a:r>
          </a:p>
          <a:p>
            <a:pPr lvl="2"/>
            <a:r>
              <a:rPr lang="en-US"/>
              <a:t>Anti-mullerian hormone- inhibits the development of the mullerian ducts in the male embryo (aka Fallopian tubes)</a:t>
            </a:r>
          </a:p>
          <a:p>
            <a:pPr lvl="2"/>
            <a:r>
              <a:rPr lang="en-US"/>
              <a:t>Inhibin- inhibit the production of follicle-stimulating hormone (FSH) by the pituitary gland </a:t>
            </a:r>
          </a:p>
          <a:p>
            <a:pPr lvl="2"/>
            <a:endParaRPr lang="en-US"/>
          </a:p>
          <a:p>
            <a:pPr lvl="2"/>
            <a:r>
              <a:rPr lang="en-US"/>
              <a:t>-Progesterone is only produced in women.</a:t>
            </a:r>
          </a:p>
        </p:txBody>
      </p:sp>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TPQuestion"/>
          <p:cNvSpPr>
            <a:spLocks noGrp="1"/>
          </p:cNvSpPr>
          <p:nvPr>
            <p:ph type="title"/>
          </p:nvPr>
        </p:nvSpPr>
        <p:spPr>
          <a:xfrm>
            <a:off x="381000" y="0"/>
            <a:ext cx="8229600" cy="1143000"/>
          </a:xfrm>
        </p:spPr>
        <p:txBody>
          <a:bodyPr/>
          <a:lstStyle/>
          <a:p>
            <a:pPr eaLnBrk="1" hangingPunct="1"/>
            <a:r>
              <a:rPr lang="en-US" sz="4000"/>
              <a:t>2. Identify the primary spermatocyte.</a:t>
            </a:r>
          </a:p>
        </p:txBody>
      </p:sp>
      <p:pic>
        <p:nvPicPr>
          <p:cNvPr id="19459" name="Picture 5" descr="Fig1"/>
          <p:cNvPicPr>
            <a:picLocks noChangeAspect="1" noChangeArrowheads="1"/>
          </p:cNvPicPr>
          <p:nvPr/>
        </p:nvPicPr>
        <p:blipFill>
          <a:blip r:embed="rId5"/>
          <a:srcRect/>
          <a:stretch>
            <a:fillRect/>
          </a:stretch>
        </p:blipFill>
        <p:spPr bwMode="auto">
          <a:xfrm>
            <a:off x="2667000" y="914400"/>
            <a:ext cx="6324600" cy="4756150"/>
          </a:xfrm>
          <a:prstGeom prst="rect">
            <a:avLst/>
          </a:prstGeom>
          <a:noFill/>
          <a:ln w="38100">
            <a:solidFill>
              <a:srgbClr val="000000"/>
            </a:solidFill>
            <a:miter lim="800000"/>
            <a:headEnd/>
            <a:tailEnd/>
          </a:ln>
        </p:spPr>
      </p:pic>
      <p:cxnSp>
        <p:nvCxnSpPr>
          <p:cNvPr id="7" name="Straight Arrow Connector 6"/>
          <p:cNvCxnSpPr/>
          <p:nvPr/>
        </p:nvCxnSpPr>
        <p:spPr>
          <a:xfrm>
            <a:off x="4648200" y="2336800"/>
            <a:ext cx="533400" cy="76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9464" idx="3"/>
          </p:cNvCxnSpPr>
          <p:nvPr/>
        </p:nvCxnSpPr>
        <p:spPr>
          <a:xfrm>
            <a:off x="4287838" y="1814513"/>
            <a:ext cx="741362" cy="666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038600" y="3098800"/>
            <a:ext cx="1295400" cy="1219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343400" y="2717800"/>
            <a:ext cx="2514600" cy="762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64" name="TextBox 14"/>
          <p:cNvSpPr txBox="1">
            <a:spLocks noChangeArrowheads="1"/>
          </p:cNvSpPr>
          <p:nvPr/>
        </p:nvSpPr>
        <p:spPr bwMode="auto">
          <a:xfrm>
            <a:off x="3810000" y="1524000"/>
            <a:ext cx="477838" cy="579438"/>
          </a:xfrm>
          <a:prstGeom prst="rect">
            <a:avLst/>
          </a:prstGeom>
          <a:noFill/>
          <a:ln w="9525">
            <a:noFill/>
            <a:miter lim="800000"/>
            <a:headEnd/>
            <a:tailEnd/>
          </a:ln>
        </p:spPr>
        <p:txBody>
          <a:bodyPr wrap="none">
            <a:prstTxWarp prst="textNoShape">
              <a:avLst/>
            </a:prstTxWarp>
            <a:spAutoFit/>
          </a:bodyPr>
          <a:lstStyle/>
          <a:p>
            <a:r>
              <a:rPr lang="en-US" sz="3200" b="1">
                <a:latin typeface="Calibri" pitchFamily="-111" charset="0"/>
              </a:rPr>
              <a:t>A</a:t>
            </a:r>
            <a:endParaRPr lang="en-US" sz="1400" b="1">
              <a:latin typeface="Calibri" pitchFamily="-111" charset="0"/>
            </a:endParaRPr>
          </a:p>
        </p:txBody>
      </p:sp>
      <p:sp>
        <p:nvSpPr>
          <p:cNvPr id="19465" name="TextBox 15"/>
          <p:cNvSpPr txBox="1">
            <a:spLocks noChangeArrowheads="1"/>
          </p:cNvSpPr>
          <p:nvPr/>
        </p:nvSpPr>
        <p:spPr bwMode="auto">
          <a:xfrm>
            <a:off x="4114800" y="1905000"/>
            <a:ext cx="477838" cy="579438"/>
          </a:xfrm>
          <a:prstGeom prst="rect">
            <a:avLst/>
          </a:prstGeom>
          <a:noFill/>
          <a:ln w="9525">
            <a:noFill/>
            <a:miter lim="800000"/>
            <a:headEnd/>
            <a:tailEnd/>
          </a:ln>
        </p:spPr>
        <p:txBody>
          <a:bodyPr wrap="none">
            <a:prstTxWarp prst="textNoShape">
              <a:avLst/>
            </a:prstTxWarp>
            <a:spAutoFit/>
          </a:bodyPr>
          <a:lstStyle/>
          <a:p>
            <a:r>
              <a:rPr lang="en-US" sz="3200" b="1">
                <a:latin typeface="Calibri" pitchFamily="-111" charset="0"/>
              </a:rPr>
              <a:t>B</a:t>
            </a:r>
          </a:p>
        </p:txBody>
      </p:sp>
      <p:sp>
        <p:nvSpPr>
          <p:cNvPr id="19466" name="TextBox 16"/>
          <p:cNvSpPr txBox="1">
            <a:spLocks noChangeArrowheads="1"/>
          </p:cNvSpPr>
          <p:nvPr/>
        </p:nvSpPr>
        <p:spPr bwMode="auto">
          <a:xfrm>
            <a:off x="3962400" y="2362200"/>
            <a:ext cx="477838" cy="579438"/>
          </a:xfrm>
          <a:prstGeom prst="rect">
            <a:avLst/>
          </a:prstGeom>
          <a:noFill/>
          <a:ln w="9525">
            <a:noFill/>
            <a:miter lim="800000"/>
            <a:headEnd/>
            <a:tailEnd/>
          </a:ln>
        </p:spPr>
        <p:txBody>
          <a:bodyPr wrap="none">
            <a:prstTxWarp prst="textNoShape">
              <a:avLst/>
            </a:prstTxWarp>
            <a:spAutoFit/>
          </a:bodyPr>
          <a:lstStyle/>
          <a:p>
            <a:r>
              <a:rPr lang="en-US" sz="3200" b="1">
                <a:latin typeface="Calibri" pitchFamily="-111" charset="0"/>
              </a:rPr>
              <a:t>C</a:t>
            </a:r>
          </a:p>
        </p:txBody>
      </p:sp>
      <p:sp>
        <p:nvSpPr>
          <p:cNvPr id="19467" name="TextBox 18"/>
          <p:cNvSpPr txBox="1">
            <a:spLocks noChangeArrowheads="1"/>
          </p:cNvSpPr>
          <p:nvPr/>
        </p:nvSpPr>
        <p:spPr bwMode="auto">
          <a:xfrm>
            <a:off x="3657600" y="2743200"/>
            <a:ext cx="477838" cy="579438"/>
          </a:xfrm>
          <a:prstGeom prst="rect">
            <a:avLst/>
          </a:prstGeom>
          <a:noFill/>
          <a:ln w="9525">
            <a:noFill/>
            <a:miter lim="800000"/>
            <a:headEnd/>
            <a:tailEnd/>
          </a:ln>
        </p:spPr>
        <p:txBody>
          <a:bodyPr wrap="none">
            <a:prstTxWarp prst="textNoShape">
              <a:avLst/>
            </a:prstTxWarp>
            <a:spAutoFit/>
          </a:bodyPr>
          <a:lstStyle/>
          <a:p>
            <a:r>
              <a:rPr lang="en-US" sz="3200" b="1">
                <a:latin typeface="Calibri" pitchFamily="-111" charset="0"/>
              </a:rPr>
              <a:t>D</a:t>
            </a:r>
          </a:p>
        </p:txBody>
      </p:sp>
      <p:sp>
        <p:nvSpPr>
          <p:cNvPr id="19468" name="TPAnswers"/>
          <p:cNvSpPr>
            <a:spLocks noGrp="1"/>
          </p:cNvSpPr>
          <p:nvPr>
            <p:ph type="body" idx="1"/>
            <p:custDataLst>
              <p:tags r:id="rId2"/>
            </p:custDataLst>
          </p:nvPr>
        </p:nvSpPr>
        <p:spPr>
          <a:xfrm>
            <a:off x="228600" y="1447800"/>
            <a:ext cx="2057400" cy="1905000"/>
          </a:xfrm>
        </p:spPr>
        <p:txBody>
          <a:bodyPr/>
          <a:lstStyle/>
          <a:p>
            <a:pPr marL="514350" indent="-514350" eaLnBrk="1" hangingPunct="1">
              <a:buFont typeface="Arial" pitchFamily="-111" charset="0"/>
              <a:buAutoNum type="arabicPeriod"/>
            </a:pPr>
            <a:r>
              <a:rPr lang="en-US" sz="2400"/>
              <a:t>A</a:t>
            </a:r>
          </a:p>
          <a:p>
            <a:pPr marL="514350" indent="-514350" eaLnBrk="1" hangingPunct="1">
              <a:buFont typeface="Arial" pitchFamily="-111" charset="0"/>
              <a:buAutoNum type="arabicPeriod"/>
            </a:pPr>
            <a:r>
              <a:rPr lang="en-US" sz="2400"/>
              <a:t>B</a:t>
            </a:r>
          </a:p>
          <a:p>
            <a:pPr marL="514350" indent="-514350" eaLnBrk="1" hangingPunct="1">
              <a:buFont typeface="Arial" pitchFamily="-111" charset="0"/>
              <a:buAutoNum type="arabicPeriod"/>
            </a:pPr>
            <a:r>
              <a:rPr lang="en-US" sz="2400"/>
              <a:t>C</a:t>
            </a:r>
          </a:p>
          <a:p>
            <a:pPr marL="514350" indent="-514350" eaLnBrk="1" hangingPunct="1">
              <a:buFont typeface="Arial" pitchFamily="-111" charset="0"/>
              <a:buAutoNum type="arabicPeriod"/>
            </a:pPr>
            <a:r>
              <a:rPr lang="en-US" sz="2400" b="1" i="1" u="sng"/>
              <a:t>D</a:t>
            </a:r>
          </a:p>
        </p:txBody>
      </p:sp>
      <p:sp>
        <p:nvSpPr>
          <p:cNvPr id="19469" name="Rectangle 14"/>
          <p:cNvSpPr>
            <a:spLocks noChangeArrowheads="1"/>
          </p:cNvSpPr>
          <p:nvPr/>
        </p:nvSpPr>
        <p:spPr bwMode="auto">
          <a:xfrm>
            <a:off x="152400" y="5181600"/>
            <a:ext cx="8382000" cy="1190625"/>
          </a:xfrm>
          <a:prstGeom prst="rect">
            <a:avLst/>
          </a:prstGeom>
          <a:noFill/>
          <a:ln w="9525">
            <a:noFill/>
            <a:miter lim="800000"/>
            <a:headEnd/>
            <a:tailEnd/>
          </a:ln>
        </p:spPr>
        <p:txBody>
          <a:bodyPr>
            <a:prstTxWarp prst="textNoShape">
              <a:avLst/>
            </a:prstTxWarp>
            <a:spAutoFit/>
          </a:bodyPr>
          <a:lstStyle/>
          <a:p>
            <a:r>
              <a:rPr lang="en-US"/>
              <a:t>A- spermatid- </a:t>
            </a:r>
          </a:p>
          <a:p>
            <a:r>
              <a:rPr lang="en-US"/>
              <a:t>B- unknown</a:t>
            </a:r>
          </a:p>
          <a:p>
            <a:r>
              <a:rPr lang="en-US"/>
              <a:t>C- Spermatagonia- Still in contact with the basement membrane</a:t>
            </a:r>
          </a:p>
          <a:p>
            <a:r>
              <a:rPr lang="en-US"/>
              <a:t>D- Primary Spermatocyte- large round nuclei with a tangle of dark chromosomes</a:t>
            </a:r>
          </a:p>
        </p:txBody>
      </p:sp>
      <p:sp>
        <p:nvSpPr>
          <p:cNvPr id="19470" name="Text Box 15"/>
          <p:cNvSpPr txBox="1">
            <a:spLocks noChangeArrowheads="1"/>
          </p:cNvSpPr>
          <p:nvPr/>
        </p:nvSpPr>
        <p:spPr bwMode="auto">
          <a:xfrm>
            <a:off x="7467600" y="1295400"/>
            <a:ext cx="1295400" cy="1054100"/>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t>Leydig Cell</a:t>
            </a:r>
          </a:p>
          <a:p>
            <a:pPr>
              <a:spcBef>
                <a:spcPct val="50000"/>
              </a:spcBef>
            </a:pPr>
            <a:endParaRPr lang="en-US" b="1"/>
          </a:p>
        </p:txBody>
      </p:sp>
      <p:sp>
        <p:nvSpPr>
          <p:cNvPr id="19471" name="Line 10"/>
          <p:cNvSpPr>
            <a:spLocks noChangeShapeType="1"/>
          </p:cNvSpPr>
          <p:nvPr/>
        </p:nvSpPr>
        <p:spPr bwMode="auto">
          <a:xfrm>
            <a:off x="6400800" y="4419600"/>
            <a:ext cx="457200" cy="280988"/>
          </a:xfrm>
          <a:prstGeom prst="line">
            <a:avLst/>
          </a:prstGeom>
          <a:noFill/>
          <a:ln w="50800">
            <a:solidFill>
              <a:schemeClr val="tx1"/>
            </a:solidFill>
            <a:round/>
            <a:headEnd type="triangle" w="med" len="med"/>
            <a:tailEnd/>
          </a:ln>
        </p:spPr>
        <p:txBody>
          <a:bodyPr wrap="none" anchor="ctr">
            <a:prstTxWarp prst="textNoShape">
              <a:avLst/>
            </a:prstTxWarp>
          </a:bodyPr>
          <a:lstStyle/>
          <a:p>
            <a:endParaRPr lang="en-US"/>
          </a:p>
        </p:txBody>
      </p:sp>
      <p:sp>
        <p:nvSpPr>
          <p:cNvPr id="19472" name="Line 16"/>
          <p:cNvSpPr>
            <a:spLocks noChangeShapeType="1"/>
          </p:cNvSpPr>
          <p:nvPr/>
        </p:nvSpPr>
        <p:spPr bwMode="auto">
          <a:xfrm>
            <a:off x="6172200" y="4700588"/>
            <a:ext cx="609600" cy="0"/>
          </a:xfrm>
          <a:prstGeom prst="line">
            <a:avLst/>
          </a:prstGeom>
          <a:noFill/>
          <a:ln w="50800">
            <a:solidFill>
              <a:schemeClr val="tx1"/>
            </a:solidFill>
            <a:round/>
            <a:headEnd type="triangle" w="med" len="med"/>
            <a:tailEnd/>
          </a:ln>
        </p:spPr>
        <p:txBody>
          <a:bodyPr wrap="none" anchor="ctr">
            <a:prstTxWarp prst="textNoShape">
              <a:avLst/>
            </a:prstTxWarp>
          </a:bodyPr>
          <a:lstStyle/>
          <a:p>
            <a:endParaRPr lang="en-US"/>
          </a:p>
        </p:txBody>
      </p:sp>
      <p:sp>
        <p:nvSpPr>
          <p:cNvPr id="19473" name="Text Box 23"/>
          <p:cNvSpPr txBox="1">
            <a:spLocks noChangeArrowheads="1"/>
          </p:cNvSpPr>
          <p:nvPr/>
        </p:nvSpPr>
        <p:spPr bwMode="auto">
          <a:xfrm>
            <a:off x="6934200" y="4495800"/>
            <a:ext cx="19050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b="1"/>
              <a:t>Sertoli Cells</a:t>
            </a:r>
          </a:p>
        </p:txBody>
      </p:sp>
      <p:sp>
        <p:nvSpPr>
          <p:cNvPr id="19474" name="Line 5"/>
          <p:cNvSpPr>
            <a:spLocks noChangeShapeType="1"/>
          </p:cNvSpPr>
          <p:nvPr/>
        </p:nvSpPr>
        <p:spPr bwMode="auto">
          <a:xfrm>
            <a:off x="3352800" y="3429000"/>
            <a:ext cx="1219200" cy="1066800"/>
          </a:xfrm>
          <a:prstGeom prst="line">
            <a:avLst/>
          </a:prstGeom>
          <a:noFill/>
          <a:ln w="50800">
            <a:solidFill>
              <a:schemeClr val="tx1"/>
            </a:solidFill>
            <a:round/>
            <a:headEnd type="triangle" w="med" len="med"/>
            <a:tailEnd/>
          </a:ln>
        </p:spPr>
        <p:txBody>
          <a:bodyPr wrap="none" anchor="ctr">
            <a:prstTxWarp prst="textNoShape">
              <a:avLst/>
            </a:prstTxWarp>
          </a:bodyPr>
          <a:lstStyle/>
          <a:p>
            <a:endParaRPr lang="en-US"/>
          </a:p>
        </p:txBody>
      </p:sp>
      <p:sp>
        <p:nvSpPr>
          <p:cNvPr id="19475" name="Line 6"/>
          <p:cNvSpPr>
            <a:spLocks noChangeShapeType="1"/>
          </p:cNvSpPr>
          <p:nvPr/>
        </p:nvSpPr>
        <p:spPr bwMode="auto">
          <a:xfrm>
            <a:off x="5029200" y="4800600"/>
            <a:ext cx="1066800" cy="685800"/>
          </a:xfrm>
          <a:prstGeom prst="line">
            <a:avLst/>
          </a:prstGeom>
          <a:noFill/>
          <a:ln w="50800">
            <a:solidFill>
              <a:schemeClr val="tx1"/>
            </a:solidFill>
            <a:round/>
            <a:headEnd/>
            <a:tailEnd type="triangle" w="med" len="med"/>
          </a:ln>
        </p:spPr>
        <p:txBody>
          <a:bodyPr wrap="none" anchor="ctr">
            <a:prstTxWarp prst="textNoShape">
              <a:avLst/>
            </a:prstTxWarp>
          </a:bodyPr>
          <a:lstStyle/>
          <a:p>
            <a:endParaRPr lang="en-US"/>
          </a:p>
        </p:txBody>
      </p:sp>
      <p:sp>
        <p:nvSpPr>
          <p:cNvPr id="19476" name="Text Box 28"/>
          <p:cNvSpPr txBox="1">
            <a:spLocks noChangeArrowheads="1"/>
          </p:cNvSpPr>
          <p:nvPr/>
        </p:nvSpPr>
        <p:spPr bwMode="auto">
          <a:xfrm>
            <a:off x="3505200" y="4419600"/>
            <a:ext cx="18288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b="1"/>
              <a:t>Seminiferous Epithelium</a:t>
            </a:r>
          </a:p>
        </p:txBody>
      </p:sp>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PQuestion"/>
          <p:cNvSpPr>
            <a:spLocks noGrp="1"/>
          </p:cNvSpPr>
          <p:nvPr>
            <p:ph type="title"/>
          </p:nvPr>
        </p:nvSpPr>
        <p:spPr/>
        <p:txBody>
          <a:bodyPr/>
          <a:lstStyle/>
          <a:p>
            <a:pPr eaLnBrk="1" hangingPunct="1"/>
            <a:r>
              <a:rPr lang="en-US"/>
              <a:t>3. Leydig cells:</a:t>
            </a:r>
          </a:p>
        </p:txBody>
      </p:sp>
      <p:sp>
        <p:nvSpPr>
          <p:cNvPr id="21507" name="TPAnswers"/>
          <p:cNvSpPr>
            <a:spLocks noGrp="1"/>
          </p:cNvSpPr>
          <p:nvPr>
            <p:ph type="body" idx="1"/>
            <p:custDataLst>
              <p:tags r:id="rId2"/>
            </p:custDataLst>
          </p:nvPr>
        </p:nvSpPr>
        <p:spPr>
          <a:xfrm>
            <a:off x="457200" y="1600200"/>
            <a:ext cx="8153400" cy="2514600"/>
          </a:xfrm>
        </p:spPr>
        <p:txBody>
          <a:bodyPr/>
          <a:lstStyle/>
          <a:p>
            <a:pPr marL="514350" indent="-514350" eaLnBrk="1" hangingPunct="1">
              <a:buFont typeface="Arial" pitchFamily="-111" charset="0"/>
              <a:buAutoNum type="arabicPeriod"/>
            </a:pPr>
            <a:r>
              <a:rPr lang="en-US"/>
              <a:t>Are stimulated by FSH</a:t>
            </a:r>
          </a:p>
          <a:p>
            <a:pPr marL="514350" indent="-514350" eaLnBrk="1" hangingPunct="1">
              <a:buFont typeface="Arial" pitchFamily="-111" charset="0"/>
              <a:buAutoNum type="arabicPeriod"/>
            </a:pPr>
            <a:r>
              <a:rPr lang="en-US"/>
              <a:t>Are inhibited by FSH.</a:t>
            </a:r>
          </a:p>
          <a:p>
            <a:pPr marL="514350" indent="-514350" eaLnBrk="1" hangingPunct="1">
              <a:buFont typeface="Arial" pitchFamily="-111" charset="0"/>
              <a:buAutoNum type="arabicPeriod"/>
            </a:pPr>
            <a:r>
              <a:rPr lang="en-US" b="1" i="1" u="sng"/>
              <a:t>Inhibit basophils from secreting LH.</a:t>
            </a:r>
          </a:p>
          <a:p>
            <a:pPr marL="514350" indent="-514350" eaLnBrk="1" hangingPunct="1">
              <a:buFont typeface="Arial" pitchFamily="-111" charset="0"/>
              <a:buAutoNum type="arabicPeriod"/>
            </a:pPr>
            <a:r>
              <a:rPr lang="en-US"/>
              <a:t>Secrete inhibin.</a:t>
            </a:r>
          </a:p>
        </p:txBody>
      </p:sp>
      <p:sp>
        <p:nvSpPr>
          <p:cNvPr id="21508" name="Rectangle 5"/>
          <p:cNvSpPr>
            <a:spLocks noChangeArrowheads="1"/>
          </p:cNvSpPr>
          <p:nvPr/>
        </p:nvSpPr>
        <p:spPr bwMode="auto">
          <a:xfrm>
            <a:off x="228600" y="4038600"/>
            <a:ext cx="8763000" cy="1190625"/>
          </a:xfrm>
          <a:prstGeom prst="rect">
            <a:avLst/>
          </a:prstGeom>
          <a:noFill/>
          <a:ln w="9525">
            <a:noFill/>
            <a:miter lim="800000"/>
            <a:headEnd/>
            <a:tailEnd/>
          </a:ln>
        </p:spPr>
        <p:txBody>
          <a:bodyPr>
            <a:prstTxWarp prst="textNoShape">
              <a:avLst/>
            </a:prstTxWarp>
            <a:spAutoFit/>
          </a:bodyPr>
          <a:lstStyle/>
          <a:p>
            <a:r>
              <a:rPr lang="en-US"/>
              <a:t>1/2. Leydig cells are stimulated by LH.  FSH functions to stimulate sertoli cells.  </a:t>
            </a:r>
          </a:p>
          <a:p>
            <a:r>
              <a:rPr lang="en-US"/>
              <a:t>3. Leydig cells inhibit LH secretion by secreting testosterone, which inhibits LH releasing hormone, and LH secretion directly (feedback inhibition)</a:t>
            </a:r>
          </a:p>
          <a:p>
            <a:r>
              <a:rPr lang="en-US"/>
              <a:t>4. Inhibin is secreted by sertoli cells.  Refer to Question 1 for function,</a:t>
            </a: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NOPREFERENCE" val="False"/>
  <p:tag name="DELIMITERS" val="3.1"/>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9792C05FA8704C0698BD812FB5FB1064"/>
  <p:tag name="SLIDEID" val="9792C05FA8704C0698BD812FB5FB1064"/>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is picture shows:"/>
  <p:tag name="ANSWERSALIAS" val="Cilia|smicln|Actin |smicln|Microvilli|smicln|Centrioles"/>
  <p:tag name="COUNTDOWNSECONDS" val="60"/>
  <p:tag name="VALUES" val="10"/>
</p:tagLst>
</file>

<file path=ppt/tags/tag10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8E6C8DBB742E49FC912241E49A618143"/>
  <p:tag name="SLIDEID" val="8E6C8DBB742E49FC912241E49A618143"/>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Bile is released from the gall bladder in response to:"/>
  <p:tag name="ANSWERSALIAS" val="Cholecystokinin.|smicln|Enterokinase.|smicln|Secretin.|smicln|Gastrin."/>
  <p:tag name="COUNTDOWNSECONDS" val="60"/>
  <p:tag name="VALUES" val="10"/>
</p:tagLst>
</file>

<file path=ppt/tags/tag10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49"/>
  <p:tag name="FONTSIZE" val="32"/>
  <p:tag name="BULLETTYPE" val="ppBulletArabicPeriod"/>
  <p:tag name="ANSWERTEXT" val="Cholecystokinin.&#10;Enterokinase.&#10;Secretin.&#10;Gastrin."/>
</p:tagLst>
</file>

<file path=ppt/tags/tag10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D0318E7A72AE4624AAAB517E620F4DFD"/>
  <p:tag name="SLIDEID" val="D0318E7A72AE4624AAAB517E620F4DFD"/>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Identify the organ."/>
  <p:tag name="ANSWERSALIAS" val="Liver.|smicln|Pancreas.|smicln|Spleen.|smicln|Lymph node."/>
  <p:tag name="VALUES" val="No Value|smicln|10|smicln|No Value|smicln|No Value"/>
</p:tagLst>
</file>

<file path=ppt/tags/tag10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36"/>
  <p:tag name="FONTSIZE" val="32"/>
  <p:tag name="BULLETTYPE" val="ppBulletArabicPeriod"/>
  <p:tag name="ANSWERTEXT" val="Liver.&#10;Pancreas.&#10;Spleen.&#10;Lymph node."/>
</p:tagLst>
</file>

<file path=ppt/tags/tag10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AA473E58B6FF47F0822638D7A94A8156"/>
  <p:tag name="SLIDEID" val="AA473E58B6FF47F0822638D7A94A8156"/>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ich of the following cell types secrete insulin?"/>
  <p:tag name="ANSWERSALIAS" val="A (a) cell|smicln|B (b) cell|smicln|D (d) cell|smicln|F cell"/>
</p:tagLst>
</file>

<file path=ppt/tags/tag10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39"/>
  <p:tag name="FONTSIZE" val="32"/>
  <p:tag name="BULLETTYPE" val="ppBulletArabicPeriod"/>
  <p:tag name="ANSWERTEXT" val="A (a) cell&#10;B (b) cell&#10;D (d) cell&#10;F cell"/>
</p:tagLst>
</file>

<file path=ppt/tags/tag10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LIMITERS" val="3.1"/>
</p:tagLst>
</file>

<file path=ppt/tags/tag10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VALUES" val="No Value|smicln|No Value|smicln|No Value|smicln|10"/>
  <p:tag name="COUNTDOWNSECONDS" val="60"/>
  <p:tag name="ANSWERSALIAS" val="Smooth muscle.|smicln|Lymphatic capillaries.|smicln|Loose connective tissue.|smicln|Ciliated cells."/>
  <p:tag name="QUESTIONALIAS" val="The intestinal villus does NOT contain:"/>
  <p:tag name="VALUEFORMAT" val="0%"/>
  <p:tag name="DELIMITERS" val="3.1"/>
  <p:tag name="ZEROBASED" val="False"/>
  <p:tag name="INCORRECTPOINTVALUE" val="0"/>
  <p:tag name="CORRECTPOINTVALUE" val="100"/>
  <p:tag name="SPEEDSCORING" val="False"/>
  <p:tag name="TEAMASSIGN" val="False"/>
  <p:tag name="DEMOGRAPHIC" val="False"/>
  <p:tag name="SLIDETYPE" val="Q"/>
  <p:tag name="SLIDEORDER" val="1"/>
  <p:tag name="SLIDEID" val="A89F82BE11E54D7BB3A30D3C167EE719"/>
  <p:tag name="SLIDEGUID" val="A89F82BE11E54D7BB3A30D3C167EE719"/>
</p:tagLst>
</file>

<file path=ppt/tags/tag10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TEXT" val="Smooth muscle.&#10;Lymphatic capillaries.&#10;Loose connective tissue.&#10;Ciliated cells."/>
  <p:tag name="BULLETTYPE" val="ppBulletArabicPeriod"/>
  <p:tag name="FONTSIZE" val="32"/>
  <p:tag name="TEXTLENGTH" val="78"/>
  <p:tag name="OLDNUMANSWERS" val="4"/>
  <p:tag name="ANSWERBULLETS" val="3"/>
</p:tagLst>
</file>

<file path=ppt/tags/tag10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VALUES" val="No Value|smicln|No Value|smicln|10|smicln|No Value"/>
  <p:tag name="COUNTDOWNSECONDS" val="60"/>
  <p:tag name="ANSWERSALIAS" val="1|smicln|2|smicln|3|smicln|4"/>
  <p:tag name="QUESTIONALIAS" val="Cells producing pepsinogen are predominately  found in:"/>
  <p:tag name="VALUEFORMAT" val="0%"/>
  <p:tag name="DELIMITERS" val="3.1"/>
  <p:tag name="ZEROBASED" val="False"/>
  <p:tag name="INCORRECTPOINTVALUE" val="0"/>
  <p:tag name="CORRECTPOINTVALUE" val="100"/>
  <p:tag name="SPEEDSCORING" val="False"/>
  <p:tag name="TEAMASSIGN" val="False"/>
  <p:tag name="DEMOGRAPHIC" val="False"/>
  <p:tag name="SLIDETYPE" val="Q"/>
  <p:tag name="SLIDEORDER" val="1"/>
  <p:tag name="SLIDEID" val="87D74E3C03BB49A7905C263841A78F85"/>
  <p:tag name="SLIDEGUID" val="87D74E3C03BB49A7905C263841A78F85"/>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34"/>
  <p:tag name="FONTSIZE" val="27"/>
  <p:tag name="BULLETTYPE" val="ppBulletArabicPeriod"/>
  <p:tag name="ANSWERTEXT" val="Cilia&#10;Actin &#10;Microvilli&#10;Centrioles"/>
</p:tagLst>
</file>

<file path=ppt/tags/tag1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TEXT" val="1&#10;2&#10;3&#10;4"/>
  <p:tag name="BULLETTYPE" val="ppBulletArabicPeriod"/>
  <p:tag name="FONTSIZE" val="30"/>
  <p:tag name="TEXTLENGTH" val="7"/>
  <p:tag name="OLDNUMANSWERS" val="4"/>
  <p:tag name="ANSWERBULLETS" val="3"/>
</p:tagLst>
</file>

<file path=ppt/tags/tag1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SALIAS" val="1|smicln|2 but not 3|smicln|3 but not 2|smicln|Both 2 and 3"/>
  <p:tag name="QUESTIONALIAS" val="2. Cells producing hydrogen and Cloride ions are predominately  found in:"/>
  <p:tag name="SLIDEGUID" val="8B8265BD7B714C79A75F1F4095F31925"/>
  <p:tag name="SLIDEORDER" val="2"/>
  <p:tag name="VALUES" val="No Value|smicln|No Value|smicln|10|smicln|No Value"/>
  <p:tag name="COUNTDOWNSECONDS" val="60"/>
  <p:tag name="VALUEFORMAT" val="0%"/>
  <p:tag name="DELIMITERS" val="3.1"/>
  <p:tag name="ZEROBASED" val="False"/>
  <p:tag name="INCORRECTPOINTVALUE" val="0"/>
  <p:tag name="CORRECTPOINTVALUE" val="100"/>
  <p:tag name="SPEEDSCORING" val="False"/>
  <p:tag name="TEAMASSIGN" val="False"/>
  <p:tag name="DEMOGRAPHIC" val="False"/>
  <p:tag name="SLIDETYPE" val="Q"/>
  <p:tag name="SLIDEID" val="87D74E3C03BB49A7905C263841A78F85"/>
</p:tagLst>
</file>

<file path=ppt/tags/tag1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TEXT" val="1&#10;2 but not 3&#10;3 but not 2&#10;Both 2 and 3"/>
  <p:tag name="BULLETTYPE" val="ppBulletArabicPeriod"/>
  <p:tag name="FONTSIZE" val="30"/>
  <p:tag name="TEXTLENGTH" val="38"/>
  <p:tag name="ANSWERBULLETS" val="3"/>
  <p:tag name="OLDNUMANSWERS" val="4"/>
</p:tagLst>
</file>

<file path=ppt/tags/tag1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COUNTDOWNSECONDS" val="60"/>
  <p:tag name="VALUES" val="10"/>
  <p:tag name="ANSWERSALIAS" val="1|smicln|2|smicln|3|smicln|4"/>
  <p:tag name="QUESTIONALIAS" val="Cells with enzymes for digestion of      lipids, carbohydrates and proteins:"/>
  <p:tag name="VALUEFORMAT" val="0%"/>
  <p:tag name="DELIMITERS" val="3.1"/>
  <p:tag name="ZEROBASED" val="False"/>
  <p:tag name="INCORRECTPOINTVALUE" val="0"/>
  <p:tag name="CORRECTPOINTVALUE" val="100"/>
  <p:tag name="SPEEDSCORING" val="False"/>
  <p:tag name="TEAMASSIGN" val="False"/>
  <p:tag name="DEMOGRAPHIC" val="False"/>
  <p:tag name="SLIDETYPE" val="Q"/>
  <p:tag name="SLIDEORDER" val="1"/>
  <p:tag name="SLIDEID" val="220D083ADB3F4E1C9B39CE0CB4B483FE"/>
  <p:tag name="SLIDEGUID" val="220D083ADB3F4E1C9B39CE0CB4B483FE"/>
</p:tagLst>
</file>

<file path=ppt/tags/tag1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TEXT" val="1&#10;2&#10;3&#10;4"/>
  <p:tag name="BULLETTYPE" val="ppBulletArabicPeriod"/>
  <p:tag name="FONTSIZE" val="32"/>
  <p:tag name="TEXTLENGTH" val="7"/>
  <p:tag name="OLDNUMANSWERS" val="4"/>
  <p:tag name="ANSWERBULLETS" val="3"/>
</p:tagLst>
</file>

<file path=ppt/tags/tag1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VALUES" val="No Value|smicln|No Value|smicln|No Value|smicln|10"/>
  <p:tag name="COUNTDOWNSECONDS" val="60"/>
  <p:tag name="ANSWERSALIAS" val="Enteroendocrine cell.|smicln|Goblet cell.|smicln|Absorptive cell.|smicln|Stem cell."/>
  <p:tag name="QUESTIONALIAS" val="5. Cell giving rise to renewal in the intestine:"/>
  <p:tag name="VALUEFORMAT" val="0%"/>
  <p:tag name="DELIMITERS" val="3.1"/>
  <p:tag name="ZEROBASED" val="False"/>
  <p:tag name="INCORRECTPOINTVALUE" val="0"/>
  <p:tag name="CORRECTPOINTVALUE" val="100"/>
  <p:tag name="SPEEDSCORING" val="False"/>
  <p:tag name="TEAMASSIGN" val="False"/>
  <p:tag name="DEMOGRAPHIC" val="False"/>
  <p:tag name="SLIDETYPE" val="Q"/>
  <p:tag name="SLIDEORDER" val="1"/>
  <p:tag name="SLIDEID" val="8BAEB3D468F24814B56ECF5809B3BE45"/>
  <p:tag name="SLIDEGUID" val="8BAEB3D468F24814B56ECF5809B3BE45"/>
</p:tagLst>
</file>

<file path=ppt/tags/tag1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TEXT" val="Enteroendocrine cell.&#10;Goblet cell.&#10;Absorptive cell.&#10;Stem cell."/>
  <p:tag name="BULLETTYPE" val="ppBulletArabicPeriod"/>
  <p:tag name="FONTSIZE" val="32"/>
  <p:tag name="TEXTLENGTH" val="62"/>
  <p:tag name="OLDNUMANSWERS" val="4"/>
  <p:tag name="ANSWERBULLETS" val="3"/>
</p:tagLst>
</file>

<file path=ppt/tags/tag1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SALIAS" val="Continuous|smicln|Fenestrated without diaphragms|smicln|Fenestrated with diaphragms.|smicln|Discontinuous."/>
  <p:tag name="QUESTIONALIAS" val="6. The capillaries  found in the glomerulus  are:"/>
  <p:tag name="VALUES" val="No Value|smicln|10|smicln|No Value|smicln|No Value"/>
  <p:tag name="COUNTDOWNSECONDS" val="60"/>
  <p:tag name="VALUEFORMAT" val="0%"/>
  <p:tag name="DELIMITERS" val="3.1"/>
  <p:tag name="ZEROBASED" val="False"/>
  <p:tag name="INCORRECTPOINTVALUE" val="0"/>
  <p:tag name="CORRECTPOINTVALUE" val="100"/>
  <p:tag name="SPEEDSCORING" val="False"/>
  <p:tag name="TEAMASSIGN" val="False"/>
  <p:tag name="DEMOGRAPHIC" val="False"/>
  <p:tag name="SLIDETYPE" val="Q"/>
  <p:tag name="SLIDEORDER" val="1"/>
  <p:tag name="SLIDEID" val="12C1FC209F624575B3C016FA05399710"/>
  <p:tag name="SLIDEGUID" val="12C1FC209F624575B3C016FA05399710"/>
</p:tagLst>
</file>

<file path=ppt/tags/tag11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TEXT" val="Continuous&#10;Fenestrated without diaphragms&#10;Fenestrated with diaphragms.&#10;Discontinuous."/>
  <p:tag name="BULLETTYPE" val="ppBulletArabicPeriod"/>
  <p:tag name="FONTSIZE" val="32"/>
  <p:tag name="TEXTLENGTH" val="85"/>
  <p:tag name="OLDNUMANSWERS" val="4"/>
  <p:tag name="ANSWERBULLETS" val="3"/>
</p:tagLst>
</file>

<file path=ppt/tags/tag11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COUNTDOWNSECONDS" val="60"/>
  <p:tag name="ANSWERSALIAS" val="Proximal convoluted tubule.|smicln|Loop of Henle|smicln|Distal convoluted tubule|smicln|Collecting duct."/>
  <p:tag name="QUESTIONALIAS" val="Most of the water is removed from the filtrate in the"/>
  <p:tag name="VALUES" val="10"/>
  <p:tag name="VALUEFORMAT" val="0%"/>
  <p:tag name="DELIMITERS" val="3.1"/>
  <p:tag name="ZEROBASED" val="False"/>
  <p:tag name="INCORRECTPOINTVALUE" val="0"/>
  <p:tag name="CORRECTPOINTVALUE" val="100"/>
  <p:tag name="SPEEDSCORING" val="False"/>
  <p:tag name="TEAMASSIGN" val="False"/>
  <p:tag name="DEMOGRAPHIC" val="False"/>
  <p:tag name="SLIDETYPE" val="Q"/>
  <p:tag name="SLIDEORDER" val="1"/>
  <p:tag name="SLIDEID" val="A6DF06D0A2474BA0977F8E8479CD3613"/>
  <p:tag name="SLIDEGUID" val="A6DF06D0A2474BA0977F8E8479CD3613"/>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F30B38CF0E764C40A031DF7B3092B401"/>
  <p:tag name="SLIDEID" val="F30B38CF0E764C40A031DF7B3092B401"/>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tip of the arrow lies on the:"/>
  <p:tag name="ANSWERSALIAS" val="Nucleolus|smicln|Heterochromatin|smicln|Lysosome|smicln|Secretory granule"/>
  <p:tag name="COUNTDOWNSECONDS" val="60"/>
  <p:tag name="VALUES" val="10"/>
</p:tagLst>
</file>

<file path=ppt/tags/tag12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TEXT" val="Proximal convoluted tubule.&#10;Loop of Henle&#10;Distal convoluted tubule&#10;Collecting duct."/>
  <p:tag name="BULLETTYPE" val="ppBulletArabicPeriod"/>
  <p:tag name="FONTSIZE" val="32"/>
  <p:tag name="TEXTLENGTH" val="83"/>
  <p:tag name="OLDNUMANSWERS" val="4"/>
  <p:tag name="ANSWERBULLETS" val="3"/>
</p:tagLst>
</file>

<file path=ppt/tags/tag12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COUNTDOWNSECONDS" val="60"/>
  <p:tag name="ANSWERSALIAS" val="Proximal convoluted tubule|smicln|Loop of Henle|smicln|Distal convoluted tubule|smicln|Collecting duct."/>
  <p:tag name="QUESTIONALIAS" val="8. The cell at the tip of the point is in a:."/>
  <p:tag name="VALUES" val="No Value|smicln|No Value|smicln|No Value|smicln|10"/>
  <p:tag name="VALUEFORMAT" val="0%"/>
  <p:tag name="DELIMITERS" val="3.1"/>
  <p:tag name="ZEROBASED" val="False"/>
  <p:tag name="INCORRECTPOINTVALUE" val="0"/>
  <p:tag name="CORRECTPOINTVALUE" val="100"/>
  <p:tag name="SPEEDSCORING" val="False"/>
  <p:tag name="TEAMASSIGN" val="False"/>
  <p:tag name="DEMOGRAPHIC" val="False"/>
  <p:tag name="SLIDETYPE" val="Q"/>
  <p:tag name="SLIDEORDER" val="1"/>
  <p:tag name="SLIDEID" val="B63283B62F2A4B38B250AD0B67E7C0E8"/>
  <p:tag name="SLIDEGUID" val="B63283B62F2A4B38B250AD0B67E7C0E8"/>
</p:tagLst>
</file>

<file path=ppt/tags/tag12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TEXT" val="Proximal convoluted tubule&#10;Loop of Henle&#10;Distal convoluted tubule&#10;Collecting duct."/>
  <p:tag name="BULLETTYPE" val="ppBulletArabicPeriod"/>
  <p:tag name="FONTSIZE" val="30"/>
  <p:tag name="TEXTLENGTH" val="82"/>
  <p:tag name="OLDNUMANSWERS" val="4"/>
  <p:tag name="ANSWERBULLETS" val="3"/>
</p:tagLst>
</file>

<file path=ppt/tags/tag12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VALUES" val="No Value|smicln|No Value|smicln|10|smicln|No Value"/>
  <p:tag name="COUNTDOWNSECONDS" val="60"/>
  <p:tag name="ANSWERSALIAS" val="Proximal convoluted tubule.|smicln|Descending thin limb of Henle|smicln|Ascending thick limb of Henle.|smicln|Collecting duct."/>
  <p:tag name="QUESTIONALIAS" val="Which tubules are not permeable to water?"/>
  <p:tag name="VALUEFORMAT" val="0%"/>
  <p:tag name="DELIMITERS" val="3.1"/>
  <p:tag name="ZEROBASED" val="False"/>
  <p:tag name="INCORRECTPOINTVALUE" val="0"/>
  <p:tag name="CORRECTPOINTVALUE" val="100"/>
  <p:tag name="SPEEDSCORING" val="False"/>
  <p:tag name="TEAMASSIGN" val="False"/>
  <p:tag name="DEMOGRAPHIC" val="False"/>
  <p:tag name="SLIDETYPE" val="Q"/>
  <p:tag name="SLIDEORDER" val="1"/>
  <p:tag name="SLIDEID" val="6D153E0C35104001A37F19786EA4F97C"/>
  <p:tag name="SLIDEGUID" val="6D153E0C35104001A37F19786EA4F97C"/>
</p:tagLst>
</file>

<file path=ppt/tags/tag12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TEXT" val="Proximal convoluted tubule.&#10;Descending thin limb of Henle&#10;Ascending thick limb of Henle.&#10;Collecting duct."/>
  <p:tag name="BULLETTYPE" val="ppBulletArabicPeriod"/>
  <p:tag name="FONTSIZE" val="32"/>
  <p:tag name="TEXTLENGTH" val="105"/>
  <p:tag name="OLDNUMANSWERS" val="4"/>
  <p:tag name="ANSWERBULLETS" val="3"/>
</p:tagLst>
</file>

<file path=ppt/tags/tag12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COUNTDOWNSECONDS" val="60"/>
  <p:tag name="ANSWERSALIAS" val="Vasodialation|smicln|Aldosterone to be released from the brain.|smicln|Antidiuretic hormone to be released from the adrenal.|smicln|Sodium reabsorbtion in the proximal convoluted tubules."/>
  <p:tag name="QUESTIONALIAS" val="Angiotensin II causes:"/>
  <p:tag name="VALUES" val="No Value|smicln|No Value|smicln|No Value|smicln|10"/>
  <p:tag name="VALUEFORMAT" val="0%"/>
  <p:tag name="DELIMITERS" val="3.1"/>
  <p:tag name="ZEROBASED" val="False"/>
  <p:tag name="INCORRECTPOINTVALUE" val="0"/>
  <p:tag name="CORRECTPOINTVALUE" val="100"/>
  <p:tag name="SPEEDSCORING" val="False"/>
  <p:tag name="TEAMASSIGN" val="False"/>
  <p:tag name="DEMOGRAPHIC" val="False"/>
  <p:tag name="SLIDETYPE" val="Q"/>
  <p:tag name="SLIDEORDER" val="1"/>
  <p:tag name="SLIDEID" val="303EE5D68668472D85E8A2E5BBD826B2"/>
  <p:tag name="SLIDEGUID" val="303EE5D68668472D85E8A2E5BBD826B2"/>
</p:tagLst>
</file>

<file path=ppt/tags/tag12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TEXT" val="Vasodialation&#10;Aldosterone to be released from the brain.&#10;Antidiuretic hormone to be released from the adrenal.&#10;Sodium reabsorbtion in the proximal convoluted tubules."/>
  <p:tag name="BULLETTYPE" val="ppBulletArabicPeriod"/>
  <p:tag name="FONTSIZE" val="30"/>
  <p:tag name="TEXTLENGTH" val="166"/>
  <p:tag name="OLDNUMANSWERS" val="4"/>
  <p:tag name="ANSWERBULLETS" val="3"/>
</p:tagLst>
</file>

<file path=ppt/tags/tag12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LIMITERS" val="3.1"/>
</p:tagLst>
</file>

<file path=ppt/tags/tag12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C2C0A8643DCA45D8ADE229FE9137AEC9"/>
  <p:tag name="SLIDEID" val="C2C0A8643DCA45D8ADE229FE9137AEC9"/>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No Value|smicln|No Value|smicln|No Value|smicln|10"/>
  <p:tag name="QUESTIONALIAS" val="1. Which of the following may be found In the lumen of A?"/>
  <p:tag name="ANSWERSALIAS" val="Platelets|smicln|Releasing hormones|smicln|Inhibiting hormones|smicln|TSH|smicln|All of the above"/>
  <p:tag name="COUNTDOWNSECONDS" val="60"/>
</p:tagLst>
</file>

<file path=ppt/tags/tag12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5"/>
  <p:tag name="TEXTLENGTH" val="69"/>
  <p:tag name="FONTSIZE" val="32"/>
  <p:tag name="BULLETTYPE" val="ppBulletArabicPeriod"/>
  <p:tag name="ANSWERTEXT" val="Platelets&#10;Releasing hormones&#10;Inhibiting hormones&#10;TSH&#10;All of the above"/>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52"/>
  <p:tag name="FONTSIZE" val="32"/>
  <p:tag name="BULLETTYPE" val="ppBulletArabicPeriod"/>
  <p:tag name="ANSWERTEXT" val="Nucleolus&#10;Heterochromatin&#10;Lysosome&#10;Secretory granule"/>
</p:tagLst>
</file>

<file path=ppt/tags/tag13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8D751181D1514E5392B48E42B7C8AA55"/>
  <p:tag name="SLIDEID" val="8D751181D1514E5392B48E42B7C8AA55"/>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cells at the arrows are:"/>
  <p:tag name="ANSWERSALIAS" val="Absorptive cells|smicln|Goblet cells|smicln|Ciliated cells|smicln|Secretory cells"/>
  <p:tag name="VALUES" val="No Value|smicln|No Value|smicln|10|smicln|No Value"/>
  <p:tag name="COUNTDOWNSECONDS" val="60"/>
</p:tagLst>
</file>

<file path=ppt/tags/tag13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60"/>
  <p:tag name="FONTSIZE" val="32"/>
  <p:tag name="BULLETTYPE" val="ppBulletArabicPeriod"/>
  <p:tag name="ANSWERTEXT" val="Absorptive cells&#10;Goblet cells&#10;Ciliated cells&#10;Secretory cells"/>
</p:tagLst>
</file>

<file path=ppt/tags/tag13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5E909AEF4FF3464797995C8103FE6F92"/>
  <p:tag name="SLIDEID" val="5E909AEF4FF3464797995C8103FE6F92"/>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No Value|smicln|No Value|smicln|10"/>
  <p:tag name="QUESTIONALIAS" val="3. Which hormone is likely to be made by the cells indicated by the arrows?"/>
  <p:tag name="ANSWERSALIAS" val="Calcitonin|smicln|Estrogen|smicln|Prolactin|smicln|Thyroxine"/>
  <p:tag name="COUNTDOWNSECONDS" val="60"/>
</p:tagLst>
</file>

<file path=ppt/tags/tag13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39"/>
  <p:tag name="FONTSIZE" val="32"/>
  <p:tag name="BULLETTYPE" val="ppBulletArabicPeriod"/>
  <p:tag name="ANSWERTEXT" val="Calcitonin&#10;Estrogen&#10;Prolactin&#10;Thyroxine"/>
</p:tagLst>
</file>

<file path=ppt/tags/tag13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60BD61DBCD35401FA2B8148E3E570B5D"/>
  <p:tag name="SLIDEID" val="60BD61DBCD35401FA2B8148E3E570B5D"/>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4. Identify the organ."/>
  <p:tag name="ANSWERSALIAS" val="Pars distalis of pituitary|smicln|Endometrium in proliferative stage of the cycle|smicln|Vagina|smicln|Kidney"/>
  <p:tag name="VALUES" val="No Value|smicln|10|smicln|No Value|smicln|No Value"/>
  <p:tag name="COUNTDOWNSECONDS" val="60"/>
</p:tagLst>
</file>

<file path=ppt/tags/tag13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88"/>
  <p:tag name="FONTSIZE" val="32"/>
  <p:tag name="BULLETTYPE" val="ppBulletArabicPeriod"/>
  <p:tag name="ANSWERTEXT" val="Pars distalis of pituitary&#10;Endometrium in proliferative stage of the cycle&#10;Vagina&#10;Kidney"/>
</p:tagLst>
</file>

<file path=ppt/tags/tag13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9018E6E67ECF4090957265762621E946"/>
  <p:tag name="SLIDEID" val="9018E6E67ECF4090957265762621E946"/>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5. Capillaries are found in:"/>
  <p:tag name="ANSWERSALIAS" val="A|smicln|B|smicln|C|smicln|D"/>
  <p:tag name="VALUES" val="No Value|smicln|No Value|smicln|No Value|smicln|10"/>
  <p:tag name="COUNTDOWNSECONDS" val="60"/>
</p:tagLst>
</file>

<file path=ppt/tags/tag13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
  <p:tag name="FONTSIZE" val="32"/>
  <p:tag name="BULLETTYPE" val="ppBulletArabicPeriod"/>
  <p:tag name="ANSWERTEXT" val="A&#10;B&#10;C&#10;D"/>
</p:tagLst>
</file>

<file path=ppt/tags/tag13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97428180589744B8B7253C07C187D4AA"/>
  <p:tag name="SLIDEID" val="97428180589744B8B7253C07C187D4AA"/>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6. The cells indicated by the arrow are stimulated by"/>
  <p:tag name="ANSWERSALIAS" val="Nerves|smicln|Releasing hormones|smicln|Inhibiting hormones|smicln|Hormones from pars distalis"/>
  <p:tag name="VALUES" val="10"/>
  <p:tag name="COUNTDOWNSECONDS" val="60"/>
</p:tagLst>
</file>

<file path=ppt/tags/tag13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3"/>
  <p:tag name="FONTSIZE" val="32"/>
  <p:tag name="BULLETTYPE" val="ppBulletArabicPeriod"/>
  <p:tag name="ANSWERTEXT" val="Nerves&#10;Releasing hormones&#10;Inhibiting hormones&#10;Hormones from pars distalis"/>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E5A1B5894F8E4D26A1C4E30D05EDDD0A"/>
  <p:tag name="SLIDEID" val="E5A1B5894F8E4D26A1C4E30D05EDDD0A"/>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A surface specialization that promotes absorption:"/>
  <p:tag name="ANSWERSALIAS" val="Cilia|smicln|Microvilli|smicln|Tight junctions|smicln|Basal infoldings"/>
  <p:tag name="COUNTDOWNSECONDS" val="60"/>
  <p:tag name="VALUES" val="No Value|smicln|10|smicln|No Value|smicln|No Value"/>
</p:tagLst>
</file>

<file path=ppt/tags/tag14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652954809C88422FAAC86764BDADB6AF"/>
  <p:tag name="SLIDEID" val="652954809C88422FAAC86764BDADB6AF"/>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7. Maternal cells are found in:"/>
  <p:tag name="ANSWERSALIAS" val="1|smicln|2|smicln|3|smicln|4"/>
  <p:tag name="VALUES" val="10"/>
  <p:tag name="COUNTDOWNSECONDS" val="60"/>
</p:tagLst>
</file>

<file path=ppt/tags/tag14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
  <p:tag name="FONTSIZE" val="32"/>
  <p:tag name="BULLETTYPE" val="ppBulletArabicPeriod"/>
  <p:tag name="ANSWERTEXT" val="1&#10;2&#10;3&#10;4"/>
</p:tagLst>
</file>

<file path=ppt/tags/tag14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41E228CF361F44579E75D5A1958CAB61"/>
  <p:tag name="SLIDEID" val="41E228CF361F44579E75D5A1958CAB61"/>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10"/>
  <p:tag name="QUESTIONALIAS" val="8. The cells surrounding the tip of the pointer are stimulated by:"/>
  <p:tag name="ANSWERSALIAS" val="ACTH|smicln|LH|smicln|FSH|smicln|Prolactin"/>
  <p:tag name="COUNTDOWNSECONDS" val="60"/>
</p:tagLst>
</file>

<file path=ppt/tags/tag14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21"/>
  <p:tag name="FONTSIZE" val="32"/>
  <p:tag name="BULLETTYPE" val="ppBulletArabicPeriod"/>
  <p:tag name="ANSWERTEXT" val="ACTH&#10;LH&#10;FSH&#10;Prolactin"/>
</p:tagLst>
</file>

<file path=ppt/tags/tag14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C0622BB6B9E74439820D225AB586F33F"/>
  <p:tag name="SLIDEID" val="C0622BB6B9E74439820D225AB586F33F"/>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10|smicln|No Value|smicln|No Value"/>
  <p:tag name="QUESTIONALIAS" val="9. Which of the following ovarian structures is NOT stimulated by the pituitary? "/>
  <p:tag name="ANSWERSALIAS" val="Granulosa cells of a maturing follicle|smicln|Corpus albicans|smicln|Corpus luteum|smicln|Theca interna cells of a maturing follicle"/>
  <p:tag name="COUNTDOWNSECONDS" val="60"/>
</p:tagLst>
</file>

<file path=ppt/tags/tag14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11"/>
  <p:tag name="FONTSIZE" val="32"/>
  <p:tag name="BULLETTYPE" val="ppBulletArabicPeriod"/>
  <p:tag name="ANSWERTEXT" val="Granulosa cells of a maturing follicle&#10;Corpus albicans&#10;Corpus luteum&#10;Theca interna cells of a maturing follicle"/>
</p:tagLst>
</file>

<file path=ppt/tags/tag14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B9394C90C8F3457088CCBF955181ED4A"/>
  <p:tag name="SLIDEID" val="B9394C90C8F3457088CCBF955181ED4A"/>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10. Oxytocin is synthesized in the:"/>
  <p:tag name="ANSWERSALIAS" val="Pars distalis|smicln|Pars tuberalis|smicln|Hypothalamus |smicln|Kidney "/>
  <p:tag name="VALUES" val="No Value|smicln|No Value|smicln|10|smicln|No Value"/>
  <p:tag name="COUNTDOWNSECONDS" val="60"/>
</p:tagLst>
</file>

<file path=ppt/tags/tag14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50"/>
  <p:tag name="FONTSIZE" val="32"/>
  <p:tag name="BULLETTYPE" val="ppBulletArabicPeriod"/>
  <p:tag name="ANSWERTEXT" val="Pars distalis&#10;Pars tuberalis&#10;Hypothalamus &#10;Kidney "/>
</p:tagLst>
</file>

<file path=ppt/tags/tag14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LIMITERS" val="3.1"/>
</p:tagLst>
</file>

<file path=ppt/tags/tag14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AB07C78941E342D9BE41D1910FB9C90F"/>
  <p:tag name="SLIDEID" val="AB07C78941E342D9BE41D1910FB9C90F"/>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Sertoli cells make all of the following except:"/>
  <p:tag name="ANSWERSALIAS" val="Inhibin|smicln|Mullerian inhibiting substance (antimullerian hormone)|smicln|Androgen binding protein.|smicln|Progesterone."/>
  <p:tag name="COUNTDOWNSECONDS" val="60"/>
  <p:tag name="VALUES" val="No Value|smicln|No Value|smicln|No Value|smicln|10"/>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49"/>
  <p:tag name="FONTSIZE" val="32"/>
  <p:tag name="BULLETTYPE" val="ppBulletArabicPeriod"/>
  <p:tag name="ANSWERTEXT" val="Cilia&#10;Microvilli&#10;Tight junctions&#10;Basal infoldings"/>
</p:tagLst>
</file>

<file path=ppt/tags/tag15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02"/>
  <p:tag name="FONTSIZE" val="32"/>
  <p:tag name="BULLETTYPE" val="ppBulletArabicPeriod"/>
  <p:tag name="ANSWERTEXT" val="Inhibin&#10;Mullerian inhibiting substance (antimullerian hormone)&#10;Androgen binding protein.&#10;Progesterone."/>
</p:tagLst>
</file>

<file path=ppt/tags/tag15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B248AF8B3D794050B19C8E347DA41228"/>
  <p:tag name="SLIDEID" val="B248AF8B3D794050B19C8E347DA41228"/>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No Value|smicln|No Value|smicln|10"/>
  <p:tag name="QUESTIONALIAS" val="Identify the primary spermatocyte."/>
  <p:tag name="ANSWERSALIAS" val="A|smicln|B|smicln|C|smicln|D"/>
  <p:tag name="COUNTDOWNSECONDS" val="60"/>
</p:tagLst>
</file>

<file path=ppt/tags/tag15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
  <p:tag name="FONTSIZE" val="32"/>
  <p:tag name="BULLETTYPE" val="ppBulletArabicPeriod"/>
  <p:tag name="ANSWERTEXT" val="A&#10;B&#10;C&#10;D"/>
</p:tagLst>
</file>

<file path=ppt/tags/tag15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F82025EEB31148A7A726037EE1EC84D3"/>
  <p:tag name="SLIDEID" val="F82025EEB31148A7A726037EE1EC84D3"/>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No Value|smicln|10|smicln|No Value"/>
  <p:tag name="QUESTIONALIAS" val="Leydig cells:"/>
  <p:tag name="ANSWERSALIAS" val="Are stimulated by FSH|smicln|Are inhibited by FSH.|smicln|Inhibit basophils from secreting LH.|smicln|Secrete inhibin."/>
  <p:tag name="COUNTDOWNSECONDS" val="60"/>
</p:tagLst>
</file>

<file path=ppt/tags/tag15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97"/>
  <p:tag name="FONTSIZE" val="32"/>
  <p:tag name="BULLETTYPE" val="ppBulletArabicPeriod"/>
  <p:tag name="ANSWERTEXT" val="Are stimulated by FSH&#10;Are inhibited by FSH.&#10;Inhibit basophils from secreting LH.&#10;Secrete inhibin."/>
</p:tagLst>
</file>

<file path=ppt/tags/tag15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3A99695564A6400C9CA18183F591B700"/>
  <p:tag name="SLIDEID" val="3A99695564A6400C9CA18183F591B700"/>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No Value|smicln|No Value|smicln|10"/>
  <p:tag name="QUESTIONALIAS" val="Capacitation occurs in the:"/>
  <p:tag name="ANSWERSALIAS" val="Seminifeous tubules.|smicln|Epididymis.|smicln|Uterus.|smicln|Uterine tube."/>
  <p:tag name="COUNTDOWNSECONDS" val="60"/>
</p:tagLst>
</file>

<file path=ppt/tags/tag15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54"/>
  <p:tag name="FONTSIZE" val="32"/>
  <p:tag name="BULLETTYPE" val="ppBulletArabicPeriod"/>
  <p:tag name="ANSWERTEXT" val="Seminifeous tubules.&#10;Epididymis.&#10;Uterus.&#10;Uterine tube."/>
</p:tagLst>
</file>

<file path=ppt/tags/tag15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12E783997A134E01A1039452F71F31FA"/>
  <p:tag name="SLIDEID" val="12E783997A134E01A1039452F71F31FA"/>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10"/>
  <p:tag name="QUESTIONALIAS" val="In the prostate , cancer is most often found in:"/>
  <p:tag name="ANSWERSALIAS" val="A|smicln|B|smicln|C|smicln|D"/>
  <p:tag name="COUNTDOWNSECONDS" val="60"/>
</p:tagLst>
</file>

<file path=ppt/tags/tag15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
  <p:tag name="FONTSIZE" val="32"/>
  <p:tag name="BULLETTYPE" val="ppBulletArabicPeriod"/>
  <p:tag name="ANSWERTEXT" val="A&#10;B&#10;C&#10;D"/>
</p:tagLst>
</file>

<file path=ppt/tags/tag15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BAFABB3CA72845E492499364573F963C"/>
  <p:tag name="SLIDEID" val="BAFABB3CA72845E492499364573F963C"/>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Hair cells are"/>
  <p:tag name="ANSWERSALIAS" val="A|smicln|B|smicln|C|smicln|D"/>
  <p:tag name="VALUES" val="No Value|smicln|10|smicln|No Value|smicln|No Value"/>
  <p:tag name="COUNTDOWNSECONDS" val="60"/>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3C85983B211F4192B72F75DE2B55ABBE"/>
  <p:tag name="SLIDEID" val="3C85983B211F4192B72F75DE2B55ABBE"/>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epithelium in the image is:"/>
  <p:tag name="ANSWERSALIAS" val="Stratified squamous wet.|smicln|Keratinized stratified squamous.|smicln|Transitional|smicln|Pseudostratified."/>
  <p:tag name="COUNTDOWNSECONDS" val="60"/>
  <p:tag name="VALUES" val="10"/>
</p:tagLst>
</file>

<file path=ppt/tags/tag16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
  <p:tag name="FONTSIZE" val="32"/>
  <p:tag name="BULLETTYPE" val="ppBulletArabicPeriod"/>
  <p:tag name="ANSWERTEXT" val="A&#10;B&#10;C&#10;D"/>
</p:tagLst>
</file>

<file path=ppt/tags/tag16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B375F557188D425F8ACD90F75237AF3C"/>
  <p:tag name="SLIDEID" val="B375F557188D425F8ACD90F75237AF3C"/>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ectorial membrane:"/>
  <p:tag name="ANSWERSALIAS" val="A|smicln|B|smicln|C|smicln|D"/>
  <p:tag name="VALUES" val="No Value|smicln|10|smicln|No Value|smicln|No Value"/>
</p:tagLst>
</file>

<file path=ppt/tags/tag16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
  <p:tag name="FONTSIZE" val="32"/>
  <p:tag name="BULLETTYPE" val="ppBulletArabicPeriod"/>
  <p:tag name="ANSWERTEXT" val="A&#10;B&#10;C&#10;D"/>
</p:tagLst>
</file>

<file path=ppt/tags/tag16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B5C0EBFC484C4F63BB8D0BB5CC0FA1F3"/>
  <p:tag name="SLIDEID" val="B5C0EBFC484C4F63BB8D0BB5CC0FA1F3"/>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Axonal layer of the retina:"/>
  <p:tag name="ANSWERSALIAS" val="A|smicln|B|smicln|C|smicln|D"/>
  <p:tag name="VALUES" val="10"/>
  <p:tag name="COUNTDOWNSECONDS" val="60"/>
</p:tagLst>
</file>

<file path=ppt/tags/tag16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38CCE88D582047C99D06702AA08C6B4F"/>
  <p:tag name="SLIDEID" val="38CCE88D582047C99D06702AA08C6B4F"/>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9. The arrow is in which layer? "/>
  <p:tag name="ANSWERSALIAS" val="Sclera|smicln| Choroid|smicln| Choriocapillaris|smicln| Rods &amp; Cones"/>
  <p:tag name="VALUES" val="No Value|smicln|No Value|smicln|No Value|smicln|10"/>
  <p:tag name="COUNTDOWNSECONDS" val="60"/>
</p:tagLst>
</file>

<file path=ppt/tags/tag16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1"/>
  <p:tag name="OLDNUMANSWERS" val="4"/>
  <p:tag name="TEXTLENGTH" val="47"/>
  <p:tag name="FONTSIZE" val="32"/>
  <p:tag name="BULLETTYPE" val="ppBulletAlphaUCPeriod"/>
  <p:tag name="ANSWERTEXT" val="Sclera&#10; Choroid&#10; Choriocapillaris&#10; Rods &amp; Cones"/>
</p:tagLst>
</file>

<file path=ppt/tags/tag16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CDTYPE" val="Style_Hourglass"/>
  <p:tag name="CDTIMELIMIT" val="10"/>
  <p:tag name="STYLE" val="4"/>
</p:tagLst>
</file>

<file path=ppt/tags/tag16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EB9BE134D0E3485894F79ADD5D5C797F"/>
  <p:tag name="SLIDEID" val="EB9BE134D0E3485894F79ADD5D5C797F"/>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is muscle:"/>
  <p:tag name="ANSWERSALIAS" val="Moves the eyeball.|smicln|Opens the pupil.|smicln|Closes the pupil.|smicln|Helps focus the lens."/>
  <p:tag name="COUNTDOWNSECONDS" val="60"/>
  <p:tag name="VALUES" val="No Value|smicln|No Value|smicln|No Value|smicln|10"/>
</p:tagLst>
</file>

<file path=ppt/tags/tag16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5"/>
  <p:tag name="FONTSIZE" val="32"/>
  <p:tag name="BULLETTYPE" val="ppBulletArabicPeriod"/>
  <p:tag name="ANSWERTEXT" val="Moves the eyeball.&#10;Opens the pupil.&#10;Closes the pupil.&#10;Helps focus the lens."/>
</p:tagLst>
</file>

<file path=ppt/tags/tag16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LIMITERS" val="3.1"/>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88"/>
  <p:tag name="FONTSIZE" val="24"/>
  <p:tag name="BULLETTYPE" val="ppBulletArabicPeriod"/>
  <p:tag name="ANSWERTEXT" val="Stratified squamous wet.&#10;Keratinized stratified squamous.&#10;Transitional&#10;Pseudostratified."/>
</p:tagLst>
</file>

<file path=ppt/tags/tag17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C5B8698A71E249108C1392AF0848A3B6"/>
  <p:tag name="SLIDEID" val="C5B8698A71E249108C1392AF0848A3B6"/>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1. The arrows point to the: "/>
  <p:tag name="ANSWERSALIAS" val="Dental papilla|smicln|Stellate reticulum|smicln|Enamel organ|smicln|Neural crest "/>
  <p:tag name="VALUES" val="No Value|smicln|No Value|smicln|10|smicln|No Value"/>
  <p:tag name="COUNTDOWNSECONDS" val="60"/>
</p:tagLst>
</file>

<file path=ppt/tags/tag17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60"/>
  <p:tag name="FONTSIZE" val="32"/>
  <p:tag name="BULLETTYPE" val="ppBulletArabicPeriod"/>
  <p:tag name="ANSWERTEXT" val="Dental papilla&#10;Stellate reticulum&#10;Enamel organ&#10;Neural crest "/>
</p:tagLst>
</file>

<file path=ppt/tags/tag17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3FC32EE326CD4851B33D31B38E8E1058"/>
  <p:tag name="SLIDEID" val="3FC32EE326CD4851B33D31B38E8E1058"/>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developing tooth below is in the:"/>
  <p:tag name="ANSWERSALIAS" val="Bud stage|smicln|Cap stage|smicln|Bell stage"/>
  <p:tag name="VALUES" val="No Value|smicln|10|smicln|No Value"/>
  <p:tag name="COUNTDOWNSECONDS" val="60"/>
</p:tagLst>
</file>

<file path=ppt/tags/tag17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3"/>
  <p:tag name="TEXTLENGTH" val="30"/>
  <p:tag name="FONTSIZE" val="32"/>
  <p:tag name="BULLETTYPE" val="ppBulletArabicPeriod"/>
  <p:tag name="ANSWERTEXT" val="Bud stage&#10;Cap stage&#10;Bell stage"/>
</p:tagLst>
</file>

<file path=ppt/tags/tag17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936122D8420F4B10B75F7410F5016382"/>
  <p:tag name="SLIDEID" val="936122D8420F4B10B75F7410F5016382"/>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arrow is pointing to the:"/>
  <p:tag name="ANSWERSALIAS" val="Inner enamel epithelium.|smicln|Outer enamel epithelium|smicln|Hertwig’s root sheath.|smicln|Stellate reticulum"/>
  <p:tag name="COUNTDOWNSECONDS" val="60"/>
  <p:tag name="VALUES" val="10"/>
</p:tagLst>
</file>

<file path=ppt/tags/tag17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90"/>
  <p:tag name="FONTSIZE" val="30"/>
  <p:tag name="BULLETTYPE" val="ppBulletArabicPeriod"/>
  <p:tag name="ANSWERTEXT" val="Inner enamel epithelium.&#10;Outer enamel epithelium&#10;Hertwig’s root sheath.&#10;Stellate reticulum"/>
</p:tagLst>
</file>

<file path=ppt/tags/tag17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050E9FBEBBEE4E2BA383C56F203579B0"/>
  <p:tag name="SLIDEID" val="050E9FBEBBEE4E2BA383C56F203579B0"/>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No Value|smicln|No Value|smicln|10|smicln|No Value"/>
  <p:tag name="QUESTIONALIAS" val="The successional lamina is"/>
  <p:tag name="ANSWERSALIAS" val="A|smicln|B|smicln|C|smicln|D|smicln|E"/>
  <p:tag name="COUNTDOWNSECONDS" val="60"/>
</p:tagLst>
</file>

<file path=ppt/tags/tag17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5"/>
  <p:tag name="TEXTLENGTH" val="9"/>
  <p:tag name="FONTSIZE" val="32"/>
  <p:tag name="BULLETTYPE" val="ppBulletArabicPeriod"/>
  <p:tag name="ANSWERTEXT" val="A&#10;B&#10;C&#10;D&#10;E"/>
</p:tagLst>
</file>

<file path=ppt/tags/tag17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0BF49EE2CDE04107BD1EDBE8435677AC"/>
  <p:tag name="SLIDEID" val="0BF49EE2CDE04107BD1EDBE8435677AC"/>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5. Which gene is expressed in the ectoderm at the site of tooth initiation?"/>
  <p:tag name="ANSWERSALIAS" val="SHH|smicln|Msx2|smicln|Lhx6|smicln|PAX 9"/>
  <p:tag name="VALUES" val="10|smicln|Incorrect|smicln|Incorrect|smicln|Incorrect"/>
  <p:tag name="COUNTDOWNSECONDS" val="60"/>
</p:tagLst>
</file>

<file path=ppt/tags/tag17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9"/>
  <p:tag name="FONTSIZE" val="32"/>
  <p:tag name="BULLETTYPE" val="ppBulletArabicPeriod"/>
  <p:tag name="ANSWERTEXT" val="SHH&#10;Msx2&#10;Lhx6&#10;PAX 9"/>
</p:tagLst>
</file>

<file path=ppt/tags/tag1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638ED97F70C4490BAB81BF0AD55611A3"/>
  <p:tag name="SLIDEID" val="638ED97F70C4490BAB81BF0AD55611A3"/>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epithelium in the image is:"/>
  <p:tag name="ANSWERSALIAS" val="Stratified squamous|smicln|Stratified columnar|smicln|Transitional|smicln|Simple cuboidal."/>
  <p:tag name="COUNTDOWNSECONDS" val="60"/>
  <p:tag name="VALUES" val="No Value|smicln|10|smicln|No Value|smicln|No Value"/>
</p:tagLst>
</file>

<file path=ppt/tags/tag18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20DF233FF1504B82AADF35CB7ED19C51"/>
  <p:tag name="SLIDEID" val="20DF233FF1504B82AADF35CB7ED19C51"/>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COUNTDOWNSECONDS" val="60"/>
  <p:tag name="VALUES" val="No Value|smicln|10|smicln|No Value|smicln|No Value"/>
  <p:tag name="QUESTIONALIAS" val="6. During tooth development the:"/>
  <p:tag name="ANSWERSALIAS" val="Odontoblasts appear before the inner enamel epithelium.|smicln|Ameloblasts appear before odontoblasts.|smicln|Enamel appears before dentin|smicln|Enamel appears before odontoblasts."/>
</p:tagLst>
</file>

<file path=ppt/tags/tag18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CDTYPE" val="Style_Hourglass"/>
  <p:tag name="CDTIMELIMIT" val="10"/>
  <p:tag name="STYLE" val="4"/>
</p:tagLst>
</file>

<file path=ppt/tags/tag18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60"/>
  <p:tag name="FONTSIZE" val="32"/>
  <p:tag name="BULLETTYPE" val="ppBulletArabicPeriod"/>
  <p:tag name="ANSWERTEXT" val="Odontoblasts appear before the inner enamel epithelium.&#10;Ameloblasts appear before odontoblasts.&#10;Enamel appears before dentin&#10;Enamel appears before odontoblasts."/>
</p:tagLst>
</file>

<file path=ppt/tags/tag18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8BEC91719934445FA54CC65E2C80218B"/>
  <p:tag name="SLIDEID" val="8BEC91719934445FA54CC65E2C80218B"/>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Enter question text..."/>
  <p:tag name="ANSWERSALIAS" val="Histodifferentiation stage|smicln|Initial secretory stage|smicln|Secretory stage|smicln|Maturation stage"/>
  <p:tag name="VALUES" val="No Value|smicln|No Value|smicln|10|smicln|No Value"/>
  <p:tag name="COUNTDOWNSECONDS" val="60"/>
</p:tagLst>
</file>

<file path=ppt/tags/tag18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TEXTLENGTH" val="83"/>
  <p:tag name="FONTSIZE" val="32"/>
  <p:tag name="BULLETTYPE" val="ppBulletArabicPeriod"/>
  <p:tag name="ANSWERTEXT" val="Histodifferentiation stage&#10;Initial secretory stage&#10;Secretory stage&#10;Maturation stage"/>
  <p:tag name="OLDNUMANSWERS" val="4"/>
</p:tagLst>
</file>

<file path=ppt/tags/tag18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17CF7389229645178E096FAA81EA2ACF"/>
  <p:tag name="SLIDEID" val="17CF7389229645178E096FAA81EA2ACF"/>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No Value|smicln|No Value|smicln|10"/>
  <p:tag name="COUNTDOWNSECONDS" val="60"/>
  <p:tag name="QUESTIONALIAS" val="8. During the maturation phase:"/>
  <p:tag name="ANSWERSALIAS" val="Ameloblasts get longer.|smicln|Ruffled ameloblasts loose their junctional complexes.|smicln|Smooth ameloblasts loose their junctional complexes.|smicln|Degraded polypeptide fragments must pass through the ruffled cell rather  than between cells."/>
</p:tagLst>
</file>

<file path=ppt/tags/tag18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224"/>
  <p:tag name="FONTSIZE" val="32"/>
  <p:tag name="BULLETTYPE" val="ppBulletArabicPeriod"/>
  <p:tag name="ANSWERTEXT" val="Ameloblasts get longer.&#10;Ruffled ameloblasts loose their junctional complexes.&#10;Smooth ameloblasts loose their junctional complexes.&#10;Degraded polypeptide fragments must pass through the ruffled cell rather  than between cells."/>
</p:tagLst>
</file>

<file path=ppt/tags/tag18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652CC6E1BFD24752B98C17062EBB7DFB"/>
  <p:tag name="SLIDEID" val="652CC6E1BFD24752B98C17062EBB7DFB"/>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No Value|smicln|10"/>
  <p:tag name="QUESTIONALIAS" val="9. The tip of the arrow is on:"/>
  <p:tag name="ANSWERSALIAS" val="Enamel lamella|smicln|Enamel tuft|smicln|Enamel spindle"/>
  <p:tag name="COUNTDOWNSECONDS" val="60"/>
</p:tagLst>
</file>

<file path=ppt/tags/tag18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3"/>
  <p:tag name="TEXTLENGTH" val="41"/>
  <p:tag name="FONTSIZE" val="32"/>
  <p:tag name="BULLETTYPE" val="ppBulletArabicPeriod"/>
  <p:tag name="ANSWERTEXT" val="Enamel lamella&#10;Enamel tuft&#10;Enamel spindle"/>
</p:tagLst>
</file>

<file path=ppt/tags/tag18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FE6BDA28F69040CCB38C3717BA9578DD"/>
  <p:tag name="SLIDEID" val="FE6BDA28F69040CCB38C3717BA9578DD"/>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10|smicln|No Value"/>
  <p:tag name="QUESTIONALIAS" val="The arrows are pointing to"/>
  <p:tag name="ANSWERSALIAS" val="Hunter Schrager bands.|smicln|Stria of Retzius|smicln|Contour lines of Owen."/>
  <p:tag name="COUNTDOWNSECONDS" val="60"/>
</p:tagLst>
</file>

<file path=ppt/tags/tag1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69"/>
  <p:tag name="FONTSIZE" val="28"/>
  <p:tag name="BULLETTYPE" val="ppBulletArabicPeriod"/>
  <p:tag name="ANSWERTEXT" val="Stratified squamous&#10;Stratified columnar&#10;Transitional&#10;Simple cuboidal."/>
</p:tagLst>
</file>

<file path=ppt/tags/tag19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TEXTLENGTH" val="62"/>
  <p:tag name="FONTSIZE" val="32"/>
  <p:tag name="BULLETTYPE" val="ppBulletArabicPeriod"/>
  <p:tag name="ANSWERTEXT" val="Hunter Schrager bands.&#10;Stria of Retzius&#10;Contour lines of Owen."/>
  <p:tag name="OLDNUMANSWERS" val="3"/>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7B0F84E595AF42A085E2D4B0721FFD2C"/>
  <p:tag name="SLIDEID" val="7B0F84E595AF42A085E2D4B0721FFD2C"/>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In steroid secreting cells, conversion of cholesterol to pregnenolone takes place in:"/>
  <p:tag name="ANSWERSALIAS" val="The Golgi complex.|smicln|Smooth endoplasmic reticulum.|smicln|Mitochondria.|smicln|The nucleus"/>
  <p:tag name="COUNTDOWNSECONDS" val="60"/>
  <p:tag name="VALUES" val="No Value|smicln|No Value|smicln|10|smicln|No Value"/>
</p:tagLst>
</file>

<file path=ppt/tags/tag2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98F2BF3852AB432C91120C927F4A881A"/>
  <p:tag name="SLIDEID" val="98F2BF3852AB432C91120C927F4A881A"/>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No Value|smicln|No Value|smicln|10"/>
  <p:tag name="QUESTIONALIAS" val="Cell to cell communication occurs via:"/>
  <p:tag name="ANSWERSALIAS" val="Desmosomes|smicln|Fascia adherens|smicln|Tight junctions|smicln|Gap junctions"/>
  <p:tag name="COUNTDOWNSECONDS" val="60"/>
</p:tagLst>
</file>

<file path=ppt/tags/tag2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56"/>
  <p:tag name="FONTSIZE" val="32"/>
  <p:tag name="BULLETTYPE" val="ppBulletArabicPeriod"/>
  <p:tag name="ANSWERTEXT" val="Desmosomes&#10;Fascia adherens&#10;Tight junctions&#10;Gap junctions"/>
</p:tagLst>
</file>

<file path=ppt/tags/tag2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LIMITERS" val="3.1"/>
</p:tagLst>
</file>

<file path=ppt/tags/tag2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C0165581E24043EFA684B41B7B2EE151"/>
  <p:tag name="SLIDEID" val="C0165581E24043EFA684B41B7B2EE151"/>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Identify the cell at the tip of the pointer."/>
  <p:tag name="ANSWERSALIAS" val="Mast cell|smicln|Macrophage|smicln|Plasma cell|smicln|lymphocyte"/>
  <p:tag name="COUNTDOWNSECONDS" val="60"/>
  <p:tag name="VALUES" val="No Value|smicln|No Value|smicln|10|smicln|No Value"/>
  <p:tag name="RESPONSESGATHERED" val="False"/>
</p:tagLst>
</file>

<file path=ppt/tags/tag2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43"/>
  <p:tag name="FONTSIZE" val="32"/>
  <p:tag name="BULLETTYPE" val="ppBulletArabicPeriod"/>
  <p:tag name="ANSWERTEXT" val="Mast cell&#10;Macrophage&#10;Plasma cell&#10;lymphocyte"/>
</p:tagLst>
</file>

<file path=ppt/tags/tag2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EF5D8E3068384D06B7DEE43A1E077939"/>
  <p:tag name="SLIDEID" val="EF5D8E3068384D06B7DEE43A1E077939"/>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at type of collagen is found in a ligament?"/>
  <p:tag name="ANSWERSALIAS" val="Type I|smicln|Type II|smicln|Type III|smicln|Type IV"/>
  <p:tag name="COUNTDOWNSECONDS" val="60"/>
  <p:tag name="VALUES" val="10"/>
  <p:tag name="RESPONSESGATHERED" val="False"/>
</p:tagLst>
</file>

<file path=ppt/tags/tag2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31"/>
  <p:tag name="FONTSIZE" val="32"/>
  <p:tag name="BULLETTYPE" val="ppBulletArabicPeriod"/>
  <p:tag name="ANSWERTEXT" val="Type I&#10;Type II&#10;Type III&#10;Type IV"/>
</p:tagLst>
</file>

<file path=ppt/tags/tag2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37F2E8E9B15947F6BD42C2BE039BA0C1"/>
  <p:tag name="SLIDEID" val="37F2E8E9B15947F6BD42C2BE039BA0C1"/>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at cell leaves the blood to become a macrophage?"/>
  <p:tag name="ANSWERSALIAS" val="Lymphocyte|smicln|Monocyte|smicln|Plasma cell|smicln|Mast cell"/>
  <p:tag name="COUNTDOWNSECONDS" val="60"/>
  <p:tag name="VALUES" val="No Value|smicln|10|smicln|No Value|smicln|No Value"/>
  <p:tag name="RESPONSESGATHERED" val="False"/>
</p:tagLst>
</file>

<file path=ppt/tags/tag2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41"/>
  <p:tag name="FONTSIZE" val="32"/>
  <p:tag name="BULLETTYPE" val="ppBulletArabicPeriod"/>
  <p:tag name="ANSWERTEXT" val="Lymphocyte&#10;Monocyte&#10;Plasma cell&#10;Mast cell"/>
</p:tagLst>
</file>

<file path=ppt/tags/tag2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3CA44BD0365548B28D5F5BC422CCD830"/>
  <p:tag name="SLIDEID" val="3CA44BD0365548B28D5F5BC422CCD830"/>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structure at the tip of the blue arrow is a(n):"/>
  <p:tag name="ANSWERSALIAS" val="Collagen fiber.|smicln|Elastic fiber.|smicln|Fibronectin|smicln|Reticular fiber"/>
  <p:tag name="COUNTDOWNSECONDS" val="60"/>
  <p:tag name="VALUES" val="No Value|smicln|10|smicln|No Value|smicln|No Value"/>
  <p:tag name="RESPONSESGATHERED" val="False"/>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4"/>
  <p:tag name="FONTSIZE" val="32"/>
  <p:tag name="BULLETTYPE" val="ppBulletArabicPeriod"/>
  <p:tag name="ANSWERTEXT" val="The Golgi complex.&#10;Smooth endoplasmic reticulum.&#10;Mitochondria.&#10;The nucleus"/>
</p:tagLst>
</file>

<file path=ppt/tags/tag3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58"/>
  <p:tag name="FONTSIZE" val="32"/>
  <p:tag name="BULLETTYPE" val="ppBulletArabicPeriod"/>
  <p:tag name="ANSWERTEXT" val="Collagen fiber.&#10;Elastic fiber.&#10;Fibronectin&#10;Reticular fiber"/>
</p:tagLst>
</file>

<file path=ppt/tags/tag3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EAE69E18A60A420DA1F347EC0345C02B"/>
  <p:tag name="SLIDEID" val="EAE69E18A60A420DA1F347EC0345C02B"/>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Vitamin C dependent hydroxylation of proline and lysine in preprocollagen occurs in:"/>
  <p:tag name="ANSWERSALIAS" val="The rough endoplasmic reticulum|smicln|The smooth endoplasmic reticulum|smicln|The Golgi|smicln|The extracellular matrix."/>
  <p:tag name="COUNTDOWNSECONDS" val="60"/>
  <p:tag name="VALUES" val="10"/>
  <p:tag name="RESPONSESGATHERED" val="False"/>
</p:tagLst>
</file>

<file path=ppt/tags/tag3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00"/>
  <p:tag name="FONTSIZE" val="32"/>
  <p:tag name="BULLETTYPE" val="ppBulletArabicPeriod"/>
  <p:tag name="ANSWERTEXT" val="The rough endoplasmic reticulum&#10;The smooth endoplasmic reticulum&#10;The Golgi&#10;The extracellular matrix."/>
</p:tagLst>
</file>

<file path=ppt/tags/tag3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26F6671EB3E743C6A84DD24D415E9917"/>
  <p:tag name="SLIDEID" val="26F6671EB3E743C6A84DD24D415E9917"/>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image on the right  is:"/>
  <p:tag name="ANSWERSALIAS" val="Fibrocartilage|smicln|Growing hyaline cartilage|smicln|Dense regular C.T.|smicln|Fibrous articluar layer of the TMJ"/>
  <p:tag name="COUNTDOWNSECONDS" val="60"/>
  <p:tag name="VALUES" val="No Value|smicln|10|smicln|No Value|smicln|No Value"/>
  <p:tag name="RESPONSESGATHERED" val="False"/>
</p:tagLst>
</file>

<file path=ppt/tags/tag3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1"/>
  <p:tag name="OLDNUMANSWERS" val="4"/>
  <p:tag name="TEXTLENGTH" val="94"/>
  <p:tag name="FONTSIZE" val="32"/>
  <p:tag name="BULLETTYPE" val="ppBulletAlphaUCPeriod"/>
  <p:tag name="ANSWERTEXT" val="Fibrocartilage&#10;Growing hyaline cartilage&#10;Dense regular C.T.&#10;Fibrous articluar layer of the TMJ"/>
</p:tagLst>
</file>

<file path=ppt/tags/tag3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091154B47C41443A96212758B4401CE0"/>
  <p:tag name="SLIDEID" val="091154B47C41443A96212758B4401CE0"/>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ich of the following contain hyaluronic acid?"/>
  <p:tag name="ANSWERSALIAS" val="Hyaline cartilage only.|smicln|Synovial fluid of the TMJ only.|smicln|Both.|smicln|Neither."/>
  <p:tag name="COUNTDOWNSECONDS" val="60"/>
  <p:tag name="VALUES" val="No Value|smicln|No Value|smicln|10|smicln|No Value"/>
  <p:tag name="RESPONSESGATHERED" val="False"/>
</p:tagLst>
</file>

<file path=ppt/tags/tag3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0"/>
  <p:tag name="FONTSIZE" val="32"/>
  <p:tag name="BULLETTYPE" val="ppBulletArabicPeriod"/>
  <p:tag name="ANSWERTEXT" val="Hyaline cartilage only.&#10;Synovial fluid of the TMJ only.&#10;Both.&#10;Neither."/>
</p:tagLst>
</file>

<file path=ppt/tags/tag3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327FE72E26CD43E8BFE71722BD2A1715"/>
  <p:tag name="SLIDEID" val="327FE72E26CD43E8BFE71722BD2A1715"/>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ich is the fibrous articular layer of the TMJ?"/>
  <p:tag name="ANSWERSALIAS" val="1|smicln|2|smicln|3|smicln|4"/>
  <p:tag name="VALUES" val="No Value|smicln|10|smicln|No Value|smicln|No Value"/>
  <p:tag name="COUNTDOWNSECONDS" val="60"/>
  <p:tag name="RESPONSESGATHERED" val="False"/>
</p:tagLst>
</file>

<file path=ppt/tags/tag3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
  <p:tag name="FONTSIZE" val="32"/>
  <p:tag name="BULLETTYPE" val="ppBulletArabicPeriod"/>
  <p:tag name="ANSWERTEXT" val="1&#10;2&#10;3&#10;4"/>
</p:tagLst>
</file>

<file path=ppt/tags/tag3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D349F68BF8D6493E92C0E37405ACF718"/>
  <p:tag name="SLIDEID" val="D349F68BF8D6493E92C0E37405ACF718"/>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ich is the layer of calcified cartilage of the TMJ?"/>
  <p:tag name="ANSWERSALIAS" val="1|smicln|2|smicln|3|smicln|4"/>
  <p:tag name="COUNTDOWNSECONDS" val="60"/>
  <p:tag name="VALUES" val="No Value|smicln|No Value|smicln|10|smicln|No Value"/>
  <p:tag name="RESPONSESGATHERED" val="False"/>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47EFC059BCD74EFA9053B45CFE3B938E"/>
  <p:tag name="SLIDEID" val="47EFC059BCD74EFA9053B45CFE3B938E"/>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During protein synthesis the signal sequence interacts with: "/>
  <p:tag name="ANSWERSALIAS" val="The ribosome receptor.|smicln|The SRP receptor|smicln|The signal recognition particle.|smicln|The docking protein"/>
  <p:tag name="COUNTDOWNSECONDS" val="60"/>
  <p:tag name="VALUES" val="No Value|smicln|No Value|smicln|10|smicln|No Value"/>
</p:tagLst>
</file>

<file path=ppt/tags/tag4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
  <p:tag name="FONTSIZE" val="32"/>
  <p:tag name="BULLETTYPE" val="ppBulletArabicPeriod"/>
  <p:tag name="ANSWERTEXT" val="1&#10;2&#10;3&#10;4"/>
</p:tagLst>
</file>

<file path=ppt/tags/tag4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AA60F08FCAB04BC3A937FC0127D63522"/>
  <p:tag name="SLIDEID" val="AA60F08FCAB04BC3A937FC0127D63522"/>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10"/>
  <p:tag name="QUESTIONALIAS" val="Which is the articular disc of the TMJ?"/>
  <p:tag name="ANSWERSALIAS" val="1|smicln|2|smicln|3|smicln|4"/>
  <p:tag name="COUNTDOWNSECONDS" val="60"/>
  <p:tag name="RESPONSESGATHERED" val="False"/>
</p:tagLst>
</file>

<file path=ppt/tags/tag4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
  <p:tag name="FONTSIZE" val="32"/>
  <p:tag name="BULLETTYPE" val="ppBulletArabicPeriod"/>
  <p:tag name="ANSWERTEXT" val="1&#10;2&#10;3&#10;4"/>
</p:tagLst>
</file>

<file path=ppt/tags/tag4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LIMITERS" val="3.1"/>
</p:tagLst>
</file>

<file path=ppt/tags/tag4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6522AF6226F7449285044D899609FD68"/>
  <p:tag name="SLIDEID" val="6522AF6226F7449285044D899609FD68"/>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ich cells do not have gap junctions?"/>
  <p:tag name="ANSWERSALIAS" val="Cardiac muscle cells|smicln|Skeletal muscle cells|smicln|Simple columnar cells.|smicln|Simple cuboidal cells."/>
  <p:tag name="COUNTDOWNSECONDS" val="60"/>
  <p:tag name="VALUES" val="No Value|smicln|10|smicln|No Value|smicln|No Value"/>
</p:tagLst>
</file>

<file path=ppt/tags/tag4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88"/>
  <p:tag name="FONTSIZE" val="32"/>
  <p:tag name="BULLETTYPE" val="ppBulletArabicPeriod"/>
  <p:tag name="ANSWERTEXT" val="Cardiac muscle cells&#10;Skeletal muscle cells&#10;Simple columnar cells.&#10;Simple cuboidal cells."/>
</p:tagLst>
</file>

<file path=ppt/tags/tag4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D40B40DA33564AB2BBCE1C97500E65DB"/>
  <p:tag name="SLIDEID" val="D40B40DA33564AB2BBCE1C97500E65DB"/>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actin is found at:"/>
  <p:tag name="ANSWERSALIAS" val="A but not B|smicln|B but not C|smicln|C but not A|smicln|B and C"/>
  <p:tag name="VALUES" val="No Value|smicln|10|smicln|No Value|smicln|No Value"/>
  <p:tag name="COUNTDOWNSECONDS" val="60"/>
</p:tagLst>
</file>

<file path=ppt/tags/tag4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43"/>
  <p:tag name="FONTSIZE" val="32"/>
  <p:tag name="BULLETTYPE" val="ppBulletArabicPeriod"/>
  <p:tag name="ANSWERTEXT" val="A but not B&#10;B but not C&#10;C but not A&#10;B and C"/>
</p:tagLst>
</file>

<file path=ppt/tags/tag4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E94A565111164A56B83D7868690682D9"/>
  <p:tag name="SLIDEID" val="E94A565111164A56B83D7868690682D9"/>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osteoid surrounding an osteocyte does NOT contain:"/>
  <p:tag name="ANSWERSALIAS" val="Collagen Type I|smicln|Matrix vesicles|smicln|Gylcosaminoglycans|smicln|Elastic fibers"/>
  <p:tag name="COUNTDOWNSECONDS" val="60"/>
  <p:tag name="VALUES" val="No Value|smicln|No Value|smicln|No Value|smicln|10"/>
</p:tagLst>
</file>

<file path=ppt/tags/tag4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65"/>
  <p:tag name="FONTSIZE" val="32"/>
  <p:tag name="BULLETTYPE" val="ppBulletArabicPeriod"/>
  <p:tag name="ANSWERTEXT" val="Collagen Type I&#10;Matrix vesicles&#10;Gylcosaminoglycans&#10;Elastic fibers"/>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92"/>
  <p:tag name="FONTSIZE" val="32"/>
  <p:tag name="BULLETTYPE" val="ppBulletArabicPeriod"/>
  <p:tag name="ANSWERTEXT" val="The ribosome receptor.&#10;The SRP receptor&#10;The signal recognition particle.&#10;The docking protein"/>
</p:tagLst>
</file>

<file path=ppt/tags/tag5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9AD8138F74814EC782AE246D7B0E33C3"/>
  <p:tag name="SLIDEID" val="9AD8138F74814EC782AE246D7B0E33C3"/>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Cardiac muscle cells"/>
  <p:tag name="ANSWERSALIAS" val="Conduct impulses.|smicln|Have triads.|smicln|Do not have troponin|smicln|Are part of a motor unit."/>
  <p:tag name="COUNTDOWNSECONDS" val="60"/>
  <p:tag name="VALUES" val="10|smicln|No Value|smicln|No Value|smicln|No Value"/>
</p:tagLst>
</file>

<file path=ppt/tags/tag5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7"/>
  <p:tag name="FONTSIZE" val="32"/>
  <p:tag name="BULLETTYPE" val="ppBulletArabicPeriod"/>
  <p:tag name="ANSWERTEXT" val="Conduct impulses.&#10;Have triads.&#10;Do not have troponin&#10;Are part of a motor unit."/>
</p:tagLst>
</file>

<file path=ppt/tags/tag5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1FB3923AE61D4E25A4CECFB861C57586"/>
  <p:tag name="SLIDEID" val="1FB3923AE61D4E25A4CECFB861C57586"/>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ich of the following occurs in the development of the mandible?"/>
  <p:tag name="ANSWERSALIAS" val="Osteoblasts deposit bony tissue on calcified cartilage|smicln|Zone of hypertrophy is evident|smicln|Mesenchymal cells differentiate into osteoblasts|smicln|The cartilaginous model is well vascularized"/>
  <p:tag name="COUNTDOWNSECONDS" val="60"/>
  <p:tag name="VALUES" val="No Value|smicln|No Value|smicln|10|smicln|No Value"/>
</p:tagLst>
</file>

<file path=ppt/tags/tag5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79"/>
  <p:tag name="FONTSIZE" val="30"/>
  <p:tag name="BULLETTYPE" val="ppBulletArabicPeriod"/>
  <p:tag name="ANSWERTEXT" val="Osteoblasts deposit bony tissue on calcified cartilage&#10;Zone of hypertrophy is evident&#10;Mesenchymal cells differentiate into osteoblasts&#10;The cartilaginous model is well vascularized"/>
</p:tagLst>
</file>

<file path=ppt/tags/tag5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1AC1A55E690241B882E7A852F7CB5254"/>
  <p:tag name="SLIDEID" val="1AC1A55E690241B882E7A852F7CB5254"/>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6. Neurotubules in an axon:"/>
  <p:tag name="ANSWERSALIAS" val="Are involved in retrograde transport of material.|smicln|Are involved in anterograde transport of material.|smicln|Are the site of protein synthesis in a neuron.|smicln|All of the above (1,2,3)|smicln|Both 1 and 2."/>
  <p:tag name="COUNTDOWNSECONDS" val="60"/>
  <p:tag name="VALUES" val="No Value|smicln|No Value|smicln|No Value|smicln|No Value|smicln|10"/>
</p:tagLst>
</file>

<file path=ppt/tags/tag5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5"/>
  <p:tag name="TEXTLENGTH" val="186"/>
  <p:tag name="FONTSIZE" val="30"/>
  <p:tag name="BULLETTYPE" val="ppBulletArabicPeriod"/>
  <p:tag name="ANSWERTEXT" val="Are involved in retrograde transport of material.&#10;Are involved in anterograde transport of material.&#10;Are the site of protein synthesis in a neuron.&#10;All of the above (1,2,3)&#10;Both 1 and 2."/>
</p:tagLst>
</file>

<file path=ppt/tags/tag5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FECB1C32934B46538657DF006BB5DC07"/>
  <p:tag name="SLIDEID" val="FECB1C32934B46538657DF006BB5DC07"/>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Myelin in the peripheral nervous system (PNS):"/>
  <p:tag name="ANSWERSALIAS" val="Is composed of fused membranes of the rough endoplasmic reticulum.|smicln|Contains gap junctions between fused membranes.|smicln|Is made by Schwann cells.|smicln|Are processes of astrocytes."/>
  <p:tag name="COUNTDOWNSECONDS" val="60"/>
  <p:tag name="VALUES" val="No Value|smicln|No Value|smicln|10|smicln|No Value"/>
</p:tagLst>
</file>

<file path=ppt/tags/tag5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69"/>
  <p:tag name="FONTSIZE" val="30"/>
  <p:tag name="BULLETTYPE" val="ppBulletArabicPeriod"/>
  <p:tag name="ANSWERTEXT" val="Is composed of fused membranes of the rough endoplasmic reticulum.&#10;Contains gap junctions between fused membranes.&#10;Is made by Schwann cells.&#10;Are processes of astrocytes."/>
</p:tagLst>
</file>

<file path=ppt/tags/tag5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5EDAB3A51082429FA70726D7D1CB160E"/>
  <p:tag name="SLIDEID" val="5EDAB3A51082429FA70726D7D1CB160E"/>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7. Cells making the protein collagen are found in: "/>
  <p:tag name="ANSWERSALIAS" val="A only.|smicln|B only.|smicln|Both A and B.|smicln|Neither A nor B."/>
  <p:tag name="COUNTDOWNSECONDS" val="60"/>
  <p:tag name="VALUES" val="No Value|smicln|No Value|smicln|10|smicln|No Value"/>
</p:tagLst>
</file>

<file path=ppt/tags/tag5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46"/>
  <p:tag name="FONTSIZE" val="32"/>
  <p:tag name="BULLETTYPE" val="ppBulletArabicPeriod"/>
  <p:tag name="ANSWERTEXT" val="A only.&#10;B only.&#10;Both A and B.&#10;Neither A nor B."/>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AEE013ABC5D84A7B806B9201F4AE2DB6"/>
  <p:tag name="SLIDEID" val="AEE013ABC5D84A7B806B9201F4AE2DB6"/>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asterisk lies over:"/>
  <p:tag name="ANSWERSALIAS" val="Smooth endoplasmic reticulum|smicln|Rough endoplasmic reticulum.|smicln|The Golgi complex|smicln|Glycogen"/>
  <p:tag name="COUNTDOWNSECONDS" val="60"/>
  <p:tag name="VALUES" val="10"/>
</p:tagLst>
</file>

<file path=ppt/tags/tag6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3C87A245FDB4490AB1F8D866FA7D2DFC"/>
  <p:tag name="SLIDEID" val="3C87A245FDB4490AB1F8D866FA7D2DFC"/>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Sarcomeres are in:"/>
  <p:tag name="ANSWERSALIAS" val="A.|smicln|B.|smicln|C.|smicln|D|smicln|None of the above."/>
  <p:tag name="COUNTDOWNSECONDS" val="60"/>
  <p:tag name="VALUES" val="No Value|smicln|No Value|smicln|No Value|smicln|No Value|smicln|10"/>
</p:tagLst>
</file>

<file path=ppt/tags/tag6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5"/>
  <p:tag name="TEXTLENGTH" val="29"/>
  <p:tag name="FONTSIZE" val="32"/>
  <p:tag name="BULLETTYPE" val="ppBulletArabicPeriod"/>
  <p:tag name="ANSWERTEXT" val="A.&#10;B.&#10;C.&#10;D&#10;None of the above."/>
</p:tagLst>
</file>

<file path=ppt/tags/tag6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E1554183F8944B6497E8B42ACE9D4593"/>
  <p:tag name="SLIDEID" val="E1554183F8944B6497E8B42ACE9D4593"/>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structure between the two pointers:"/>
  <p:tag name="ANSWERSALIAS" val="Is a node of Ranvier.|smicln|Is a region where sodium channels are found.|smicln|Is a region where action potentials occur.|smicln|All of the above are true."/>
  <p:tag name="VALUES" val="No Value|smicln|No Value|smicln|No Value|smicln|10"/>
</p:tagLst>
</file>

<file path=ppt/tags/tag6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36"/>
  <p:tag name="FONTSIZE" val="24"/>
  <p:tag name="BULLETTYPE" val="ppBulletArabicPeriod"/>
  <p:tag name="ANSWERTEXT" val="Is a node of Ranvier.&#10;Is a region where sodium channels are found.&#10;Is a region where action potentials occur.&#10;All of the above are true."/>
</p:tagLst>
</file>

<file path=ppt/tags/tag6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LIMITERS" val="3.1"/>
</p:tagLst>
</file>

<file path=ppt/tags/tag6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6CCED5E192A743919524529BAE89D515"/>
  <p:tag name="SLIDEID" val="6CCED5E192A743919524529BAE89D515"/>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Erythropoietin"/>
  <p:tag name="ANSWERSALIAS" val="Is made in the liver.|smicln|Stimulates platelet production.|smicln|Is produced in response to anemia.|smicln|Does not stimulate the production of hemoglobin."/>
  <p:tag name="VALUES" val="No Value|smicln|No Value|smicln|10|smicln|No Value"/>
  <p:tag name="COUNTDOWNSECONDS" val="60"/>
</p:tagLst>
</file>

<file path=ppt/tags/tag6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37"/>
  <p:tag name="FONTSIZE" val="32"/>
  <p:tag name="BULLETTYPE" val="ppBulletArabicPeriod"/>
  <p:tag name="ANSWERTEXT" val="Is made in the liver.&#10;Stimulates platelet production.&#10;Is produced in response to anemia.&#10;Does not stimulate the production of hemoglobin."/>
</p:tagLst>
</file>

<file path=ppt/tags/tag6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FF387E6252294641AEEBD85E4FB5DE61"/>
  <p:tag name="SLIDEID" val="FF387E6252294641AEEBD85E4FB5DE61"/>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No Value|smicln|No Value|smicln|10"/>
  <p:tag name="QUESTIONALIAS" val="Neutrophils"/>
  <p:tag name="ANSWERSALIAS" val="Produce histamine|smicln|Have bright pink granules.|smicln|Decrease in response to infection.|smicln|Have lysosomes."/>
  <p:tag name="COUNTDOWNSECONDS" val="60"/>
</p:tagLst>
</file>

<file path=ppt/tags/tag6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95"/>
  <p:tag name="FONTSIZE" val="32"/>
  <p:tag name="BULLETTYPE" val="ppBulletArabicPeriod"/>
  <p:tag name="ANSWERTEXT" val="Produce histamine&#10;Have bright pink granules.&#10;Decrease in response to infection.&#10;Have lysosomes."/>
</p:tagLst>
</file>

<file path=ppt/tags/tag6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E354FC0A030A4301AD104C7E3F760753"/>
  <p:tag name="SLIDEID" val="E354FC0A030A4301AD104C7E3F760753"/>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ich cells is a basophil?"/>
  <p:tag name="ANSWERSALIAS" val="A|smicln|B|smicln|C"/>
  <p:tag name="COUNTDOWNSECONDS" val="60"/>
  <p:tag name="VALUES" val="No Value|smicln|No Value|smicln|10"/>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84"/>
  <p:tag name="FONTSIZE" val="20"/>
  <p:tag name="BULLETTYPE" val="ppBulletArabicPeriod"/>
  <p:tag name="ANSWERTEXT" val="Smooth endoplasmic reticulum&#10;Rough endoplasmic reticulum.&#10;The Golgi complex&#10;Glycogen"/>
</p:tagLst>
</file>

<file path=ppt/tags/tag7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3"/>
  <p:tag name="TEXTLENGTH" val="5"/>
  <p:tag name="FONTSIZE" val="32"/>
  <p:tag name="BULLETTYPE" val="ppBulletArabicPeriod"/>
  <p:tag name="ANSWERTEXT" val="A&#10;B&#10;C"/>
</p:tagLst>
</file>

<file path=ppt/tags/tag7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D5EA8F8D889A47209B31055FCB3472B4"/>
  <p:tag name="SLIDEID" val="D5EA8F8D889A47209B31055FCB3472B4"/>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Identify the organ"/>
  <p:tag name="ANSWERSALIAS" val="Spleen|smicln|Lymph node|smicln|Thymus|smicln|Appendix"/>
  <p:tag name="VALUES" val="10"/>
  <p:tag name="COUNTDOWNSECONDS" val="60"/>
</p:tagLst>
</file>

<file path=ppt/tags/tag7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33"/>
  <p:tag name="FONTSIZE" val="32"/>
  <p:tag name="BULLETTYPE" val="ppBulletArabicPeriod"/>
  <p:tag name="ANSWERTEXT" val="Spleen&#10;Lymph node&#10;Thymus&#10;Appendix"/>
</p:tagLst>
</file>

<file path=ppt/tags/tag7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209D5E8CA7A844028315F12FC67F8665"/>
  <p:tag name="SLIDEID" val="209D5E8CA7A844028315F12FC67F8665"/>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arrow points to"/>
  <p:tag name="ANSWERSALIAS" val="The medulla of the thymus.|smicln|Red pulp of the spleen.|smicln|Sinusoids of the lymph node.|smicln|Mdullary cord of the lymph node."/>
  <p:tag name="COUNTDOWNSECONDS" val="60"/>
  <p:tag name="VALUES" val="10"/>
</p:tagLst>
</file>

<file path=ppt/tags/tag7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12"/>
  <p:tag name="FONTSIZE" val="24"/>
  <p:tag name="BULLETTYPE" val="ppBulletArabicPeriod"/>
  <p:tag name="ANSWERTEXT" val="The medulla of the thymus.&#10;Red pulp of the spleen.&#10;Sinusoids of the lymph node.&#10;Mdullary cord of the lymph node."/>
</p:tagLst>
</file>

<file path=ppt/tags/tag7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EAD5AFF7B83946F284E3870FBA5F2BEA"/>
  <p:tag name="SLIDEID" val="EAD5AFF7B83946F284E3870FBA5F2BEA"/>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COUNTDOWNSECONDS" val="60"/>
  <p:tag name="VALUES" val="No Value|smicln|No Value|smicln|10|smicln|No Value"/>
  <p:tag name="QUESTIONALIAS" val="6. Which of the following regions would least likely contain T cells?"/>
  <p:tag name="ANSWERSALIAS" val="Thymus|smicln|Periarteriolar lymphatic sheaths.|smicln|Germinal centers of lymphatic nodules.|smicln|Paracortex of a lymph node."/>
</p:tagLst>
</file>

<file path=ppt/tags/tag7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1"/>
  <p:tag name="OLDNUMANSWERS" val="4"/>
  <p:tag name="TEXTLENGTH" val="107"/>
  <p:tag name="FONTSIZE" val="32"/>
  <p:tag name="BULLETTYPE" val="ppBulletAlphaUCPeriod"/>
  <p:tag name="ANSWERTEXT" val="Thymus&#10;Periarteriolar lymphatic sheaths.&#10;Germinal centers of lymphatic nodules.&#10;Paracortex of a lymph node."/>
</p:tagLst>
</file>

<file path=ppt/tags/tag7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30F3A45080954964BB79A2A9239D2513"/>
  <p:tag name="SLIDEID" val="30F3A45080954964BB79A2A9239D2513"/>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 cells have:"/>
  <p:tag name="ANSWERSALIAS" val="Self MHC on the plasma membrane.|smicln|The ability to interact with T Cell Receptors (TCR) on antigen presenting cells.|smicln|The ability to destroy self antigens.|smicln|CD molecules on the cells surface."/>
  <p:tag name="VALUES" val="No Value|smicln|No Value|smicln|No Value|smicln|10"/>
  <p:tag name="COUNTDOWNSECONDS" val="60"/>
</p:tagLst>
</file>

<file path=ppt/tags/tag7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86"/>
  <p:tag name="FONTSIZE" val="30"/>
  <p:tag name="BULLETTYPE" val="ppBulletArabicPeriod"/>
  <p:tag name="ANSWERTEXT" val="Self MHC on the plasma membrane.&#10;The ability to interact with T Cell Receptors (TCR) on antigen presenting cells.&#10;The ability to destroy self antigens.&#10;CD molecules on the cells surface."/>
</p:tagLst>
</file>

<file path=ppt/tags/tag7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8985CB55232D4AC1B7F1DFC6968E9EC7"/>
  <p:tag name="SLIDEID" val="8985CB55232D4AC1B7F1DFC6968E9EC7"/>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ich of the following does not have a complete basal lamina?"/>
  <p:tag name="ANSWERSALIAS" val="Pseudostratified squamous epithelium.|smicln|Continuous capillary.|smicln|Fenestrated capillary|smicln|Sinusoid."/>
  <p:tag name="COUNTDOWNSECONDS" val="60"/>
  <p:tag name="VALUES" val="No Value|smicln|No Value|smicln|No Value|smicln|10"/>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4AD6089E7ECB4C34B9D194733051DE0F"/>
  <p:tag name="SLIDEID" val="4AD6089E7ECB4C34B9D194733051DE0F"/>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Lysosomes contain:"/>
  <p:tag name="ANSWERSALIAS" val="Catalase|smicln|Proteases|smicln|Oxidases|smicln|Actin filaments"/>
  <p:tag name="COUNTDOWNSECONDS" val="60"/>
  <p:tag name="VALUES" val="No Value|smicln|10|smicln|No Value|smicln|No Value"/>
</p:tagLst>
</file>

<file path=ppt/tags/tag8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91"/>
  <p:tag name="FONTSIZE" val="32"/>
  <p:tag name="BULLETTYPE" val="ppBulletArabicPeriod"/>
  <p:tag name="ANSWERTEXT" val="Pseudostratified squamous epithelium.&#10;Continuous capillary.&#10;Fenestrated capillary&#10;Sinusoid."/>
</p:tagLst>
</file>

<file path=ppt/tags/tag8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6C58F9A81B5644FB9C9653C5111B7517"/>
  <p:tag name="SLIDEID" val="6C58F9A81B5644FB9C9653C5111B7517"/>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sole connection between the atria and the ventricles normally occurs at the:"/>
  <p:tag name="ANSWERSALIAS" val="AV Bundle|smicln|Bundle branches.|smicln|SA node.|smicln|Purkinje fibers."/>
  <p:tag name="COUNTDOWNSECONDS" val="60"/>
  <p:tag name="VALUES" val="10"/>
</p:tagLst>
</file>

<file path=ppt/tags/tag8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52"/>
  <p:tag name="FONTSIZE" val="32"/>
  <p:tag name="BULLETTYPE" val="ppBulletArabicPeriod"/>
  <p:tag name="ANSWERTEXT" val="AV Bundle&#10;Bundle branches.&#10;SA node.&#10;Purkinje fibers."/>
</p:tagLst>
</file>

<file path=ppt/tags/tag8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6D380036261545CD956AAC9714359635"/>
  <p:tag name="SLIDEID" val="6D380036261545CD956AAC9714359635"/>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You would expect to find the most elastic lamellae in:"/>
  <p:tag name="ANSWERSALIAS" val="Large arteries.|smicln|Medium sized arteries|smicln|Large veins.|smicln|Medium sized veins."/>
  <p:tag name="VALUES" val="10"/>
  <p:tag name="COUNTDOWNSECONDS" val="60"/>
</p:tagLst>
</file>

<file path=ppt/tags/tag8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0"/>
  <p:tag name="FONTSIZE" val="32"/>
  <p:tag name="BULLETTYPE" val="ppBulletArabicPeriod"/>
  <p:tag name="ANSWERTEXT" val="Large arteries.&#10;Medium sized arteries&#10;Large veins.&#10;Medium sized veins."/>
</p:tagLst>
</file>

<file path=ppt/tags/tag8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LIMITERS" val="3.1"/>
</p:tagLst>
</file>

<file path=ppt/tags/tag8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400BF5EB47044C1A83016CC844F74CBB"/>
  <p:tag name="SLIDEID" val="400BF5EB47044C1A83016CC844F74CBB"/>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1. The respiratory system as a whole does NOT contain:"/>
  <p:tag name="ANSWERSALIAS" val="Vascularized epithelia.|smicln|Smooth muscle.|smicln|Cartilage.|smicln|Ciliated cells."/>
  <p:tag name="VALUES" val="10"/>
  <p:tag name="COUNTDOWNSECONDS" val="60"/>
</p:tagLst>
</file>

<file path=ppt/tags/tag8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65"/>
  <p:tag name="FONTSIZE" val="32"/>
  <p:tag name="BULLETTYPE" val="ppBulletArabicPeriod"/>
  <p:tag name="ANSWERTEXT" val="Vascularized epithelia.&#10;Smooth muscle.&#10;Cartilage.&#10;Ciliated cells."/>
</p:tagLst>
</file>

<file path=ppt/tags/tag8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8A95D9AB71984258BE13B6186982886D"/>
  <p:tag name="SLIDEID" val="8A95D9AB71984258BE13B6186982886D"/>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Nuclei of bipolar neurons are found in:"/>
  <p:tag name="ANSWERSALIAS" val="1|smicln|2|smicln|3|smicln|4"/>
  <p:tag name="VALUES" val="No Value|smicln|No Value|smicln|No Value|smicln|10"/>
</p:tagLst>
</file>

<file path=ppt/tags/tag8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
  <p:tag name="FONTSIZE" val="32"/>
  <p:tag name="BULLETTYPE" val="ppBulletArabicPeriod"/>
  <p:tag name="ANSWERTEXT" val="1&#10;2&#10;3&#10;4"/>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43"/>
  <p:tag name="FONTSIZE" val="32"/>
  <p:tag name="BULLETTYPE" val="ppBulletArabicPeriod"/>
  <p:tag name="ANSWERTEXT" val="Catalase&#10;Proteases&#10;Oxidases&#10;Actin filaments"/>
</p:tagLst>
</file>

<file path=ppt/tags/tag9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50F6E4A8D32047359120D0901A11E7BF"/>
  <p:tag name="SLIDEID" val="50F6E4A8D32047359120D0901A11E7BF"/>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VALUES" val="No Value|smicln|10|smicln|No Value|smicln|No Value"/>
  <p:tag name="QUESTIONALIAS" val="3. Respiratory bronchioles are characterized by:"/>
  <p:tag name="ANSWERSALIAS" val="Pseudostratified ciliated columnar epithelium with goblet cells.|smicln|Alveolar outpocketings.|smicln|Simple columnar epithelium|smicln|The lack of smooth muscle"/>
  <p:tag name="COUNTDOWNSECONDS" val="60"/>
</p:tagLst>
</file>

<file path=ppt/tags/tag9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41"/>
  <p:tag name="FONTSIZE" val="30"/>
  <p:tag name="BULLETTYPE" val="ppBulletArabicPeriod"/>
  <p:tag name="ANSWERTEXT" val="Pseudostratified ciliated columnar epithelium with goblet cells.&#10;Alveolar outpocketings.&#10;Simple columnar epithelium&#10;The lack of smooth muscle"/>
</p:tagLst>
</file>

<file path=ppt/tags/tag9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BA813CA5ADA247368F2698DE1979ADA6"/>
  <p:tag name="SLIDEID" val="BA813CA5ADA247368F2698DE1979ADA6"/>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4. The blood-air barrier does NOT include:"/>
  <p:tag name="ANSWERSALIAS" val="Course collagen bundles.|smicln|Type I alveolar cells.|smicln|Endothelial cells.|smicln|Basal lamina."/>
  <p:tag name="COUNTDOWNSECONDS" val="60"/>
  <p:tag name="VALUES" val="10"/>
</p:tagLst>
</file>

<file path=ppt/tags/tag9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80"/>
  <p:tag name="FONTSIZE" val="32"/>
  <p:tag name="BULLETTYPE" val="ppBulletArabicPeriod"/>
  <p:tag name="ANSWERTEXT" val="Course collagen bundles.&#10;Type I alveolar cells.&#10;Endothelial cells.&#10;Basal lamina."/>
</p:tagLst>
</file>

<file path=ppt/tags/tag9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C03007FCD1B34ACDBA059B83F653E321"/>
  <p:tag name="SLIDEID" val="C03007FCD1B34ACDBA059B83F653E321"/>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5. A Type II surfactant producing cell is found at:"/>
  <p:tag name="ANSWERSALIAS" val="1|smicln|2|smicln|3|smicln|4"/>
  <p:tag name="COUNTDOWNSECONDS" val="60"/>
  <p:tag name="VALUES" val="No Value|smicln|10|smicln|No Value|smicln|No Value"/>
</p:tagLst>
</file>

<file path=ppt/tags/tag9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
  <p:tag name="FONTSIZE" val="32"/>
  <p:tag name="BULLETTYPE" val="ppBulletArabicPeriod"/>
  <p:tag name="ANSWERTEXT" val="1&#10;2&#10;3&#10;4"/>
</p:tagLst>
</file>

<file path=ppt/tags/tag9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7E60D3C87880425C8D85B8D58F4DA6AE"/>
  <p:tag name="SLIDEID" val="7E60D3C87880425C8D85B8D58F4DA6AE"/>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Which of the following would not be broken down in the liver?"/>
  <p:tag name="ANSWERSALIAS" val="IgA made by plasma cells in the GI tract.|smicln|Alcohol|smicln|Drugs.|smicln|Steroid hormones."/>
  <p:tag name="COUNTDOWNSECONDS" val="60"/>
  <p:tag name="VALUES" val="10"/>
</p:tagLst>
</file>

<file path=ppt/tags/tag9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74"/>
  <p:tag name="FONTSIZE" val="32"/>
  <p:tag name="BULLETTYPE" val="ppBulletArabicPeriod"/>
  <p:tag name="ANSWERTEXT" val="IgA made by plasma cells in the GI tract.&#10;Alcohol&#10;Drugs.&#10;Steroid hormones."/>
</p:tagLst>
</file>

<file path=ppt/tags/tag9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LIDEGUID" val="6158DEE285C8486DA0372C0BE790113C"/>
  <p:tag name="SLIDEID" val="6158DEE285C8486DA0372C0BE790113C"/>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The Space of Disse contains:"/>
  <p:tag name="ANSWERSALIAS" val="A continuous basal lamina|smicln|Type I but not Type III collagen.|smicln|Fat storing (Ito) cells.|smicln|Cilia from hepatocytes."/>
  <p:tag name="COUNTDOWNSECONDS" val="60"/>
  <p:tag name="VALUES" val="No Value|smicln|No Value|smicln|10|smicln|No Value"/>
</p:tagLst>
</file>

<file path=ppt/tags/tag9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ANSWERBULLETS" val="3"/>
  <p:tag name="OLDNUMANSWERS" val="4"/>
  <p:tag name="TEXTLENGTH" val="108"/>
  <p:tag name="FONTSIZE" val="32"/>
  <p:tag name="BULLETTYPE" val="ppBulletArabicPeriod"/>
  <p:tag name="ANSWERTEXT" val="A continuous basal lamina&#10;Type I but not Type III collagen.&#10;Fat storing (Ito) cells.&#10;Cilia from hepatocytes."/>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815</TotalTime>
  <Words>9606</Words>
  <Application>Microsoft Macintosh PowerPoint</Application>
  <PresentationFormat>On-screen Show (4:3)</PresentationFormat>
  <Paragraphs>1592</Paragraphs>
  <Slides>165</Slides>
  <Notes>99</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165</vt:i4>
      </vt:variant>
    </vt:vector>
  </HeadingPairs>
  <TitlesOfParts>
    <vt:vector size="168" baseType="lpstr">
      <vt:lpstr>Office Theme</vt:lpstr>
      <vt:lpstr>Image</vt:lpstr>
      <vt:lpstr>Slide</vt:lpstr>
      <vt:lpstr>Slide 1</vt:lpstr>
      <vt:lpstr>Quiz #1</vt:lpstr>
      <vt:lpstr>In steroid secreting cells, conversion of cholesterol to pregnenolone takes place in:</vt:lpstr>
      <vt:lpstr>During protein synthesis the signal sequence interacts with: </vt:lpstr>
      <vt:lpstr>Slide 5</vt:lpstr>
      <vt:lpstr>The asterisk lies over:</vt:lpstr>
      <vt:lpstr>Lysosomes contain:</vt:lpstr>
      <vt:lpstr>Slide 8</vt:lpstr>
      <vt:lpstr>This picture shows:</vt:lpstr>
      <vt:lpstr>Slide 10</vt:lpstr>
      <vt:lpstr>The tip of the arrow lies on the:</vt:lpstr>
      <vt:lpstr>Slide 12</vt:lpstr>
      <vt:lpstr>A surface specialization that promotes absorption:</vt:lpstr>
      <vt:lpstr>Slide 14</vt:lpstr>
      <vt:lpstr>The epithelium in the image is:</vt:lpstr>
      <vt:lpstr>The epithelium in the image is:</vt:lpstr>
      <vt:lpstr>Slide 17</vt:lpstr>
      <vt:lpstr>Cell to cell communication occurs via:</vt:lpstr>
      <vt:lpstr>Slide 19</vt:lpstr>
      <vt:lpstr>Quiz #2</vt:lpstr>
      <vt:lpstr>1.Identify the cell at the tip of the pointer.</vt:lpstr>
      <vt:lpstr>2.What type of collagen is found in a ligament?</vt:lpstr>
      <vt:lpstr>3.What cell leaves the blood to become a macrophage?</vt:lpstr>
      <vt:lpstr>4.The structure at the tip of the blue arrow is a(n):</vt:lpstr>
      <vt:lpstr>5.Vitamin C dependent hydroxylation of proline and lysine in preprocollagen occurs in:</vt:lpstr>
      <vt:lpstr>6.The image on the right  is:</vt:lpstr>
      <vt:lpstr>7.Which of the following contain hyaluronic acid?</vt:lpstr>
      <vt:lpstr>8.Which is the fibrous articular layer of the TMJ?</vt:lpstr>
      <vt:lpstr>9.Which is the layer of fibrous cartilage of the TMJ?</vt:lpstr>
      <vt:lpstr>10.Which is the articular disc of the TMJ?</vt:lpstr>
      <vt:lpstr>Quiz #3</vt:lpstr>
      <vt:lpstr>1. Which cells do not have gap junctions?</vt:lpstr>
      <vt:lpstr>2. The actin is found at:</vt:lpstr>
      <vt:lpstr>3. The osteoid surrounding an osteocyte does NOT contain:</vt:lpstr>
      <vt:lpstr>4. Cardiac muscle cells</vt:lpstr>
      <vt:lpstr>5. Which of the following occurs in the development of the mandible?</vt:lpstr>
      <vt:lpstr>6. Neurotubules in an axon:</vt:lpstr>
      <vt:lpstr>7. Myelin in the peripheral nervous system (PNS):</vt:lpstr>
      <vt:lpstr>8. Cells making the protein collagen are found in: </vt:lpstr>
      <vt:lpstr>9. Sarcomeres are found in:</vt:lpstr>
      <vt:lpstr>10. The structure between the two pointers:</vt:lpstr>
      <vt:lpstr>Quiz #4</vt:lpstr>
      <vt:lpstr>1. Erythropoietin</vt:lpstr>
      <vt:lpstr>2. Neutrophils</vt:lpstr>
      <vt:lpstr>3. Which cell is a basophil?</vt:lpstr>
      <vt:lpstr>4. Identify the organ</vt:lpstr>
      <vt:lpstr>5. The arrow points to</vt:lpstr>
      <vt:lpstr>6. Which of the following regions  would least likely contain T cells?</vt:lpstr>
      <vt:lpstr>7. T cells have:</vt:lpstr>
      <vt:lpstr>8. Which of the following does not have a complete basal lamina?</vt:lpstr>
      <vt:lpstr>9.  The sole connection between the atria and the ventricles across the annulus fibrosus normally occurs via the:</vt:lpstr>
      <vt:lpstr>10. You would expect to find the most elastic lamellae in:</vt:lpstr>
      <vt:lpstr>Quiz #5</vt:lpstr>
      <vt:lpstr>1. The respiratory system as a whole does NOT contain:</vt:lpstr>
      <vt:lpstr>Answer: A Vascularized Epithelia</vt:lpstr>
      <vt:lpstr>2. Nuclei of bipolar neurons are found in:</vt:lpstr>
      <vt:lpstr>Answer: 4</vt:lpstr>
      <vt:lpstr>3. Respiratory bronchioles are characterized by:</vt:lpstr>
      <vt:lpstr>Answer: 2 Alveolar Outpockets</vt:lpstr>
      <vt:lpstr>4. The blood-air barrier does NOT include:</vt:lpstr>
      <vt:lpstr>Answer: 1 Coarse Collagen Bundles</vt:lpstr>
      <vt:lpstr>5. A Type II surfactant producing cell is found at:</vt:lpstr>
      <vt:lpstr>Slide 63</vt:lpstr>
      <vt:lpstr>6. Which of the following would not be broken down in the liver?</vt:lpstr>
      <vt:lpstr>Answer: A; IgA made by plasma cells in the GI tract</vt:lpstr>
      <vt:lpstr>7. The Space of Disse contains:</vt:lpstr>
      <vt:lpstr>Answer: 3; Fat storing (Ito) cells</vt:lpstr>
      <vt:lpstr>8. Bile is released from the gall bladder in response to:</vt:lpstr>
      <vt:lpstr>Answer: 1; Cholecystokinin</vt:lpstr>
      <vt:lpstr>9. Identify the organ.</vt:lpstr>
      <vt:lpstr>Answer: 2; Pancreas</vt:lpstr>
      <vt:lpstr>10. Which of the following cell types secrete insulin?</vt:lpstr>
      <vt:lpstr>Answer: 2; B (β) cell</vt:lpstr>
      <vt:lpstr>Quiz #6</vt:lpstr>
      <vt:lpstr>1. The intestinal villus does NOT contain:</vt:lpstr>
      <vt:lpstr>2. Cells producing pepsinogen are predominately  found in:</vt:lpstr>
      <vt:lpstr>3. Cells producing hydrogen and Cloride ions are predominately  found in:</vt:lpstr>
      <vt:lpstr>4. Cells with enzymes for digestion of      lipids, carbohydrates and proteins:</vt:lpstr>
      <vt:lpstr>5. Cell giving rise to renewal in the intestine:</vt:lpstr>
      <vt:lpstr>6. The capillaries  found in the glomerulus  are:</vt:lpstr>
      <vt:lpstr>7. Most of the water is removed from the filtrate in the</vt:lpstr>
      <vt:lpstr>8. The cell at the tip of the point is in a:.</vt:lpstr>
      <vt:lpstr>9. Which tubules are not permeable to water?</vt:lpstr>
      <vt:lpstr>10. Angiotensin II causes:</vt:lpstr>
      <vt:lpstr>Quiz #7</vt:lpstr>
      <vt:lpstr>1. Which of the following may be found In the lumen of A?</vt:lpstr>
      <vt:lpstr>2. The cells at the arrows are:</vt:lpstr>
      <vt:lpstr>3. Which hormone is likely to be made by the cells indicated by the arrows?</vt:lpstr>
      <vt:lpstr>4. Identify the organ.</vt:lpstr>
      <vt:lpstr>5. Capillaries are found in:</vt:lpstr>
      <vt:lpstr>6. The cells indicated by the arrow are stimulated by</vt:lpstr>
      <vt:lpstr>7. Maternal cells are found in:</vt:lpstr>
      <vt:lpstr>8. The cells surrounding the tip of the pointer are stimulated by:</vt:lpstr>
      <vt:lpstr>9. Which of the following ovarian structures is NOT stimulated by the pituitary? </vt:lpstr>
      <vt:lpstr>10. Oxytocin is synthesized in the:</vt:lpstr>
      <vt:lpstr>Quiz #8</vt:lpstr>
      <vt:lpstr>1. Sertoli cells make all of the following except:</vt:lpstr>
      <vt:lpstr>2. Identify the primary spermatocyte.</vt:lpstr>
      <vt:lpstr>3. Leydig cells:</vt:lpstr>
      <vt:lpstr>4. Capacitation occurs in the:</vt:lpstr>
      <vt:lpstr>5. In the prostate, cancer is most often found in:</vt:lpstr>
      <vt:lpstr>6. Hair cells are:</vt:lpstr>
      <vt:lpstr>7. Tectorial membrane:</vt:lpstr>
      <vt:lpstr>Slide 104</vt:lpstr>
      <vt:lpstr>Slide 105</vt:lpstr>
      <vt:lpstr>Slide 106</vt:lpstr>
      <vt:lpstr>Slide 107</vt:lpstr>
      <vt:lpstr>Slide 108</vt:lpstr>
      <vt:lpstr>Slide 109</vt:lpstr>
      <vt:lpstr>Slide 110</vt:lpstr>
      <vt:lpstr>9. The arrow is in which layer? </vt:lpstr>
      <vt:lpstr>Slide 112</vt:lpstr>
      <vt:lpstr>Slide 113</vt:lpstr>
      <vt:lpstr>10. This muscle:</vt:lpstr>
      <vt:lpstr>Slide 115</vt:lpstr>
      <vt:lpstr>Slide 116</vt:lpstr>
      <vt:lpstr>Question 1</vt:lpstr>
      <vt:lpstr>Question 1 (cont)</vt:lpstr>
      <vt:lpstr>Question 2</vt:lpstr>
      <vt:lpstr>Question 3 (cont)</vt:lpstr>
      <vt:lpstr>Question 3 (cont)</vt:lpstr>
      <vt:lpstr>Question 4</vt:lpstr>
      <vt:lpstr>Question 4 (cont)</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Quiz #11 Corrected and explained Dr. Christopher H Hill II Esq. DMD PC</vt:lpstr>
      <vt:lpstr>1. The arrows point to the: </vt:lpstr>
      <vt:lpstr>2. The developing tooth below is in the:</vt:lpstr>
      <vt:lpstr>3. The arrow is pointing to the:</vt:lpstr>
      <vt:lpstr>4. The successional lamina is</vt:lpstr>
      <vt:lpstr>5. Which gene is expressed in the ectoderm at the site of tooth initiation?</vt:lpstr>
      <vt:lpstr>6. During tooth development the:</vt:lpstr>
      <vt:lpstr>7. Tome’s processes are seen during the:</vt:lpstr>
      <vt:lpstr>8. During the maturation phase:</vt:lpstr>
      <vt:lpstr>9. The tip of the arrow is on:</vt:lpstr>
      <vt:lpstr>10. The arrows are pointing to</vt:lpstr>
      <vt:lpstr>Quiz #12</vt:lpstr>
      <vt:lpstr>1. Nerve fibers (axons) are found in:</vt:lpstr>
      <vt:lpstr>2. The lines between the arrows are:</vt:lpstr>
      <vt:lpstr>3. The Tomes granular layer is found in: (dentin slide #3) arrangement of proteins and collage (type I) </vt:lpstr>
      <vt:lpstr>4. Interglobular dentin:</vt:lpstr>
      <vt:lpstr>5. Predentin contains:</vt:lpstr>
      <vt:lpstr>6. Incremental lines in cementum:</vt:lpstr>
      <vt:lpstr>7. Cells with canaliculi can be found in:</vt:lpstr>
      <vt:lpstr>8. Cementocytes differentiate from the:</vt:lpstr>
      <vt:lpstr>9. Sharpey’s fibers of the PDL are found in:</vt:lpstr>
      <vt:lpstr>10. Inter-radicular bone:</vt:lpstr>
    </vt:vector>
  </TitlesOfParts>
  <Company>none</Company>
  <LinksUpToDate>false</LinksUpToDate>
  <SharedDoc>false</SharedDoc>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dc:creator>
  <cp:lastModifiedBy>Jason</cp:lastModifiedBy>
  <cp:revision>12</cp:revision>
  <dcterms:created xsi:type="dcterms:W3CDTF">2010-09-27T05:03:21Z</dcterms:created>
  <dcterms:modified xsi:type="dcterms:W3CDTF">2010-09-27T05:05:55Z</dcterms:modified>
</cp:coreProperties>
</file>