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3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4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5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6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8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9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0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1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notesSlides/notesSlide12.xml" ContentType="application/vnd.openxmlformats-officedocument.presentationml.notesSlide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notesSlides/notesSlide13.xml" ContentType="application/vnd.openxmlformats-officedocument.presentationml.notesSlide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notesSlides/notesSlide14.xml" ContentType="application/vnd.openxmlformats-officedocument.presentationml.notesSlide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notesSlides/notesSlide15.xml" ContentType="application/vnd.openxmlformats-officedocument.presentationml.notesSlide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notesSlides/notesSlide16.xml" ContentType="application/vnd.openxmlformats-officedocument.presentationml.notesSlide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notesSlides/notesSlide17.xml" ContentType="application/vnd.openxmlformats-officedocument.presentationml.notesSlide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notesSlides/notesSlide18.xml" ContentType="application/vnd.openxmlformats-officedocument.presentationml.notesSlide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notesSlides/notesSlide19.xml" ContentType="application/vnd.openxmlformats-officedocument.presentationml.notesSlide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notesSlides/notesSlide20.xml" ContentType="application/vnd.openxmlformats-officedocument.presentationml.notesSlide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notesSlides/notesSlide21.xml" ContentType="application/vnd.openxmlformats-officedocument.presentationml.notesSlide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notesSlides/notesSlide22.xml" ContentType="application/vnd.openxmlformats-officedocument.presentationml.notesSlide+xml"/>
  <Override PartName="/ppt/tags/tag489.xml" ContentType="application/vnd.openxmlformats-officedocument.presentationml.tags+xml"/>
  <Override PartName="/ppt/notesSlides/notesSlide23.xml" ContentType="application/vnd.openxmlformats-officedocument.presentationml.notesSlide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notesSlides/notesSlide24.xml" ContentType="application/vnd.openxmlformats-officedocument.presentationml.notesSlide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notesSlides/notesSlide25.xml" ContentType="application/vnd.openxmlformats-officedocument.presentationml.notesSlide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notesSlides/notesSlide26.xml" ContentType="application/vnd.openxmlformats-officedocument.presentationml.notesSlide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notesSlides/notesSlide27.xml" ContentType="application/vnd.openxmlformats-officedocument.presentationml.notesSlide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notesSlides/notesSlide28.xml" ContentType="application/vnd.openxmlformats-officedocument.presentationml.notesSlide+xml"/>
  <Override PartName="/ppt/tags/tag500.xml" ContentType="application/vnd.openxmlformats-officedocument.presentationml.tags+xml"/>
  <Override PartName="/ppt/notesSlides/notesSlide29.xml" ContentType="application/vnd.openxmlformats-officedocument.presentationml.notesSlide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notesSlides/notesSlide30.xml" ContentType="application/vnd.openxmlformats-officedocument.presentationml.notesSlide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notesSlides/notesSlide31.xml" ContentType="application/vnd.openxmlformats-officedocument.presentationml.notesSlide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notesSlides/notesSlide32.xml" ContentType="application/vnd.openxmlformats-officedocument.presentationml.notesSlide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notesSlides/notesSlide33.xml" ContentType="application/vnd.openxmlformats-officedocument.presentationml.notesSlide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notesSlides/notesSlide34.xml" ContentType="application/vnd.openxmlformats-officedocument.presentationml.notesSlide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notesSlides/notesSlide35.xml" ContentType="application/vnd.openxmlformats-officedocument.presentationml.notesSlide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notesSlides/notesSlide36.xml" ContentType="application/vnd.openxmlformats-officedocument.presentationml.notesSlide+xml"/>
  <Override PartName="/ppt/tags/tag535.xml" ContentType="application/vnd.openxmlformats-officedocument.presentationml.tags+xml"/>
  <Override PartName="/ppt/notesSlides/notesSlide37.xml" ContentType="application/vnd.openxmlformats-officedocument.presentationml.notesSlide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notesSlides/notesSlide38.xml" ContentType="application/vnd.openxmlformats-officedocument.presentationml.notesSlide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notesSlides/notesSlide39.xml" ContentType="application/vnd.openxmlformats-officedocument.presentationml.notesSlide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notesSlides/notesSlide40.xml" ContentType="application/vnd.openxmlformats-officedocument.presentationml.notesSlide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notesSlides/notesSlide41.xml" ContentType="application/vnd.openxmlformats-officedocument.presentationml.notesSlide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9" r:id="rId112"/>
    <p:sldId id="370" r:id="rId113"/>
    <p:sldId id="371" r:id="rId114"/>
    <p:sldId id="372" r:id="rId115"/>
    <p:sldId id="373" r:id="rId116"/>
    <p:sldId id="374" r:id="rId117"/>
    <p:sldId id="375" r:id="rId118"/>
    <p:sldId id="376" r:id="rId119"/>
    <p:sldId id="377" r:id="rId120"/>
    <p:sldId id="378" r:id="rId121"/>
    <p:sldId id="379" r:id="rId122"/>
    <p:sldId id="386" r:id="rId123"/>
    <p:sldId id="387" r:id="rId124"/>
    <p:sldId id="388" r:id="rId125"/>
    <p:sldId id="389" r:id="rId126"/>
    <p:sldId id="390" r:id="rId127"/>
    <p:sldId id="391" r:id="rId128"/>
    <p:sldId id="392" r:id="rId129"/>
    <p:sldId id="393" r:id="rId130"/>
    <p:sldId id="394" r:id="rId131"/>
    <p:sldId id="395" r:id="rId132"/>
    <p:sldId id="396" r:id="rId133"/>
    <p:sldId id="397" r:id="rId134"/>
    <p:sldId id="398" r:id="rId135"/>
    <p:sldId id="399" r:id="rId136"/>
    <p:sldId id="400" r:id="rId137"/>
    <p:sldId id="401" r:id="rId138"/>
    <p:sldId id="402" r:id="rId139"/>
    <p:sldId id="403" r:id="rId140"/>
    <p:sldId id="404" r:id="rId141"/>
    <p:sldId id="405" r:id="rId142"/>
    <p:sldId id="406" r:id="rId143"/>
    <p:sldId id="407" r:id="rId144"/>
    <p:sldId id="408" r:id="rId145"/>
    <p:sldId id="409" r:id="rId146"/>
    <p:sldId id="410" r:id="rId147"/>
    <p:sldId id="411" r:id="rId148"/>
    <p:sldId id="412" r:id="rId149"/>
    <p:sldId id="413" r:id="rId150"/>
    <p:sldId id="414" r:id="rId151"/>
    <p:sldId id="415" r:id="rId152"/>
    <p:sldId id="416" r:id="rId153"/>
    <p:sldId id="417" r:id="rId154"/>
    <p:sldId id="418" r:id="rId155"/>
    <p:sldId id="419" r:id="rId156"/>
    <p:sldId id="380" r:id="rId157"/>
    <p:sldId id="381" r:id="rId158"/>
    <p:sldId id="382" r:id="rId159"/>
    <p:sldId id="383" r:id="rId160"/>
    <p:sldId id="384" r:id="rId161"/>
    <p:sldId id="385" r:id="rId162"/>
    <p:sldId id="420" r:id="rId163"/>
    <p:sldId id="421" r:id="rId164"/>
    <p:sldId id="422" r:id="rId165"/>
    <p:sldId id="423" r:id="rId166"/>
    <p:sldId id="424" r:id="rId167"/>
    <p:sldId id="426" r:id="rId168"/>
    <p:sldId id="427" r:id="rId169"/>
    <p:sldId id="429" r:id="rId170"/>
  </p:sldIdLst>
  <p:sldSz cx="9144000" cy="6858000" type="screen4x3"/>
  <p:notesSz cx="6858000" cy="9144000"/>
  <p:custDataLst>
    <p:tags r:id="rId17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heme" Target="theme/theme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notesMaster" Target="notesMasters/notesMaster1.xml"/><Relationship Id="rId176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ags" Target="tags/tag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53EB7-334A-4652-B70F-41CD1B3E9A2E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E3A72-4813-44A3-BAFF-B79210139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44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C4B23A-D131-480E-8672-D58DBFE4449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92829A-BF6C-45B5-900F-FE144AEB0C5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751006-561F-4D44-98DF-32884D9D11A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D68122-7DB9-445C-8E50-D8A1D163588A}" type="slidenum">
              <a:rPr lang="en-US"/>
              <a:pPr/>
              <a:t>133</a:t>
            </a:fld>
            <a:endParaRPr lang="en-US"/>
          </a:p>
        </p:txBody>
      </p:sp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838DAAB3-D62F-4DB4-9CF7-B353C417483D}" type="slidenum">
              <a:rPr lang="en-US" sz="1200">
                <a:latin typeface="Calibri" pitchFamily="34" charset="0"/>
              </a:rPr>
              <a:pPr algn="r"/>
              <a:t>133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185D8D-CB7E-417C-8729-9CB077536041}" type="slidenum">
              <a:rPr lang="en-US"/>
              <a:pPr/>
              <a:t>134</a:t>
            </a:fld>
            <a:endParaRPr lang="en-US"/>
          </a:p>
        </p:txBody>
      </p:sp>
      <p:sp>
        <p:nvSpPr>
          <p:cNvPr id="292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928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F6BB707B-4D41-4D82-AB17-2EC9CC9D19BA}" type="slidenum">
              <a:rPr lang="en-US" sz="1200">
                <a:latin typeface="Calibri" pitchFamily="34" charset="0"/>
              </a:rPr>
              <a:pPr algn="r"/>
              <a:t>134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DC5D93-09EB-4A66-9FA3-48A1A2062744}" type="slidenum">
              <a:rPr lang="en-US"/>
              <a:pPr/>
              <a:t>135</a:t>
            </a:fld>
            <a:endParaRPr lang="en-US"/>
          </a:p>
        </p:txBody>
      </p:sp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83297E3B-0FC9-4E2B-AFCD-CC1F5A8971C1}" type="slidenum">
              <a:rPr lang="en-US" sz="1200">
                <a:latin typeface="Calibri" pitchFamily="34" charset="0"/>
              </a:rPr>
              <a:pPr algn="r"/>
              <a:t>135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A6DBCB-69AD-4D65-9205-68894C2A332D}" type="slidenum">
              <a:rPr lang="en-US"/>
              <a:pPr/>
              <a:t>136</a:t>
            </a:fld>
            <a:endParaRPr lang="en-US"/>
          </a:p>
        </p:txBody>
      </p:sp>
      <p:sp>
        <p:nvSpPr>
          <p:cNvPr id="296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9696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0ED05BC4-2657-475F-9C5E-B500EC26DC5D}" type="slidenum">
              <a:rPr lang="en-US" sz="1200">
                <a:latin typeface="Calibri" pitchFamily="34" charset="0"/>
              </a:rPr>
              <a:pPr algn="r"/>
              <a:t>136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88B431-9F8E-475B-922E-28E1B98EDEB1}" type="slidenum">
              <a:rPr lang="en-US"/>
              <a:pPr/>
              <a:t>137</a:t>
            </a:fld>
            <a:endParaRPr lang="en-US"/>
          </a:p>
        </p:txBody>
      </p:sp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A1BAC349-CCD2-4441-8E00-9649A97E7419}" type="slidenum">
              <a:rPr lang="en-US" sz="1200">
                <a:latin typeface="Calibri" pitchFamily="34" charset="0"/>
              </a:rPr>
              <a:pPr algn="r"/>
              <a:t>137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61BF2-2147-46C9-8F55-D7C245A66CBD}" type="slidenum">
              <a:rPr lang="en-US"/>
              <a:pPr/>
              <a:t>138</a:t>
            </a:fld>
            <a:endParaRPr lang="en-US"/>
          </a:p>
        </p:txBody>
      </p:sp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DB738B42-0323-4E37-B467-A5F3A1AAC615}" type="slidenum">
              <a:rPr lang="en-US" sz="1200">
                <a:latin typeface="Calibri" pitchFamily="34" charset="0"/>
              </a:rPr>
              <a:pPr algn="r"/>
              <a:t>138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B40712-B5B8-4115-9C94-774ADBB59F6E}" type="slidenum">
              <a:rPr lang="en-US"/>
              <a:pPr/>
              <a:t>139</a:t>
            </a:fld>
            <a:endParaRPr lang="en-US"/>
          </a:p>
        </p:txBody>
      </p:sp>
      <p:sp>
        <p:nvSpPr>
          <p:cNvPr id="303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031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20A5DBE7-A4EB-41A5-BCA6-3F2E61024802}" type="slidenum">
              <a:rPr lang="en-US" sz="1200">
                <a:latin typeface="Calibri" pitchFamily="34" charset="0"/>
              </a:rPr>
              <a:pPr algn="r"/>
              <a:t>139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36A1BF-971B-4AC2-A7D1-9B2DA0285F1B}" type="slidenum">
              <a:rPr lang="en-US"/>
              <a:pPr/>
              <a:t>140</a:t>
            </a:fld>
            <a:endParaRPr lang="en-US"/>
          </a:p>
        </p:txBody>
      </p:sp>
      <p:sp>
        <p:nvSpPr>
          <p:cNvPr id="305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051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0098813F-4458-4E92-A871-5A43873A5977}" type="slidenum">
              <a:rPr lang="en-US" sz="1200">
                <a:latin typeface="Calibri" pitchFamily="34" charset="0"/>
              </a:rPr>
              <a:pPr algn="r"/>
              <a:t>140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4AF02D-6CED-408B-8043-A26A93C0ED9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4E4480-C53C-4270-A474-85F3A1A2C411}" type="slidenum">
              <a:rPr lang="en-US"/>
              <a:pPr/>
              <a:t>141</a:t>
            </a:fld>
            <a:endParaRPr lang="en-US"/>
          </a:p>
        </p:txBody>
      </p:sp>
      <p:sp>
        <p:nvSpPr>
          <p:cNvPr id="307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072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0F8B108B-1211-4B45-BCD9-6C8C9DEC399E}" type="slidenum">
              <a:rPr lang="en-US" sz="1200">
                <a:latin typeface="Calibri" pitchFamily="34" charset="0"/>
              </a:rPr>
              <a:pPr algn="r"/>
              <a:t>141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ED08BB-3C43-4836-9118-6EE3E2FB7E33}" type="slidenum">
              <a:rPr lang="en-US"/>
              <a:pPr/>
              <a:t>142</a:t>
            </a:fld>
            <a:endParaRPr lang="en-US"/>
          </a:p>
        </p:txBody>
      </p:sp>
      <p:sp>
        <p:nvSpPr>
          <p:cNvPr id="309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0925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EA9F2D05-F0D6-42F6-B8A5-74861312F063}" type="slidenum">
              <a:rPr lang="en-US" sz="1200">
                <a:latin typeface="Calibri" pitchFamily="34" charset="0"/>
              </a:rPr>
              <a:pPr algn="r"/>
              <a:t>142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C13ACB-6720-475B-989D-D8881E0457B3}" type="slidenum">
              <a:rPr lang="en-US"/>
              <a:pPr/>
              <a:t>143</a:t>
            </a:fld>
            <a:endParaRPr lang="en-US"/>
          </a:p>
        </p:txBody>
      </p:sp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A4027AB1-B468-4D71-9C27-153F620FC892}" type="slidenum">
              <a:rPr lang="en-US" sz="1200">
                <a:latin typeface="Calibri" pitchFamily="34" charset="0"/>
              </a:rPr>
              <a:pPr algn="r"/>
              <a:t>143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8E1476-01F4-48F7-9A49-E5EA71A3DE39}" type="slidenum">
              <a:rPr lang="en-US"/>
              <a:pPr/>
              <a:t>144</a:t>
            </a:fld>
            <a:endParaRPr lang="en-US"/>
          </a:p>
        </p:txBody>
      </p:sp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9C882B3F-7B52-4E27-BF73-825805C74893}" type="slidenum">
              <a:rPr lang="en-US" sz="1200">
                <a:latin typeface="Calibri" pitchFamily="34" charset="0"/>
              </a:rPr>
              <a:pPr algn="r"/>
              <a:t>144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F276E7-80FA-4F7E-88EB-7F91A524099F}" type="slidenum">
              <a:rPr lang="en-US"/>
              <a:pPr/>
              <a:t>145</a:t>
            </a:fld>
            <a:endParaRPr lang="en-US"/>
          </a:p>
        </p:txBody>
      </p:sp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5AD9F6CA-81D6-45FD-9633-106213405683}" type="slidenum">
              <a:rPr lang="en-US" sz="1200">
                <a:latin typeface="Calibri" pitchFamily="34" charset="0"/>
              </a:rPr>
              <a:pPr algn="r"/>
              <a:t>145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5542F2-A9C9-4868-8F2A-324FA68353D5}" type="slidenum">
              <a:rPr lang="en-US"/>
              <a:pPr/>
              <a:t>146</a:t>
            </a:fld>
            <a:endParaRPr lang="en-US"/>
          </a:p>
        </p:txBody>
      </p:sp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3622262D-BE58-4611-9590-17BEE68F2F27}" type="slidenum">
              <a:rPr lang="en-US" sz="1200">
                <a:latin typeface="Calibri" pitchFamily="34" charset="0"/>
              </a:rPr>
              <a:pPr algn="r"/>
              <a:t>146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F2F48-F5A3-44E4-AF9B-708BCBD2A068}" type="slidenum">
              <a:rPr lang="en-US"/>
              <a:pPr/>
              <a:t>147</a:t>
            </a:fld>
            <a:endParaRPr lang="en-US"/>
          </a:p>
        </p:txBody>
      </p:sp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4EEF024D-43E4-410F-B592-FF38D2A156A5}" type="slidenum">
              <a:rPr lang="en-US" sz="1200">
                <a:latin typeface="Calibri" pitchFamily="34" charset="0"/>
              </a:rPr>
              <a:pPr algn="r"/>
              <a:t>147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ED44A0-EC21-4A36-9B02-4A526360A8C7}" type="slidenum">
              <a:rPr lang="en-US"/>
              <a:pPr/>
              <a:t>148</a:t>
            </a:fld>
            <a:endParaRPr lang="en-US"/>
          </a:p>
        </p:txBody>
      </p:sp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3D02759D-A7A0-4F32-93E6-9873FEF2B4E0}" type="slidenum">
              <a:rPr lang="en-US" sz="1200">
                <a:latin typeface="Calibri" pitchFamily="34" charset="0"/>
              </a:rPr>
              <a:pPr algn="r"/>
              <a:t>148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006D9E-E6C6-454C-9EB7-4E3800899D4B}" type="slidenum">
              <a:rPr lang="en-US"/>
              <a:pPr/>
              <a:t>149</a:t>
            </a:fld>
            <a:endParaRPr lang="en-US"/>
          </a:p>
        </p:txBody>
      </p:sp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BC0379F3-DD3A-4F0A-9092-7E3C92E79C88}" type="slidenum">
              <a:rPr lang="en-US" sz="1200">
                <a:latin typeface="Calibri" pitchFamily="34" charset="0"/>
              </a:rPr>
              <a:pPr algn="r"/>
              <a:t>149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5FAA38-006C-44D3-A33D-430A31185A03}" type="slidenum">
              <a:rPr lang="en-US"/>
              <a:pPr/>
              <a:t>150</a:t>
            </a:fld>
            <a:endParaRPr lang="en-US"/>
          </a:p>
        </p:txBody>
      </p:sp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F9EF31F1-009C-4C14-B8A1-AF62508BB9D8}" type="slidenum">
              <a:rPr lang="en-US" sz="1200">
                <a:latin typeface="Calibri" pitchFamily="34" charset="0"/>
              </a:rPr>
              <a:pPr algn="r"/>
              <a:t>150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013EBB-D2A9-4499-A632-51510715DCD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C756E2-A61B-478C-9831-DAACF50B4DCD}" type="slidenum">
              <a:rPr lang="en-US"/>
              <a:pPr/>
              <a:t>151</a:t>
            </a:fld>
            <a:endParaRPr lang="en-US"/>
          </a:p>
        </p:txBody>
      </p:sp>
      <p:sp>
        <p:nvSpPr>
          <p:cNvPr id="252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529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48225D75-C2B9-424B-B452-BFE0AB91BB91}" type="slidenum">
              <a:rPr lang="en-US" sz="1200">
                <a:latin typeface="Calibri" pitchFamily="34" charset="0"/>
              </a:rPr>
              <a:pPr algn="r"/>
              <a:t>151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18C258-9E7F-4A15-B77C-7F1B4E6C1EA1}" type="slidenum">
              <a:rPr lang="en-US"/>
              <a:pPr/>
              <a:t>152</a:t>
            </a:fld>
            <a:endParaRPr lang="en-US"/>
          </a:p>
        </p:txBody>
      </p:sp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1068623B-9787-4672-B03F-959A6C67EC12}" type="slidenum">
              <a:rPr lang="en-US" sz="1200">
                <a:latin typeface="Calibri" pitchFamily="34" charset="0"/>
              </a:rPr>
              <a:pPr algn="r"/>
              <a:t>152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D1B0B-40BF-4BEE-9E15-2B5330EF55FA}" type="slidenum">
              <a:rPr lang="en-US"/>
              <a:pPr/>
              <a:t>153</a:t>
            </a:fld>
            <a:endParaRPr lang="en-US"/>
          </a:p>
        </p:txBody>
      </p:sp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B5D42BD6-D70C-4408-ACBD-D751D29A88C6}" type="slidenum">
              <a:rPr lang="en-US" sz="1200">
                <a:latin typeface="Calibri" pitchFamily="34" charset="0"/>
              </a:rPr>
              <a:pPr algn="r"/>
              <a:t>153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2329F2-02F8-426E-B896-663D7ABF626D}" type="slidenum">
              <a:rPr lang="en-US"/>
              <a:pPr/>
              <a:t>154</a:t>
            </a:fld>
            <a:endParaRPr lang="en-US"/>
          </a:p>
        </p:txBody>
      </p:sp>
      <p:sp>
        <p:nvSpPr>
          <p:cNvPr id="259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590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D079D159-8A7B-45FF-A55C-88FEED3F49FB}" type="slidenum">
              <a:rPr lang="en-US" sz="1200">
                <a:latin typeface="Calibri" pitchFamily="34" charset="0"/>
              </a:rPr>
              <a:pPr algn="r"/>
              <a:t>154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379DF4-CD8D-4804-86D8-59C6B567FAC6}" type="slidenum">
              <a:rPr lang="en-US"/>
              <a:pPr/>
              <a:t>155</a:t>
            </a:fld>
            <a:endParaRPr lang="en-US"/>
          </a:p>
        </p:txBody>
      </p:sp>
      <p:sp>
        <p:nvSpPr>
          <p:cNvPr id="261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611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D7EE2800-841E-458C-B616-F93BC9FB87FB}" type="slidenum">
              <a:rPr lang="en-US" sz="1200">
                <a:latin typeface="Calibri" pitchFamily="34" charset="0"/>
              </a:rPr>
              <a:pPr algn="r"/>
              <a:t>155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6C6CEB-52AE-4A87-ABB5-86FFB9B03391}" type="slidenum">
              <a:rPr lang="en-US"/>
              <a:pPr/>
              <a:t>162</a:t>
            </a:fld>
            <a:endParaRPr lang="en-US"/>
          </a:p>
        </p:txBody>
      </p:sp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DFF76A41-5312-4B05-9127-AD1365DE7C5C}" type="slidenum">
              <a:rPr lang="en-US" sz="1200">
                <a:latin typeface="Calibri" pitchFamily="34" charset="0"/>
              </a:rPr>
              <a:pPr algn="r"/>
              <a:t>162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13F153-09A1-4EAD-A421-AB12959BB839}" type="slidenum">
              <a:rPr lang="en-US"/>
              <a:pPr/>
              <a:t>163</a:t>
            </a:fld>
            <a:endParaRPr lang="en-US"/>
          </a:p>
        </p:txBody>
      </p:sp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456A5E78-4C16-469E-A5BA-85A934A8797E}" type="slidenum">
              <a:rPr lang="en-US" sz="1200">
                <a:latin typeface="Calibri" pitchFamily="34" charset="0"/>
              </a:rPr>
              <a:pPr algn="r"/>
              <a:t>163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4D40A3-66F6-41AE-974D-AD4B973372A2}" type="slidenum">
              <a:rPr lang="en-US"/>
              <a:pPr/>
              <a:t>164</a:t>
            </a:fld>
            <a:endParaRPr lang="en-US"/>
          </a:p>
        </p:txBody>
      </p:sp>
      <p:sp>
        <p:nvSpPr>
          <p:cNvPr id="313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133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5C3D375C-EADE-4511-BFEE-DE7CBA31825E}" type="slidenum">
              <a:rPr lang="en-US" sz="1200">
                <a:latin typeface="Calibri" pitchFamily="34" charset="0"/>
              </a:rPr>
              <a:pPr algn="r"/>
              <a:t>164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AA07A4-D2A5-44E8-9252-B9B4F379056B}" type="slidenum">
              <a:rPr lang="en-US"/>
              <a:pPr/>
              <a:t>165</a:t>
            </a:fld>
            <a:endParaRPr lang="en-US"/>
          </a:p>
        </p:txBody>
      </p:sp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76760DC8-3B84-4B81-8E4B-9C92AA220537}" type="slidenum">
              <a:rPr lang="en-US" sz="1200">
                <a:latin typeface="Calibri" pitchFamily="34" charset="0"/>
              </a:rPr>
              <a:pPr algn="r"/>
              <a:t>165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F334BD-A83E-4A60-B10F-EB84EE384468}" type="slidenum">
              <a:rPr lang="en-US"/>
              <a:pPr/>
              <a:t>166</a:t>
            </a:fld>
            <a:endParaRPr lang="en-US"/>
          </a:p>
        </p:txBody>
      </p:sp>
      <p:sp>
        <p:nvSpPr>
          <p:cNvPr id="317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174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B3DBB21B-894E-42C1-B261-6D5ABB06C125}" type="slidenum">
              <a:rPr lang="en-US" sz="1200">
                <a:latin typeface="Calibri" pitchFamily="34" charset="0"/>
              </a:rPr>
              <a:pPr algn="r"/>
              <a:t>166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386594-EDA9-497B-A41A-9382D52A800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99DB15-7D05-47FC-B030-FD414DCA7FF5}" type="slidenum">
              <a:rPr lang="en-US"/>
              <a:pPr/>
              <a:t>167</a:t>
            </a:fld>
            <a:endParaRPr lang="en-US"/>
          </a:p>
        </p:txBody>
      </p:sp>
      <p:sp>
        <p:nvSpPr>
          <p:cNvPr id="320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2051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BBB2FDFB-E41A-4A3D-9261-3E001141AAF3}" type="slidenum">
              <a:rPr lang="en-US" sz="1200">
                <a:latin typeface="Calibri" pitchFamily="34" charset="0"/>
              </a:rPr>
              <a:pPr algn="r"/>
              <a:t>167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59B283-B08A-485F-B7B7-5BE01FEAC6A6}" type="slidenum">
              <a:rPr lang="en-US"/>
              <a:pPr/>
              <a:t>168</a:t>
            </a:fld>
            <a:endParaRPr lang="en-US"/>
          </a:p>
        </p:txBody>
      </p:sp>
      <p:sp>
        <p:nvSpPr>
          <p:cNvPr id="322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2256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EE4B9705-01EC-4E63-BF1A-82679E3BFA25}" type="slidenum">
              <a:rPr lang="en-US" sz="1200">
                <a:latin typeface="Calibri" pitchFamily="34" charset="0"/>
              </a:rPr>
              <a:pPr algn="r"/>
              <a:t>168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9E8FA4-27E8-49AC-836B-467EB7A1ED9D}" type="slidenum">
              <a:rPr lang="en-US"/>
              <a:pPr/>
              <a:t>169</a:t>
            </a:fld>
            <a:endParaRPr lang="en-US"/>
          </a:p>
        </p:txBody>
      </p:sp>
      <p:sp>
        <p:nvSpPr>
          <p:cNvPr id="325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256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DE1ABDA7-210C-464C-AA35-C9D10481E3D1}" type="slidenum">
              <a:rPr lang="en-US" sz="1200">
                <a:latin typeface="Calibri" pitchFamily="34" charset="0"/>
              </a:rPr>
              <a:pPr algn="r"/>
              <a:t>169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BF1EEA-D9BA-4CFE-A580-BE6C12A1773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CCAB3B-FBFA-47A5-8B09-F237E169A0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4341B8-2398-4C95-9CE2-74F1D934115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398E07-302D-4BB6-BD16-80A778B262E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39518F-C03A-496E-83CE-D582D1F415B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C0D69-7655-430E-8232-2DA580F2CBCF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C0D69-7655-430E-8232-2DA580F2CBCF}" type="datetimeFigureOut">
              <a:rPr lang="en-US" smtClean="0"/>
              <a:t>8/18/2011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A923F-18DF-46E5-A198-63B71C2257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tags" Target="../tags/tag36.xml"/><Relationship Id="rId7" Type="http://schemas.openxmlformats.org/officeDocument/2006/relationships/oleObject" Target="../embeddings/oleObject9.bin"/><Relationship Id="rId2" Type="http://schemas.openxmlformats.org/officeDocument/2006/relationships/tags" Target="../tags/tag35.xml"/><Relationship Id="rId1" Type="http://schemas.openxmlformats.org/officeDocument/2006/relationships/vmlDrawing" Target="../drawings/vmlDrawing9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tags" Target="../tags/tag380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image" Target="../media/image3.png"/><Relationship Id="rId5" Type="http://schemas.openxmlformats.org/officeDocument/2006/relationships/image" Target="../media/image130.jpe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tags" Target="../tags/tag40.xml"/><Relationship Id="rId7" Type="http://schemas.openxmlformats.org/officeDocument/2006/relationships/oleObject" Target="../embeddings/oleObject10.bin"/><Relationship Id="rId2" Type="http://schemas.openxmlformats.org/officeDocument/2006/relationships/tags" Target="../tags/tag39.xml"/><Relationship Id="rId1" Type="http://schemas.openxmlformats.org/officeDocument/2006/relationships/vmlDrawing" Target="../drawings/vmlDrawing10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2.xml"/><Relationship Id="rId10" Type="http://schemas.openxmlformats.org/officeDocument/2006/relationships/image" Target="../media/image3.png"/><Relationship Id="rId4" Type="http://schemas.openxmlformats.org/officeDocument/2006/relationships/tags" Target="../tags/tag41.xml"/><Relationship Id="rId9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tags" Target="../tags/tag399.xml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tags" Target="../tags/tag402.xml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tags" Target="../tags/tag405.xml"/><Relationship Id="rId2" Type="http://schemas.openxmlformats.org/officeDocument/2006/relationships/tags" Target="../tags/tag404.xml"/><Relationship Id="rId1" Type="http://schemas.openxmlformats.org/officeDocument/2006/relationships/tags" Target="../tags/tag40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tags" Target="../tags/tag408.xml"/><Relationship Id="rId2" Type="http://schemas.openxmlformats.org/officeDocument/2006/relationships/tags" Target="../tags/tag407.xml"/><Relationship Id="rId1" Type="http://schemas.openxmlformats.org/officeDocument/2006/relationships/tags" Target="../tags/tag40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tags" Target="../tags/tag411.xml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tags" Target="../tags/tag414.xml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6" Type="http://schemas.openxmlformats.org/officeDocument/2006/relationships/image" Target="../media/image3.png"/><Relationship Id="rId5" Type="http://schemas.openxmlformats.org/officeDocument/2006/relationships/image" Target="../media/image131.png"/><Relationship Id="rId4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tags" Target="../tags/tag417.xml"/><Relationship Id="rId2" Type="http://schemas.openxmlformats.org/officeDocument/2006/relationships/tags" Target="../tags/tag416.xml"/><Relationship Id="rId1" Type="http://schemas.openxmlformats.org/officeDocument/2006/relationships/tags" Target="../tags/tag4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tags" Target="../tags/tag420.xml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image" Target="../media/image3.png"/><Relationship Id="rId5" Type="http://schemas.openxmlformats.org/officeDocument/2006/relationships/image" Target="../media/image132.jpe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tags" Target="../tags/tag423.xml"/><Relationship Id="rId7" Type="http://schemas.openxmlformats.org/officeDocument/2006/relationships/image" Target="../media/image3.png"/><Relationship Id="rId2" Type="http://schemas.openxmlformats.org/officeDocument/2006/relationships/tags" Target="../tags/tag422.xml"/><Relationship Id="rId1" Type="http://schemas.openxmlformats.org/officeDocument/2006/relationships/tags" Target="../tags/tag42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tags" Target="../tags/tag426.xml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image" Target="../media/image3.png"/><Relationship Id="rId5" Type="http://schemas.openxmlformats.org/officeDocument/2006/relationships/image" Target="../media/image135.png"/><Relationship Id="rId4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7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emf"/><Relationship Id="rId3" Type="http://schemas.openxmlformats.org/officeDocument/2006/relationships/tags" Target="../tags/tag429.xml"/><Relationship Id="rId7" Type="http://schemas.openxmlformats.org/officeDocument/2006/relationships/oleObject" Target="../embeddings/oleObject84.bin"/><Relationship Id="rId2" Type="http://schemas.openxmlformats.org/officeDocument/2006/relationships/tags" Target="../tags/tag428.xml"/><Relationship Id="rId1" Type="http://schemas.openxmlformats.org/officeDocument/2006/relationships/vmlDrawing" Target="../drawings/vmlDrawing84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31.xml"/><Relationship Id="rId4" Type="http://schemas.openxmlformats.org/officeDocument/2006/relationships/tags" Target="../tags/tag430.xml"/><Relationship Id="rId9" Type="http://schemas.openxmlformats.org/officeDocument/2006/relationships/image" Target="../media/image3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emf"/><Relationship Id="rId3" Type="http://schemas.openxmlformats.org/officeDocument/2006/relationships/tags" Target="../tags/tag433.xml"/><Relationship Id="rId7" Type="http://schemas.openxmlformats.org/officeDocument/2006/relationships/oleObject" Target="../embeddings/oleObject85.bin"/><Relationship Id="rId2" Type="http://schemas.openxmlformats.org/officeDocument/2006/relationships/tags" Target="../tags/tag432.xml"/><Relationship Id="rId1" Type="http://schemas.openxmlformats.org/officeDocument/2006/relationships/vmlDrawing" Target="../drawings/vmlDrawing85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35.xml"/><Relationship Id="rId4" Type="http://schemas.openxmlformats.org/officeDocument/2006/relationships/tags" Target="../tags/tag434.xml"/><Relationship Id="rId9" Type="http://schemas.openxmlformats.org/officeDocument/2006/relationships/image" Target="../media/image3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3" Type="http://schemas.openxmlformats.org/officeDocument/2006/relationships/tags" Target="../tags/tag437.xml"/><Relationship Id="rId7" Type="http://schemas.openxmlformats.org/officeDocument/2006/relationships/oleObject" Target="../embeddings/oleObject86.bin"/><Relationship Id="rId2" Type="http://schemas.openxmlformats.org/officeDocument/2006/relationships/tags" Target="../tags/tag436.xml"/><Relationship Id="rId1" Type="http://schemas.openxmlformats.org/officeDocument/2006/relationships/vmlDrawing" Target="../drawings/vmlDrawing86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39.xml"/><Relationship Id="rId4" Type="http://schemas.openxmlformats.org/officeDocument/2006/relationships/tags" Target="../tags/tag438.xml"/><Relationship Id="rId9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emf"/><Relationship Id="rId3" Type="http://schemas.openxmlformats.org/officeDocument/2006/relationships/tags" Target="../tags/tag441.xml"/><Relationship Id="rId7" Type="http://schemas.openxmlformats.org/officeDocument/2006/relationships/oleObject" Target="../embeddings/oleObject87.bin"/><Relationship Id="rId2" Type="http://schemas.openxmlformats.org/officeDocument/2006/relationships/tags" Target="../tags/tag440.xml"/><Relationship Id="rId1" Type="http://schemas.openxmlformats.org/officeDocument/2006/relationships/vmlDrawing" Target="../drawings/vmlDrawing87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43.xml"/><Relationship Id="rId4" Type="http://schemas.openxmlformats.org/officeDocument/2006/relationships/tags" Target="../tags/tag442.xml"/><Relationship Id="rId9" Type="http://schemas.openxmlformats.org/officeDocument/2006/relationships/image" Target="../media/image3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tags" Target="../tags/tag445.xml"/><Relationship Id="rId7" Type="http://schemas.openxmlformats.org/officeDocument/2006/relationships/oleObject" Target="../embeddings/oleObject88.bin"/><Relationship Id="rId2" Type="http://schemas.openxmlformats.org/officeDocument/2006/relationships/tags" Target="../tags/tag444.xml"/><Relationship Id="rId1" Type="http://schemas.openxmlformats.org/officeDocument/2006/relationships/vmlDrawing" Target="../drawings/vmlDrawing88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47.xml"/><Relationship Id="rId4" Type="http://schemas.openxmlformats.org/officeDocument/2006/relationships/tags" Target="../tags/tag446.xml"/><Relationship Id="rId9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emf"/><Relationship Id="rId3" Type="http://schemas.openxmlformats.org/officeDocument/2006/relationships/tags" Target="../tags/tag449.xml"/><Relationship Id="rId7" Type="http://schemas.openxmlformats.org/officeDocument/2006/relationships/oleObject" Target="../embeddings/oleObject89.bin"/><Relationship Id="rId2" Type="http://schemas.openxmlformats.org/officeDocument/2006/relationships/tags" Target="../tags/tag448.xml"/><Relationship Id="rId1" Type="http://schemas.openxmlformats.org/officeDocument/2006/relationships/vmlDrawing" Target="../drawings/vmlDrawing89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51.xml"/><Relationship Id="rId4" Type="http://schemas.openxmlformats.org/officeDocument/2006/relationships/tags" Target="../tags/tag450.xml"/><Relationship Id="rId9" Type="http://schemas.openxmlformats.org/officeDocument/2006/relationships/image" Target="../media/image3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emf"/><Relationship Id="rId3" Type="http://schemas.openxmlformats.org/officeDocument/2006/relationships/tags" Target="../tags/tag453.xml"/><Relationship Id="rId7" Type="http://schemas.openxmlformats.org/officeDocument/2006/relationships/oleObject" Target="../embeddings/oleObject90.bin"/><Relationship Id="rId2" Type="http://schemas.openxmlformats.org/officeDocument/2006/relationships/tags" Target="../tags/tag452.xml"/><Relationship Id="rId1" Type="http://schemas.openxmlformats.org/officeDocument/2006/relationships/vmlDrawing" Target="../drawings/vmlDrawing90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tags" Target="../tags/tag455.xml"/><Relationship Id="rId10" Type="http://schemas.openxmlformats.org/officeDocument/2006/relationships/image" Target="../media/image144.png"/><Relationship Id="rId4" Type="http://schemas.openxmlformats.org/officeDocument/2006/relationships/tags" Target="../tags/tag454.xml"/><Relationship Id="rId9" Type="http://schemas.openxmlformats.org/officeDocument/2006/relationships/image" Target="../media/image1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tags" Target="../tags/tag45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44.xml"/><Relationship Id="rId1" Type="http://schemas.openxmlformats.org/officeDocument/2006/relationships/vmlDrawing" Target="../drawings/vmlDrawing11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tags" Target="../tags/tag47.xml"/><Relationship Id="rId10" Type="http://schemas.openxmlformats.org/officeDocument/2006/relationships/image" Target="../media/image17.jpeg"/><Relationship Id="rId4" Type="http://schemas.openxmlformats.org/officeDocument/2006/relationships/tags" Target="../tags/tag46.xml"/><Relationship Id="rId9" Type="http://schemas.openxmlformats.org/officeDocument/2006/relationships/image" Target="../media/image16.emf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emf"/><Relationship Id="rId3" Type="http://schemas.openxmlformats.org/officeDocument/2006/relationships/tags" Target="../tags/tag457.xml"/><Relationship Id="rId7" Type="http://schemas.openxmlformats.org/officeDocument/2006/relationships/oleObject" Target="../embeddings/oleObject91.bin"/><Relationship Id="rId2" Type="http://schemas.openxmlformats.org/officeDocument/2006/relationships/tags" Target="../tags/tag456.xml"/><Relationship Id="rId1" Type="http://schemas.openxmlformats.org/officeDocument/2006/relationships/vmlDrawing" Target="../drawings/vmlDrawing91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59.xml"/><Relationship Id="rId4" Type="http://schemas.openxmlformats.org/officeDocument/2006/relationships/tags" Target="../tags/tag458.xml"/><Relationship Id="rId9" Type="http://schemas.openxmlformats.org/officeDocument/2006/relationships/image" Target="../media/image3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emf"/><Relationship Id="rId3" Type="http://schemas.openxmlformats.org/officeDocument/2006/relationships/tags" Target="../tags/tag461.xml"/><Relationship Id="rId7" Type="http://schemas.openxmlformats.org/officeDocument/2006/relationships/oleObject" Target="../embeddings/oleObject92.bin"/><Relationship Id="rId2" Type="http://schemas.openxmlformats.org/officeDocument/2006/relationships/tags" Target="../tags/tag460.xml"/><Relationship Id="rId1" Type="http://schemas.openxmlformats.org/officeDocument/2006/relationships/vmlDrawing" Target="../drawings/vmlDrawing92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63.xml"/><Relationship Id="rId10" Type="http://schemas.openxmlformats.org/officeDocument/2006/relationships/image" Target="../media/image3.png"/><Relationship Id="rId4" Type="http://schemas.openxmlformats.org/officeDocument/2006/relationships/tags" Target="../tags/tag462.xml"/><Relationship Id="rId9" Type="http://schemas.openxmlformats.org/officeDocument/2006/relationships/image" Target="../media/image147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emf"/><Relationship Id="rId3" Type="http://schemas.openxmlformats.org/officeDocument/2006/relationships/tags" Target="../tags/tag465.xml"/><Relationship Id="rId7" Type="http://schemas.openxmlformats.org/officeDocument/2006/relationships/oleObject" Target="../embeddings/oleObject93.bin"/><Relationship Id="rId2" Type="http://schemas.openxmlformats.org/officeDocument/2006/relationships/tags" Target="../tags/tag464.xml"/><Relationship Id="rId1" Type="http://schemas.openxmlformats.org/officeDocument/2006/relationships/vmlDrawing" Target="../drawings/vmlDrawing93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67.xml"/><Relationship Id="rId10" Type="http://schemas.openxmlformats.org/officeDocument/2006/relationships/image" Target="../media/image3.png"/><Relationship Id="rId4" Type="http://schemas.openxmlformats.org/officeDocument/2006/relationships/tags" Target="../tags/tag466.xml"/><Relationship Id="rId9" Type="http://schemas.openxmlformats.org/officeDocument/2006/relationships/image" Target="../media/image149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70.xml"/><Relationship Id="rId1" Type="http://schemas.openxmlformats.org/officeDocument/2006/relationships/tags" Target="../tags/tag469.xml"/><Relationship Id="rId5" Type="http://schemas.openxmlformats.org/officeDocument/2006/relationships/image" Target="../media/image150.jpeg"/><Relationship Id="rId4" Type="http://schemas.openxmlformats.org/officeDocument/2006/relationships/notesSlide" Target="../notesSlides/notesSlide1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72.xml"/><Relationship Id="rId1" Type="http://schemas.openxmlformats.org/officeDocument/2006/relationships/tags" Target="../tags/tag471.xml"/><Relationship Id="rId4" Type="http://schemas.openxmlformats.org/officeDocument/2006/relationships/notesSlide" Target="../notesSlides/notesSlide1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74.xml"/><Relationship Id="rId1" Type="http://schemas.openxmlformats.org/officeDocument/2006/relationships/tags" Target="../tags/tag473.xml"/><Relationship Id="rId4" Type="http://schemas.openxmlformats.org/officeDocument/2006/relationships/notesSlide" Target="../notesSlides/notesSlide1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76.xml"/><Relationship Id="rId1" Type="http://schemas.openxmlformats.org/officeDocument/2006/relationships/tags" Target="../tags/tag475.xml"/><Relationship Id="rId5" Type="http://schemas.openxmlformats.org/officeDocument/2006/relationships/image" Target="../media/image151.jpeg"/><Relationship Id="rId4" Type="http://schemas.openxmlformats.org/officeDocument/2006/relationships/notesSlide" Target="../notesSlides/notesSlide1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78.xml"/><Relationship Id="rId1" Type="http://schemas.openxmlformats.org/officeDocument/2006/relationships/tags" Target="../tags/tag477.xml"/><Relationship Id="rId4" Type="http://schemas.openxmlformats.org/officeDocument/2006/relationships/notesSlide" Target="../notesSlides/notesSlide1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80.xml"/><Relationship Id="rId1" Type="http://schemas.openxmlformats.org/officeDocument/2006/relationships/tags" Target="../tags/tag479.xml"/><Relationship Id="rId4" Type="http://schemas.openxmlformats.org/officeDocument/2006/relationships/notesSlide" Target="../notesSlides/notesSlide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tags" Target="../tags/tag49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48.xml"/><Relationship Id="rId1" Type="http://schemas.openxmlformats.org/officeDocument/2006/relationships/vmlDrawing" Target="../drawings/vmlDrawing12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../media/image18.em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4" Type="http://schemas.openxmlformats.org/officeDocument/2006/relationships/notesSlide" Target="../notesSlides/notesSlide19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4" Type="http://schemas.openxmlformats.org/officeDocument/2006/relationships/notesSlide" Target="../notesSlides/notesSlide2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86.xml"/><Relationship Id="rId1" Type="http://schemas.openxmlformats.org/officeDocument/2006/relationships/tags" Target="../tags/tag485.xml"/><Relationship Id="rId5" Type="http://schemas.openxmlformats.org/officeDocument/2006/relationships/image" Target="../media/image152.jpeg"/><Relationship Id="rId4" Type="http://schemas.openxmlformats.org/officeDocument/2006/relationships/notesSlide" Target="../notesSlides/notesSlide2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88.xml"/><Relationship Id="rId1" Type="http://schemas.openxmlformats.org/officeDocument/2006/relationships/tags" Target="../tags/tag487.xml"/><Relationship Id="rId5" Type="http://schemas.openxmlformats.org/officeDocument/2006/relationships/image" Target="../media/image153.png"/><Relationship Id="rId4" Type="http://schemas.openxmlformats.org/officeDocument/2006/relationships/notesSlide" Target="../notesSlides/notesSlide2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9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91.xml"/><Relationship Id="rId1" Type="http://schemas.openxmlformats.org/officeDocument/2006/relationships/tags" Target="../tags/tag490.xml"/><Relationship Id="rId5" Type="http://schemas.openxmlformats.org/officeDocument/2006/relationships/image" Target="../media/image154.png"/><Relationship Id="rId4" Type="http://schemas.openxmlformats.org/officeDocument/2006/relationships/notesSlide" Target="../notesSlides/notesSlide2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93.xml"/><Relationship Id="rId1" Type="http://schemas.openxmlformats.org/officeDocument/2006/relationships/tags" Target="../tags/tag492.xml"/><Relationship Id="rId5" Type="http://schemas.openxmlformats.org/officeDocument/2006/relationships/image" Target="../media/image155.jpeg"/><Relationship Id="rId4" Type="http://schemas.openxmlformats.org/officeDocument/2006/relationships/notesSlide" Target="../notesSlides/notesSlide2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95.xml"/><Relationship Id="rId1" Type="http://schemas.openxmlformats.org/officeDocument/2006/relationships/tags" Target="../tags/tag494.xml"/><Relationship Id="rId4" Type="http://schemas.openxmlformats.org/officeDocument/2006/relationships/notesSlide" Target="../notesSlides/notesSlide2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97.xml"/><Relationship Id="rId1" Type="http://schemas.openxmlformats.org/officeDocument/2006/relationships/tags" Target="../tags/tag496.xml"/><Relationship Id="rId5" Type="http://schemas.openxmlformats.org/officeDocument/2006/relationships/image" Target="../media/image156.wmf"/><Relationship Id="rId4" Type="http://schemas.openxmlformats.org/officeDocument/2006/relationships/notesSlide" Target="../notesSlides/notesSlide2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99.xml"/><Relationship Id="rId1" Type="http://schemas.openxmlformats.org/officeDocument/2006/relationships/tags" Target="../tags/tag498.xml"/><Relationship Id="rId5" Type="http://schemas.openxmlformats.org/officeDocument/2006/relationships/image" Target="../media/image157.jpeg"/><Relationship Id="rId4" Type="http://schemas.openxmlformats.org/officeDocument/2006/relationships/notesSlide" Target="../notesSlides/notesSlide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tags" Target="../tags/tag53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52.xml"/><Relationship Id="rId1" Type="http://schemas.openxmlformats.org/officeDocument/2006/relationships/vmlDrawing" Target="../drawings/vmlDrawing13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55.xml"/><Relationship Id="rId10" Type="http://schemas.openxmlformats.org/officeDocument/2006/relationships/image" Target="../media/image3.png"/><Relationship Id="rId4" Type="http://schemas.openxmlformats.org/officeDocument/2006/relationships/tags" Target="../tags/tag54.xml"/><Relationship Id="rId9" Type="http://schemas.openxmlformats.org/officeDocument/2006/relationships/image" Target="../media/image19.emf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02.xml"/><Relationship Id="rId1" Type="http://schemas.openxmlformats.org/officeDocument/2006/relationships/tags" Target="../tags/tag501.xml"/><Relationship Id="rId4" Type="http://schemas.openxmlformats.org/officeDocument/2006/relationships/notesSlide" Target="../notesSlides/notesSlide3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04.xml"/><Relationship Id="rId1" Type="http://schemas.openxmlformats.org/officeDocument/2006/relationships/tags" Target="../tags/tag503.xml"/><Relationship Id="rId4" Type="http://schemas.openxmlformats.org/officeDocument/2006/relationships/notesSlide" Target="../notesSlides/notesSlide3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06.xml"/><Relationship Id="rId1" Type="http://schemas.openxmlformats.org/officeDocument/2006/relationships/tags" Target="../tags/tag505.xml"/><Relationship Id="rId4" Type="http://schemas.openxmlformats.org/officeDocument/2006/relationships/notesSlide" Target="../notesSlides/notesSlide3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08.xml"/><Relationship Id="rId1" Type="http://schemas.openxmlformats.org/officeDocument/2006/relationships/tags" Target="../tags/tag507.xml"/><Relationship Id="rId4" Type="http://schemas.openxmlformats.org/officeDocument/2006/relationships/notesSlide" Target="../notesSlides/notesSlide3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10.xml"/><Relationship Id="rId1" Type="http://schemas.openxmlformats.org/officeDocument/2006/relationships/tags" Target="../tags/tag509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3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1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emf"/><Relationship Id="rId3" Type="http://schemas.openxmlformats.org/officeDocument/2006/relationships/tags" Target="../tags/tag513.xml"/><Relationship Id="rId7" Type="http://schemas.openxmlformats.org/officeDocument/2006/relationships/oleObject" Target="../embeddings/oleObject94.bin"/><Relationship Id="rId2" Type="http://schemas.openxmlformats.org/officeDocument/2006/relationships/tags" Target="../tags/tag512.xml"/><Relationship Id="rId1" Type="http://schemas.openxmlformats.org/officeDocument/2006/relationships/vmlDrawing" Target="../drawings/vmlDrawing94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tags" Target="../tags/tag515.xml"/><Relationship Id="rId10" Type="http://schemas.openxmlformats.org/officeDocument/2006/relationships/image" Target="../media/image160.png"/><Relationship Id="rId4" Type="http://schemas.openxmlformats.org/officeDocument/2006/relationships/tags" Target="../tags/tag514.xml"/><Relationship Id="rId9" Type="http://schemas.openxmlformats.org/officeDocument/2006/relationships/image" Target="../media/image159.jpe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emf"/><Relationship Id="rId3" Type="http://schemas.openxmlformats.org/officeDocument/2006/relationships/tags" Target="../tags/tag517.xml"/><Relationship Id="rId7" Type="http://schemas.openxmlformats.org/officeDocument/2006/relationships/oleObject" Target="../embeddings/oleObject95.bin"/><Relationship Id="rId2" Type="http://schemas.openxmlformats.org/officeDocument/2006/relationships/tags" Target="../tags/tag516.xml"/><Relationship Id="rId1" Type="http://schemas.openxmlformats.org/officeDocument/2006/relationships/vmlDrawing" Target="../drawings/vmlDrawing95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519.xml"/><Relationship Id="rId10" Type="http://schemas.openxmlformats.org/officeDocument/2006/relationships/image" Target="../media/image3.png"/><Relationship Id="rId4" Type="http://schemas.openxmlformats.org/officeDocument/2006/relationships/tags" Target="../tags/tag518.xml"/><Relationship Id="rId9" Type="http://schemas.openxmlformats.org/officeDocument/2006/relationships/image" Target="../media/image162.pn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emf"/><Relationship Id="rId3" Type="http://schemas.openxmlformats.org/officeDocument/2006/relationships/tags" Target="../tags/tag521.xml"/><Relationship Id="rId7" Type="http://schemas.openxmlformats.org/officeDocument/2006/relationships/oleObject" Target="../embeddings/oleObject96.bin"/><Relationship Id="rId2" Type="http://schemas.openxmlformats.org/officeDocument/2006/relationships/tags" Target="../tags/tag520.xml"/><Relationship Id="rId1" Type="http://schemas.openxmlformats.org/officeDocument/2006/relationships/vmlDrawing" Target="../drawings/vmlDrawing96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523.xml"/><Relationship Id="rId10" Type="http://schemas.openxmlformats.org/officeDocument/2006/relationships/image" Target="../media/image3.png"/><Relationship Id="rId4" Type="http://schemas.openxmlformats.org/officeDocument/2006/relationships/tags" Target="../tags/tag522.xml"/><Relationship Id="rId9" Type="http://schemas.openxmlformats.org/officeDocument/2006/relationships/image" Target="../media/image1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tags" Target="../tags/tag57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56.xml"/><Relationship Id="rId1" Type="http://schemas.openxmlformats.org/officeDocument/2006/relationships/vmlDrawing" Target="../drawings/vmlDrawing14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tags" Target="../tags/tag59.xml"/><Relationship Id="rId10" Type="http://schemas.openxmlformats.org/officeDocument/2006/relationships/image" Target="../media/image21.jpeg"/><Relationship Id="rId4" Type="http://schemas.openxmlformats.org/officeDocument/2006/relationships/tags" Target="../tags/tag58.xml"/><Relationship Id="rId9" Type="http://schemas.openxmlformats.org/officeDocument/2006/relationships/image" Target="../media/image20.emf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emf"/><Relationship Id="rId3" Type="http://schemas.openxmlformats.org/officeDocument/2006/relationships/tags" Target="../tags/tag525.xml"/><Relationship Id="rId7" Type="http://schemas.openxmlformats.org/officeDocument/2006/relationships/oleObject" Target="../embeddings/oleObject97.bin"/><Relationship Id="rId2" Type="http://schemas.openxmlformats.org/officeDocument/2006/relationships/tags" Target="../tags/tag524.xml"/><Relationship Id="rId1" Type="http://schemas.openxmlformats.org/officeDocument/2006/relationships/vmlDrawing" Target="../drawings/vmlDrawing97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527.xml"/><Relationship Id="rId10" Type="http://schemas.openxmlformats.org/officeDocument/2006/relationships/image" Target="../media/image3.png"/><Relationship Id="rId4" Type="http://schemas.openxmlformats.org/officeDocument/2006/relationships/tags" Target="../tags/tag526.xml"/><Relationship Id="rId9" Type="http://schemas.openxmlformats.org/officeDocument/2006/relationships/image" Target="../media/image166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emf"/><Relationship Id="rId3" Type="http://schemas.openxmlformats.org/officeDocument/2006/relationships/tags" Target="../tags/tag529.xml"/><Relationship Id="rId7" Type="http://schemas.openxmlformats.org/officeDocument/2006/relationships/oleObject" Target="../embeddings/oleObject98.bin"/><Relationship Id="rId2" Type="http://schemas.openxmlformats.org/officeDocument/2006/relationships/tags" Target="../tags/tag528.xml"/><Relationship Id="rId1" Type="http://schemas.openxmlformats.org/officeDocument/2006/relationships/vmlDrawing" Target="../drawings/vmlDrawing98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531.xml"/><Relationship Id="rId10" Type="http://schemas.openxmlformats.org/officeDocument/2006/relationships/image" Target="../media/image3.png"/><Relationship Id="rId4" Type="http://schemas.openxmlformats.org/officeDocument/2006/relationships/tags" Target="../tags/tag530.xml"/><Relationship Id="rId9" Type="http://schemas.openxmlformats.org/officeDocument/2006/relationships/image" Target="../media/image168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34.xml"/><Relationship Id="rId1" Type="http://schemas.openxmlformats.org/officeDocument/2006/relationships/tags" Target="../tags/tag533.xml"/><Relationship Id="rId5" Type="http://schemas.openxmlformats.org/officeDocument/2006/relationships/image" Target="../media/image169.jpg"/><Relationship Id="rId4" Type="http://schemas.openxmlformats.org/officeDocument/2006/relationships/notesSlide" Target="../notesSlides/notesSlide3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37.xml"/><Relationship Id="rId1" Type="http://schemas.openxmlformats.org/officeDocument/2006/relationships/tags" Target="../tags/tag536.xml"/><Relationship Id="rId4" Type="http://schemas.openxmlformats.org/officeDocument/2006/relationships/notesSlide" Target="../notesSlides/notesSlide38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39.xml"/><Relationship Id="rId1" Type="http://schemas.openxmlformats.org/officeDocument/2006/relationships/tags" Target="../tags/tag538.xml"/><Relationship Id="rId4" Type="http://schemas.openxmlformats.org/officeDocument/2006/relationships/notesSlide" Target="../notesSlides/notesSlide39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41.xml"/><Relationship Id="rId1" Type="http://schemas.openxmlformats.org/officeDocument/2006/relationships/tags" Target="../tags/tag540.xml"/><Relationship Id="rId4" Type="http://schemas.openxmlformats.org/officeDocument/2006/relationships/notesSlide" Target="../notesSlides/notesSlide40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43.xml"/><Relationship Id="rId1" Type="http://schemas.openxmlformats.org/officeDocument/2006/relationships/tags" Target="../tags/tag542.xml"/><Relationship Id="rId4" Type="http://schemas.openxmlformats.org/officeDocument/2006/relationships/notesSlide" Target="../notesSlides/notesSlide4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45.xml"/><Relationship Id="rId1" Type="http://schemas.openxmlformats.org/officeDocument/2006/relationships/tags" Target="../tags/tag544.xml"/><Relationship Id="rId5" Type="http://schemas.openxmlformats.org/officeDocument/2006/relationships/image" Target="../media/image170.jpeg"/><Relationship Id="rId4" Type="http://schemas.openxmlformats.org/officeDocument/2006/relationships/notesSlide" Target="../notesSlides/notesSlide4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tags" Target="../tags/tag61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60.xml"/><Relationship Id="rId1" Type="http://schemas.openxmlformats.org/officeDocument/2006/relationships/vmlDrawing" Target="../drawings/vmlDrawing15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3.xml"/><Relationship Id="rId10" Type="http://schemas.openxmlformats.org/officeDocument/2006/relationships/image" Target="../media/image3.png"/><Relationship Id="rId4" Type="http://schemas.openxmlformats.org/officeDocument/2006/relationships/tags" Target="../tags/tag62.xml"/><Relationship Id="rId9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tags" Target="../tags/tag65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64.xml"/><Relationship Id="rId1" Type="http://schemas.openxmlformats.org/officeDocument/2006/relationships/vmlDrawing" Target="../drawings/vmlDrawing16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tags" Target="../tags/tag67.xml"/><Relationship Id="rId10" Type="http://schemas.openxmlformats.org/officeDocument/2006/relationships/image" Target="../media/image24.png"/><Relationship Id="rId4" Type="http://schemas.openxmlformats.org/officeDocument/2006/relationships/tags" Target="../tags/tag66.xml"/><Relationship Id="rId9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tags" Target="../tags/tag69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68.xml"/><Relationship Id="rId1" Type="http://schemas.openxmlformats.org/officeDocument/2006/relationships/vmlDrawing" Target="../drawings/vmlDrawing17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71.xml"/><Relationship Id="rId10" Type="http://schemas.openxmlformats.org/officeDocument/2006/relationships/image" Target="../media/image3.png"/><Relationship Id="rId4" Type="http://schemas.openxmlformats.org/officeDocument/2006/relationships/tags" Target="../tags/tag70.xml"/><Relationship Id="rId9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.xml"/><Relationship Id="rId7" Type="http://schemas.openxmlformats.org/officeDocument/2006/relationships/oleObject" Target="../embeddings/oleObject1.bin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10" Type="http://schemas.openxmlformats.org/officeDocument/2006/relationships/image" Target="../media/image3.png"/><Relationship Id="rId4" Type="http://schemas.openxmlformats.org/officeDocument/2006/relationships/tags" Target="../tags/tag5.xml"/><Relationship Id="rId9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73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3.png"/><Relationship Id="rId2" Type="http://schemas.openxmlformats.org/officeDocument/2006/relationships/tags" Target="../tags/tag72.xml"/><Relationship Id="rId1" Type="http://schemas.openxmlformats.org/officeDocument/2006/relationships/vmlDrawing" Target="../drawings/vmlDrawing18.vml"/><Relationship Id="rId6" Type="http://schemas.openxmlformats.org/officeDocument/2006/relationships/tags" Target="../tags/tag76.xml"/><Relationship Id="rId11" Type="http://schemas.openxmlformats.org/officeDocument/2006/relationships/image" Target="../media/image27.jpeg"/><Relationship Id="rId5" Type="http://schemas.openxmlformats.org/officeDocument/2006/relationships/tags" Target="../tags/tag75.xml"/><Relationship Id="rId10" Type="http://schemas.openxmlformats.org/officeDocument/2006/relationships/image" Target="../media/image26.emf"/><Relationship Id="rId4" Type="http://schemas.openxmlformats.org/officeDocument/2006/relationships/tags" Target="../tags/tag74.xml"/><Relationship Id="rId9" Type="http://schemas.openxmlformats.org/officeDocument/2006/relationships/oleObject" Target="../embeddings/oleObject18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tags" Target="../tags/tag78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77.xml"/><Relationship Id="rId1" Type="http://schemas.openxmlformats.org/officeDocument/2006/relationships/vmlDrawing" Target="../drawings/vmlDrawing19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tags" Target="../tags/tag80.xml"/><Relationship Id="rId10" Type="http://schemas.openxmlformats.org/officeDocument/2006/relationships/image" Target="../media/image29.jpeg"/><Relationship Id="rId4" Type="http://schemas.openxmlformats.org/officeDocument/2006/relationships/tags" Target="../tags/tag79.xml"/><Relationship Id="rId9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tags" Target="../tags/tag82.xml"/><Relationship Id="rId7" Type="http://schemas.openxmlformats.org/officeDocument/2006/relationships/notesSlide" Target="../notesSlides/notesSlide11.xml"/><Relationship Id="rId2" Type="http://schemas.openxmlformats.org/officeDocument/2006/relationships/tags" Target="../tags/tag81.xml"/><Relationship Id="rId1" Type="http://schemas.openxmlformats.org/officeDocument/2006/relationships/vmlDrawing" Target="../drawings/vmlDrawing20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84.xml"/><Relationship Id="rId10" Type="http://schemas.openxmlformats.org/officeDocument/2006/relationships/image" Target="../media/image3.png"/><Relationship Id="rId4" Type="http://schemas.openxmlformats.org/officeDocument/2006/relationships/tags" Target="../tags/tag83.xml"/><Relationship Id="rId9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tags" Target="../tags/tag87.xml"/><Relationship Id="rId7" Type="http://schemas.openxmlformats.org/officeDocument/2006/relationships/oleObject" Target="../embeddings/oleObject21.bin"/><Relationship Id="rId2" Type="http://schemas.openxmlformats.org/officeDocument/2006/relationships/tags" Target="../tags/tag86.xml"/><Relationship Id="rId1" Type="http://schemas.openxmlformats.org/officeDocument/2006/relationships/vmlDrawing" Target="../drawings/vmlDrawing21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tags" Target="../tags/tag91.xml"/><Relationship Id="rId7" Type="http://schemas.openxmlformats.org/officeDocument/2006/relationships/oleObject" Target="../embeddings/oleObject22.bin"/><Relationship Id="rId2" Type="http://schemas.openxmlformats.org/officeDocument/2006/relationships/tags" Target="../tags/tag90.xml"/><Relationship Id="rId1" Type="http://schemas.openxmlformats.org/officeDocument/2006/relationships/vmlDrawing" Target="../drawings/vmlDrawing22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93.xml"/><Relationship Id="rId10" Type="http://schemas.openxmlformats.org/officeDocument/2006/relationships/image" Target="../media/image3.png"/><Relationship Id="rId4" Type="http://schemas.openxmlformats.org/officeDocument/2006/relationships/tags" Target="../tags/tag92.xml"/><Relationship Id="rId9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tags" Target="../tags/tag95.xml"/><Relationship Id="rId7" Type="http://schemas.openxmlformats.org/officeDocument/2006/relationships/oleObject" Target="../embeddings/oleObject23.bin"/><Relationship Id="rId2" Type="http://schemas.openxmlformats.org/officeDocument/2006/relationships/tags" Target="../tags/tag94.xml"/><Relationship Id="rId1" Type="http://schemas.openxmlformats.org/officeDocument/2006/relationships/vmlDrawing" Target="../drawings/vmlDrawing23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tags" Target="../tags/tag99.xml"/><Relationship Id="rId7" Type="http://schemas.openxmlformats.org/officeDocument/2006/relationships/oleObject" Target="../embeddings/oleObject24.bin"/><Relationship Id="rId2" Type="http://schemas.openxmlformats.org/officeDocument/2006/relationships/tags" Target="../tags/tag98.xml"/><Relationship Id="rId1" Type="http://schemas.openxmlformats.org/officeDocument/2006/relationships/vmlDrawing" Target="../drawings/vmlDrawing24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tags" Target="../tags/tag103.xml"/><Relationship Id="rId7" Type="http://schemas.openxmlformats.org/officeDocument/2006/relationships/oleObject" Target="../embeddings/oleObject25.bin"/><Relationship Id="rId2" Type="http://schemas.openxmlformats.org/officeDocument/2006/relationships/tags" Target="../tags/tag102.xml"/><Relationship Id="rId1" Type="http://schemas.openxmlformats.org/officeDocument/2006/relationships/vmlDrawing" Target="../drawings/vmlDrawing25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05.xml"/><Relationship Id="rId10" Type="http://schemas.openxmlformats.org/officeDocument/2006/relationships/image" Target="../media/image3.png"/><Relationship Id="rId4" Type="http://schemas.openxmlformats.org/officeDocument/2006/relationships/tags" Target="../tags/tag104.xml"/><Relationship Id="rId9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tags" Target="../tags/tag107.xml"/><Relationship Id="rId7" Type="http://schemas.openxmlformats.org/officeDocument/2006/relationships/oleObject" Target="../embeddings/oleObject26.bin"/><Relationship Id="rId2" Type="http://schemas.openxmlformats.org/officeDocument/2006/relationships/tags" Target="../tags/tag106.xml"/><Relationship Id="rId1" Type="http://schemas.openxmlformats.org/officeDocument/2006/relationships/vmlDrawing" Target="../drawings/vmlDrawing26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8.xml"/><Relationship Id="rId7" Type="http://schemas.openxmlformats.org/officeDocument/2006/relationships/oleObject" Target="../embeddings/oleObject2.bin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0.xml"/><Relationship Id="rId10" Type="http://schemas.openxmlformats.org/officeDocument/2006/relationships/image" Target="../media/image3.png"/><Relationship Id="rId4" Type="http://schemas.openxmlformats.org/officeDocument/2006/relationships/tags" Target="../tags/tag9.xml"/><Relationship Id="rId9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tags" Target="../tags/tag111.xml"/><Relationship Id="rId7" Type="http://schemas.openxmlformats.org/officeDocument/2006/relationships/oleObject" Target="../embeddings/oleObject27.bin"/><Relationship Id="rId2" Type="http://schemas.openxmlformats.org/officeDocument/2006/relationships/tags" Target="../tags/tag110.xml"/><Relationship Id="rId1" Type="http://schemas.openxmlformats.org/officeDocument/2006/relationships/vmlDrawing" Target="../drawings/vmlDrawing27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tags" Target="../tags/tag115.xml"/><Relationship Id="rId7" Type="http://schemas.openxmlformats.org/officeDocument/2006/relationships/oleObject" Target="../embeddings/oleObject28.bin"/><Relationship Id="rId2" Type="http://schemas.openxmlformats.org/officeDocument/2006/relationships/tags" Target="../tags/tag114.xml"/><Relationship Id="rId1" Type="http://schemas.openxmlformats.org/officeDocument/2006/relationships/vmlDrawing" Target="../drawings/vmlDrawing28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9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tags" Target="../tags/tag119.xml"/><Relationship Id="rId7" Type="http://schemas.openxmlformats.org/officeDocument/2006/relationships/oleObject" Target="../embeddings/oleObject29.bin"/><Relationship Id="rId2" Type="http://schemas.openxmlformats.org/officeDocument/2006/relationships/tags" Target="../tags/tag118.xml"/><Relationship Id="rId1" Type="http://schemas.openxmlformats.org/officeDocument/2006/relationships/vmlDrawing" Target="../drawings/vmlDrawing29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tags" Target="../tags/tag123.xml"/><Relationship Id="rId7" Type="http://schemas.openxmlformats.org/officeDocument/2006/relationships/oleObject" Target="../embeddings/oleObject30.bin"/><Relationship Id="rId2" Type="http://schemas.openxmlformats.org/officeDocument/2006/relationships/tags" Target="../tags/tag122.xml"/><Relationship Id="rId1" Type="http://schemas.openxmlformats.org/officeDocument/2006/relationships/vmlDrawing" Target="../drawings/vmlDrawing30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25.xml"/><Relationship Id="rId10" Type="http://schemas.openxmlformats.org/officeDocument/2006/relationships/image" Target="../media/image3.png"/><Relationship Id="rId4" Type="http://schemas.openxmlformats.org/officeDocument/2006/relationships/tags" Target="../tags/tag124.xml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tags" Target="../tags/tag128.xml"/><Relationship Id="rId7" Type="http://schemas.openxmlformats.org/officeDocument/2006/relationships/oleObject" Target="../embeddings/oleObject31.bin"/><Relationship Id="rId2" Type="http://schemas.openxmlformats.org/officeDocument/2006/relationships/tags" Target="../tags/tag127.xml"/><Relationship Id="rId1" Type="http://schemas.openxmlformats.org/officeDocument/2006/relationships/vmlDrawing" Target="../drawings/vmlDrawing31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9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tags" Target="../tags/tag132.xml"/><Relationship Id="rId7" Type="http://schemas.openxmlformats.org/officeDocument/2006/relationships/oleObject" Target="../embeddings/oleObject32.bin"/><Relationship Id="rId2" Type="http://schemas.openxmlformats.org/officeDocument/2006/relationships/tags" Target="../tags/tag131.xml"/><Relationship Id="rId1" Type="http://schemas.openxmlformats.org/officeDocument/2006/relationships/vmlDrawing" Target="../drawings/vmlDrawing32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9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tags" Target="../tags/tag136.xml"/><Relationship Id="rId7" Type="http://schemas.openxmlformats.org/officeDocument/2006/relationships/oleObject" Target="../embeddings/oleObject33.bin"/><Relationship Id="rId2" Type="http://schemas.openxmlformats.org/officeDocument/2006/relationships/tags" Target="../tags/tag135.xml"/><Relationship Id="rId1" Type="http://schemas.openxmlformats.org/officeDocument/2006/relationships/vmlDrawing" Target="../drawings/vmlDrawing33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9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tags" Target="../tags/tag140.xml"/><Relationship Id="rId7" Type="http://schemas.openxmlformats.org/officeDocument/2006/relationships/oleObject" Target="../embeddings/oleObject34.bin"/><Relationship Id="rId2" Type="http://schemas.openxmlformats.org/officeDocument/2006/relationships/tags" Target="../tags/tag139.xml"/><Relationship Id="rId1" Type="http://schemas.openxmlformats.org/officeDocument/2006/relationships/vmlDrawing" Target="../drawings/vmlDrawing34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tags" Target="../tags/tag144.xml"/><Relationship Id="rId7" Type="http://schemas.openxmlformats.org/officeDocument/2006/relationships/oleObject" Target="../embeddings/oleObject35.bin"/><Relationship Id="rId2" Type="http://schemas.openxmlformats.org/officeDocument/2006/relationships/tags" Target="../tags/tag143.xml"/><Relationship Id="rId1" Type="http://schemas.openxmlformats.org/officeDocument/2006/relationships/vmlDrawing" Target="../drawings/vmlDrawing35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12.xml"/><Relationship Id="rId7" Type="http://schemas.openxmlformats.org/officeDocument/2006/relationships/oleObject" Target="../embeddings/oleObject3.bin"/><Relationship Id="rId2" Type="http://schemas.openxmlformats.org/officeDocument/2006/relationships/tags" Target="../tags/tag11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tags" Target="../tags/tag148.xml"/><Relationship Id="rId7" Type="http://schemas.openxmlformats.org/officeDocument/2006/relationships/oleObject" Target="../embeddings/oleObject36.bin"/><Relationship Id="rId2" Type="http://schemas.openxmlformats.org/officeDocument/2006/relationships/tags" Target="../tags/tag147.xml"/><Relationship Id="rId1" Type="http://schemas.openxmlformats.org/officeDocument/2006/relationships/vmlDrawing" Target="../drawings/vmlDrawing36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tags" Target="../tags/tag150.xml"/><Relationship Id="rId10" Type="http://schemas.openxmlformats.org/officeDocument/2006/relationships/image" Target="../media/image51.jpeg"/><Relationship Id="rId4" Type="http://schemas.openxmlformats.org/officeDocument/2006/relationships/tags" Target="../tags/tag149.xml"/><Relationship Id="rId9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tags" Target="../tags/tag152.xml"/><Relationship Id="rId7" Type="http://schemas.openxmlformats.org/officeDocument/2006/relationships/oleObject" Target="../embeddings/oleObject37.bin"/><Relationship Id="rId2" Type="http://schemas.openxmlformats.org/officeDocument/2006/relationships/tags" Target="../tags/tag151.xml"/><Relationship Id="rId1" Type="http://schemas.openxmlformats.org/officeDocument/2006/relationships/vmlDrawing" Target="../drawings/vmlDrawing37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9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tags" Target="../tags/tag156.xml"/><Relationship Id="rId7" Type="http://schemas.openxmlformats.org/officeDocument/2006/relationships/oleObject" Target="../embeddings/oleObject38.bin"/><Relationship Id="rId2" Type="http://schemas.openxmlformats.org/officeDocument/2006/relationships/tags" Target="../tags/tag155.xml"/><Relationship Id="rId1" Type="http://schemas.openxmlformats.org/officeDocument/2006/relationships/vmlDrawing" Target="../drawings/vmlDrawing38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9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tags" Target="../tags/tag160.xml"/><Relationship Id="rId7" Type="http://schemas.openxmlformats.org/officeDocument/2006/relationships/oleObject" Target="../embeddings/oleObject39.bin"/><Relationship Id="rId2" Type="http://schemas.openxmlformats.org/officeDocument/2006/relationships/tags" Target="../tags/tag159.xml"/><Relationship Id="rId1" Type="http://schemas.openxmlformats.org/officeDocument/2006/relationships/vmlDrawing" Target="../drawings/vmlDrawing39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9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tags" Target="../tags/tag164.xml"/><Relationship Id="rId7" Type="http://schemas.openxmlformats.org/officeDocument/2006/relationships/oleObject" Target="../embeddings/oleObject40.bin"/><Relationship Id="rId2" Type="http://schemas.openxmlformats.org/officeDocument/2006/relationships/tags" Target="../tags/tag163.xml"/><Relationship Id="rId1" Type="http://schemas.openxmlformats.org/officeDocument/2006/relationships/vmlDrawing" Target="../drawings/vmlDrawing40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66.xml"/><Relationship Id="rId10" Type="http://schemas.openxmlformats.org/officeDocument/2006/relationships/image" Target="../media/image3.png"/><Relationship Id="rId4" Type="http://schemas.openxmlformats.org/officeDocument/2006/relationships/tags" Target="../tags/tag165.xml"/><Relationship Id="rId9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tags" Target="../tags/tag169.xml"/><Relationship Id="rId7" Type="http://schemas.openxmlformats.org/officeDocument/2006/relationships/oleObject" Target="../embeddings/oleObject41.bin"/><Relationship Id="rId2" Type="http://schemas.openxmlformats.org/officeDocument/2006/relationships/tags" Target="../tags/tag168.xml"/><Relationship Id="rId1" Type="http://schemas.openxmlformats.org/officeDocument/2006/relationships/vmlDrawing" Target="../drawings/vmlDrawing41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tags" Target="../tags/tag171.xml"/><Relationship Id="rId10" Type="http://schemas.openxmlformats.org/officeDocument/2006/relationships/image" Target="../media/image59.jpeg"/><Relationship Id="rId4" Type="http://schemas.openxmlformats.org/officeDocument/2006/relationships/tags" Target="../tags/tag170.xml"/><Relationship Id="rId9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tags" Target="../tags/tag173.xml"/><Relationship Id="rId7" Type="http://schemas.openxmlformats.org/officeDocument/2006/relationships/oleObject" Target="../embeddings/oleObject42.bin"/><Relationship Id="rId2" Type="http://schemas.openxmlformats.org/officeDocument/2006/relationships/tags" Target="../tags/tag172.xml"/><Relationship Id="rId1" Type="http://schemas.openxmlformats.org/officeDocument/2006/relationships/vmlDrawing" Target="../drawings/vmlDrawing42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9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tags" Target="../tags/tag177.xml"/><Relationship Id="rId7" Type="http://schemas.openxmlformats.org/officeDocument/2006/relationships/oleObject" Target="../embeddings/oleObject43.bin"/><Relationship Id="rId2" Type="http://schemas.openxmlformats.org/officeDocument/2006/relationships/tags" Target="../tags/tag176.xml"/><Relationship Id="rId1" Type="http://schemas.openxmlformats.org/officeDocument/2006/relationships/vmlDrawing" Target="../drawings/vmlDrawing43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9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tags" Target="../tags/tag181.xml"/><Relationship Id="rId7" Type="http://schemas.openxmlformats.org/officeDocument/2006/relationships/oleObject" Target="../embeddings/oleObject44.bin"/><Relationship Id="rId2" Type="http://schemas.openxmlformats.org/officeDocument/2006/relationships/tags" Target="../tags/tag180.xml"/><Relationship Id="rId1" Type="http://schemas.openxmlformats.org/officeDocument/2006/relationships/vmlDrawing" Target="../drawings/vmlDrawing44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16.xml"/><Relationship Id="rId7" Type="http://schemas.openxmlformats.org/officeDocument/2006/relationships/oleObject" Target="../embeddings/oleObject4.bin"/><Relationship Id="rId2" Type="http://schemas.openxmlformats.org/officeDocument/2006/relationships/tags" Target="../tags/tag15.xml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9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tags" Target="../tags/tag185.xml"/><Relationship Id="rId7" Type="http://schemas.openxmlformats.org/officeDocument/2006/relationships/oleObject" Target="../embeddings/oleObject45.bin"/><Relationship Id="rId2" Type="http://schemas.openxmlformats.org/officeDocument/2006/relationships/tags" Target="../tags/tag184.xml"/><Relationship Id="rId1" Type="http://schemas.openxmlformats.org/officeDocument/2006/relationships/vmlDrawing" Target="../drawings/vmlDrawing45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9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tags" Target="../tags/tag189.xml"/><Relationship Id="rId7" Type="http://schemas.openxmlformats.org/officeDocument/2006/relationships/oleObject" Target="../embeddings/oleObject46.bin"/><Relationship Id="rId2" Type="http://schemas.openxmlformats.org/officeDocument/2006/relationships/tags" Target="../tags/tag188.xml"/><Relationship Id="rId1" Type="http://schemas.openxmlformats.org/officeDocument/2006/relationships/vmlDrawing" Target="../drawings/vmlDrawing46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9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tags" Target="../tags/tag193.xml"/><Relationship Id="rId7" Type="http://schemas.openxmlformats.org/officeDocument/2006/relationships/oleObject" Target="../embeddings/oleObject47.bin"/><Relationship Id="rId2" Type="http://schemas.openxmlformats.org/officeDocument/2006/relationships/tags" Target="../tags/tag192.xml"/><Relationship Id="rId1" Type="http://schemas.openxmlformats.org/officeDocument/2006/relationships/vmlDrawing" Target="../drawings/vmlDrawing47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9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tags" Target="../tags/tag197.xml"/><Relationship Id="rId7" Type="http://schemas.openxmlformats.org/officeDocument/2006/relationships/oleObject" Target="../embeddings/oleObject48.bin"/><Relationship Id="rId2" Type="http://schemas.openxmlformats.org/officeDocument/2006/relationships/tags" Target="../tags/tag196.xml"/><Relationship Id="rId1" Type="http://schemas.openxmlformats.org/officeDocument/2006/relationships/vmlDrawing" Target="../drawings/vmlDrawing48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9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tags" Target="../tags/tag201.xml"/><Relationship Id="rId7" Type="http://schemas.openxmlformats.org/officeDocument/2006/relationships/oleObject" Target="../embeddings/oleObject49.bin"/><Relationship Id="rId2" Type="http://schemas.openxmlformats.org/officeDocument/2006/relationships/tags" Target="../tags/tag200.xml"/><Relationship Id="rId1" Type="http://schemas.openxmlformats.org/officeDocument/2006/relationships/vmlDrawing" Target="../drawings/vmlDrawing49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tags" Target="../tags/tag203.xml"/><Relationship Id="rId10" Type="http://schemas.openxmlformats.org/officeDocument/2006/relationships/image" Target="../media/image69.jpeg"/><Relationship Id="rId4" Type="http://schemas.openxmlformats.org/officeDocument/2006/relationships/tags" Target="../tags/tag202.xml"/><Relationship Id="rId9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tags" Target="../tags/tag205.xml"/><Relationship Id="rId7" Type="http://schemas.openxmlformats.org/officeDocument/2006/relationships/oleObject" Target="../embeddings/oleObject50.bin"/><Relationship Id="rId2" Type="http://schemas.openxmlformats.org/officeDocument/2006/relationships/tags" Target="../tags/tag204.xml"/><Relationship Id="rId1" Type="http://schemas.openxmlformats.org/officeDocument/2006/relationships/vmlDrawing" Target="../drawings/vmlDrawing50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tags" Target="../tags/tag207.xml"/><Relationship Id="rId10" Type="http://schemas.openxmlformats.org/officeDocument/2006/relationships/image" Target="../media/image72.jpeg"/><Relationship Id="rId4" Type="http://schemas.openxmlformats.org/officeDocument/2006/relationships/tags" Target="../tags/tag206.xml"/><Relationship Id="rId9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tags" Target="../tags/tag210.xml"/><Relationship Id="rId7" Type="http://schemas.openxmlformats.org/officeDocument/2006/relationships/oleObject" Target="../embeddings/oleObject51.bin"/><Relationship Id="rId2" Type="http://schemas.openxmlformats.org/officeDocument/2006/relationships/tags" Target="../tags/tag209.xml"/><Relationship Id="rId1" Type="http://schemas.openxmlformats.org/officeDocument/2006/relationships/vmlDrawing" Target="../drawings/vmlDrawing51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tags" Target="../tags/tag212.xml"/><Relationship Id="rId10" Type="http://schemas.openxmlformats.org/officeDocument/2006/relationships/image" Target="../media/image75.wmf"/><Relationship Id="rId4" Type="http://schemas.openxmlformats.org/officeDocument/2006/relationships/tags" Target="../tags/tag211.xml"/><Relationship Id="rId9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tags" Target="../tags/tag214.xml"/><Relationship Id="rId7" Type="http://schemas.openxmlformats.org/officeDocument/2006/relationships/oleObject" Target="../embeddings/oleObject52.bin"/><Relationship Id="rId2" Type="http://schemas.openxmlformats.org/officeDocument/2006/relationships/tags" Target="../tags/tag213.xml"/><Relationship Id="rId1" Type="http://schemas.openxmlformats.org/officeDocument/2006/relationships/vmlDrawing" Target="../drawings/vmlDrawing52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9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tags" Target="../tags/tag218.xml"/><Relationship Id="rId7" Type="http://schemas.openxmlformats.org/officeDocument/2006/relationships/oleObject" Target="../embeddings/oleObject53.bin"/><Relationship Id="rId2" Type="http://schemas.openxmlformats.org/officeDocument/2006/relationships/tags" Target="../tags/tag217.xml"/><Relationship Id="rId1" Type="http://schemas.openxmlformats.org/officeDocument/2006/relationships/vmlDrawing" Target="../drawings/vmlDrawing53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tags" Target="../tags/tag220.xml"/><Relationship Id="rId10" Type="http://schemas.openxmlformats.org/officeDocument/2006/relationships/image" Target="../media/image79.jpeg"/><Relationship Id="rId4" Type="http://schemas.openxmlformats.org/officeDocument/2006/relationships/tags" Target="../tags/tag219.xml"/><Relationship Id="rId9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20.xml"/><Relationship Id="rId7" Type="http://schemas.openxmlformats.org/officeDocument/2006/relationships/oleObject" Target="../embeddings/oleObject5.bin"/><Relationship Id="rId2" Type="http://schemas.openxmlformats.org/officeDocument/2006/relationships/tags" Target="../tags/tag19.xml"/><Relationship Id="rId1" Type="http://schemas.openxmlformats.org/officeDocument/2006/relationships/vmlDrawing" Target="../drawings/vmlDrawing5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2.xml"/><Relationship Id="rId10" Type="http://schemas.openxmlformats.org/officeDocument/2006/relationships/image" Target="../media/image3.png"/><Relationship Id="rId4" Type="http://schemas.openxmlformats.org/officeDocument/2006/relationships/tags" Target="../tags/tag21.xml"/><Relationship Id="rId9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tags" Target="../tags/tag222.xml"/><Relationship Id="rId7" Type="http://schemas.openxmlformats.org/officeDocument/2006/relationships/oleObject" Target="../embeddings/oleObject54.bin"/><Relationship Id="rId2" Type="http://schemas.openxmlformats.org/officeDocument/2006/relationships/tags" Target="../tags/tag221.xml"/><Relationship Id="rId1" Type="http://schemas.openxmlformats.org/officeDocument/2006/relationships/vmlDrawing" Target="../drawings/vmlDrawing54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9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tags" Target="../tags/tag226.xml"/><Relationship Id="rId7" Type="http://schemas.openxmlformats.org/officeDocument/2006/relationships/oleObject" Target="../embeddings/oleObject55.bin"/><Relationship Id="rId2" Type="http://schemas.openxmlformats.org/officeDocument/2006/relationships/tags" Target="../tags/tag225.xml"/><Relationship Id="rId1" Type="http://schemas.openxmlformats.org/officeDocument/2006/relationships/vmlDrawing" Target="../drawings/vmlDrawing55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9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tags" Target="../tags/tag230.xml"/><Relationship Id="rId7" Type="http://schemas.openxmlformats.org/officeDocument/2006/relationships/oleObject" Target="../embeddings/oleObject56.bin"/><Relationship Id="rId2" Type="http://schemas.openxmlformats.org/officeDocument/2006/relationships/tags" Target="../tags/tag229.xml"/><Relationship Id="rId1" Type="http://schemas.openxmlformats.org/officeDocument/2006/relationships/vmlDrawing" Target="../drawings/vmlDrawing56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tags" Target="../tags/tag232.xml"/><Relationship Id="rId10" Type="http://schemas.openxmlformats.org/officeDocument/2006/relationships/image" Target="../media/image84.jpeg"/><Relationship Id="rId4" Type="http://schemas.openxmlformats.org/officeDocument/2006/relationships/tags" Target="../tags/tag231.xml"/><Relationship Id="rId9" Type="http://schemas.openxmlformats.org/officeDocument/2006/relationships/image" Target="../media/image83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tags" Target="../tags/tag234.xml"/><Relationship Id="rId7" Type="http://schemas.openxmlformats.org/officeDocument/2006/relationships/oleObject" Target="../embeddings/oleObject57.bin"/><Relationship Id="rId2" Type="http://schemas.openxmlformats.org/officeDocument/2006/relationships/tags" Target="../tags/tag233.xml"/><Relationship Id="rId1" Type="http://schemas.openxmlformats.org/officeDocument/2006/relationships/vmlDrawing" Target="../drawings/vmlDrawing57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36.xml"/><Relationship Id="rId10" Type="http://schemas.openxmlformats.org/officeDocument/2006/relationships/image" Target="../media/image3.png"/><Relationship Id="rId4" Type="http://schemas.openxmlformats.org/officeDocument/2006/relationships/tags" Target="../tags/tag235.xml"/><Relationship Id="rId9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tags" Target="../tags/tag238.xml"/><Relationship Id="rId7" Type="http://schemas.openxmlformats.org/officeDocument/2006/relationships/oleObject" Target="../embeddings/oleObject58.bin"/><Relationship Id="rId2" Type="http://schemas.openxmlformats.org/officeDocument/2006/relationships/tags" Target="../tags/tag237.xml"/><Relationship Id="rId1" Type="http://schemas.openxmlformats.org/officeDocument/2006/relationships/vmlDrawing" Target="../drawings/vmlDrawing58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9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tags" Target="../tags/tag242.xml"/><Relationship Id="rId7" Type="http://schemas.openxmlformats.org/officeDocument/2006/relationships/oleObject" Target="../embeddings/oleObject59.bin"/><Relationship Id="rId2" Type="http://schemas.openxmlformats.org/officeDocument/2006/relationships/tags" Target="../tags/tag241.xml"/><Relationship Id="rId1" Type="http://schemas.openxmlformats.org/officeDocument/2006/relationships/vmlDrawing" Target="../drawings/vmlDrawing59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9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tags" Target="../tags/tag246.xml"/><Relationship Id="rId7" Type="http://schemas.openxmlformats.org/officeDocument/2006/relationships/oleObject" Target="../embeddings/oleObject60.bin"/><Relationship Id="rId2" Type="http://schemas.openxmlformats.org/officeDocument/2006/relationships/tags" Target="../tags/tag245.xml"/><Relationship Id="rId1" Type="http://schemas.openxmlformats.org/officeDocument/2006/relationships/vmlDrawing" Target="../drawings/vmlDrawing60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tags" Target="../tags/tag248.xml"/><Relationship Id="rId10" Type="http://schemas.openxmlformats.org/officeDocument/2006/relationships/image" Target="../media/image91.jpeg"/><Relationship Id="rId4" Type="http://schemas.openxmlformats.org/officeDocument/2006/relationships/tags" Target="../tags/tag247.xml"/><Relationship Id="rId9" Type="http://schemas.openxmlformats.org/officeDocument/2006/relationships/image" Target="../media/image90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9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tags" Target="../tags/tag251.xml"/><Relationship Id="rId7" Type="http://schemas.openxmlformats.org/officeDocument/2006/relationships/oleObject" Target="../embeddings/oleObject61.bin"/><Relationship Id="rId2" Type="http://schemas.openxmlformats.org/officeDocument/2006/relationships/tags" Target="../tags/tag250.xml"/><Relationship Id="rId1" Type="http://schemas.openxmlformats.org/officeDocument/2006/relationships/vmlDrawing" Target="../drawings/vmlDrawing61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9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tags" Target="../tags/tag255.xml"/><Relationship Id="rId7" Type="http://schemas.openxmlformats.org/officeDocument/2006/relationships/oleObject" Target="../embeddings/oleObject62.bin"/><Relationship Id="rId2" Type="http://schemas.openxmlformats.org/officeDocument/2006/relationships/tags" Target="../tags/tag254.xml"/><Relationship Id="rId1" Type="http://schemas.openxmlformats.org/officeDocument/2006/relationships/vmlDrawing" Target="../drawings/vmlDrawing62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7.xml"/><Relationship Id="rId10" Type="http://schemas.openxmlformats.org/officeDocument/2006/relationships/image" Target="../media/image3.png"/><Relationship Id="rId4" Type="http://schemas.openxmlformats.org/officeDocument/2006/relationships/tags" Target="../tags/tag256.xml"/><Relationship Id="rId9" Type="http://schemas.openxmlformats.org/officeDocument/2006/relationships/image" Target="../media/image9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tags" Target="../tags/tag24.xml"/><Relationship Id="rId7" Type="http://schemas.openxmlformats.org/officeDocument/2006/relationships/oleObject" Target="../embeddings/oleObject6.bin"/><Relationship Id="rId2" Type="http://schemas.openxmlformats.org/officeDocument/2006/relationships/tags" Target="../tags/tag23.xml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tags" Target="../tags/tag259.xml"/><Relationship Id="rId7" Type="http://schemas.openxmlformats.org/officeDocument/2006/relationships/oleObject" Target="../embeddings/oleObject63.bin"/><Relationship Id="rId2" Type="http://schemas.openxmlformats.org/officeDocument/2006/relationships/tags" Target="../tags/tag258.xml"/><Relationship Id="rId1" Type="http://schemas.openxmlformats.org/officeDocument/2006/relationships/vmlDrawing" Target="../drawings/vmlDrawing63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9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tags" Target="../tags/tag263.xml"/><Relationship Id="rId7" Type="http://schemas.openxmlformats.org/officeDocument/2006/relationships/oleObject" Target="../embeddings/oleObject64.bin"/><Relationship Id="rId2" Type="http://schemas.openxmlformats.org/officeDocument/2006/relationships/tags" Target="../tags/tag262.xml"/><Relationship Id="rId1" Type="http://schemas.openxmlformats.org/officeDocument/2006/relationships/vmlDrawing" Target="../drawings/vmlDrawing64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9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tags" Target="../tags/tag267.xml"/><Relationship Id="rId7" Type="http://schemas.openxmlformats.org/officeDocument/2006/relationships/oleObject" Target="../embeddings/oleObject65.bin"/><Relationship Id="rId2" Type="http://schemas.openxmlformats.org/officeDocument/2006/relationships/tags" Target="../tags/tag266.xml"/><Relationship Id="rId1" Type="http://schemas.openxmlformats.org/officeDocument/2006/relationships/vmlDrawing" Target="../drawings/vmlDrawing65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9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tags" Target="../tags/tag271.xml"/><Relationship Id="rId7" Type="http://schemas.openxmlformats.org/officeDocument/2006/relationships/oleObject" Target="../embeddings/oleObject66.bin"/><Relationship Id="rId2" Type="http://schemas.openxmlformats.org/officeDocument/2006/relationships/tags" Target="../tags/tag270.xml"/><Relationship Id="rId1" Type="http://schemas.openxmlformats.org/officeDocument/2006/relationships/vmlDrawing" Target="../drawings/vmlDrawing66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73.xml"/><Relationship Id="rId10" Type="http://schemas.openxmlformats.org/officeDocument/2006/relationships/image" Target="../media/image3.png"/><Relationship Id="rId4" Type="http://schemas.openxmlformats.org/officeDocument/2006/relationships/tags" Target="../tags/tag272.xml"/><Relationship Id="rId9" Type="http://schemas.openxmlformats.org/officeDocument/2006/relationships/image" Target="../media/image9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tags" Target="../tags/tag275.xml"/><Relationship Id="rId7" Type="http://schemas.openxmlformats.org/officeDocument/2006/relationships/oleObject" Target="../embeddings/oleObject67.bin"/><Relationship Id="rId2" Type="http://schemas.openxmlformats.org/officeDocument/2006/relationships/tags" Target="../tags/tag274.xml"/><Relationship Id="rId1" Type="http://schemas.openxmlformats.org/officeDocument/2006/relationships/vmlDrawing" Target="../drawings/vmlDrawing67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77.xml"/><Relationship Id="rId4" Type="http://schemas.openxmlformats.org/officeDocument/2006/relationships/tags" Target="../tags/tag276.xml"/><Relationship Id="rId9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tags" Target="../tags/tag279.xml"/><Relationship Id="rId7" Type="http://schemas.openxmlformats.org/officeDocument/2006/relationships/oleObject" Target="../embeddings/oleObject68.bin"/><Relationship Id="rId2" Type="http://schemas.openxmlformats.org/officeDocument/2006/relationships/tags" Target="../tags/tag278.xml"/><Relationship Id="rId1" Type="http://schemas.openxmlformats.org/officeDocument/2006/relationships/vmlDrawing" Target="../drawings/vmlDrawing68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tags" Target="../tags/tag281.xml"/><Relationship Id="rId10" Type="http://schemas.openxmlformats.org/officeDocument/2006/relationships/image" Target="../media/image103.jpeg"/><Relationship Id="rId4" Type="http://schemas.openxmlformats.org/officeDocument/2006/relationships/tags" Target="../tags/tag280.xml"/><Relationship Id="rId9" Type="http://schemas.openxmlformats.org/officeDocument/2006/relationships/image" Target="../media/image102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tags" Target="../tags/tag283.xml"/><Relationship Id="rId7" Type="http://schemas.openxmlformats.org/officeDocument/2006/relationships/oleObject" Target="../embeddings/oleObject69.bin"/><Relationship Id="rId2" Type="http://schemas.openxmlformats.org/officeDocument/2006/relationships/tags" Target="../tags/tag282.xml"/><Relationship Id="rId1" Type="http://schemas.openxmlformats.org/officeDocument/2006/relationships/vmlDrawing" Target="../drawings/vmlDrawing69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tags" Target="../tags/tag285.xml"/><Relationship Id="rId10" Type="http://schemas.openxmlformats.org/officeDocument/2006/relationships/image" Target="../media/image91.jpeg"/><Relationship Id="rId4" Type="http://schemas.openxmlformats.org/officeDocument/2006/relationships/tags" Target="../tags/tag284.xml"/><Relationship Id="rId9" Type="http://schemas.openxmlformats.org/officeDocument/2006/relationships/image" Target="../media/image90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tags" Target="../tags/tag287.xml"/><Relationship Id="rId7" Type="http://schemas.openxmlformats.org/officeDocument/2006/relationships/oleObject" Target="../embeddings/oleObject70.bin"/><Relationship Id="rId2" Type="http://schemas.openxmlformats.org/officeDocument/2006/relationships/tags" Target="../tags/tag286.xml"/><Relationship Id="rId1" Type="http://schemas.openxmlformats.org/officeDocument/2006/relationships/vmlDrawing" Target="../drawings/vmlDrawing70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9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0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tags" Target="../tags/tag292.xml"/><Relationship Id="rId7" Type="http://schemas.openxmlformats.org/officeDocument/2006/relationships/oleObject" Target="../embeddings/oleObject71.bin"/><Relationship Id="rId2" Type="http://schemas.openxmlformats.org/officeDocument/2006/relationships/tags" Target="../tags/tag291.xml"/><Relationship Id="rId1" Type="http://schemas.openxmlformats.org/officeDocument/2006/relationships/vmlDrawing" Target="../drawings/vmlDrawing71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tags" Target="../tags/tag28.xml"/><Relationship Id="rId7" Type="http://schemas.openxmlformats.org/officeDocument/2006/relationships/oleObject" Target="../embeddings/oleObject7.bin"/><Relationship Id="rId2" Type="http://schemas.openxmlformats.org/officeDocument/2006/relationships/tags" Target="../tags/tag27.xml"/><Relationship Id="rId1" Type="http://schemas.openxmlformats.org/officeDocument/2006/relationships/vmlDrawing" Target="../drawings/vmlDrawing7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9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tags" Target="../tags/tag296.xml"/><Relationship Id="rId7" Type="http://schemas.openxmlformats.org/officeDocument/2006/relationships/oleObject" Target="../embeddings/oleObject72.bin"/><Relationship Id="rId2" Type="http://schemas.openxmlformats.org/officeDocument/2006/relationships/tags" Target="../tags/tag295.xml"/><Relationship Id="rId1" Type="http://schemas.openxmlformats.org/officeDocument/2006/relationships/vmlDrawing" Target="../drawings/vmlDrawing72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98.xml"/><Relationship Id="rId10" Type="http://schemas.openxmlformats.org/officeDocument/2006/relationships/image" Target="../media/image3.png"/><Relationship Id="rId4" Type="http://schemas.openxmlformats.org/officeDocument/2006/relationships/tags" Target="../tags/tag297.xml"/><Relationship Id="rId9" Type="http://schemas.openxmlformats.org/officeDocument/2006/relationships/image" Target="../media/image10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3" Type="http://schemas.openxmlformats.org/officeDocument/2006/relationships/tags" Target="../tags/tag300.xml"/><Relationship Id="rId7" Type="http://schemas.openxmlformats.org/officeDocument/2006/relationships/image" Target="../media/image110.png"/><Relationship Id="rId2" Type="http://schemas.openxmlformats.org/officeDocument/2006/relationships/tags" Target="../tags/tag299.xml"/><Relationship Id="rId1" Type="http://schemas.openxmlformats.org/officeDocument/2006/relationships/vmlDrawing" Target="../drawings/vmlDrawing73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tags" Target="../tags/tag302.xml"/><Relationship Id="rId10" Type="http://schemas.openxmlformats.org/officeDocument/2006/relationships/image" Target="../media/image111.png"/><Relationship Id="rId4" Type="http://schemas.openxmlformats.org/officeDocument/2006/relationships/tags" Target="../tags/tag301.xml"/><Relationship Id="rId9" Type="http://schemas.openxmlformats.org/officeDocument/2006/relationships/image" Target="../media/image109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311.xml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image" Target="../media/image3.png"/><Relationship Id="rId5" Type="http://schemas.openxmlformats.org/officeDocument/2006/relationships/image" Target="../media/image112.png"/><Relationship Id="rId4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image" Target="../media/image3.png"/><Relationship Id="rId5" Type="http://schemas.openxmlformats.org/officeDocument/2006/relationships/image" Target="../media/image113.png"/><Relationship Id="rId4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tags" Target="../tags/tag32.xml"/><Relationship Id="rId7" Type="http://schemas.openxmlformats.org/officeDocument/2006/relationships/oleObject" Target="../embeddings/oleObject8.bin"/><Relationship Id="rId2" Type="http://schemas.openxmlformats.org/officeDocument/2006/relationships/tags" Target="../tags/tag31.xml"/><Relationship Id="rId1" Type="http://schemas.openxmlformats.org/officeDocument/2006/relationships/vmlDrawing" Target="../drawings/vmlDrawing8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emf"/><Relationship Id="rId3" Type="http://schemas.openxmlformats.org/officeDocument/2006/relationships/tags" Target="../tags/tag326.xml"/><Relationship Id="rId7" Type="http://schemas.openxmlformats.org/officeDocument/2006/relationships/oleObject" Target="../embeddings/oleObject74.bin"/><Relationship Id="rId2" Type="http://schemas.openxmlformats.org/officeDocument/2006/relationships/tags" Target="../tags/tag325.xml"/><Relationship Id="rId1" Type="http://schemas.openxmlformats.org/officeDocument/2006/relationships/vmlDrawing" Target="../drawings/vmlDrawing74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9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3" Type="http://schemas.openxmlformats.org/officeDocument/2006/relationships/tags" Target="../tags/tag330.xml"/><Relationship Id="rId7" Type="http://schemas.openxmlformats.org/officeDocument/2006/relationships/oleObject" Target="../embeddings/oleObject75.bin"/><Relationship Id="rId2" Type="http://schemas.openxmlformats.org/officeDocument/2006/relationships/tags" Target="../tags/tag329.xml"/><Relationship Id="rId1" Type="http://schemas.openxmlformats.org/officeDocument/2006/relationships/vmlDrawing" Target="../drawings/vmlDrawing75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32.xml"/><Relationship Id="rId4" Type="http://schemas.openxmlformats.org/officeDocument/2006/relationships/tags" Target="../tags/tag331.xml"/><Relationship Id="rId9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tags" Target="../tags/tag334.xml"/><Relationship Id="rId7" Type="http://schemas.openxmlformats.org/officeDocument/2006/relationships/oleObject" Target="../embeddings/oleObject76.bin"/><Relationship Id="rId2" Type="http://schemas.openxmlformats.org/officeDocument/2006/relationships/tags" Target="../tags/tag333.xml"/><Relationship Id="rId1" Type="http://schemas.openxmlformats.org/officeDocument/2006/relationships/vmlDrawing" Target="../drawings/vmlDrawing76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9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tags" Target="../tags/tag338.xml"/><Relationship Id="rId7" Type="http://schemas.openxmlformats.org/officeDocument/2006/relationships/oleObject" Target="../embeddings/oleObject77.bin"/><Relationship Id="rId2" Type="http://schemas.openxmlformats.org/officeDocument/2006/relationships/tags" Target="../tags/tag337.xml"/><Relationship Id="rId1" Type="http://schemas.openxmlformats.org/officeDocument/2006/relationships/vmlDrawing" Target="../drawings/vmlDrawing77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40.xml"/><Relationship Id="rId10" Type="http://schemas.openxmlformats.org/officeDocument/2006/relationships/image" Target="../media/image3.png"/><Relationship Id="rId4" Type="http://schemas.openxmlformats.org/officeDocument/2006/relationships/tags" Target="../tags/tag339.xml"/><Relationship Id="rId9" Type="http://schemas.openxmlformats.org/officeDocument/2006/relationships/image" Target="../media/image118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tags" Target="../tags/tag342.xml"/><Relationship Id="rId7" Type="http://schemas.openxmlformats.org/officeDocument/2006/relationships/oleObject" Target="../embeddings/oleObject78.bin"/><Relationship Id="rId2" Type="http://schemas.openxmlformats.org/officeDocument/2006/relationships/tags" Target="../tags/tag341.xml"/><Relationship Id="rId1" Type="http://schemas.openxmlformats.org/officeDocument/2006/relationships/vmlDrawing" Target="../drawings/vmlDrawing78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44.xml"/><Relationship Id="rId10" Type="http://schemas.openxmlformats.org/officeDocument/2006/relationships/image" Target="../media/image3.png"/><Relationship Id="rId4" Type="http://schemas.openxmlformats.org/officeDocument/2006/relationships/tags" Target="../tags/tag343.xml"/><Relationship Id="rId9" Type="http://schemas.openxmlformats.org/officeDocument/2006/relationships/image" Target="../media/image120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emf"/><Relationship Id="rId3" Type="http://schemas.openxmlformats.org/officeDocument/2006/relationships/tags" Target="../tags/tag346.xml"/><Relationship Id="rId7" Type="http://schemas.openxmlformats.org/officeDocument/2006/relationships/oleObject" Target="../embeddings/oleObject79.bin"/><Relationship Id="rId2" Type="http://schemas.openxmlformats.org/officeDocument/2006/relationships/tags" Target="../tags/tag345.xml"/><Relationship Id="rId1" Type="http://schemas.openxmlformats.org/officeDocument/2006/relationships/vmlDrawing" Target="../drawings/vmlDrawing79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48.xml"/><Relationship Id="rId10" Type="http://schemas.openxmlformats.org/officeDocument/2006/relationships/image" Target="../media/image3.png"/><Relationship Id="rId4" Type="http://schemas.openxmlformats.org/officeDocument/2006/relationships/tags" Target="../tags/tag347.xml"/><Relationship Id="rId9" Type="http://schemas.openxmlformats.org/officeDocument/2006/relationships/image" Target="../media/image122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tags" Target="../tags/tag350.xml"/><Relationship Id="rId7" Type="http://schemas.openxmlformats.org/officeDocument/2006/relationships/oleObject" Target="../embeddings/oleObject80.bin"/><Relationship Id="rId2" Type="http://schemas.openxmlformats.org/officeDocument/2006/relationships/tags" Target="../tags/tag349.xml"/><Relationship Id="rId1" Type="http://schemas.openxmlformats.org/officeDocument/2006/relationships/vmlDrawing" Target="../drawings/vmlDrawing80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52.xml"/><Relationship Id="rId4" Type="http://schemas.openxmlformats.org/officeDocument/2006/relationships/tags" Target="../tags/tag351.xml"/><Relationship Id="rId9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3" Type="http://schemas.openxmlformats.org/officeDocument/2006/relationships/tags" Target="../tags/tag354.xml"/><Relationship Id="rId7" Type="http://schemas.openxmlformats.org/officeDocument/2006/relationships/oleObject" Target="../embeddings/oleObject81.bin"/><Relationship Id="rId2" Type="http://schemas.openxmlformats.org/officeDocument/2006/relationships/tags" Target="../tags/tag353.xml"/><Relationship Id="rId1" Type="http://schemas.openxmlformats.org/officeDocument/2006/relationships/vmlDrawing" Target="../drawings/vmlDrawing81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56.xml"/><Relationship Id="rId10" Type="http://schemas.openxmlformats.org/officeDocument/2006/relationships/image" Target="../media/image3.png"/><Relationship Id="rId4" Type="http://schemas.openxmlformats.org/officeDocument/2006/relationships/tags" Target="../tags/tag355.xml"/><Relationship Id="rId9" Type="http://schemas.openxmlformats.org/officeDocument/2006/relationships/image" Target="../media/image125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58.xml"/><Relationship Id="rId7" Type="http://schemas.openxmlformats.org/officeDocument/2006/relationships/image" Target="../media/image127.wmf"/><Relationship Id="rId2" Type="http://schemas.openxmlformats.org/officeDocument/2006/relationships/tags" Target="../tags/tag357.xml"/><Relationship Id="rId1" Type="http://schemas.openxmlformats.org/officeDocument/2006/relationships/vmlDrawing" Target="../drawings/vmlDrawing82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60.xml"/><Relationship Id="rId10" Type="http://schemas.openxmlformats.org/officeDocument/2006/relationships/image" Target="../media/image126.emf"/><Relationship Id="rId4" Type="http://schemas.openxmlformats.org/officeDocument/2006/relationships/tags" Target="../tags/tag359.xml"/><Relationship Id="rId9" Type="http://schemas.openxmlformats.org/officeDocument/2006/relationships/oleObject" Target="../embeddings/oleObject82.bin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tags" Target="../tags/tag362.xml"/><Relationship Id="rId7" Type="http://schemas.openxmlformats.org/officeDocument/2006/relationships/oleObject" Target="../embeddings/oleObject83.bin"/><Relationship Id="rId2" Type="http://schemas.openxmlformats.org/officeDocument/2006/relationships/tags" Target="../tags/tag361.xml"/><Relationship Id="rId1" Type="http://schemas.openxmlformats.org/officeDocument/2006/relationships/vmlDrawing" Target="../drawings/vmlDrawing83.v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64.xml"/><Relationship Id="rId10" Type="http://schemas.openxmlformats.org/officeDocument/2006/relationships/image" Target="../media/image3.png"/><Relationship Id="rId4" Type="http://schemas.openxmlformats.org/officeDocument/2006/relationships/tags" Target="../tags/tag363.xml"/><Relationship Id="rId9" Type="http://schemas.openxmlformats.org/officeDocument/2006/relationships/image" Target="../media/image12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Quiz #1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You would expect to find </a:t>
            </a:r>
            <a:r>
              <a:rPr lang="en-US" dirty="0" err="1" smtClean="0"/>
              <a:t>catalases</a:t>
            </a:r>
            <a:r>
              <a:rPr lang="en-US" dirty="0" smtClean="0"/>
              <a:t> and </a:t>
            </a:r>
            <a:r>
              <a:rPr lang="en-US" dirty="0" err="1" smtClean="0"/>
              <a:t>oxidases</a:t>
            </a:r>
            <a:r>
              <a:rPr lang="en-US" dirty="0" smtClean="0"/>
              <a:t> in: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TPCh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Rough Endoplasmic Reticulum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Smooth Endoplasmic reticulum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The Golgi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Peroxisomes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Quiz #10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993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1. You have a patient with an embryo that is 14 days of gestation.  You know that the embryo has :</a:t>
            </a:r>
            <a:endParaRPr lang="en-US" sz="28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Undergone gastrulation.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Implanted.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Established the vertebrate body plan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Three germ layers.</a:t>
            </a:r>
            <a:endParaRPr lang="en-US" sz="2800" dirty="0"/>
          </a:p>
        </p:txBody>
      </p:sp>
      <p:grpSp>
        <p:nvGrpSpPr>
          <p:cNvPr id="8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6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5867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2. A woman in your dental chair is pregnant.  Her last menstrual cycle began 21 days ago.  You know that her embryo has.</a:t>
            </a:r>
            <a:endParaRPr lang="en-US" sz="32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9050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An inner cell mass.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Three germ layers.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 beating heart.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 </a:t>
            </a: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pellucida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949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Neural crest cells are derived from: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Ectoderm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Mesoderm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Endoderm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773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The fetal component of the placenta comes from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Inner cell mass.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Trophoblast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Ectoderm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Blastocyst cavity.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695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The percentage of fertilized eggs that make it to birth is: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90%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70%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30%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10%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6432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6. The pharyngeal pouch that gives rise to the thymus is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2502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7. The tip of the nose develops from the:</a:t>
            </a:r>
            <a:endParaRPr lang="en-US" sz="36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Frontonasal</a:t>
            </a:r>
            <a:r>
              <a:rPr lang="en-US" dirty="0" smtClean="0"/>
              <a:t> process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Maxillary process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Mandibular process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First pharyngeal arch.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1485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8. The upper incisors develop from the 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Medial nasal processes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Maxillary processes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Lateral nasal processes.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 and 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A, B and C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3104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The mandibular process is found at the tip of pointer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1371600"/>
            <a:ext cx="3581401" cy="566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48600" y="1371600"/>
            <a:ext cx="914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48600" y="19812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48600" y="2526268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48600" y="2907268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477000" y="2306598"/>
            <a:ext cx="1371600" cy="21967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934200" y="2739067"/>
            <a:ext cx="914400" cy="52447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467600" y="3104997"/>
            <a:ext cx="381000" cy="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934200" y="2752130"/>
            <a:ext cx="914400" cy="52447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7467600" y="3694611"/>
            <a:ext cx="381000" cy="8513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391400" y="4258270"/>
            <a:ext cx="495300" cy="85130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48600" y="3593068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848600" y="4126468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E</a:t>
            </a:r>
          </a:p>
        </p:txBody>
      </p:sp>
      <p:grpSp>
        <p:nvGrpSpPr>
          <p:cNvPr id="34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33" name="CDShape" hidden="1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32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0477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10.  The </a:t>
            </a:r>
            <a:r>
              <a:rPr lang="en-US" dirty="0" smtClean="0"/>
              <a:t>structure at the tip of the pointer is a(n):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3771900"/>
          <a:ext cx="2743200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TPCh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771900"/>
                        <a:ext cx="2743200" cy="308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1828800"/>
            <a:ext cx="4876800" cy="5029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Actin</a:t>
            </a:r>
            <a:r>
              <a:rPr lang="en-US" dirty="0" smtClean="0"/>
              <a:t> filament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Intermediate filament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Microtubule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715000" y="4204252"/>
            <a:ext cx="609600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8" name="CDShape" descr="countdown.png"/>
            <p:cNvPicPr>
              <a:picLocks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7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 An upper cleft jaw would occur between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Medial and lateral incisors.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Lateral incisor and the canine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Canine and first molar.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1447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Quiz #11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0316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The earliest development of the tooth is directed by the expression of: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FGF by the ectoderm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FGF by the endoderm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SHH by neural crest cells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BMP by neural crest cells.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40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Later tooth development and tooth patterning is directed by: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Ectoderm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Neural crest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Somites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Lateral plate mesoderm.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8831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3. The dental follicle gives rise to: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Enamel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Dentin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Cementum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Enamel organ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2399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Osteoblasts forming alveolar bone develop from: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Oral Ectoderm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Neural crest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Dental papilla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Enamel organ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1874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The initiation of the primary dentition begins at: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6 – 8 weeks of gestation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20 weeks of gestation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6 – 8 weeks after birth.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6 months after birth.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436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6. The cells at the tip of the  pointer are:</a:t>
            </a:r>
            <a:endParaRPr lang="en-US" sz="3600" dirty="0"/>
          </a:p>
        </p:txBody>
      </p:sp>
      <p:pic>
        <p:nvPicPr>
          <p:cNvPr id="5" name="Picture 4" descr="bell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976" y="2438400"/>
            <a:ext cx="5105024" cy="38433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>
            <a:off x="6477000" y="3008312"/>
            <a:ext cx="685800" cy="9144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52400" y="14478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err="1" smtClean="0"/>
              <a:t>Odontoblasts</a:t>
            </a:r>
            <a:endParaRPr lang="en-US" sz="2800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err="1" smtClean="0"/>
              <a:t>Presecretory</a:t>
            </a:r>
            <a:r>
              <a:rPr lang="en-US" sz="2800" dirty="0" smtClean="0"/>
              <a:t> </a:t>
            </a:r>
            <a:r>
              <a:rPr lang="en-US" sz="2800" dirty="0" err="1" smtClean="0"/>
              <a:t>ameloblasts</a:t>
            </a:r>
            <a:endParaRPr lang="en-US" sz="2800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Secretory </a:t>
            </a:r>
            <a:r>
              <a:rPr lang="en-US" sz="2800" dirty="0" err="1" smtClean="0"/>
              <a:t>ameloblasts</a:t>
            </a:r>
            <a:endParaRPr lang="en-US" sz="2800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Ruffled </a:t>
            </a:r>
            <a:r>
              <a:rPr lang="en-US" sz="2800" dirty="0" err="1" smtClean="0"/>
              <a:t>ameloblasts</a:t>
            </a:r>
            <a:endParaRPr lang="en-US" sz="2800" dirty="0"/>
          </a:p>
        </p:txBody>
      </p:sp>
      <p:grpSp>
        <p:nvGrpSpPr>
          <p:cNvPr id="9" name="CountdownNew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8" name="CDShape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7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4439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7. During the secretory phase the percentage of mineral in enamel is: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10%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30%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50 %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95%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0628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3103" y="152400"/>
            <a:ext cx="8229600" cy="1143000"/>
          </a:xfrm>
        </p:spPr>
        <p:txBody>
          <a:bodyPr/>
          <a:lstStyle/>
          <a:p>
            <a:r>
              <a:rPr lang="en-US" dirty="0" smtClean="0"/>
              <a:t>8. The arrows point to:</a:t>
            </a:r>
            <a:endParaRPr lang="en-US" dirty="0"/>
          </a:p>
        </p:txBody>
      </p:sp>
      <p:pic>
        <p:nvPicPr>
          <p:cNvPr id="5" name="Picture 10" descr="Figure_07-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990600"/>
            <a:ext cx="3343275" cy="411480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6019800" y="1752600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468829" y="1755058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CountdownNew"/>
          <p:cNvGrpSpPr/>
          <p:nvPr>
            <p:custDataLst>
              <p:tags r:id="rId2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0" name="CDShape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9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Enamel lamellae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Dentinal tubules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Incremental lines of </a:t>
            </a:r>
            <a:r>
              <a:rPr lang="en-US" dirty="0" err="1" smtClean="0"/>
              <a:t>Retzius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Enamel rods.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333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Quiz #2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01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441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Secretory </a:t>
            </a:r>
            <a:r>
              <a:rPr lang="en-US" dirty="0" err="1" smtClean="0"/>
              <a:t>ameloblasts</a:t>
            </a:r>
            <a:r>
              <a:rPr lang="en-US" dirty="0" smtClean="0"/>
              <a:t> are found at: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4303713"/>
            <a:chOff x="0" y="0"/>
            <a:chExt cx="9144000" cy="4303713"/>
          </a:xfrm>
        </p:grpSpPr>
        <p:pic>
          <p:nvPicPr>
            <p:cNvPr id="6" name="Picture 4" descr="germ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24000"/>
              <a:ext cx="3124200" cy="2352675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905000" y="1828800"/>
              <a:ext cx="762000" cy="381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667000" y="1981200"/>
              <a:ext cx="609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7" descr="germ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0"/>
              <a:ext cx="5715000" cy="4303713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854700" y="141932"/>
              <a:ext cx="407484" cy="461665"/>
            </a:xfrm>
            <a:prstGeom prst="rect">
              <a:avLst/>
            </a:prstGeom>
            <a:noFill/>
            <a:effectLst>
              <a:innerShdw blurRad="63500" dist="50800" dir="2700000">
                <a:schemeClr val="accent3">
                  <a:lumMod val="75000"/>
                  <a:alpha val="50000"/>
                </a:schemeClr>
              </a:inn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58375" y="716433"/>
              <a:ext cx="389850" cy="461665"/>
            </a:xfrm>
            <a:prstGeom prst="rect">
              <a:avLst/>
            </a:prstGeom>
            <a:noFill/>
            <a:effectLst>
              <a:innerShdw blurRad="63500" dist="50800" dir="2700000">
                <a:schemeClr val="accent3">
                  <a:lumMod val="75000"/>
                  <a:alpha val="50000"/>
                </a:schemeClr>
              </a:inn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12242" y="1788467"/>
              <a:ext cx="407484" cy="461665"/>
            </a:xfrm>
            <a:prstGeom prst="rect">
              <a:avLst/>
            </a:prstGeom>
            <a:noFill/>
            <a:effectLst>
              <a:innerShdw blurRad="63500" dist="50800" dir="2700000">
                <a:schemeClr val="accent3">
                  <a:lumMod val="75000"/>
                  <a:alpha val="50000"/>
                </a:schemeClr>
              </a:inn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27308" y="2969567"/>
              <a:ext cx="407484" cy="461665"/>
            </a:xfrm>
            <a:prstGeom prst="rect">
              <a:avLst/>
            </a:prstGeom>
            <a:noFill/>
            <a:effectLst>
              <a:innerShdw blurRad="63500" dist="50800" dir="2700000">
                <a:schemeClr val="accent3">
                  <a:lumMod val="75000"/>
                  <a:alpha val="50000"/>
                </a:schemeClr>
              </a:inn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4" name="Straight Arrow Connector 13"/>
            <p:cNvCxnSpPr>
              <a:stCxn id="10" idx="2"/>
            </p:cNvCxnSpPr>
            <p:nvPr/>
          </p:nvCxnSpPr>
          <p:spPr bwMode="auto">
            <a:xfrm flipH="1">
              <a:off x="5638800" y="603597"/>
              <a:ext cx="419642" cy="225673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>
              <a:stCxn id="11" idx="2"/>
            </p:cNvCxnSpPr>
            <p:nvPr/>
          </p:nvCxnSpPr>
          <p:spPr bwMode="auto">
            <a:xfrm flipH="1">
              <a:off x="6629400" y="1178098"/>
              <a:ext cx="723900" cy="34590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5119726" y="1788467"/>
              <a:ext cx="734974" cy="4179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7441116" y="2250132"/>
              <a:ext cx="1245684" cy="95919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0" name="CountdownNew"/>
          <p:cNvGrpSpPr/>
          <p:nvPr>
            <p:custDataLst>
              <p:tags r:id="rId2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9" name="CDShape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18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812508" y="5346290"/>
            <a:ext cx="4114800" cy="1506794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000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000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000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000" dirty="0"/>
              <a:t>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458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 The structure at the tip of the pointer is a:</a:t>
            </a:r>
            <a:endParaRPr lang="en-US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200"/>
            <a:ext cx="3076669" cy="504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5943600" y="3886200"/>
            <a:ext cx="457200" cy="45123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CountdownNew"/>
          <p:cNvGrpSpPr/>
          <p:nvPr>
            <p:custDataLst>
              <p:tags r:id="rId2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7" name="CDShape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6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Ruffled border of an </a:t>
            </a:r>
            <a:r>
              <a:rPr lang="en-US" dirty="0" err="1" smtClean="0"/>
              <a:t>ameloblast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Enamel spindle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Tome’s process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68680" y="3244334"/>
            <a:ext cx="2006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Extra Credit quiz #4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83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Quiz #12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445537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Which layer of dentin is closest to enamel?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07891438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5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Primary dentin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Secondary dentin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Reparative dentin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Mantle dentin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17331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Which of the following is 70% inorganic material?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512922420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9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Enamel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Dentin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Cementum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Bone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06846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3. Which of the following does not use collagen as a scaffolding for deposition of matrix?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85286967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3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Enamel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Dentin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Cementum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Bone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50532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Mineralized matrix in dentin is nucleated upon </a:t>
            </a:r>
            <a:r>
              <a:rPr lang="en-US" dirty="0"/>
              <a:t>w</a:t>
            </a:r>
            <a:r>
              <a:rPr lang="en-US" dirty="0" smtClean="0"/>
              <a:t>hat type of collagen?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50231922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7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Type I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Type II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Type III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Type XII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94888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Where would you find pulp stones?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18815808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1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CountdownNew"/>
          <p:cNvGrpSpPr/>
          <p:nvPr>
            <p:custDataLst>
              <p:tags r:id="rId4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The periodontal ligament.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Reparative dentin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The pulp cavity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Tomes granular layer.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62963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6. Which cells are most associated with Von </a:t>
            </a:r>
            <a:r>
              <a:rPr lang="en-US" dirty="0" err="1" smtClean="0"/>
              <a:t>Korff’s</a:t>
            </a:r>
            <a:r>
              <a:rPr lang="en-US" dirty="0" smtClean="0"/>
              <a:t> fibers?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6903488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5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Fibroblasts of the periodontal ligament.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Odontoblasts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Ameloblasts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Cementoblasts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45164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7. The cells at the tip of the pointer are:</a:t>
            </a:r>
            <a:endParaRPr lang="en-US" sz="28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800488666"/>
              </p:ext>
            </p:extLst>
          </p:nvPr>
        </p:nvGraphicFramePr>
        <p:xfrm>
          <a:off x="6081252" y="2458"/>
          <a:ext cx="2910348" cy="3274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9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81252" y="2458"/>
                        <a:ext cx="2910348" cy="3274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lbell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613025"/>
            <a:ext cx="5638800" cy="42449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bell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62400"/>
            <a:ext cx="3124200" cy="23526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33600" y="4953000"/>
            <a:ext cx="533400" cy="304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2743200" y="50292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 flipV="1">
            <a:off x="5791200" y="3200400"/>
            <a:ext cx="228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Ameloblasts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Odontoblasts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Cementoblasts</a:t>
            </a:r>
            <a:endParaRPr lang="en-US" dirty="0" smtClean="0"/>
          </a:p>
        </p:txBody>
      </p:sp>
      <p:grpSp>
        <p:nvGrpSpPr>
          <p:cNvPr id="12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1" name="CDShape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10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94663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Identify the cell at the tip of the pointer.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3873500"/>
          <a:ext cx="2652713" cy="298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Chart" r:id="rId8" imgW="4572000" imgH="5143500" progId="MSGraph.Chart.8">
                  <p:embed followColorScheme="full"/>
                </p:oleObj>
              </mc:Choice>
              <mc:Fallback>
                <p:oleObj name="Chart" r:id="rId8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73500"/>
                        <a:ext cx="2652713" cy="298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5" descr="fig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1295400"/>
            <a:ext cx="6078537" cy="45751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191000" y="2438400"/>
            <a:ext cx="838200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CountdownNew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032" name="CDShape" descr="countdown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500" y="6032500"/>
              <a:ext cx="889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3" name="CDText"/>
            <p:cNvSpPr txBox="1">
              <a:spLocks noChangeArrowheads="1"/>
            </p:cNvSpPr>
            <p:nvPr/>
          </p:nvSpPr>
          <p:spPr bwMode="auto">
            <a:xfrm>
              <a:off x="8356600" y="6032500"/>
              <a:ext cx="838200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000000"/>
                  </a:solidFill>
                  <a:latin typeface="Tahoma" pitchFamily="34" charset="0"/>
                </a:rPr>
                <a:t>60</a:t>
              </a:r>
            </a:p>
          </p:txBody>
        </p:sp>
      </p:grpSp>
      <p:sp>
        <p:nvSpPr>
          <p:cNvPr id="1031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0" y="1447800"/>
            <a:ext cx="4114800" cy="4525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Mast cell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Macrophage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Plasma cell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Lymphocyte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810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8. Which is formed first.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02180032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3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Primary </a:t>
            </a:r>
            <a:r>
              <a:rPr lang="en-US" dirty="0" err="1" smtClean="0"/>
              <a:t>cementum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Secondary </a:t>
            </a:r>
            <a:r>
              <a:rPr lang="en-US" dirty="0" err="1" smtClean="0"/>
              <a:t>cementum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Dentin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Enamel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84262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9. The arrow points to the: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75358797"/>
              </p:ext>
            </p:extLst>
          </p:nvPr>
        </p:nvGraphicFramePr>
        <p:xfrm>
          <a:off x="2458" y="4289014"/>
          <a:ext cx="2283542" cy="256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7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58" y="4289014"/>
                        <a:ext cx="2283542" cy="256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816" y="3095625"/>
            <a:ext cx="6206784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Cementum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Lamina </a:t>
            </a:r>
            <a:r>
              <a:rPr lang="en-US" dirty="0" err="1" smtClean="0"/>
              <a:t>dura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Spongy bone.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Alveolar crest.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197106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37583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52400" y="274638"/>
            <a:ext cx="3702050" cy="1143000"/>
          </a:xfrm>
        </p:spPr>
        <p:txBody>
          <a:bodyPr>
            <a:noAutofit/>
          </a:bodyPr>
          <a:lstStyle/>
          <a:p>
            <a:r>
              <a:rPr lang="en-US" sz="2800" smtClean="0"/>
              <a:t>10. The </a:t>
            </a:r>
            <a:r>
              <a:rPr lang="en-US" sz="2800" dirty="0" smtClean="0"/>
              <a:t>fibers at the tip of the pointer are the:</a:t>
            </a:r>
            <a:endParaRPr lang="en-US" sz="28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92432068"/>
              </p:ext>
            </p:extLst>
          </p:nvPr>
        </p:nvGraphicFramePr>
        <p:xfrm>
          <a:off x="-4916" y="4343400"/>
          <a:ext cx="22352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1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4916" y="4343400"/>
                        <a:ext cx="2235200" cy="251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toot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152400"/>
            <a:ext cx="4984750" cy="662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>
            <a:off x="5638800" y="3581400"/>
            <a:ext cx="228600" cy="4572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28600" y="1547018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err="1" smtClean="0"/>
              <a:t>Dentogingival</a:t>
            </a:r>
            <a:r>
              <a:rPr lang="en-US" sz="2400" dirty="0" smtClean="0"/>
              <a:t> fibers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Oblique fibers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err="1" smtClean="0"/>
              <a:t>Interradicular</a:t>
            </a:r>
            <a:r>
              <a:rPr lang="en-US" sz="2400" dirty="0" smtClean="0"/>
              <a:t> fibers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Alveolar crest fibers.</a:t>
            </a:r>
            <a:endParaRPr lang="en-US" sz="2400" dirty="0"/>
          </a:p>
        </p:txBody>
      </p:sp>
      <p:grpSp>
        <p:nvGrpSpPr>
          <p:cNvPr id="9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8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7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48947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Quiz #13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12221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sz="4000"/>
              <a:t>1. The tissue in the image is the</a:t>
            </a:r>
          </a:p>
        </p:txBody>
      </p:sp>
      <p:sp>
        <p:nvSpPr>
          <p:cNvPr id="291843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447800"/>
            <a:ext cx="4114800" cy="34290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/>
              <a:t>Sublingual gland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Submandibular gland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Parotid gland</a:t>
            </a:r>
          </a:p>
        </p:txBody>
      </p:sp>
      <p:pic>
        <p:nvPicPr>
          <p:cNvPr id="291844" name="Picture 4" descr="too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4191000" cy="28384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005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sz="4000"/>
              <a:t>2. Serous cells produce.</a:t>
            </a:r>
          </a:p>
        </p:txBody>
      </p:sp>
      <p:sp>
        <p:nvSpPr>
          <p:cNvPr id="293891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600200"/>
            <a:ext cx="7162800" cy="4525963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 err="1"/>
              <a:t>Amyalase</a:t>
            </a:r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en-US" dirty="0" err="1" smtClean="0"/>
              <a:t>Mucin</a:t>
            </a:r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en-US" dirty="0"/>
              <a:t>Inorganic salts</a:t>
            </a:r>
            <a:r>
              <a:rPr lang="en-US" dirty="0" smtClean="0"/>
              <a:t>.</a:t>
            </a:r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en-US" dirty="0"/>
              <a:t>Gastrin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301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PQuestion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/>
              <a:t>3. Which of the following is not involved in the protein production from serous secreting cells?</a:t>
            </a:r>
          </a:p>
        </p:txBody>
      </p:sp>
      <p:sp>
        <p:nvSpPr>
          <p:cNvPr id="295939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304800" y="1646238"/>
            <a:ext cx="5105400" cy="4525962"/>
          </a:xfrm>
        </p:spPr>
        <p:txBody>
          <a:bodyPr/>
          <a:lstStyle/>
          <a:p>
            <a:pPr>
              <a:buFontTx/>
              <a:buAutoNum type="arabicPeriod"/>
            </a:pPr>
            <a:r>
              <a:rPr lang="en-US" dirty="0"/>
              <a:t> Norepinephrine</a:t>
            </a:r>
          </a:p>
          <a:p>
            <a:pPr>
              <a:buFontTx/>
              <a:buAutoNum type="arabicPeriod"/>
            </a:pPr>
            <a:r>
              <a:rPr lang="en-US" dirty="0"/>
              <a:t> Muscarinic cholinergic </a:t>
            </a:r>
            <a:r>
              <a:rPr lang="en-US" dirty="0" smtClean="0"/>
              <a:t>receptor</a:t>
            </a:r>
          </a:p>
          <a:p>
            <a:pPr>
              <a:buFontTx/>
              <a:buAutoNum type="arabicPeriod"/>
            </a:pPr>
            <a:r>
              <a:rPr lang="en-US" dirty="0" smtClean="0"/>
              <a:t> G-protein</a:t>
            </a:r>
          </a:p>
          <a:p>
            <a:pPr>
              <a:buFontTx/>
              <a:buAutoNum type="arabicPeriod"/>
            </a:pPr>
            <a:r>
              <a:rPr lang="en-US" dirty="0" smtClean="0"/>
              <a:t> </a:t>
            </a:r>
            <a:r>
              <a:rPr lang="en-US" dirty="0"/>
              <a:t>Protein kinase A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123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PQuestion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4. Identify the structure at the tip of the pointer.</a:t>
            </a:r>
          </a:p>
        </p:txBody>
      </p:sp>
      <p:sp>
        <p:nvSpPr>
          <p:cNvPr id="297987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371600"/>
            <a:ext cx="3733800" cy="51054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/>
              <a:t>Intercalated duct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Striated duct.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Sweat duct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Proximal convoluted tubule</a:t>
            </a:r>
            <a:endParaRPr lang="en-US" sz="2000" dirty="0"/>
          </a:p>
        </p:txBody>
      </p:sp>
      <p:pic>
        <p:nvPicPr>
          <p:cNvPr id="29798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01850"/>
            <a:ext cx="46990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9" name="AutoShape 5"/>
          <p:cNvSpPr>
            <a:spLocks noChangeArrowheads="1"/>
          </p:cNvSpPr>
          <p:nvPr/>
        </p:nvSpPr>
        <p:spPr bwMode="auto">
          <a:xfrm rot="3240000">
            <a:off x="6553200" y="3186113"/>
            <a:ext cx="1228725" cy="923925"/>
          </a:xfrm>
          <a:prstGeom prst="rightArrow">
            <a:avLst>
              <a:gd name="adj1" fmla="val 50000"/>
              <a:gd name="adj2" fmla="val 33247"/>
            </a:avLst>
          </a:prstGeom>
          <a:solidFill>
            <a:srgbClr val="4AAB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817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TPQuestion"/>
          <p:cNvSpPr>
            <a:spLocks noGrp="1"/>
          </p:cNvSpPr>
          <p:nvPr>
            <p:ph type="title" idx="4294967295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5. Which of the following does not enter the interstitial tissue via the striated duct?</a:t>
            </a:r>
          </a:p>
        </p:txBody>
      </p:sp>
      <p:sp>
        <p:nvSpPr>
          <p:cNvPr id="300035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600200"/>
            <a:ext cx="6019800" cy="44196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/>
              <a:t>Sodium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Chloride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Water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Potassium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82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PQuestion"/>
          <p:cNvSpPr>
            <a:spLocks noGrp="1"/>
          </p:cNvSpPr>
          <p:nvPr>
            <p:ph type="title" idx="4294967295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6. Keratinized stratified epithelium would be found in all the regions below EXCEPT:</a:t>
            </a:r>
          </a:p>
        </p:txBody>
      </p:sp>
      <p:sp>
        <p:nvSpPr>
          <p:cNvPr id="302083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600200"/>
            <a:ext cx="8153400" cy="30480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/>
              <a:t>Tongue.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Gingiva.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Cheek</a:t>
            </a:r>
            <a:r>
              <a:rPr lang="en-US" dirty="0" smtClean="0"/>
              <a:t>.</a:t>
            </a:r>
          </a:p>
          <a:p>
            <a:pPr marL="514350" indent="-514350">
              <a:buFontTx/>
              <a:buAutoNum type="arabicPeriod"/>
            </a:pPr>
            <a:r>
              <a:rPr lang="en-US" dirty="0" smtClean="0"/>
              <a:t>Hard palate.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35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PQuestion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smtClean="0"/>
              <a:t>What type of collagen is found in hyaline cartilage?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4025900"/>
          <a:ext cx="2517775" cy="283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Chart" r:id="rId8" imgW="4572000" imgH="5143500" progId="MSGraph.Chart.8">
                  <p:embed followColorScheme="full"/>
                </p:oleObj>
              </mc:Choice>
              <mc:Fallback>
                <p:oleObj name="Chart" r:id="rId8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25900"/>
                        <a:ext cx="2517775" cy="283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819400" y="1676400"/>
            <a:ext cx="4114800" cy="4525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Type I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Type II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Type III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Type IV</a:t>
            </a:r>
          </a:p>
        </p:txBody>
      </p:sp>
      <p:grpSp>
        <p:nvGrpSpPr>
          <p:cNvPr id="2" name="CountdownNew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2054" name="CDShape" descr="countdown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500" y="6032500"/>
              <a:ext cx="889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" name="CDText"/>
            <p:cNvSpPr txBox="1">
              <a:spLocks noChangeArrowheads="1"/>
            </p:cNvSpPr>
            <p:nvPr/>
          </p:nvSpPr>
          <p:spPr bwMode="auto">
            <a:xfrm>
              <a:off x="8356600" y="6032500"/>
              <a:ext cx="838200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000000"/>
                  </a:solidFill>
                  <a:latin typeface="Tahoma" pitchFamily="34" charset="0"/>
                </a:rPr>
                <a:t>60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94749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TPQuestion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/>
              <a:t>7. A masticatory mucosa:</a:t>
            </a:r>
          </a:p>
        </p:txBody>
      </p:sp>
      <p:sp>
        <p:nvSpPr>
          <p:cNvPr id="304131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371600"/>
            <a:ext cx="7696200" cy="46482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/>
              <a:t>Is soft and pliable</a:t>
            </a:r>
            <a:r>
              <a:rPr lang="en-US" dirty="0" smtClean="0"/>
              <a:t>.</a:t>
            </a:r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en-US" dirty="0"/>
              <a:t>Inflammation is not that painful</a:t>
            </a:r>
            <a:r>
              <a:rPr lang="en-US" dirty="0" smtClean="0"/>
              <a:t>.</a:t>
            </a:r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en-US" dirty="0"/>
              <a:t>Injection of fluid is difficult.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Fluid disperses easily</a:t>
            </a:r>
            <a:r>
              <a:rPr lang="en-US" dirty="0" smtClean="0"/>
              <a:t>.</a:t>
            </a:r>
            <a:endParaRPr lang="en-US" dirty="0"/>
          </a:p>
          <a:p>
            <a:pPr marL="514350" indent="-514350">
              <a:buFontTx/>
              <a:buAutoNum type="arabicPeriod"/>
            </a:pPr>
            <a:endParaRPr lang="en-US" dirty="0"/>
          </a:p>
          <a:p>
            <a:pPr marL="514350" indent="-514350">
              <a:buFontTx/>
              <a:buAutoNum type="arabicPeriod"/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502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PQuestion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8. Which of the following would not be found in the basal lamina?</a:t>
            </a:r>
          </a:p>
        </p:txBody>
      </p:sp>
      <p:sp>
        <p:nvSpPr>
          <p:cNvPr id="306179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 err="1" smtClean="0"/>
              <a:t>Tonofilaments</a:t>
            </a:r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en-US" dirty="0"/>
              <a:t>Type IV collagen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Type VII collagen</a:t>
            </a:r>
          </a:p>
          <a:p>
            <a:pPr marL="514350" indent="-514350">
              <a:buFontTx/>
              <a:buAutoNum type="arabicPeriod"/>
            </a:pPr>
            <a:r>
              <a:rPr lang="en-US" dirty="0" err="1"/>
              <a:t>Laminin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296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PQuestion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9. The structure at the tip of the pointer is a:</a:t>
            </a:r>
          </a:p>
        </p:txBody>
      </p:sp>
      <p:sp>
        <p:nvSpPr>
          <p:cNvPr id="308227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600200"/>
            <a:ext cx="6019800" cy="44196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 err="1"/>
              <a:t>Filiform</a:t>
            </a:r>
            <a:r>
              <a:rPr lang="en-US" dirty="0"/>
              <a:t> papilla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Fungiform papilla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Circumvallate papilla</a:t>
            </a:r>
          </a:p>
        </p:txBody>
      </p:sp>
      <p:pic>
        <p:nvPicPr>
          <p:cNvPr id="308228" name="Picture 4" descr="too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8154988" cy="271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229" name="AutoShape 5"/>
          <p:cNvSpPr>
            <a:spLocks noChangeArrowheads="1"/>
          </p:cNvSpPr>
          <p:nvPr/>
        </p:nvSpPr>
        <p:spPr bwMode="auto">
          <a:xfrm>
            <a:off x="7543800" y="4038600"/>
            <a:ext cx="533400" cy="914400"/>
          </a:xfrm>
          <a:prstGeom prst="downArrow">
            <a:avLst>
              <a:gd name="adj1" fmla="val 50000"/>
              <a:gd name="adj2" fmla="val 4285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575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TPQuestion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10. The structure at the tip of the pointer is the:</a:t>
            </a:r>
          </a:p>
        </p:txBody>
      </p:sp>
      <p:sp>
        <p:nvSpPr>
          <p:cNvPr id="310275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600200"/>
            <a:ext cx="4724400" cy="44196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sz="4000" dirty="0" err="1"/>
              <a:t>Attacched</a:t>
            </a:r>
            <a:r>
              <a:rPr lang="en-US" sz="4000" dirty="0"/>
              <a:t> gingiva</a:t>
            </a:r>
          </a:p>
          <a:p>
            <a:pPr marL="514350" indent="-514350">
              <a:buFontTx/>
              <a:buAutoNum type="arabicPeriod"/>
            </a:pPr>
            <a:r>
              <a:rPr lang="en-US" sz="4000" dirty="0"/>
              <a:t>Free gingiva</a:t>
            </a:r>
          </a:p>
          <a:p>
            <a:pPr marL="514350" indent="-514350">
              <a:buFontTx/>
              <a:buAutoNum type="arabicPeriod"/>
            </a:pPr>
            <a:r>
              <a:rPr lang="en-US" sz="4000" dirty="0"/>
              <a:t>Attached gingiva</a:t>
            </a:r>
          </a:p>
          <a:p>
            <a:pPr marL="514350" indent="-514350">
              <a:buFontTx/>
              <a:buAutoNum type="arabicPeriod"/>
            </a:pPr>
            <a:r>
              <a:rPr lang="en-US" sz="4000" dirty="0" err="1"/>
              <a:t>Junctional</a:t>
            </a:r>
            <a:r>
              <a:rPr lang="en-US" sz="4000" dirty="0"/>
              <a:t> epithelium.</a:t>
            </a:r>
          </a:p>
        </p:txBody>
      </p:sp>
      <p:pic>
        <p:nvPicPr>
          <p:cNvPr id="3102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962400" cy="298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277" name="AutoShape 5"/>
          <p:cNvSpPr>
            <a:spLocks noChangeArrowheads="1"/>
          </p:cNvSpPr>
          <p:nvPr/>
        </p:nvSpPr>
        <p:spPr bwMode="auto">
          <a:xfrm>
            <a:off x="6096000" y="19050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13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Extra Credit Quiz #1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937393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/>
              <a:t>1. The tip of the arrow lies on the:</a:t>
            </a:r>
          </a:p>
        </p:txBody>
      </p:sp>
      <p:sp>
        <p:nvSpPr>
          <p:cNvPr id="239619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dirty="0"/>
              <a:t>Nucleolus</a:t>
            </a:r>
          </a:p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dirty="0"/>
              <a:t>Heterochromatin</a:t>
            </a:r>
          </a:p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dirty="0"/>
              <a:t>Lysosome</a:t>
            </a:r>
          </a:p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dirty="0"/>
              <a:t>Secretory granule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762000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9621" name="AutoShape 5"/>
          <p:cNvSpPr>
            <a:spLocks noChangeArrowheads="1"/>
          </p:cNvSpPr>
          <p:nvPr/>
        </p:nvSpPr>
        <p:spPr bwMode="auto">
          <a:xfrm>
            <a:off x="6781800" y="37338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PQuestion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8686800" cy="1219200"/>
          </a:xfrm>
        </p:spPr>
        <p:txBody>
          <a:bodyPr/>
          <a:lstStyle/>
          <a:p>
            <a:r>
              <a:rPr lang="en-US"/>
              <a:t>2. The epithelium in the image is:</a:t>
            </a:r>
          </a:p>
        </p:txBody>
      </p:sp>
      <p:sp>
        <p:nvSpPr>
          <p:cNvPr id="241667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600200"/>
            <a:ext cx="3886200" cy="5059363"/>
          </a:xfrm>
        </p:spPr>
        <p:txBody>
          <a:bodyPr/>
          <a:lstStyle/>
          <a:p>
            <a:pPr>
              <a:buFontTx/>
              <a:buAutoNum type="arabicPeriod"/>
            </a:pPr>
            <a:r>
              <a:rPr lang="en-US" dirty="0"/>
              <a:t> Stratified squamous wet.</a:t>
            </a:r>
          </a:p>
          <a:p>
            <a:pPr>
              <a:buFontTx/>
              <a:buAutoNum type="arabicPeriod"/>
            </a:pPr>
            <a:r>
              <a:rPr lang="en-US" dirty="0"/>
              <a:t> Keratinized stratified squamous.</a:t>
            </a:r>
          </a:p>
          <a:p>
            <a:pPr>
              <a:buFontTx/>
              <a:buAutoNum type="arabicPeriod"/>
            </a:pPr>
            <a:r>
              <a:rPr lang="en-US" dirty="0"/>
              <a:t> Transitional</a:t>
            </a:r>
          </a:p>
          <a:p>
            <a:pPr>
              <a:buFontTx/>
              <a:buAutoNum type="arabicPeriod"/>
            </a:pPr>
            <a:r>
              <a:rPr lang="en-US" dirty="0"/>
              <a:t> </a:t>
            </a:r>
            <a:r>
              <a:rPr lang="en-US" dirty="0" err="1"/>
              <a:t>Pseudostratified</a:t>
            </a:r>
            <a:r>
              <a:rPr lang="en-US" dirty="0"/>
              <a:t>.</a:t>
            </a:r>
            <a:endParaRPr lang="en-US" sz="2000" dirty="0"/>
          </a:p>
        </p:txBody>
      </p:sp>
      <p:pic>
        <p:nvPicPr>
          <p:cNvPr id="241668" name="Picture 11" descr="f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1600200"/>
            <a:ext cx="4794250" cy="4248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2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PQuestion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325563"/>
          </a:xfrm>
        </p:spPr>
        <p:txBody>
          <a:bodyPr/>
          <a:lstStyle/>
          <a:p>
            <a:r>
              <a:rPr lang="en-US" sz="4000"/>
              <a:t>3. Cell to cell communication occurs via:</a:t>
            </a:r>
          </a:p>
        </p:txBody>
      </p:sp>
      <p:sp>
        <p:nvSpPr>
          <p:cNvPr id="243715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981200"/>
            <a:ext cx="7315200" cy="44196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 err="1" smtClean="0"/>
              <a:t>Desosomes</a:t>
            </a:r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en-US" dirty="0"/>
              <a:t>Fascia </a:t>
            </a:r>
            <a:r>
              <a:rPr lang="en-US" dirty="0" err="1" smtClean="0"/>
              <a:t>adherens</a:t>
            </a:r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en-US" dirty="0"/>
              <a:t>Tight </a:t>
            </a:r>
            <a:r>
              <a:rPr lang="en-US" dirty="0" smtClean="0"/>
              <a:t>junctions</a:t>
            </a:r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en-US" dirty="0"/>
              <a:t>Gap junctions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317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PQuestion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325563"/>
          </a:xfrm>
        </p:spPr>
        <p:txBody>
          <a:bodyPr/>
          <a:lstStyle/>
          <a:p>
            <a:r>
              <a:rPr lang="en-US" sz="4000"/>
              <a:t>4. The tissue at the tip of the pointer is:</a:t>
            </a:r>
          </a:p>
        </p:txBody>
      </p:sp>
      <p:sp>
        <p:nvSpPr>
          <p:cNvPr id="245763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981200"/>
            <a:ext cx="3810000" cy="44196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/>
              <a:t>Dense regular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Dense irregular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Loose regular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Loose irregular</a:t>
            </a:r>
            <a:endParaRPr lang="en-US" sz="2000" dirty="0"/>
          </a:p>
        </p:txBody>
      </p:sp>
      <p:pic>
        <p:nvPicPr>
          <p:cNvPr id="245764" name="Picture 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1752600"/>
            <a:ext cx="5202237" cy="3397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65" name="AutoShape 5"/>
          <p:cNvSpPr>
            <a:spLocks noChangeArrowheads="1"/>
          </p:cNvSpPr>
          <p:nvPr/>
        </p:nvSpPr>
        <p:spPr bwMode="auto">
          <a:xfrm>
            <a:off x="3657600" y="4267200"/>
            <a:ext cx="838200" cy="533400"/>
          </a:xfrm>
          <a:prstGeom prst="rightArrow">
            <a:avLst>
              <a:gd name="adj1" fmla="val 50000"/>
              <a:gd name="adj2" fmla="val 392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484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TPQuestion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325563"/>
          </a:xfrm>
        </p:spPr>
        <p:txBody>
          <a:bodyPr/>
          <a:lstStyle/>
          <a:p>
            <a:r>
              <a:rPr lang="en-US" sz="4000"/>
              <a:t>5. The cell at the tip of the pointer is a(n):</a:t>
            </a:r>
          </a:p>
        </p:txBody>
      </p:sp>
      <p:sp>
        <p:nvSpPr>
          <p:cNvPr id="247811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981200"/>
            <a:ext cx="3810000" cy="44196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/>
              <a:t>Mast cell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Macrophage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Monocyte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Plasma cell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47812" name="Picture 5" descr="fi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4953000" cy="37274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813" name="AutoShape 5"/>
          <p:cNvSpPr>
            <a:spLocks noChangeArrowheads="1"/>
          </p:cNvSpPr>
          <p:nvPr/>
        </p:nvSpPr>
        <p:spPr bwMode="auto">
          <a:xfrm>
            <a:off x="6400800" y="3048000"/>
            <a:ext cx="762000" cy="533400"/>
          </a:xfrm>
          <a:prstGeom prst="leftArrow">
            <a:avLst>
              <a:gd name="adj1" fmla="val 50000"/>
              <a:gd name="adj2" fmla="val 357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78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cell secretes histamine?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Chart" r:id="rId8" imgW="4572000" imgH="5143500" progId="MSGraph.Chart.8">
                  <p:embed followColorScheme="full"/>
                </p:oleObj>
              </mc:Choice>
              <mc:Fallback>
                <p:oleObj name="Chart" r:id="rId8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Lymphocyte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Monocyte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Plasma cell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Mast cell</a:t>
            </a:r>
          </a:p>
        </p:txBody>
      </p:sp>
      <p:grpSp>
        <p:nvGrpSpPr>
          <p:cNvPr id="3" name="CountdownNew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3078" name="CDShape" descr="countdown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500" y="6032500"/>
              <a:ext cx="889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9" name="CDText"/>
            <p:cNvSpPr txBox="1">
              <a:spLocks noChangeArrowheads="1"/>
            </p:cNvSpPr>
            <p:nvPr/>
          </p:nvSpPr>
          <p:spPr bwMode="auto">
            <a:xfrm>
              <a:off x="8356600" y="6032500"/>
              <a:ext cx="838200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000000"/>
                  </a:solidFill>
                  <a:latin typeface="Tahoma" pitchFamily="34" charset="0"/>
                </a:rPr>
                <a:t>60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0742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Extra Credit Quiz #2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405363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1. In the lungs, elastic fibers are found in</a:t>
            </a:r>
          </a:p>
        </p:txBody>
      </p:sp>
      <p:sp>
        <p:nvSpPr>
          <p:cNvPr id="251907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sz="2800" dirty="0"/>
              <a:t>Bronchi only.</a:t>
            </a:r>
          </a:p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sz="2800" dirty="0"/>
              <a:t>Bronchi and bronchioles only</a:t>
            </a:r>
          </a:p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sz="2800" dirty="0"/>
              <a:t>Bronchi, bronchioles and alveolar ducts only.</a:t>
            </a:r>
          </a:p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sz="2800" dirty="0"/>
              <a:t>Bronchi, bronchioles, alveolar ducts and alveoli.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714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PQuestion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2. Which of the following structures would be found in a terminal bronchiole?</a:t>
            </a:r>
          </a:p>
        </p:txBody>
      </p:sp>
      <p:sp>
        <p:nvSpPr>
          <p:cNvPr id="253955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2133600"/>
            <a:ext cx="2971800" cy="4525963"/>
          </a:xfrm>
        </p:spPr>
        <p:txBody>
          <a:bodyPr/>
          <a:lstStyle/>
          <a:p>
            <a:pPr>
              <a:buFontTx/>
              <a:buAutoNum type="arabicPeriod"/>
            </a:pPr>
            <a:r>
              <a:rPr lang="en-US" dirty="0"/>
              <a:t> Goblet cells.</a:t>
            </a:r>
          </a:p>
          <a:p>
            <a:pPr>
              <a:buFontTx/>
              <a:buAutoNum type="arabicPeriod"/>
            </a:pPr>
            <a:r>
              <a:rPr lang="en-US" dirty="0"/>
              <a:t> Cartilage</a:t>
            </a:r>
          </a:p>
          <a:p>
            <a:pPr>
              <a:buFontTx/>
              <a:buAutoNum type="arabicPeriod"/>
            </a:pPr>
            <a:r>
              <a:rPr lang="en-US" dirty="0"/>
              <a:t> Smooth muscle</a:t>
            </a:r>
          </a:p>
          <a:p>
            <a:pPr>
              <a:buFontTx/>
              <a:buAutoNum type="arabicPeriod"/>
            </a:pPr>
            <a:r>
              <a:rPr lang="en-US" dirty="0"/>
              <a:t> Glands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333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PQuestion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325563"/>
          </a:xfrm>
        </p:spPr>
        <p:txBody>
          <a:bodyPr>
            <a:normAutofit fontScale="90000"/>
          </a:bodyPr>
          <a:lstStyle/>
          <a:p>
            <a:r>
              <a:rPr lang="en-US" sz="4000"/>
              <a:t>3. Dr. Fornatora talked about the Ring of Waldeyer. This consists of all the following except:</a:t>
            </a:r>
          </a:p>
        </p:txBody>
      </p:sp>
      <p:sp>
        <p:nvSpPr>
          <p:cNvPr id="256003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981200"/>
            <a:ext cx="3810000" cy="44196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/>
              <a:t>Lingual tonsils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Palatine tonsils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Pharyngeal tonsils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Submandibular lymph nodes.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95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PQuestion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/>
              <a:t>4. Which cell secrets intrinsic factor?</a:t>
            </a:r>
          </a:p>
        </p:txBody>
      </p:sp>
      <p:sp>
        <p:nvSpPr>
          <p:cNvPr id="258051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600200"/>
            <a:ext cx="4191000" cy="46482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/>
              <a:t>Parietal cells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Chief cells</a:t>
            </a:r>
          </a:p>
          <a:p>
            <a:pPr marL="514350" indent="-514350">
              <a:buFontTx/>
              <a:buAutoNum type="arabicPeriod"/>
            </a:pPr>
            <a:r>
              <a:rPr lang="en-US" dirty="0" err="1"/>
              <a:t>Enteroendocrine</a:t>
            </a:r>
            <a:r>
              <a:rPr lang="en-US" dirty="0"/>
              <a:t> I cells in the small intestine.</a:t>
            </a:r>
          </a:p>
          <a:p>
            <a:pPr marL="514350" indent="-514350">
              <a:buFontTx/>
              <a:buAutoNum type="arabicPeriod"/>
            </a:pPr>
            <a:r>
              <a:rPr lang="en-US" dirty="0" err="1"/>
              <a:t>Paneth</a:t>
            </a:r>
            <a:r>
              <a:rPr lang="en-US" dirty="0"/>
              <a:t> cells</a:t>
            </a:r>
          </a:p>
          <a:p>
            <a:pPr marL="514350" indent="-514350">
              <a:buFontTx/>
              <a:buAutoNum type="arabicPeriod"/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263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PQuestion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7244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5. The organ on the right is the: </a:t>
            </a:r>
          </a:p>
        </p:txBody>
      </p:sp>
      <p:sp>
        <p:nvSpPr>
          <p:cNvPr id="260099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600200"/>
            <a:ext cx="2971800" cy="44196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/>
              <a:t>Stomach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Jejunum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Ileum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Colon</a:t>
            </a:r>
            <a:endParaRPr lang="en-US" sz="2000" dirty="0"/>
          </a:p>
        </p:txBody>
      </p:sp>
      <p:pic>
        <p:nvPicPr>
          <p:cNvPr id="260100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3886200" cy="3352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0101" name="Picture 5" descr="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29000"/>
            <a:ext cx="3657600" cy="3429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102" name="Rectangle 6"/>
          <p:cNvSpPr>
            <a:spLocks noChangeArrowheads="1"/>
          </p:cNvSpPr>
          <p:nvPr/>
        </p:nvSpPr>
        <p:spPr bwMode="auto">
          <a:xfrm>
            <a:off x="5791200" y="2209800"/>
            <a:ext cx="1320800" cy="1143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03" name="Line 7"/>
          <p:cNvSpPr>
            <a:spLocks noChangeShapeType="1"/>
          </p:cNvSpPr>
          <p:nvPr/>
        </p:nvSpPr>
        <p:spPr bwMode="auto">
          <a:xfrm>
            <a:off x="6477000" y="32004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19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Extra Credit Quiz #3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126144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39778" y="152400"/>
            <a:ext cx="8170822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Which of these images comes from the most mature tooth?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44729382"/>
              </p:ext>
            </p:extLst>
          </p:nvPr>
        </p:nvGraphicFramePr>
        <p:xfrm>
          <a:off x="0" y="4714874"/>
          <a:ext cx="1905000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5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714874"/>
                        <a:ext cx="1905000" cy="214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8" descr="Figure_07-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0578" y="4202906"/>
            <a:ext cx="3810000" cy="256698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78" y="4202906"/>
            <a:ext cx="2303422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381000" y="1676400"/>
            <a:ext cx="2743200" cy="1828800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0578" y="4202906"/>
            <a:ext cx="39305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4191000"/>
            <a:ext cx="39305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16778" y="4191000"/>
            <a:ext cx="3754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11" name="CountdownNew"/>
          <p:cNvGrpSpPr/>
          <p:nvPr>
            <p:custDataLst>
              <p:tags r:id="rId5"/>
            </p:custDataLst>
          </p:nvPr>
        </p:nvGrpSpPr>
        <p:grpSpPr>
          <a:xfrm>
            <a:off x="8331200" y="1600200"/>
            <a:ext cx="889000" cy="1143000"/>
            <a:chOff x="8318500" y="6032500"/>
            <a:chExt cx="889000" cy="1143000"/>
          </a:xfrm>
        </p:grpSpPr>
        <p:pic>
          <p:nvPicPr>
            <p:cNvPr id="10" name="CDShape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7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21103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The stellate reticulum is located at: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206035502"/>
              </p:ext>
            </p:extLst>
          </p:nvPr>
        </p:nvGraphicFramePr>
        <p:xfrm>
          <a:off x="0" y="3857624"/>
          <a:ext cx="2667000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9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3857624"/>
                        <a:ext cx="2667000" cy="300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974" y="1828800"/>
            <a:ext cx="465273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04860" y="2372380"/>
            <a:ext cx="39305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23722" y="4191000"/>
            <a:ext cx="39305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7916" y="3929390"/>
            <a:ext cx="3754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C</a:t>
            </a:r>
          </a:p>
        </p:txBody>
      </p:sp>
      <p:grpSp>
        <p:nvGrpSpPr>
          <p:cNvPr id="10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9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422280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Cells derived from neural crest are found at: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36728065"/>
              </p:ext>
            </p:extLst>
          </p:nvPr>
        </p:nvGraphicFramePr>
        <p:xfrm>
          <a:off x="29497" y="3886200"/>
          <a:ext cx="2628491" cy="2957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3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497" y="3886200"/>
                        <a:ext cx="2628491" cy="2957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1646903"/>
            <a:ext cx="46513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392573" y="1219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 only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 only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 only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 and 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A, B, and C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57003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structure at the tip of the blue arrow is a(n):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3860800"/>
          <a:ext cx="2667000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Chart" r:id="rId8" imgW="4572000" imgH="5143500" progId="MSGraph.Chart.8">
                  <p:embed followColorScheme="full"/>
                </p:oleObj>
              </mc:Choice>
              <mc:Fallback>
                <p:oleObj name="Chart" r:id="rId8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60800"/>
                        <a:ext cx="2667000" cy="300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0" name="Picture 6" descr="fig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17700"/>
            <a:ext cx="4800600" cy="36131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AutoShape 5"/>
          <p:cNvSpPr>
            <a:spLocks noChangeArrowheads="1"/>
          </p:cNvSpPr>
          <p:nvPr/>
        </p:nvSpPr>
        <p:spPr bwMode="auto">
          <a:xfrm flipH="1">
            <a:off x="6172200" y="4114800"/>
            <a:ext cx="879475" cy="487363"/>
          </a:xfrm>
          <a:prstGeom prst="rightArrow">
            <a:avLst>
              <a:gd name="adj1" fmla="val 50000"/>
              <a:gd name="adj2" fmla="val 9025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02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Collagen fiber.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Elastic fiber.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Fibronectin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Reticular fiber</a:t>
            </a:r>
          </a:p>
        </p:txBody>
      </p:sp>
      <p:grpSp>
        <p:nvGrpSpPr>
          <p:cNvPr id="3" name="CountdownNew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4104" name="CDShape" descr="countdown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500" y="6032500"/>
              <a:ext cx="889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5" name="CDText"/>
            <p:cNvSpPr txBox="1">
              <a:spLocks noChangeArrowheads="1"/>
            </p:cNvSpPr>
            <p:nvPr/>
          </p:nvSpPr>
          <p:spPr bwMode="auto">
            <a:xfrm>
              <a:off x="8356600" y="6032500"/>
              <a:ext cx="838200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000000"/>
                  </a:solidFill>
                  <a:latin typeface="Tahoma" pitchFamily="34" charset="0"/>
                </a:rPr>
                <a:t>60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5489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4. Gnarled enamel is seen at: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591637325"/>
              </p:ext>
            </p:extLst>
          </p:nvPr>
        </p:nvGraphicFramePr>
        <p:xfrm>
          <a:off x="0" y="4343399"/>
          <a:ext cx="2254865" cy="2536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7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343399"/>
                        <a:ext cx="2254865" cy="2536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0450"/>
            <a:ext cx="3567113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93190" y="1752600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2014210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B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3886200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5105400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D</a:t>
            </a:r>
          </a:p>
        </p:txBody>
      </p:sp>
      <p:grpSp>
        <p:nvGrpSpPr>
          <p:cNvPr id="11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61704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The structure at the tip of the pointer is a(n):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533923812"/>
              </p:ext>
            </p:extLst>
          </p:nvPr>
        </p:nvGraphicFramePr>
        <p:xfrm>
          <a:off x="22123" y="4267200"/>
          <a:ext cx="2302933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1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123" y="4267200"/>
                        <a:ext cx="2302933" cy="259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931" y="1676400"/>
            <a:ext cx="40735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/>
          <p:cNvSpPr/>
          <p:nvPr/>
        </p:nvSpPr>
        <p:spPr>
          <a:xfrm rot="17178209">
            <a:off x="6538965" y="5295900"/>
            <a:ext cx="436563" cy="5334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Enamel lamella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Enamel tuft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Enamel spindle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Hunter </a:t>
            </a:r>
            <a:r>
              <a:rPr lang="en-US" dirty="0" err="1" smtClean="0"/>
              <a:t>Schrager</a:t>
            </a:r>
            <a:r>
              <a:rPr lang="en-US" dirty="0" smtClean="0"/>
              <a:t> band.</a:t>
            </a:r>
            <a:endParaRPr lang="en-US" dirty="0"/>
          </a:p>
        </p:txBody>
      </p:sp>
      <p:grpSp>
        <p:nvGrpSpPr>
          <p:cNvPr id="9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8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7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76905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Extra Credit Quiz #4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817772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PQuestion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/>
              <a:t>The image below is:</a:t>
            </a:r>
          </a:p>
        </p:txBody>
      </p:sp>
      <p:sp>
        <p:nvSpPr>
          <p:cNvPr id="287747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304800" y="2133600"/>
            <a:ext cx="4419600" cy="4525963"/>
          </a:xfrm>
        </p:spPr>
        <p:txBody>
          <a:bodyPr/>
          <a:lstStyle/>
          <a:p>
            <a:pPr>
              <a:buFontTx/>
              <a:buAutoNum type="arabicPeriod"/>
            </a:pPr>
            <a:r>
              <a:rPr lang="en-US" dirty="0"/>
              <a:t> A Turkey</a:t>
            </a:r>
          </a:p>
          <a:p>
            <a:pPr>
              <a:buFontTx/>
              <a:buAutoNum type="arabicPeriod"/>
            </a:pPr>
            <a:r>
              <a:rPr lang="en-US" dirty="0"/>
              <a:t> Thanksgiving dinner.</a:t>
            </a:r>
          </a:p>
          <a:p>
            <a:pPr>
              <a:buFontTx/>
              <a:buAutoNum type="arabicPeriod"/>
            </a:pPr>
            <a:r>
              <a:rPr lang="en-US" dirty="0"/>
              <a:t> A histology professor.</a:t>
            </a:r>
          </a:p>
          <a:p>
            <a:pPr>
              <a:buFontTx/>
              <a:buAutoNum type="arabicPeriod"/>
            </a:pPr>
            <a:r>
              <a:rPr lang="en-US" dirty="0"/>
              <a:t> All of the above</a:t>
            </a:r>
            <a:endParaRPr lang="en-US" sz="2000" dirty="0"/>
          </a:p>
        </p:txBody>
      </p:sp>
      <p:sp>
        <p:nvSpPr>
          <p:cNvPr id="287748" name="Text Box 4"/>
          <p:cNvSpPr txBox="1">
            <a:spLocks noChangeArrowheads="1"/>
          </p:cNvSpPr>
          <p:nvPr/>
        </p:nvSpPr>
        <p:spPr bwMode="auto">
          <a:xfrm>
            <a:off x="8229600" y="2362200"/>
            <a:ext cx="381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 b="1">
              <a:solidFill>
                <a:srgbClr val="FF0000"/>
              </a:solidFill>
            </a:endParaRPr>
          </a:p>
        </p:txBody>
      </p:sp>
      <p:pic>
        <p:nvPicPr>
          <p:cNvPr id="287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1981200"/>
            <a:ext cx="38100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675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Extra Credit Quiz #5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821344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1. During the synthesis of collagen, prolines and lysines are hydroxylated in the:</a:t>
            </a:r>
          </a:p>
        </p:txBody>
      </p:sp>
      <p:sp>
        <p:nvSpPr>
          <p:cNvPr id="314371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951038"/>
            <a:ext cx="4343400" cy="4525962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/>
              <a:t>Nucleus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Rough endoplasmic reticulum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Smooth endoplasmic reticulum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Golgi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11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TPQuestion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2. A cell that secretes histamine is the</a:t>
            </a:r>
          </a:p>
        </p:txBody>
      </p:sp>
      <p:sp>
        <p:nvSpPr>
          <p:cNvPr id="316419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2133600"/>
            <a:ext cx="2971800" cy="4525963"/>
          </a:xfrm>
        </p:spPr>
        <p:txBody>
          <a:bodyPr/>
          <a:lstStyle/>
          <a:p>
            <a:pPr>
              <a:buFontTx/>
              <a:buAutoNum type="arabicPeriod"/>
            </a:pPr>
            <a:r>
              <a:rPr lang="en-US" dirty="0"/>
              <a:t> Macrophage</a:t>
            </a:r>
          </a:p>
          <a:p>
            <a:pPr>
              <a:buFontTx/>
              <a:buAutoNum type="arabicPeriod"/>
            </a:pPr>
            <a:r>
              <a:rPr lang="en-US" dirty="0"/>
              <a:t> Neutrophil</a:t>
            </a:r>
          </a:p>
          <a:p>
            <a:pPr>
              <a:buFontTx/>
              <a:buAutoNum type="arabicPeriod"/>
            </a:pPr>
            <a:r>
              <a:rPr lang="en-US" dirty="0"/>
              <a:t> Eosinophil</a:t>
            </a:r>
          </a:p>
          <a:p>
            <a:pPr>
              <a:buFontTx/>
              <a:buAutoNum type="arabicPeriod"/>
            </a:pPr>
            <a:r>
              <a:rPr lang="en-US" dirty="0"/>
              <a:t> Mast cell</a:t>
            </a:r>
          </a:p>
          <a:p>
            <a:pPr>
              <a:buFontTx/>
              <a:buAutoNum type="arabicPeriod"/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083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PQuestion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325563"/>
          </a:xfrm>
        </p:spPr>
        <p:txBody>
          <a:bodyPr/>
          <a:lstStyle/>
          <a:p>
            <a:r>
              <a:rPr lang="en-US" sz="4000"/>
              <a:t>3. A protein associated with desmosomes is:</a:t>
            </a:r>
          </a:p>
        </p:txBody>
      </p:sp>
      <p:sp>
        <p:nvSpPr>
          <p:cNvPr id="319491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981200"/>
            <a:ext cx="7924800" cy="44196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 err="1" smtClean="0"/>
              <a:t>Claudin</a:t>
            </a:r>
            <a:endParaRPr lang="en-US" dirty="0" smtClean="0"/>
          </a:p>
          <a:p>
            <a:pPr marL="514350" indent="-514350">
              <a:buFontTx/>
              <a:buAutoNum type="arabicPeriod"/>
            </a:pPr>
            <a:r>
              <a:rPr lang="en-US" dirty="0" err="1" smtClean="0"/>
              <a:t>Connexin</a:t>
            </a:r>
            <a:endParaRPr lang="en-US" dirty="0" smtClean="0"/>
          </a:p>
          <a:p>
            <a:pPr marL="514350" indent="-514350">
              <a:buFontTx/>
              <a:buAutoNum type="arabicPeriod"/>
            </a:pPr>
            <a:r>
              <a:rPr lang="en-US" dirty="0" smtClean="0"/>
              <a:t>Actin</a:t>
            </a:r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en-US" dirty="0" err="1" smtClean="0"/>
              <a:t>Plakoglobin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54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PQuestion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4. Intracellular canaliculi are found between cells in the:</a:t>
            </a:r>
          </a:p>
        </p:txBody>
      </p:sp>
      <p:sp>
        <p:nvSpPr>
          <p:cNvPr id="321539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600200"/>
            <a:ext cx="7315200" cy="46482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/>
              <a:t>Sublingual gland</a:t>
            </a:r>
          </a:p>
          <a:p>
            <a:pPr marL="514350" indent="-514350">
              <a:buFontTx/>
              <a:buAutoNum type="arabicPeriod"/>
            </a:pPr>
            <a:r>
              <a:rPr lang="en-US" dirty="0" smtClean="0"/>
              <a:t>Liver</a:t>
            </a:r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en-US" dirty="0"/>
              <a:t>Pancreas</a:t>
            </a:r>
          </a:p>
          <a:p>
            <a:pPr marL="514350" indent="-514350">
              <a:buFontTx/>
              <a:buAutoNum type="arabicPeriod"/>
            </a:pPr>
            <a:r>
              <a:rPr lang="en-US" dirty="0" smtClean="0"/>
              <a:t>Stomach</a:t>
            </a:r>
            <a:endParaRPr lang="en-US" dirty="0"/>
          </a:p>
          <a:p>
            <a:pPr marL="514350" indent="-514350">
              <a:buFontTx/>
              <a:buAutoNum type="arabicPeriod"/>
            </a:pPr>
            <a:endParaRPr lang="en-US" sz="2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32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TPQuestion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r>
              <a:rPr lang="en-US" sz="4000"/>
              <a:t>5. The organ picture is the: </a:t>
            </a:r>
          </a:p>
        </p:txBody>
      </p:sp>
      <p:sp>
        <p:nvSpPr>
          <p:cNvPr id="324611" name="TPAnswers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457200" y="1600200"/>
            <a:ext cx="5029200" cy="44196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/>
              <a:t>Parotid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Submandibular gland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Sublingual gland</a:t>
            </a:r>
          </a:p>
          <a:p>
            <a:pPr marL="514350" indent="-514350">
              <a:buFontTx/>
              <a:buAutoNum type="arabicPeriod"/>
            </a:pPr>
            <a:r>
              <a:rPr lang="en-US" dirty="0" smtClean="0"/>
              <a:t>Pancreas</a:t>
            </a:r>
            <a:endParaRPr lang="en-US" sz="2000" dirty="0"/>
          </a:p>
        </p:txBody>
      </p:sp>
      <p:pic>
        <p:nvPicPr>
          <p:cNvPr id="324612" name="Picture 5" descr="fig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3352800" cy="25241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165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PQuestion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447800"/>
          </a:xfrm>
        </p:spPr>
        <p:txBody>
          <a:bodyPr/>
          <a:lstStyle/>
          <a:p>
            <a:pPr eaLnBrk="1" hangingPunct="1"/>
            <a:r>
              <a:rPr lang="en-US" sz="3600" smtClean="0"/>
              <a:t>Vitamin</a:t>
            </a:r>
            <a:r>
              <a:rPr lang="en-US" sz="4000" smtClean="0"/>
              <a:t> </a:t>
            </a:r>
            <a:r>
              <a:rPr lang="en-US" sz="3600" smtClean="0"/>
              <a:t>C dependent hydroxylation of proline and lysine in preprocollagen occurs in: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Chart" r:id="rId8" imgW="4572000" imgH="5143500" progId="MSGraph.Chart.8">
                  <p:embed followColorScheme="full"/>
                </p:oleObj>
              </mc:Choice>
              <mc:Fallback>
                <p:oleObj name="Chart" r:id="rId8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828800"/>
            <a:ext cx="4114800" cy="4525963"/>
          </a:xfrm>
        </p:spPr>
        <p:txBody>
          <a:bodyPr rtlCol="0">
            <a:normAutofit lnSpcReduction="1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dirty="0" smtClean="0"/>
              <a:t>The rough endoplasmic reticulum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dirty="0" smtClean="0"/>
              <a:t>The smooth endoplasmic reticulum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dirty="0" smtClean="0"/>
              <a:t>The Golgi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dirty="0" smtClean="0"/>
              <a:t>The extracellular matrix.</a:t>
            </a:r>
          </a:p>
        </p:txBody>
      </p:sp>
      <p:grpSp>
        <p:nvGrpSpPr>
          <p:cNvPr id="2" name="CountdownNew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5126" name="CDShape" descr="countdown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500" y="6032500"/>
              <a:ext cx="889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7" name="CDText"/>
            <p:cNvSpPr txBox="1">
              <a:spLocks noChangeArrowheads="1"/>
            </p:cNvSpPr>
            <p:nvPr/>
          </p:nvSpPr>
          <p:spPr bwMode="auto">
            <a:xfrm>
              <a:off x="8356600" y="6032500"/>
              <a:ext cx="838200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000000"/>
                  </a:solidFill>
                  <a:latin typeface="Tahoma" pitchFamily="34" charset="0"/>
                </a:rPr>
                <a:t>60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18260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PQuestion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The image on the right  is: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4114800"/>
          <a:ext cx="2674938" cy="300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Chart" r:id="rId8" imgW="4572000" imgH="5143500" progId="MSGraph.Chart.8">
                  <p:embed followColorScheme="full"/>
                </p:oleObj>
              </mc:Choice>
              <mc:Fallback>
                <p:oleObj name="Chart" r:id="rId8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114800"/>
                        <a:ext cx="2674938" cy="300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8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09638"/>
            <a:ext cx="381000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066800"/>
            <a:ext cx="4114800" cy="45259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b="1" smtClean="0"/>
              <a:t>Fibrocartilage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b="1" smtClean="0"/>
              <a:t>Growing hyaline cartilage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b="1" smtClean="0"/>
              <a:t>Dense regular C.T.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b="1" smtClean="0"/>
              <a:t>Fibrous articluar layer of the TMJ</a:t>
            </a:r>
          </a:p>
        </p:txBody>
      </p:sp>
      <p:grpSp>
        <p:nvGrpSpPr>
          <p:cNvPr id="2" name="CountdownNew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151" name="CDShape" descr="countdown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500" y="6032500"/>
              <a:ext cx="889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CDText"/>
            <p:cNvSpPr txBox="1">
              <a:spLocks noChangeArrowheads="1"/>
            </p:cNvSpPr>
            <p:nvPr/>
          </p:nvSpPr>
          <p:spPr bwMode="auto">
            <a:xfrm>
              <a:off x="8356600" y="6032500"/>
              <a:ext cx="838200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000000"/>
                  </a:solidFill>
                  <a:latin typeface="Tahoma" pitchFamily="34" charset="0"/>
                </a:rPr>
                <a:t>60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54525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PQuestion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b="1" smtClean="0"/>
              <a:t>Which of the following contain Type I collagen?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Chart" r:id="rId8" imgW="4572000" imgH="5143500" progId="MSGraph.Chart.8">
                  <p:embed followColorScheme="full"/>
                </p:oleObj>
              </mc:Choice>
              <mc:Fallback>
                <p:oleObj name="Chart" r:id="rId8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CountdownNew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7174" name="CDShape" descr="countdown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500" y="6032500"/>
              <a:ext cx="889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5" name="CDText"/>
            <p:cNvSpPr txBox="1">
              <a:spLocks noChangeArrowheads="1"/>
            </p:cNvSpPr>
            <p:nvPr/>
          </p:nvSpPr>
          <p:spPr bwMode="auto">
            <a:xfrm>
              <a:off x="8356600" y="6032500"/>
              <a:ext cx="838200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000000"/>
                  </a:solidFill>
                  <a:latin typeface="Tahoma" pitchFamily="34" charset="0"/>
                </a:rPr>
                <a:t>60</a:t>
              </a:r>
            </a:p>
          </p:txBody>
        </p:sp>
      </p:grpSp>
      <p:sp>
        <p:nvSpPr>
          <p:cNvPr id="717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b="1" smtClean="0"/>
              <a:t>Hyaline cartilage.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b="1" smtClean="0"/>
              <a:t>Elastic cartilage.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b="1" smtClean="0"/>
              <a:t>Fibrocartilage.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b="1" smtClean="0"/>
              <a:t>None of the above.</a:t>
            </a:r>
            <a:endParaRPr lang="en-US" smtClean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5985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1. The epithelium at the tip of the pointer is: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3943350"/>
          <a:ext cx="2590800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TPCh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943350"/>
                        <a:ext cx="2590800" cy="291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200" y="1371600"/>
            <a:ext cx="4327525" cy="3508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5113338" y="3648075"/>
            <a:ext cx="909637" cy="73025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Transitional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Pseudostratified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Ciliated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Stratified columnar</a:t>
            </a:r>
            <a:endParaRPr lang="en-US" dirty="0"/>
          </a:p>
        </p:txBody>
      </p:sp>
      <p:grpSp>
        <p:nvGrpSpPr>
          <p:cNvPr id="9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8" name="CDShape" descr="countdown.png"/>
            <p:cNvPicPr>
              <a:picLocks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7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PQuestion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b="1" smtClean="0"/>
              <a:t>Which is the fibrous articular layer of the TMJ?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304800" y="3810000"/>
          <a:ext cx="2990850" cy="336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Chart" r:id="rId9" imgW="4572000" imgH="5143500" progId="MSGraph.Chart.8">
                  <p:embed followColorScheme="full"/>
                </p:oleObj>
              </mc:Choice>
              <mc:Fallback>
                <p:oleObj name="Chart" r:id="rId9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810000"/>
                        <a:ext cx="2990850" cy="336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3810000" cy="4525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1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2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3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4</a:t>
            </a:r>
          </a:p>
        </p:txBody>
      </p:sp>
      <p:pic>
        <p:nvPicPr>
          <p:cNvPr id="8197" name="Picture 6" descr="tmj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914400"/>
            <a:ext cx="3922713" cy="5638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8" name="Group 8"/>
          <p:cNvGrpSpPr>
            <a:grpSpLocks/>
          </p:cNvGrpSpPr>
          <p:nvPr/>
        </p:nvGrpSpPr>
        <p:grpSpPr bwMode="auto">
          <a:xfrm>
            <a:off x="8175625" y="1031875"/>
            <a:ext cx="931863" cy="461963"/>
            <a:chOff x="3840" y="698"/>
            <a:chExt cx="587" cy="291"/>
          </a:xfrm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4214" y="698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8215" name="Line 10"/>
            <p:cNvSpPr>
              <a:spLocks noChangeShapeType="1"/>
            </p:cNvSpPr>
            <p:nvPr/>
          </p:nvSpPr>
          <p:spPr bwMode="auto">
            <a:xfrm flipH="1">
              <a:off x="3840" y="864"/>
              <a:ext cx="43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99" name="Group 14"/>
          <p:cNvGrpSpPr>
            <a:grpSpLocks/>
          </p:cNvGrpSpPr>
          <p:nvPr/>
        </p:nvGrpSpPr>
        <p:grpSpPr bwMode="auto">
          <a:xfrm>
            <a:off x="8099425" y="2057400"/>
            <a:ext cx="1023938" cy="461963"/>
            <a:chOff x="3792" y="1344"/>
            <a:chExt cx="645" cy="291"/>
          </a:xfrm>
        </p:grpSpPr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4224" y="1344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8213" name="Line 16"/>
            <p:cNvSpPr>
              <a:spLocks noChangeShapeType="1"/>
            </p:cNvSpPr>
            <p:nvPr/>
          </p:nvSpPr>
          <p:spPr bwMode="auto">
            <a:xfrm flipH="1">
              <a:off x="3792" y="1488"/>
              <a:ext cx="43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00" name="Group 17"/>
          <p:cNvGrpSpPr>
            <a:grpSpLocks/>
          </p:cNvGrpSpPr>
          <p:nvPr/>
        </p:nvGrpSpPr>
        <p:grpSpPr bwMode="auto">
          <a:xfrm>
            <a:off x="8175625" y="2895600"/>
            <a:ext cx="947738" cy="461963"/>
            <a:chOff x="3840" y="1872"/>
            <a:chExt cx="597" cy="291"/>
          </a:xfrm>
        </p:grpSpPr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4224" y="1872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8211" name="Line 19"/>
            <p:cNvSpPr>
              <a:spLocks noChangeShapeType="1"/>
            </p:cNvSpPr>
            <p:nvPr/>
          </p:nvSpPr>
          <p:spPr bwMode="auto">
            <a:xfrm flipH="1">
              <a:off x="3840" y="2064"/>
              <a:ext cx="43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01" name="Group 20"/>
          <p:cNvGrpSpPr>
            <a:grpSpLocks/>
          </p:cNvGrpSpPr>
          <p:nvPr/>
        </p:nvGrpSpPr>
        <p:grpSpPr bwMode="auto">
          <a:xfrm>
            <a:off x="8251825" y="3810000"/>
            <a:ext cx="892175" cy="461963"/>
            <a:chOff x="3888" y="2448"/>
            <a:chExt cx="562" cy="291"/>
          </a:xfrm>
        </p:grpSpPr>
        <p:sp>
          <p:nvSpPr>
            <p:cNvPr id="16" name="Text Box 21"/>
            <p:cNvSpPr txBox="1">
              <a:spLocks noChangeArrowheads="1"/>
            </p:cNvSpPr>
            <p:nvPr/>
          </p:nvSpPr>
          <p:spPr bwMode="auto">
            <a:xfrm>
              <a:off x="4237" y="2448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8209" name="Line 22"/>
            <p:cNvSpPr>
              <a:spLocks noChangeShapeType="1"/>
            </p:cNvSpPr>
            <p:nvPr/>
          </p:nvSpPr>
          <p:spPr bwMode="auto">
            <a:xfrm flipH="1">
              <a:off x="3888" y="2592"/>
              <a:ext cx="336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02" name="ResponseCounter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3124200" y="6540500"/>
            <a:ext cx="3860800" cy="317500"/>
            <a:chOff x="190500" y="6350000"/>
            <a:chExt cx="3860800" cy="317500"/>
          </a:xfrm>
        </p:grpSpPr>
        <p:sp>
          <p:nvSpPr>
            <p:cNvPr id="23" name="RCFill"/>
            <p:cNvSpPr/>
            <p:nvPr/>
          </p:nvSpPr>
          <p:spPr>
            <a:xfrm>
              <a:off x="190500" y="6388100"/>
              <a:ext cx="1588" cy="254000"/>
            </a:xfrm>
            <a:prstGeom prst="rect">
              <a:avLst/>
            </a:prstGeom>
            <a:pattFill prst="dkVert">
              <a:fgClr>
                <a:srgbClr val="FFFFFF"/>
              </a:fgClr>
              <a:bgClr>
                <a:srgbClr val="C6E2F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CFrame"/>
            <p:cNvSpPr/>
            <p:nvPr/>
          </p:nvSpPr>
          <p:spPr>
            <a:xfrm>
              <a:off x="190500" y="6350000"/>
              <a:ext cx="3860800" cy="3175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>
                  <a:solidFill>
                    <a:srgbClr val="000000"/>
                  </a:solidFill>
                  <a:latin typeface="Tahoma"/>
                </a:rPr>
                <a:t>0 of 5</a:t>
              </a:r>
            </a:p>
          </p:txBody>
        </p:sp>
      </p:grpSp>
      <p:grpSp>
        <p:nvGrpSpPr>
          <p:cNvPr id="9" name="CountdownNew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8204" name="CDShape" descr="countdown.png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500" y="6032500"/>
              <a:ext cx="889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5" name="CDText"/>
            <p:cNvSpPr txBox="1">
              <a:spLocks noChangeArrowheads="1"/>
            </p:cNvSpPr>
            <p:nvPr/>
          </p:nvSpPr>
          <p:spPr bwMode="auto">
            <a:xfrm>
              <a:off x="8356600" y="6032500"/>
              <a:ext cx="838200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000000"/>
                  </a:solidFill>
                  <a:latin typeface="Tahoma" pitchFamily="34" charset="0"/>
                </a:rPr>
                <a:t>60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72227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PQuestion"/>
          <p:cNvSpPr>
            <a:spLocks noGrp="1"/>
          </p:cNvSpPr>
          <p:nvPr>
            <p:ph type="title"/>
          </p:nvPr>
        </p:nvSpPr>
        <p:spPr>
          <a:xfrm>
            <a:off x="0" y="762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b="1" smtClean="0"/>
              <a:t>Which is the disk in the TMJ?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3403600"/>
          <a:ext cx="3505200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Chart" r:id="rId8" imgW="4572000" imgH="5143500" progId="MSGraph.Chart.8">
                  <p:embed followColorScheme="full"/>
                </p:oleObj>
              </mc:Choice>
              <mc:Fallback>
                <p:oleObj name="Chart" r:id="rId8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403600"/>
                        <a:ext cx="3505200" cy="394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0" name="Picture 6" descr="tmj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1219200"/>
            <a:ext cx="3922713" cy="5638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8175625" y="1336675"/>
            <a:ext cx="931863" cy="461963"/>
            <a:chOff x="3840" y="698"/>
            <a:chExt cx="587" cy="291"/>
          </a:xfrm>
        </p:grpSpPr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4214" y="698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9236" name="Line 10"/>
            <p:cNvSpPr>
              <a:spLocks noChangeShapeType="1"/>
            </p:cNvSpPr>
            <p:nvPr/>
          </p:nvSpPr>
          <p:spPr bwMode="auto">
            <a:xfrm flipH="1">
              <a:off x="3840" y="864"/>
              <a:ext cx="43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2" name="Group 14"/>
          <p:cNvGrpSpPr>
            <a:grpSpLocks/>
          </p:cNvGrpSpPr>
          <p:nvPr/>
        </p:nvGrpSpPr>
        <p:grpSpPr bwMode="auto">
          <a:xfrm>
            <a:off x="8099425" y="2362200"/>
            <a:ext cx="1023938" cy="461963"/>
            <a:chOff x="3792" y="1344"/>
            <a:chExt cx="645" cy="291"/>
          </a:xfrm>
        </p:grpSpPr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4224" y="1344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9234" name="Line 16"/>
            <p:cNvSpPr>
              <a:spLocks noChangeShapeType="1"/>
            </p:cNvSpPr>
            <p:nvPr/>
          </p:nvSpPr>
          <p:spPr bwMode="auto">
            <a:xfrm flipH="1">
              <a:off x="3792" y="1488"/>
              <a:ext cx="43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3" name="Group 17"/>
          <p:cNvGrpSpPr>
            <a:grpSpLocks/>
          </p:cNvGrpSpPr>
          <p:nvPr/>
        </p:nvGrpSpPr>
        <p:grpSpPr bwMode="auto">
          <a:xfrm>
            <a:off x="8175625" y="3200400"/>
            <a:ext cx="947738" cy="461963"/>
            <a:chOff x="3840" y="1872"/>
            <a:chExt cx="597" cy="291"/>
          </a:xfrm>
        </p:grpSpPr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4224" y="1872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9232" name="Line 19"/>
            <p:cNvSpPr>
              <a:spLocks noChangeShapeType="1"/>
            </p:cNvSpPr>
            <p:nvPr/>
          </p:nvSpPr>
          <p:spPr bwMode="auto">
            <a:xfrm flipH="1">
              <a:off x="3840" y="2064"/>
              <a:ext cx="43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4" name="Group 20"/>
          <p:cNvGrpSpPr>
            <a:grpSpLocks/>
          </p:cNvGrpSpPr>
          <p:nvPr/>
        </p:nvGrpSpPr>
        <p:grpSpPr bwMode="auto">
          <a:xfrm>
            <a:off x="8251825" y="4114800"/>
            <a:ext cx="892175" cy="461963"/>
            <a:chOff x="3888" y="2448"/>
            <a:chExt cx="562" cy="291"/>
          </a:xfrm>
        </p:grpSpPr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4237" y="2448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9230" name="Line 22"/>
            <p:cNvSpPr>
              <a:spLocks noChangeShapeType="1"/>
            </p:cNvSpPr>
            <p:nvPr/>
          </p:nvSpPr>
          <p:spPr bwMode="auto">
            <a:xfrm flipH="1">
              <a:off x="3888" y="2592"/>
              <a:ext cx="336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5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1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2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3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4</a:t>
            </a:r>
          </a:p>
        </p:txBody>
      </p:sp>
      <p:grpSp>
        <p:nvGrpSpPr>
          <p:cNvPr id="7" name="CountdownNew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9227" name="CDShape" descr="countdown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500" y="6032500"/>
              <a:ext cx="889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CDText"/>
            <p:cNvSpPr txBox="1">
              <a:spLocks noChangeArrowheads="1"/>
            </p:cNvSpPr>
            <p:nvPr/>
          </p:nvSpPr>
          <p:spPr bwMode="auto">
            <a:xfrm>
              <a:off x="8356600" y="6032500"/>
              <a:ext cx="838200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000000"/>
                  </a:solidFill>
                  <a:latin typeface="Tahoma" pitchFamily="34" charset="0"/>
                </a:rPr>
                <a:t>60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013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PQuestion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smtClean="0"/>
              <a:t>Which of the following would increase glycosaminoglycan synthesis in cartilage?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3860800"/>
          <a:ext cx="2667000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Chart" r:id="rId8" imgW="4572000" imgH="5143500" progId="MSGraph.Chart.8">
                  <p:embed followColorScheme="full"/>
                </p:oleObj>
              </mc:Choice>
              <mc:Fallback>
                <p:oleObj name="Chart" r:id="rId8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60800"/>
                        <a:ext cx="2667000" cy="300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8458200" y="20574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8478838" y="38100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2" name="CountdownNew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0248" name="CDShape" descr="countdown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500" y="6032500"/>
              <a:ext cx="889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9" name="CDText"/>
            <p:cNvSpPr txBox="1">
              <a:spLocks noChangeArrowheads="1"/>
            </p:cNvSpPr>
            <p:nvPr/>
          </p:nvSpPr>
          <p:spPr bwMode="auto">
            <a:xfrm>
              <a:off x="8356600" y="6032500"/>
              <a:ext cx="838200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rgbClr val="000000"/>
                  </a:solidFill>
                  <a:latin typeface="Tahoma" pitchFamily="34" charset="0"/>
                </a:rPr>
                <a:t>60</a:t>
              </a:r>
            </a:p>
          </p:txBody>
        </p:sp>
      </p:grpSp>
      <p:sp>
        <p:nvSpPr>
          <p:cNvPr id="10247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1066800"/>
            <a:ext cx="4114800" cy="4525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Testosterone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Estradiol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Cortisone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Hydrocortisone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7189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Quiz #3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039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The percentage of bone made up by collagen is: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CountdownNew"/>
          <p:cNvGrpSpPr/>
          <p:nvPr>
            <p:custDataLst>
              <p:tags r:id="rId4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5%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28%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40%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68%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8745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Circumferential lamellae are found at: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4787900"/>
          <a:ext cx="1840089" cy="207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87900"/>
                        <a:ext cx="1840089" cy="207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717800" y="2362200"/>
            <a:ext cx="6731000" cy="3568700"/>
            <a:chOff x="2717800" y="2362200"/>
            <a:chExt cx="6731000" cy="3568700"/>
          </a:xfrm>
        </p:grpSpPr>
        <p:pic>
          <p:nvPicPr>
            <p:cNvPr id="6" name="Content Placeholder 3" descr="Figure_06-03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>
            <a:xfrm>
              <a:off x="2717800" y="2362200"/>
              <a:ext cx="6731000" cy="35687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81400" y="2514600"/>
              <a:ext cx="15343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                       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75896" y="2678668"/>
              <a:ext cx="4154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B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29400" y="3352800"/>
              <a:ext cx="16305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         C             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81800" y="5040868"/>
              <a:ext cx="16498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         D             </a:t>
              </a:r>
              <a:endParaRPr lang="en-US" dirty="0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629400" y="2438400"/>
              <a:ext cx="457200" cy="83820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>
              <a:off x="6878810" y="3929922"/>
              <a:ext cx="697468" cy="2818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0800000" flipV="1">
              <a:off x="6705600" y="5246132"/>
              <a:ext cx="662888" cy="39266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667500" y="5445825"/>
              <a:ext cx="4154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B</a:t>
              </a:r>
              <a:endParaRPr lang="en-US" dirty="0"/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D</a:t>
            </a:r>
          </a:p>
        </p:txBody>
      </p:sp>
      <p:grpSp>
        <p:nvGrpSpPr>
          <p:cNvPr id="1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6" name="CDShape" descr="countdown.png"/>
            <p:cNvPicPr>
              <a:picLocks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1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63400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Which cells would have a sealing zone and a ruffled border?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Osteoblasts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Osteocytes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Osteoclasts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/>
              <a:t>C</a:t>
            </a:r>
            <a:r>
              <a:rPr lang="en-US" dirty="0" err="1" smtClean="0"/>
              <a:t>hondrocytes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55403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The Rank </a:t>
            </a:r>
            <a:r>
              <a:rPr lang="en-US" dirty="0" err="1" smtClean="0"/>
              <a:t>Ligand</a:t>
            </a:r>
            <a:r>
              <a:rPr lang="en-US" dirty="0" smtClean="0"/>
              <a:t> RANKL is found on: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CountdownNew"/>
          <p:cNvGrpSpPr/>
          <p:nvPr>
            <p:custDataLst>
              <p:tags r:id="rId4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Osteocytes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Osteoblasts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Osteoclasts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All of the above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1550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5. The </a:t>
            </a:r>
            <a:r>
              <a:rPr lang="en-US" dirty="0" err="1" smtClean="0"/>
              <a:t>sarcomere</a:t>
            </a:r>
            <a:r>
              <a:rPr lang="en-US" dirty="0" smtClean="0"/>
              <a:t> is found at: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4371974"/>
          <a:ext cx="2209800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2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371974"/>
                        <a:ext cx="2209800" cy="2486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5" descr="muscle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37384" y="1295400"/>
            <a:ext cx="4906615" cy="612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Brace 5"/>
          <p:cNvSpPr/>
          <p:nvPr/>
        </p:nvSpPr>
        <p:spPr>
          <a:xfrm rot="4789300">
            <a:off x="7034221" y="1570429"/>
            <a:ext cx="990600" cy="1256609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 rot="4789300">
            <a:off x="5997118" y="2116892"/>
            <a:ext cx="990600" cy="1648861"/>
          </a:xfrm>
          <a:prstGeom prst="leftBrace">
            <a:avLst>
              <a:gd name="adj1" fmla="val 8333"/>
              <a:gd name="adj2" fmla="val 5021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 rot="4789300">
            <a:off x="6471740" y="3793168"/>
            <a:ext cx="494958" cy="55815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 rot="15582343" flipV="1">
            <a:off x="6432454" y="3625266"/>
            <a:ext cx="990600" cy="274995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18314" y="1447800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48400" y="1992868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3429000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34200" y="5562600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 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 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 </a:t>
            </a:r>
          </a:p>
        </p:txBody>
      </p:sp>
      <p:grpSp>
        <p:nvGrpSpPr>
          <p:cNvPr id="16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5" name="CDShape" descr="countdown.png"/>
            <p:cNvPicPr>
              <a:picLocks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14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62713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6. Cardiac muscle has: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Gap junctions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Triads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 tubules located at the A/I junction.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Multiple peripherally located nuclei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28445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2. The structure at the tip of the pointer is a:</a:t>
            </a:r>
            <a:endParaRPr lang="en-US" sz="36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3943350"/>
          <a:ext cx="2590800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TPCh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943350"/>
                        <a:ext cx="2590800" cy="291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97400" y="1447800"/>
            <a:ext cx="4546600" cy="2860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Microvillus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Stereocilia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Cilia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Hemidesmosome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5638800" y="2590800"/>
            <a:ext cx="990600" cy="3810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1" name="CDShape" descr="countdown.png"/>
            <p:cNvPicPr>
              <a:picLocks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10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7. Smooth muscle cells do not have: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Actin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Myosin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Tropomyosin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Troponin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8445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8. The neurotransmitter found at the motor end plate is: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Acetylcholine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Substance P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Epinephrine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-Endorphin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90987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Where would you find the cell bodies of </a:t>
            </a:r>
            <a:r>
              <a:rPr lang="en-US" dirty="0" err="1" smtClean="0"/>
              <a:t>pseudounipolar</a:t>
            </a:r>
            <a:r>
              <a:rPr lang="en-US" dirty="0" smtClean="0"/>
              <a:t> neurons?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8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Dorsal horn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Ventral horn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Sympathetic ganglia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Dorsal root ganglia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956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 An </a:t>
            </a:r>
            <a:r>
              <a:rPr lang="en-US" dirty="0" err="1" smtClean="0"/>
              <a:t>unmyelinated</a:t>
            </a:r>
            <a:r>
              <a:rPr lang="en-US" dirty="0" smtClean="0"/>
              <a:t> axon is found at:  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3857624"/>
          <a:ext cx="2667000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2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57624"/>
                        <a:ext cx="2667000" cy="300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6250" y="1143000"/>
            <a:ext cx="485775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781800" y="2133600"/>
            <a:ext cx="2286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0" y="3516868"/>
            <a:ext cx="30168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29272" y="3124200"/>
            <a:ext cx="30649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4293125"/>
            <a:ext cx="2286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4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 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 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 </a:t>
            </a:r>
          </a:p>
        </p:txBody>
      </p:sp>
      <p:grpSp>
        <p:nvGrpSpPr>
          <p:cNvPr id="12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1" name="CDShape" descr="countdown.png"/>
            <p:cNvPicPr>
              <a:picLocks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10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37466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Quiz #4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9160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1. You have an anemic or hypoxic patient you know that normally erythropoietin will be synthesized in the </a:t>
            </a:r>
            <a:endParaRPr lang="en-US" sz="28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CountdownNew"/>
          <p:cNvGrpSpPr/>
          <p:nvPr>
            <p:custDataLst>
              <p:tags r:id="rId4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Liver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Bone marrow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Spleen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Kidney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9599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Primary or </a:t>
            </a:r>
            <a:r>
              <a:rPr lang="en-US" dirty="0" err="1" smtClean="0"/>
              <a:t>azurophilic</a:t>
            </a:r>
            <a:r>
              <a:rPr lang="en-US" dirty="0" smtClean="0"/>
              <a:t> granules in </a:t>
            </a:r>
            <a:r>
              <a:rPr lang="en-US" dirty="0" err="1" smtClean="0"/>
              <a:t>neutrophils</a:t>
            </a:r>
            <a:r>
              <a:rPr lang="en-US" dirty="0" smtClean="0"/>
              <a:t> are essentially: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0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CountdownNew"/>
          <p:cNvGrpSpPr/>
          <p:nvPr>
            <p:custDataLst>
              <p:tags r:id="rId4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Peroxisomes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Lysosomes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Histamine granules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Secretory</a:t>
            </a:r>
            <a:r>
              <a:rPr lang="en-US" dirty="0" smtClean="0"/>
              <a:t> granules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5452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3. A cell that has </a:t>
            </a:r>
            <a:r>
              <a:rPr lang="en-US" sz="3200" dirty="0" smtClean="0">
                <a:latin typeface="Arial" charset="0"/>
                <a:cs typeface="Times New Roman" pitchFamily="18" charset="0"/>
              </a:rPr>
              <a:t>granules with a crystalline core that contain major basic protein is a(n):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4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CountdownNew"/>
          <p:cNvGrpSpPr/>
          <p:nvPr>
            <p:custDataLst>
              <p:tags r:id="rId4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Basophil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Eosinophil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Neutrophil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Monocyte</a:t>
            </a:r>
            <a:endParaRPr lang="en-US" dirty="0" smtClean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7727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4. Platelets: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8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Have an outer zone that contains granules.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Has an inner zone that contains </a:t>
            </a:r>
            <a:r>
              <a:rPr lang="en-US" sz="2800" dirty="0" err="1" smtClean="0"/>
              <a:t>cytoskeletal</a:t>
            </a:r>
            <a:r>
              <a:rPr lang="en-US" sz="2800" dirty="0" smtClean="0"/>
              <a:t> elements.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Can be stimulated by </a:t>
            </a:r>
            <a:r>
              <a:rPr lang="en-US" sz="2800" dirty="0" err="1" smtClean="0"/>
              <a:t>thrombopoietin</a:t>
            </a:r>
            <a:r>
              <a:rPr lang="en-US" sz="2800" dirty="0" smtClean="0"/>
              <a:t> made in the liver.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Bud off </a:t>
            </a:r>
            <a:r>
              <a:rPr lang="en-US" sz="2800" dirty="0" err="1" smtClean="0"/>
              <a:t>megakaryocytes</a:t>
            </a:r>
            <a:r>
              <a:rPr lang="en-US" sz="2800" dirty="0" smtClean="0"/>
              <a:t> located in the spleen. </a:t>
            </a:r>
            <a:endParaRPr lang="en-US" sz="2800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27458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5. Which antibody binds to mast cells and </a:t>
            </a:r>
            <a:r>
              <a:rPr lang="en-US" dirty="0" err="1" smtClean="0"/>
              <a:t>basophils</a:t>
            </a:r>
            <a:r>
              <a:rPr lang="en-US" dirty="0" smtClean="0"/>
              <a:t>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2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CountdownNew"/>
          <p:cNvGrpSpPr/>
          <p:nvPr>
            <p:custDataLst>
              <p:tags r:id="rId4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IgA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IgG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IgE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IgM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0525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Which of the following would not be found in an adhering junction?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TPCh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Claudin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E-</a:t>
            </a:r>
            <a:r>
              <a:rPr lang="en-US" dirty="0" err="1" smtClean="0"/>
              <a:t>cadherin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Desmocollin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Desmoglein</a:t>
            </a:r>
            <a:endParaRPr lang="en-US" dirty="0"/>
          </a:p>
        </p:txBody>
      </p:sp>
      <p:grpSp>
        <p:nvGrpSpPr>
          <p:cNvPr id="10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9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8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6. The organ in the images below 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4029074"/>
          <a:ext cx="2514600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29074"/>
                        <a:ext cx="2514600" cy="282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figa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0" y="1524000"/>
            <a:ext cx="27432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figb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05400" y="4114800"/>
            <a:ext cx="35052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0" name="CountdownNew"/>
          <p:cNvGrpSpPr/>
          <p:nvPr>
            <p:custDataLst>
              <p:tags r:id="rId4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9" name="CDShape" descr="countdown.png"/>
            <p:cNvPicPr>
              <a:picLocks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8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Filters blood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Filters lymph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Does not have a capsule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Has only T cells.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9751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7. Adaptive immunity: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Is non specific.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Has memory.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Responds to self antigens.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Does not demonstrate diversity.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9316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8. Which capillaries have a continuous basal lamina?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4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Continuous only.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Continuous and fenestrated.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Fenestrated and discontinuous.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Fenestrated only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9479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You would find continuous capillaries in the: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Heart.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Thymus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Spleen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Lymph node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03957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10. The blood vessel at the tip of the pointer is a:</a:t>
            </a:r>
            <a:endParaRPr lang="en-US" sz="28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2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4465637"/>
            <a:ext cx="4114800" cy="23923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Medium sized vein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Small vein or </a:t>
            </a:r>
            <a:r>
              <a:rPr lang="en-US" dirty="0" err="1" smtClean="0"/>
              <a:t>venule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Medium sized artery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Arteriole</a:t>
            </a:r>
            <a:endParaRPr lang="en-US" dirty="0"/>
          </a:p>
        </p:txBody>
      </p:sp>
      <p:pic>
        <p:nvPicPr>
          <p:cNvPr id="6" name="Picture 2" descr="fig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" y="1295399"/>
            <a:ext cx="4114800" cy="309615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1828800" y="1828800"/>
            <a:ext cx="6096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9" name="CDShape" descr="countdown.png"/>
            <p:cNvPicPr>
              <a:picLocks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8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02220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Quiz #5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1620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066800" y="34290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1. The organ with a star in the lumen is a: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4371974"/>
          <a:ext cx="2209800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6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371974"/>
                        <a:ext cx="2209800" cy="2486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037" descr="fig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38600" y="0"/>
            <a:ext cx="5105400" cy="384297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1038" descr="fig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800" y="0"/>
            <a:ext cx="3048000" cy="22939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11" name="CountdownNew"/>
          <p:cNvGrpSpPr/>
          <p:nvPr>
            <p:custDataLst>
              <p:tags r:id="rId4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0" name="CDShape" descr="countdown.png"/>
            <p:cNvPicPr>
              <a:picLocks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9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2514600" y="4495800"/>
            <a:ext cx="6629400" cy="17065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Trachea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Bronchus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Bronchiole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Pulmonary artery</a:t>
            </a:r>
            <a:endParaRPr lang="en-US" dirty="0"/>
          </a:p>
        </p:txBody>
      </p:sp>
      <p:sp>
        <p:nvSpPr>
          <p:cNvPr id="12" name="5-Point Star 11"/>
          <p:cNvSpPr/>
          <p:nvPr/>
        </p:nvSpPr>
        <p:spPr>
          <a:xfrm>
            <a:off x="2209800" y="914400"/>
            <a:ext cx="4572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5184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2. In the lung, elastic fibers are found in</a:t>
            </a:r>
            <a:endParaRPr lang="en-US" sz="36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5720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Bronchi only.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Bronchi and bronchioles only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Bronchi, bronchioles and alveolar ducts only.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Bronchi, bronchioles, alveolar ducts and alveoli.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428557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3. Which of the following structures would be found in a terminal bronchiole?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4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Goblet cells.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Cartilage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Smooth muscle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Glands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95797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4. You have a patient with asthma.  You know that histamine release is part of the problem.  Histamine is made in:</a:t>
            </a:r>
            <a:endParaRPr lang="en-US" sz="24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8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Macrophages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Mast cells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Eosinophils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Natural killer cells.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09234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A molecule involved in cell-to-cell communication is 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TPCh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Occludin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Catenin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Plakoglobin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Connexin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228600" y="274637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5. Dr. </a:t>
            </a:r>
            <a:r>
              <a:rPr lang="en-US" sz="3200" dirty="0" err="1" smtClean="0"/>
              <a:t>Fornatora</a:t>
            </a:r>
            <a:r>
              <a:rPr lang="en-US" sz="3200" dirty="0" smtClean="0"/>
              <a:t> talked about the Ring of </a:t>
            </a:r>
            <a:r>
              <a:rPr lang="en-US" sz="3200" dirty="0" err="1" smtClean="0"/>
              <a:t>Waldeyer</a:t>
            </a:r>
            <a:r>
              <a:rPr lang="en-US" sz="3200" dirty="0" smtClean="0"/>
              <a:t>.  This consists of all the following except: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Lingual tonsils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Palatine tonsils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Pharyngeal tonsils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Submandibular</a:t>
            </a:r>
            <a:r>
              <a:rPr lang="en-US" dirty="0"/>
              <a:t> </a:t>
            </a:r>
            <a:r>
              <a:rPr lang="en-US" dirty="0" smtClean="0"/>
              <a:t>lymph nodes.</a:t>
            </a:r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13661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6. Which of the following structures contains smooth and skeletal muscle.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6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Upper 1/3</a:t>
            </a:r>
            <a:r>
              <a:rPr lang="en-US" baseline="30000" dirty="0" smtClean="0"/>
              <a:t>rd</a:t>
            </a:r>
            <a:r>
              <a:rPr lang="en-US" dirty="0" smtClean="0"/>
              <a:t> of the esophagus.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Middle 1/3</a:t>
            </a:r>
            <a:r>
              <a:rPr lang="en-US" baseline="30000" dirty="0" smtClean="0"/>
              <a:t>rd</a:t>
            </a:r>
            <a:r>
              <a:rPr lang="en-US" dirty="0" smtClean="0"/>
              <a:t> of the esophagus.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Rectum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Upper part of the anal canal.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90310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7. Which cell secretes intrinsic factor?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0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Parietal cells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Chief cells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Enteroendocrine</a:t>
            </a:r>
            <a:r>
              <a:rPr lang="en-US" dirty="0" smtClean="0"/>
              <a:t> I cells in the small intestine.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Paneth</a:t>
            </a:r>
            <a:r>
              <a:rPr lang="en-US" dirty="0" smtClean="0"/>
              <a:t> cells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60185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8. </a:t>
            </a:r>
            <a:r>
              <a:rPr lang="en-US" dirty="0" err="1" smtClean="0"/>
              <a:t>Pepsinogen</a:t>
            </a:r>
            <a:r>
              <a:rPr lang="en-US" dirty="0" smtClean="0"/>
              <a:t> is synthesized by: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4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Parietal cells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Chief cells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Enteroendocrine</a:t>
            </a:r>
            <a:r>
              <a:rPr lang="en-US" dirty="0" smtClean="0"/>
              <a:t> G cells of the small intestine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Paneth</a:t>
            </a:r>
            <a:r>
              <a:rPr lang="en-US" dirty="0" smtClean="0"/>
              <a:t> cells.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419592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0" y="152400"/>
            <a:ext cx="4343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The organ on the right is the: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4457700"/>
          <a:ext cx="21336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8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57700"/>
                        <a:ext cx="2133600" cy="240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65650" y="0"/>
            <a:ext cx="4578350" cy="36544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53000" y="2438400"/>
            <a:ext cx="1320800" cy="1143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12" descr="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53000" y="3703638"/>
            <a:ext cx="4191000" cy="31543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5638800" y="3581400"/>
            <a:ext cx="457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Stomach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Jejunum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Ileum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Colon</a:t>
            </a:r>
            <a:endParaRPr lang="en-US" dirty="0"/>
          </a:p>
        </p:txBody>
      </p:sp>
      <p:grpSp>
        <p:nvGrpSpPr>
          <p:cNvPr id="11" name="CountdownNew"/>
          <p:cNvGrpSpPr/>
          <p:nvPr>
            <p:custDataLst>
              <p:tags r:id="rId5"/>
            </p:custDataLst>
          </p:nvPr>
        </p:nvGrpSpPr>
        <p:grpSpPr>
          <a:xfrm>
            <a:off x="3276600" y="5410200"/>
            <a:ext cx="889000" cy="1143000"/>
            <a:chOff x="8318500" y="6032500"/>
            <a:chExt cx="889000" cy="1143000"/>
          </a:xfrm>
        </p:grpSpPr>
        <p:pic>
          <p:nvPicPr>
            <p:cNvPr id="10" name="CDShape" descr="countdown.png"/>
            <p:cNvPicPr>
              <a:picLocks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9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64009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10. The cell at the tip of the red arrow is a:</a:t>
            </a:r>
            <a:endParaRPr lang="en-US" sz="36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-152400" y="3733800"/>
          <a:ext cx="2777067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2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2400" y="3733800"/>
                        <a:ext cx="2777067" cy="312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9" descr="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4400" y="3810000"/>
            <a:ext cx="4419600" cy="3327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6" descr="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066800"/>
            <a:ext cx="4357688" cy="5791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48"/>
          <p:cNvSpPr>
            <a:spLocks noChangeArrowheads="1"/>
          </p:cNvSpPr>
          <p:nvPr/>
        </p:nvSpPr>
        <p:spPr bwMode="auto">
          <a:xfrm>
            <a:off x="2514600" y="5257800"/>
            <a:ext cx="762000" cy="1066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8" name="Line 49"/>
          <p:cNvSpPr>
            <a:spLocks noChangeShapeType="1"/>
          </p:cNvSpPr>
          <p:nvPr/>
        </p:nvSpPr>
        <p:spPr bwMode="auto">
          <a:xfrm>
            <a:off x="3276600" y="5943600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8534400" y="4267200"/>
            <a:ext cx="381000" cy="609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5029200" y="9144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Parietal cell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Chief cell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Paneth</a:t>
            </a:r>
            <a:r>
              <a:rPr lang="en-US" dirty="0" smtClean="0"/>
              <a:t> cell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Mucous neck cell</a:t>
            </a:r>
            <a:endParaRPr lang="en-US" dirty="0"/>
          </a:p>
        </p:txBody>
      </p:sp>
      <p:grpSp>
        <p:nvGrpSpPr>
          <p:cNvPr id="12" name="CountdownNew"/>
          <p:cNvGrpSpPr/>
          <p:nvPr>
            <p:custDataLst>
              <p:tags r:id="rId5"/>
            </p:custDataLst>
          </p:nvPr>
        </p:nvGrpSpPr>
        <p:grpSpPr>
          <a:xfrm>
            <a:off x="0" y="1066800"/>
            <a:ext cx="889000" cy="1143000"/>
            <a:chOff x="8318500" y="6032500"/>
            <a:chExt cx="889000" cy="1143000"/>
          </a:xfrm>
        </p:grpSpPr>
        <p:pic>
          <p:nvPicPr>
            <p:cNvPr id="11" name="CDShape" descr="countdown.png"/>
            <p:cNvPicPr>
              <a:picLocks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10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16634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Quiz #6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28035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-762000" y="3048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1. The tip of the red arrow is in a:</a:t>
            </a:r>
            <a:endParaRPr lang="en-US" sz="36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4200524"/>
          <a:ext cx="2362200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3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200524"/>
                        <a:ext cx="2362200" cy="2657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fig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38400" y="3471862"/>
            <a:ext cx="4499009" cy="33861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6324600" y="914400"/>
            <a:ext cx="2805113" cy="5880100"/>
            <a:chOff x="3608" y="0"/>
            <a:chExt cx="2143" cy="4280"/>
          </a:xfrm>
        </p:grpSpPr>
        <p:pic>
          <p:nvPicPr>
            <p:cNvPr id="7" name="Picture 5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608" y="0"/>
              <a:ext cx="2143" cy="4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665" y="28"/>
              <a:ext cx="2021" cy="42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3352800" y="3962400"/>
            <a:ext cx="3048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57600" y="4191000"/>
            <a:ext cx="2743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own Arrow 12"/>
          <p:cNvSpPr/>
          <p:nvPr/>
        </p:nvSpPr>
        <p:spPr>
          <a:xfrm>
            <a:off x="7787148" y="2605548"/>
            <a:ext cx="304800" cy="533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0" y="11430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Sinusoid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Space of </a:t>
            </a:r>
            <a:r>
              <a:rPr lang="en-US" dirty="0" err="1" smtClean="0"/>
              <a:t>Disse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Bile </a:t>
            </a:r>
            <a:r>
              <a:rPr lang="en-US" dirty="0" err="1" smtClean="0"/>
              <a:t>canaliculus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Bile Duct</a:t>
            </a:r>
            <a:endParaRPr lang="en-US" dirty="0"/>
          </a:p>
        </p:txBody>
      </p:sp>
      <p:grpSp>
        <p:nvGrpSpPr>
          <p:cNvPr id="16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5" name="CDShape" descr="countdown.png"/>
            <p:cNvPicPr>
              <a:picLocks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14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89821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Barbiturates and antibiotics are  inactivated by </a:t>
            </a:r>
            <a:r>
              <a:rPr lang="en-US" dirty="0" err="1" smtClean="0"/>
              <a:t>methylation</a:t>
            </a:r>
            <a:r>
              <a:rPr lang="en-US" dirty="0" smtClean="0"/>
              <a:t> in the: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7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28600" y="1600200"/>
            <a:ext cx="43434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Rough endoplasmic reticulum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Smooth endoplasmic reticulum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Lysosomes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Mitochondria.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37016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480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Identify the organ.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4572000"/>
          <a:ext cx="2032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1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0"/>
                        <a:ext cx="2032000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8" descr="Untitled-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7400" y="0"/>
            <a:ext cx="2860675" cy="3803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0" descr="Untitled-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0063" y="3810000"/>
            <a:ext cx="2293937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400800" y="838200"/>
            <a:ext cx="762000" cy="83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6934200" y="1676400"/>
            <a:ext cx="30480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Jejunum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Gall bladder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Pharynx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Anal canal</a:t>
            </a:r>
            <a:endParaRPr lang="en-US" dirty="0"/>
          </a:p>
        </p:txBody>
      </p:sp>
      <p:grpSp>
        <p:nvGrpSpPr>
          <p:cNvPr id="11" name="CountdownNew"/>
          <p:cNvGrpSpPr/>
          <p:nvPr>
            <p:custDataLst>
              <p:tags r:id="rId5"/>
            </p:custDataLst>
          </p:nvPr>
        </p:nvGrpSpPr>
        <p:grpSpPr>
          <a:xfrm>
            <a:off x="5943600" y="5715000"/>
            <a:ext cx="889000" cy="1143000"/>
            <a:chOff x="8318500" y="6032500"/>
            <a:chExt cx="889000" cy="1143000"/>
          </a:xfrm>
        </p:grpSpPr>
        <p:pic>
          <p:nvPicPr>
            <p:cNvPr id="10" name="CDShape" descr="countdown.png"/>
            <p:cNvPicPr>
              <a:picLocks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9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65264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5. The structure at the tip of the pointer is the: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3857624"/>
          <a:ext cx="2667000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TPCh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57624"/>
                        <a:ext cx="2667000" cy="300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990600"/>
            <a:ext cx="91440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1981200" y="2667000"/>
            <a:ext cx="762000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819400" y="3962400"/>
            <a:ext cx="6324600" cy="2590800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Terminal web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Basement membrane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Actin</a:t>
            </a:r>
            <a:r>
              <a:rPr lang="en-US" dirty="0" smtClean="0"/>
              <a:t> filaments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Centrioles</a:t>
            </a:r>
            <a:endParaRPr lang="en-US" dirty="0"/>
          </a:p>
        </p:txBody>
      </p:sp>
      <p:grpSp>
        <p:nvGrpSpPr>
          <p:cNvPr id="10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9" name="CDShape" descr="countdown.png"/>
            <p:cNvPicPr>
              <a:picLocks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8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sz="2700" dirty="0" smtClean="0">
                <a:latin typeface="+mj-lt"/>
              </a:rPr>
              <a:t>4. Which cells make a serous bicarbonate-rich alkaline fluid?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5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1430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Chief cells of the stomach.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 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) cells of the pancreas.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Enteroendocrine</a:t>
            </a:r>
            <a:r>
              <a:rPr lang="en-US" dirty="0" smtClean="0"/>
              <a:t> cells of the duodenum.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Intercalated duct cells of the pancreas.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13134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The cell in the Islet of </a:t>
            </a:r>
            <a:r>
              <a:rPr lang="en-US" dirty="0" err="1" smtClean="0"/>
              <a:t>Langerhan</a:t>
            </a:r>
            <a:r>
              <a:rPr lang="en-US" dirty="0" smtClean="0"/>
              <a:t> that makes glucagon is the: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9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 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) cell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 (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) cell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 (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) cell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 cell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01336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524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6. The tubule at the tip of the pointer is a: 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3686174"/>
          <a:ext cx="2819400" cy="317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3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86174"/>
                        <a:ext cx="2819400" cy="317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 descr="fi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200" y="0"/>
            <a:ext cx="4495800" cy="33813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6" descr="Untitled-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0" y="3476625"/>
            <a:ext cx="4495800" cy="33813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6858000" y="5562600"/>
            <a:ext cx="144780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28600" y="1600200"/>
            <a:ext cx="43434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Proximal convoluted tubule.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Descending thick tubule.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Ascending thick tubule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Collecting tubule</a:t>
            </a:r>
            <a:endParaRPr lang="en-US" sz="2400" dirty="0"/>
          </a:p>
        </p:txBody>
      </p:sp>
      <p:grpSp>
        <p:nvGrpSpPr>
          <p:cNvPr id="10" name="CountdownNew"/>
          <p:cNvGrpSpPr/>
          <p:nvPr>
            <p:custDataLst>
              <p:tags r:id="rId5"/>
            </p:custDataLst>
          </p:nvPr>
        </p:nvGrpSpPr>
        <p:grpSpPr>
          <a:xfrm>
            <a:off x="3733800" y="5715000"/>
            <a:ext cx="889000" cy="1143000"/>
            <a:chOff x="8318500" y="6032500"/>
            <a:chExt cx="889000" cy="1143000"/>
          </a:xfrm>
        </p:grpSpPr>
        <p:pic>
          <p:nvPicPr>
            <p:cNvPr id="9" name="CDShape" descr="countdown.png"/>
            <p:cNvPicPr>
              <a:picLocks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8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22158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7. What type of capillary is seen in this slide?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4200524"/>
          <a:ext cx="2362200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7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200524"/>
                        <a:ext cx="2362200" cy="2657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50" y="1600200"/>
            <a:ext cx="5429250" cy="44021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0" y="13716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Continuous.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Discontinuous.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Fenestrated with diaphragms.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Fenestrated without diaphragms .</a:t>
            </a:r>
            <a:endParaRPr lang="en-US" sz="2800" dirty="0"/>
          </a:p>
        </p:txBody>
      </p:sp>
      <p:grpSp>
        <p:nvGrpSpPr>
          <p:cNvPr id="8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7" name="CDShape" descr="countdown.png"/>
            <p:cNvPicPr>
              <a:picLocks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6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55192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8. What converts </a:t>
            </a:r>
            <a:r>
              <a:rPr lang="en-US" dirty="0" err="1" smtClean="0"/>
              <a:t>angiotensinogen</a:t>
            </a:r>
            <a:r>
              <a:rPr lang="en-US" dirty="0" smtClean="0"/>
              <a:t> to </a:t>
            </a:r>
            <a:r>
              <a:rPr lang="en-US" dirty="0" err="1" smtClean="0"/>
              <a:t>angiotensin</a:t>
            </a:r>
            <a:r>
              <a:rPr lang="en-US" dirty="0" smtClean="0"/>
              <a:t> I?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1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Converting enzyme in the lung.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Renin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Aldosterone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Trypsinogen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425304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Most of the water reabsorbed by the </a:t>
            </a:r>
            <a:r>
              <a:rPr lang="en-US" dirty="0" err="1" smtClean="0"/>
              <a:t>nephron</a:t>
            </a:r>
            <a:r>
              <a:rPr lang="en-US" dirty="0" smtClean="0"/>
              <a:t> is taken up by the: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5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Proximal convoluted tubule.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Ascending thin limb of </a:t>
            </a:r>
            <a:r>
              <a:rPr lang="en-US" dirty="0" err="1" smtClean="0"/>
              <a:t>Henle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Distal convoluted tubule.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Collecting duct.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405360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0" y="274637"/>
            <a:ext cx="472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 Identify the organ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4419600"/>
          <a:ext cx="2167467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9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19600"/>
                        <a:ext cx="2167467" cy="24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7" descr="fig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3016250"/>
            <a:ext cx="5105400" cy="3841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8" descr="fig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0600" y="0"/>
            <a:ext cx="4343400" cy="32686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Gall bladder.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Ureter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Rectum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Esophagus</a:t>
            </a:r>
            <a:endParaRPr lang="en-US" dirty="0"/>
          </a:p>
        </p:txBody>
      </p:sp>
      <p:grpSp>
        <p:nvGrpSpPr>
          <p:cNvPr id="9" name="CountdownNew"/>
          <p:cNvGrpSpPr/>
          <p:nvPr>
            <p:custDataLst>
              <p:tags r:id="rId5"/>
            </p:custDataLst>
          </p:nvPr>
        </p:nvGrpSpPr>
        <p:grpSpPr>
          <a:xfrm>
            <a:off x="3429000" y="5715000"/>
            <a:ext cx="889000" cy="1143000"/>
            <a:chOff x="8318500" y="6032500"/>
            <a:chExt cx="889000" cy="1143000"/>
          </a:xfrm>
        </p:grpSpPr>
        <p:pic>
          <p:nvPicPr>
            <p:cNvPr id="8" name="CDShape" descr="countdown.png"/>
            <p:cNvPicPr>
              <a:picLocks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7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422268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Quiz #7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96487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Basophils in the pars </a:t>
            </a:r>
            <a:r>
              <a:rPr lang="en-US" dirty="0" err="1" smtClean="0"/>
              <a:t>distalis</a:t>
            </a:r>
            <a:r>
              <a:rPr lang="en-US" dirty="0" smtClean="0"/>
              <a:t> produce.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2500638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3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CountdownNew"/>
          <p:cNvGrpSpPr/>
          <p:nvPr>
            <p:custDataLst>
              <p:tags r:id="rId4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ADH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Oxytocin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FSH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Prolactin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8506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The cell at the tip of the pointer produces: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32717826"/>
              </p:ext>
            </p:extLst>
          </p:nvPr>
        </p:nvGraphicFramePr>
        <p:xfrm>
          <a:off x="0" y="4457700"/>
          <a:ext cx="21336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7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457700"/>
                        <a:ext cx="2133600" cy="240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loadBinaryCAHPMQU7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897" y="1600200"/>
            <a:ext cx="403860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Growth hormone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LH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FSH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TSH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5867400" y="2438400"/>
            <a:ext cx="304800" cy="533400"/>
          </a:xfrm>
          <a:prstGeom prst="up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CountdownNew"/>
          <p:cNvGrpSpPr/>
          <p:nvPr>
            <p:custDataLst>
              <p:tags r:id="rId5"/>
            </p:custDataLst>
          </p:nvPr>
        </p:nvGrpSpPr>
        <p:grpSpPr>
          <a:xfrm>
            <a:off x="4245897" y="5715000"/>
            <a:ext cx="889000" cy="1143000"/>
            <a:chOff x="8318500" y="6032500"/>
            <a:chExt cx="889000" cy="1143000"/>
          </a:xfrm>
        </p:grpSpPr>
        <p:pic>
          <p:nvPicPr>
            <p:cNvPr id="8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7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52014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6. The hydrophobic region of the plasma membrane would contain: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TPCh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Nitrogen compound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Phosphate bridge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Glycerol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Two long-chain fatty acids.</a:t>
            </a:r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3. To lower calcium levels you would expect to see increased secretion from the:</a:t>
            </a:r>
            <a:endParaRPr lang="en-US" sz="36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133183124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1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Parathyroid gland.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Parafollicular</a:t>
            </a:r>
            <a:r>
              <a:rPr lang="en-US" dirty="0" smtClean="0"/>
              <a:t> cells of the thyroid gland.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Adrenal gland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Thyroid follicular cells.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92794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What hormone stimulates the osteoblast to synthesize RANKL?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65447498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5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Thyroid hormone.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Parathyroid hormone.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Calcitonin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Aldosterone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3066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Which region of the adrenal gland secretes aldosterone?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30857326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9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glomerulosa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reticularis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fasciculata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pellucida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59745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6. The follicle at the tip of the black pointer is a 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827785886"/>
              </p:ext>
            </p:extLst>
          </p:nvPr>
        </p:nvGraphicFramePr>
        <p:xfrm>
          <a:off x="-4916" y="4682305"/>
          <a:ext cx="1909916" cy="2148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3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4916" y="4682305"/>
                        <a:ext cx="1909916" cy="2148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9575"/>
            <a:ext cx="65532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hevron 4"/>
          <p:cNvSpPr/>
          <p:nvPr/>
        </p:nvSpPr>
        <p:spPr>
          <a:xfrm rot="9685553">
            <a:off x="7433630" y="3066867"/>
            <a:ext cx="560859" cy="345858"/>
          </a:xfrm>
          <a:prstGeom prst="chevr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Primordial follicle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Primary follicle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Secondary follicle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Mature </a:t>
            </a:r>
            <a:r>
              <a:rPr lang="en-US" dirty="0" err="1" smtClean="0"/>
              <a:t>Graffian</a:t>
            </a:r>
            <a:r>
              <a:rPr lang="en-US" dirty="0" smtClean="0"/>
              <a:t> follicle</a:t>
            </a:r>
            <a:endParaRPr lang="en-US" dirty="0"/>
          </a:p>
        </p:txBody>
      </p:sp>
      <p:grpSp>
        <p:nvGrpSpPr>
          <p:cNvPr id="8" name="CountdownNew"/>
          <p:cNvGrpSpPr/>
          <p:nvPr>
            <p:custDataLst>
              <p:tags r:id="rId5"/>
            </p:custDataLst>
          </p:nvPr>
        </p:nvGrpSpPr>
        <p:grpSpPr>
          <a:xfrm>
            <a:off x="5207000" y="5715000"/>
            <a:ext cx="889000" cy="1143000"/>
            <a:chOff x="8318500" y="6032500"/>
            <a:chExt cx="889000" cy="1143000"/>
          </a:xfrm>
        </p:grpSpPr>
        <p:pic>
          <p:nvPicPr>
            <p:cNvPr id="7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6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11336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7. A surge in which of the following induces ovulation?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33722040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7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CountdownNew"/>
          <p:cNvGrpSpPr/>
          <p:nvPr>
            <p:custDataLst>
              <p:tags r:id="rId4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Estrogen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Progesterone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LH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FSH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99110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0" y="228600"/>
            <a:ext cx="4338638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8. The organ on the right is at what day of the menstrual cycle?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914795938"/>
              </p:ext>
            </p:extLst>
          </p:nvPr>
        </p:nvGraphicFramePr>
        <p:xfrm>
          <a:off x="0" y="4114800"/>
          <a:ext cx="24384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1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114800"/>
                        <a:ext cx="2438400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032" descr="Fig1"/>
          <p:cNvPicPr>
            <a:picLocks noChangeAspect="1" noChangeArrowheads="1"/>
          </p:cNvPicPr>
          <p:nvPr/>
        </p:nvPicPr>
        <p:blipFill>
          <a:blip r:embed="rId9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3276600"/>
            <a:ext cx="4800600" cy="36703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33" descr="Fig1"/>
          <p:cNvPicPr>
            <a:picLocks noChangeAspect="1" noChangeArrowheads="1"/>
          </p:cNvPicPr>
          <p:nvPr/>
        </p:nvPicPr>
        <p:blipFill>
          <a:blip r:embed="rId10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0"/>
            <a:ext cx="4800600" cy="38449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4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10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18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25</a:t>
            </a:r>
            <a:endParaRPr lang="en-US" dirty="0"/>
          </a:p>
        </p:txBody>
      </p:sp>
      <p:grpSp>
        <p:nvGrpSpPr>
          <p:cNvPr id="9" name="CountdownNew"/>
          <p:cNvGrpSpPr/>
          <p:nvPr>
            <p:custDataLst>
              <p:tags r:id="rId5"/>
            </p:custDataLst>
          </p:nvPr>
        </p:nvGrpSpPr>
        <p:grpSpPr>
          <a:xfrm>
            <a:off x="3449638" y="5715000"/>
            <a:ext cx="889000" cy="1143000"/>
            <a:chOff x="8318500" y="6032500"/>
            <a:chExt cx="889000" cy="1143000"/>
          </a:xfrm>
        </p:grpSpPr>
        <p:pic>
          <p:nvPicPr>
            <p:cNvPr id="8" name="CDShape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7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5880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0" y="274638"/>
            <a:ext cx="464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Identify this organ.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064866305"/>
              </p:ext>
            </p:extLst>
          </p:nvPr>
        </p:nvGraphicFramePr>
        <p:xfrm>
          <a:off x="0" y="4200524"/>
          <a:ext cx="2362200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5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200524"/>
                        <a:ext cx="2362200" cy="265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7" descr="fig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3016250"/>
            <a:ext cx="5105400" cy="3841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8" descr="fig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0600" y="0"/>
            <a:ext cx="4343400" cy="32686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Ureter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Isthmus of the uterine tube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Infundibulum of the uterine tube.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Esophagus.</a:t>
            </a:r>
            <a:endParaRPr lang="en-US" sz="2400" dirty="0"/>
          </a:p>
        </p:txBody>
      </p:sp>
      <p:grpSp>
        <p:nvGrpSpPr>
          <p:cNvPr id="9" name="CountdownNew"/>
          <p:cNvGrpSpPr/>
          <p:nvPr>
            <p:custDataLst>
              <p:tags r:id="rId5"/>
            </p:custDataLst>
          </p:nvPr>
        </p:nvGrpSpPr>
        <p:grpSpPr>
          <a:xfrm>
            <a:off x="3454400" y="5791200"/>
            <a:ext cx="889000" cy="1143000"/>
            <a:chOff x="8318500" y="6032500"/>
            <a:chExt cx="889000" cy="1143000"/>
          </a:xfrm>
        </p:grpSpPr>
        <p:pic>
          <p:nvPicPr>
            <p:cNvPr id="8" name="CDShape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7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51159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 The most eggs that a female will have is at: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748658390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9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6 – 9 months of gestation.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6 – 9 months after birth.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6 – 9 years after birth.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6 – 9 months after puberty.</a:t>
            </a:r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89291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Quiz #8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3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1. To increase testosterone production:</a:t>
            </a:r>
            <a:endParaRPr lang="en-US" sz="36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54029908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3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Acidophils</a:t>
            </a:r>
            <a:r>
              <a:rPr lang="en-US" dirty="0" smtClean="0"/>
              <a:t> would produce more FSH.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GNRH secretion would be reduced.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Sertoli</a:t>
            </a:r>
            <a:r>
              <a:rPr lang="en-US" dirty="0" smtClean="0"/>
              <a:t> cells would release androgen binding protein.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LH levels would increase.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0205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7. Mitochondria are involved in: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TPCh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lvl="1" indent="-514350">
              <a:buFont typeface="Arial" pitchFamily="34" charset="0"/>
              <a:buAutoNum type="arabicPeriod"/>
            </a:pPr>
            <a:r>
              <a:rPr lang="en-US" dirty="0" smtClean="0"/>
              <a:t>Synthesis of phospholipids</a:t>
            </a:r>
          </a:p>
          <a:p>
            <a:pPr marL="514350" lvl="1" indent="-514350">
              <a:buFont typeface="Arial" pitchFamily="34" charset="0"/>
              <a:buAutoNum type="arabicPeriod"/>
            </a:pPr>
            <a:r>
              <a:rPr lang="en-US" dirty="0" smtClean="0"/>
              <a:t>Glycogen breakdown</a:t>
            </a:r>
          </a:p>
          <a:p>
            <a:pPr marL="514350" lvl="1" indent="-514350">
              <a:buFont typeface="Arial" pitchFamily="34" charset="0"/>
              <a:buAutoNum type="arabicPeriod"/>
            </a:pPr>
            <a:r>
              <a:rPr lang="en-US" dirty="0" smtClean="0"/>
              <a:t>Steroid biosynthesis</a:t>
            </a:r>
            <a:endParaRPr lang="en-US" dirty="0"/>
          </a:p>
          <a:p>
            <a:pPr marL="514350" lvl="1" indent="-514350">
              <a:buFont typeface="Arial" pitchFamily="34" charset="0"/>
              <a:buAutoNum type="arabicPeriod"/>
            </a:pPr>
            <a:r>
              <a:rPr lang="en-US" dirty="0" smtClean="0"/>
              <a:t>Calcium sequestration for muscle contraction.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The cell at the tip of the pointer is a: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146540629"/>
              </p:ext>
            </p:extLst>
          </p:nvPr>
        </p:nvGraphicFramePr>
        <p:xfrm>
          <a:off x="0" y="4543424"/>
          <a:ext cx="2057400" cy="23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7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543424"/>
                        <a:ext cx="2057400" cy="2314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16" y="1371600"/>
            <a:ext cx="5125684" cy="445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7467600" y="3276600"/>
            <a:ext cx="3810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Sertoli</a:t>
            </a:r>
            <a:r>
              <a:rPr lang="en-US" dirty="0" smtClean="0"/>
              <a:t> cell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Spermatogonia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Primary spermatocyte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Spermatid</a:t>
            </a:r>
            <a:endParaRPr lang="en-US" dirty="0"/>
          </a:p>
        </p:txBody>
      </p:sp>
      <p:grpSp>
        <p:nvGrpSpPr>
          <p:cNvPr id="8" name="CountdownNew" hidden="1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6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39229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56321"/>
            <a:ext cx="289560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3. Identify the organ.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89631076"/>
              </p:ext>
            </p:extLst>
          </p:nvPr>
        </p:nvGraphicFramePr>
        <p:xfrm>
          <a:off x="-27039" y="4427280"/>
          <a:ext cx="2160639" cy="243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1" name="Chart" r:id="rId8" imgW="4571989" imgH="5143584" progId="MSGraph.Chart.8">
                  <p:embed followColorScheme="full"/>
                </p:oleObj>
              </mc:Choice>
              <mc:Fallback>
                <p:oleObj name="Chart" r:id="rId8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27039" y="4427280"/>
                        <a:ext cx="2160639" cy="2430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38100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Vas deferens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Uterine tube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Ureter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Epididymis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69093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For sperm to be motile they must travel through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Efferent </a:t>
            </a:r>
            <a:r>
              <a:rPr lang="en-US" dirty="0" err="1" smtClean="0"/>
              <a:t>ductules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Epididymis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Prostate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Uterine tube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9587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5. Capacitation occurs in the.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Seminiferous tubules.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Epididymis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Vas deferens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Uterine tube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5030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6. The auditory tube connects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Middle ear cavity and the mastoid air cells.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External auditory canal and the middle ear cavity.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The middle ear cavity  and the </a:t>
            </a:r>
            <a:r>
              <a:rPr lang="en-US" sz="2800" dirty="0" err="1" smtClean="0"/>
              <a:t>nasopharynx</a:t>
            </a:r>
            <a:r>
              <a:rPr lang="en-US" sz="2800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The inner ear and the middle ear cavity.</a:t>
            </a:r>
            <a:endParaRPr lang="en-US" sz="2800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920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7. The basilar membrane is located at the: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50" y="1447800"/>
            <a:ext cx="4485526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Green arrow.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Blue arrow.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Black arrow.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9442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8.The structure in this image: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2194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876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Is surrounded directly by perilymph.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Detects rotational movement.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Is found in the utricle.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Is found in the </a:t>
            </a:r>
            <a:r>
              <a:rPr lang="en-US" dirty="0" err="1" smtClean="0"/>
              <a:t>saccule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8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7" name="CDShape" hidden="1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6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1086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9. </a:t>
            </a:r>
            <a:r>
              <a:rPr lang="en-US" sz="3600" dirty="0" err="1" smtClean="0"/>
              <a:t>Stereocilia</a:t>
            </a:r>
            <a:r>
              <a:rPr lang="en-US" sz="3600" dirty="0" smtClean="0"/>
              <a:t> would </a:t>
            </a:r>
            <a:r>
              <a:rPr lang="en-US" sz="3600" b="1" dirty="0" smtClean="0"/>
              <a:t>NOT</a:t>
            </a:r>
            <a:r>
              <a:rPr lang="en-US" sz="3600" dirty="0" smtClean="0"/>
              <a:t> be found in the:</a:t>
            </a:r>
            <a:endParaRPr lang="en-US" sz="36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Inner ear.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Epididymis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Vas Deferens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Uterine tube.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3409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10. The stapes attaches to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Round window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Oval window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Tympanic membrane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None of the above.</a:t>
            </a:r>
            <a:endParaRPr lang="en-US" dirty="0"/>
          </a:p>
        </p:txBody>
      </p:sp>
      <p:grpSp>
        <p:nvGrpSpPr>
          <p:cNvPr id="7" name="CountdownNew" hidden="1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1588" cy="1588"/>
            <a:chOff x="8318500" y="6032500"/>
            <a:chExt cx="889000" cy="1143000"/>
          </a:xfrm>
        </p:grpSpPr>
        <p:pic>
          <p:nvPicPr>
            <p:cNvPr id="6" name="CDShape" hidden="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 hidden="1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2900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Quiz #9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7503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8. The most important factor in determining that the ribosome attaches to the RER is the: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TPCh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Signal protein or leader sequence.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Size of the ribosome.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The folding of the protein.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The cleaving of the protein.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 descr="countdown.png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1. The anterior continuation of the sclera is the: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00987915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5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CountdownNew"/>
          <p:cNvGrpSpPr/>
          <p:nvPr>
            <p:custDataLst>
              <p:tags r:id="rId4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Cornea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Lens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Ciliary</a:t>
            </a:r>
            <a:r>
              <a:rPr lang="en-US" dirty="0" smtClean="0"/>
              <a:t> body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Iris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4287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2. The flow of aqueous humor is from the:</a:t>
            </a:r>
            <a:endParaRPr lang="en-US" sz="36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22593655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9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Posterior chamber to the vitreous body.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Posterior chamber to the anterior chamber.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Anterior chamber to the vitreous body.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Anterior chamber to the posterior chamber</a:t>
            </a:r>
            <a:endParaRPr lang="en-US" sz="2800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58643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High quality vision is found in the: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85304366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3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Peripheral retina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 disk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Fovea </a:t>
            </a:r>
            <a:r>
              <a:rPr lang="en-US" dirty="0" err="1" smtClean="0"/>
              <a:t>centralis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Macula </a:t>
            </a:r>
            <a:r>
              <a:rPr lang="en-US" dirty="0" err="1" smtClean="0"/>
              <a:t>densa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87397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4. The layer where the ganglion cells are found:</a:t>
            </a:r>
            <a:endParaRPr lang="en-US" sz="28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461726774"/>
              </p:ext>
            </p:extLst>
          </p:nvPr>
        </p:nvGraphicFramePr>
        <p:xfrm>
          <a:off x="0" y="3809999"/>
          <a:ext cx="2683114" cy="3018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7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3809999"/>
                        <a:ext cx="2683114" cy="3018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55921"/>
            <a:ext cx="5405284" cy="503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38251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79778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5. The sphincter </a:t>
            </a:r>
            <a:r>
              <a:rPr lang="en-US" sz="3200" dirty="0" err="1" smtClean="0"/>
              <a:t>pupillae</a:t>
            </a:r>
            <a:r>
              <a:rPr lang="en-US" sz="3200" dirty="0" smtClean="0"/>
              <a:t> muscle  is located at: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68104741"/>
              </p:ext>
            </p:extLst>
          </p:nvPr>
        </p:nvGraphicFramePr>
        <p:xfrm>
          <a:off x="0" y="4117258"/>
          <a:ext cx="24384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1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117258"/>
                        <a:ext cx="2438400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361" y="1143000"/>
            <a:ext cx="8222034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3352800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3200400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00200" y="3488700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</a:t>
            </a:r>
            <a:endParaRPr lang="en-US" sz="28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802660" y="3048000"/>
            <a:ext cx="457200" cy="5664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10400" y="495300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</a:t>
            </a:r>
            <a:endParaRPr lang="en-US" sz="28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705600" y="5257800"/>
            <a:ext cx="304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D</a:t>
            </a:r>
          </a:p>
        </p:txBody>
      </p:sp>
      <p:grpSp>
        <p:nvGrpSpPr>
          <p:cNvPr id="16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5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12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7602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6. The layer at the tip of the pointer is the: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868826039"/>
              </p:ext>
            </p:extLst>
          </p:nvPr>
        </p:nvGraphicFramePr>
        <p:xfrm>
          <a:off x="0" y="4543424"/>
          <a:ext cx="2057400" cy="23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5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543424"/>
                        <a:ext cx="2057400" cy="2314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 Stratum </a:t>
            </a:r>
            <a:r>
              <a:rPr lang="en-US" dirty="0" err="1" smtClean="0"/>
              <a:t>Basale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Stratum </a:t>
            </a:r>
            <a:r>
              <a:rPr lang="en-US" dirty="0" err="1" smtClean="0"/>
              <a:t>Spinosum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Stratum </a:t>
            </a:r>
            <a:r>
              <a:rPr lang="en-US" dirty="0" err="1" smtClean="0"/>
              <a:t>Granulosum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Stratum </a:t>
            </a:r>
            <a:r>
              <a:rPr lang="en-US" dirty="0" err="1" smtClean="0"/>
              <a:t>Corneum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708" y="1367731"/>
            <a:ext cx="9869792" cy="518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5715000" y="2895600"/>
            <a:ext cx="685800" cy="304800"/>
          </a:xfrm>
          <a:prstGeom prst="right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53400" y="1367731"/>
            <a:ext cx="1295400" cy="5337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0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9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74970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7. Pressure is detected best by: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80134847"/>
              </p:ext>
            </p:extLst>
          </p:nvPr>
        </p:nvGraphicFramePr>
        <p:xfrm>
          <a:off x="4508500" y="16510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9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8500" y="16510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495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Meissner’s</a:t>
            </a:r>
            <a:r>
              <a:rPr lang="en-US" dirty="0" smtClean="0"/>
              <a:t> corpuscles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Merckel</a:t>
            </a:r>
            <a:r>
              <a:rPr lang="en-US" dirty="0" smtClean="0"/>
              <a:t> cell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Pacinian</a:t>
            </a:r>
            <a:r>
              <a:rPr lang="en-US" dirty="0" smtClean="0"/>
              <a:t> corpuscles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Free nerve endings.</a:t>
            </a:r>
            <a:endParaRPr lang="en-US" dirty="0"/>
          </a:p>
        </p:txBody>
      </p:sp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10299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8. The circled structure is a: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397712458"/>
              </p:ext>
            </p:extLst>
          </p:nvPr>
        </p:nvGraphicFramePr>
        <p:xfrm>
          <a:off x="0" y="4724400"/>
          <a:ext cx="1911828" cy="2150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3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724400"/>
                        <a:ext cx="1911828" cy="2150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14748" y="15240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err="1" smtClean="0"/>
              <a:t>Pacinian</a:t>
            </a:r>
            <a:r>
              <a:rPr lang="en-US" sz="2400" dirty="0" smtClean="0"/>
              <a:t> corpuscle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err="1" smtClean="0"/>
              <a:t>Meissner’s</a:t>
            </a:r>
            <a:r>
              <a:rPr lang="en-US" sz="2400" dirty="0" smtClean="0"/>
              <a:t> corpuscle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Merkel cell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Capillary plexus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89" y="1295400"/>
            <a:ext cx="5773737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6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5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24513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-31955" y="-3687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9. The structure at the tip of the pointer is the:  </a:t>
            </a:r>
            <a:endParaRPr lang="en-US" sz="3200" dirty="0"/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747022"/>
            <a:ext cx="4065588" cy="609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7391400" y="2281237"/>
            <a:ext cx="379412" cy="836612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" name="CountdownNew"/>
          <p:cNvGrpSpPr/>
          <p:nvPr>
            <p:custDataLst>
              <p:tags r:id="rId3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11" name="CDShape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10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  <p:graphicFrame>
        <p:nvGraphicFramePr>
          <p:cNvPr id="13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408331773"/>
              </p:ext>
            </p:extLst>
          </p:nvPr>
        </p:nvGraphicFramePr>
        <p:xfrm>
          <a:off x="-2458" y="3854860"/>
          <a:ext cx="2669458" cy="3003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7" name="Chart" r:id="rId9" imgW="4571989" imgH="5143584" progId="MSGraph.Chart.8">
                  <p:embed followColorScheme="full"/>
                </p:oleObj>
              </mc:Choice>
              <mc:Fallback>
                <p:oleObj name="Chart" r:id="rId9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-2458" y="3854860"/>
                        <a:ext cx="2669458" cy="3003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533400" y="854867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Sebaceous gland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Sweat gland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Arrector</a:t>
            </a:r>
            <a:r>
              <a:rPr lang="en-US" dirty="0" smtClean="0"/>
              <a:t> </a:t>
            </a:r>
            <a:r>
              <a:rPr lang="en-US" dirty="0" err="1" smtClean="0"/>
              <a:t>pili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Hair follicle.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1497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3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 The structure at the tip of the pointer is a: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59313359"/>
              </p:ext>
            </p:extLst>
          </p:nvPr>
        </p:nvGraphicFramePr>
        <p:xfrm>
          <a:off x="0" y="4457700"/>
          <a:ext cx="21336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1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4457700"/>
                        <a:ext cx="2133600" cy="240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Duct of a sweat gland.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Secretory portion of a sweat gland.	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Arteriole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err="1" smtClean="0"/>
              <a:t>Venule</a:t>
            </a:r>
            <a:endParaRPr lang="en-US" sz="2800" dirty="0"/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538646"/>
            <a:ext cx="4124325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6827838" y="4864459"/>
            <a:ext cx="506412" cy="176212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CountdownNew"/>
          <p:cNvGrpSpPr/>
          <p:nvPr>
            <p:custDataLst>
              <p:tags r:id="rId5"/>
            </p:custDataLst>
          </p:nvPr>
        </p:nvGrpSpPr>
        <p:grpSpPr>
          <a:xfrm>
            <a:off x="8255000" y="5715000"/>
            <a:ext cx="889000" cy="1143000"/>
            <a:chOff x="8318500" y="6032500"/>
            <a:chExt cx="889000" cy="1143000"/>
          </a:xfrm>
        </p:grpSpPr>
        <p:pic>
          <p:nvPicPr>
            <p:cNvPr id="8" name="CDShape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500" y="6032500"/>
              <a:ext cx="889000" cy="1143000"/>
            </a:xfrm>
            <a:prstGeom prst="rect">
              <a:avLst/>
            </a:prstGeom>
          </p:spPr>
        </p:pic>
        <p:sp>
          <p:nvSpPr>
            <p:cNvPr id="7" name="CDText"/>
            <p:cNvSpPr txBox="1"/>
            <p:nvPr/>
          </p:nvSpPr>
          <p:spPr>
            <a:xfrm>
              <a:off x="8356600" y="6032500"/>
              <a:ext cx="838200" cy="635000"/>
            </a:xfrm>
            <a:prstGeom prst="rect">
              <a:avLst/>
            </a:prstGeom>
            <a:noFill/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Tahoma"/>
                </a:rPr>
                <a:t>60</a:t>
              </a:r>
              <a:endParaRPr lang="en-US" sz="2400" b="1" dirty="0">
                <a:solidFill>
                  <a:srgbClr val="000000"/>
                </a:solidFill>
                <a:latin typeface="Tahoma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22463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VERSION" val="12.0"/>
  <p:tag name="TPVERSION" val="2008"/>
  <p:tag name="PPVERSION" val="12.0"/>
  <p:tag name="TPFULLVERSION" val="4.2.3.231"/>
  <p:tag name="DELIMITERS" val="3.1"/>
  <p:tag name="SHOWBARVISIBLE" val="True"/>
  <p:tag name="EXPANDSHOWBAR" val="True"/>
  <p:tag name="USESECONDARYMONITOR" val="True"/>
  <p:tag name="SAVECSVWITHSESSION" val="True"/>
  <p:tag name="CSVFORMAT" val="0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RACEENDPOINTS" val="100"/>
  <p:tag name="RACERSMAXDISPLAYED" val="5"/>
  <p:tag name="RACEANIMATIONSPEED" val="3"/>
  <p:tag name="SKIPREMAININGRACESLIDES" val="True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722948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POLLINGCYCLE" val="2"/>
  <p:tag name="CHARTCOLORS" val="0"/>
  <p:tag name="CHARTLABELS" val="1"/>
  <p:tag name="RESETCHARTS" val="True"/>
  <p:tag name="INCLUDENONRESPONDERS" val="False"/>
  <p:tag name="MULTIRESPDIVISOR" val="1"/>
  <p:tag name="PARTLISTDEFAULT" val="1"/>
  <p:tag name="INCLUDEPPT" val="True"/>
  <p:tag name="ALLOWUSERFEEDBACK" val="True"/>
  <p:tag name="CORRECTPOINTVALUE" val="1"/>
  <p:tag name="INCORRECTPOINTVALUE" val="0"/>
  <p:tag name="REALTIMEBACKUP" val="False"/>
  <p:tag name="REALTIMEBACKUPPATH" val="(None)"/>
  <p:tag name="ZEROBASED" val="False"/>
  <p:tag name="AUTOADJUSTPARTRANGE" val="True"/>
  <p:tag name="CHARTSCALE" val="True"/>
  <p:tag name="ADVANCEDSETTINGSVIEW" val="Fals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  <p:tag name="SHOWFLASHWARNING" val="True"/>
  <p:tag name="ALWAYSOPENPOLL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1"/>
  <p:tag name="FONTSIZE" val="32"/>
  <p:tag name="BULLETTYPE" val="ppBulletArabicPeriod"/>
  <p:tag name="ANSWERTEXT" val="Osteocytes&#10;Osteoblasts&#10;Osteoclasts&#10;All of the abov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47E08B5BE0B49A3BBE1E92B3D4F95E6"/>
  <p:tag name="SLIDEID" val="947E08B5BE0B49A3BBE1E92B3D4F95E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The sarcomere is found at:"/>
  <p:tag name="ANSWERSALIAS" val=" |smicln| |smicln| |smicln| "/>
  <p:tag name="RESTORECOUNTDOWNTIMER" val="False"/>
  <p:tag name="COUNTDOWNSECONDS" val="60"/>
  <p:tag name="VALUES" val="Incorrect|smicln|Incorrect|smicln|Incorrect|smicln|Correct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 &#10; &#10; &#10; 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C8A3E97A4604F0BBDD723DB77D1688A"/>
  <p:tag name="SLIDEID" val="1C8A3E97A4604F0BBDD723DB77D1688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6. Cardiac muscle has:"/>
  <p:tag name="ANSWERSALIAS" val="Gap junctions|smicln|Triads|smicln|T tubules located at the A/I junction.|smicln|Multiple peripherally located nuclei"/>
  <p:tag name="CORRECTPOINTVALUE" val="10"/>
  <p:tag name="RESTORECOUNTDOWNTIMER" val="False"/>
  <p:tag name="COUNTDOWNSECONDS" val="60"/>
  <p:tag name="VALUES" val="Correct|smicln|Incorrect|smicln|Incorrect|smicln|Incorrect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6"/>
  <p:tag name="FONTSIZE" val="32"/>
  <p:tag name="BULLETTYPE" val="ppBulletArabicPeriod"/>
  <p:tag name="ANSWERTEXT" val="Gap junctions&#10;Triads&#10;T tubules located at the A/I junction.&#10;Multiple peripherally located nuclei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5A39DC24A144A82B142DAC4243452B7"/>
  <p:tag name="SLIDEID" val="A5A39DC24A144A82B142DAC4243452B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Which of the following would not be found in an adhering junction?"/>
  <p:tag name="ANSWERSALIAS" val="Claudin|smicln|E-cadherin|smicln|Desmocollin|smicln|Desmoglein"/>
  <p:tag name="CORRECTPOINTVALUE" val="10"/>
  <p:tag name="COUNTDOWNSECONDS" val="60"/>
  <p:tag name="RESTORECOUNTDOWNTIMER" val="False"/>
  <p:tag name="VALUES" val="Correct|smicln|Incorrect|smicln|Incorrect|smicln|Incorrect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1B3B198DC274930BDF66C89D8575BDD"/>
  <p:tag name="SLIDEID" val="F1B3B198DC274930BDF66C89D8575BD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7. Smooth muscle cells do not have:"/>
  <p:tag name="ANSWERSALIAS" val="Actin|smicln|Myosin|smicln|Tropomyosin|smicln|Troponin"/>
  <p:tag name="CORRECTPOINTVALUE" val="10"/>
  <p:tag name="RESTORECOUNTDOWNTIMER" val="False"/>
  <p:tag name="COUNTDOWNSECONDS" val="60"/>
  <p:tag name="VALUES" val="Incorrect|smicln|Incorrect|smicln|Incorrect|smicln|Correct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3"/>
  <p:tag name="FONTSIZE" val="32"/>
  <p:tag name="BULLETTYPE" val="ppBulletArabicPeriod"/>
  <p:tag name="ANSWERTEXT" val="Actin&#10;Myosin&#10;Tropomyosin&#10;Troponin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8193F188A684FA482C38EAEDC79EBDD"/>
  <p:tag name="SLIDEID" val="88193F188A684FA482C38EAEDC79EBD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The neurotransmitter found at the motor end plate is:"/>
  <p:tag name="ANSWERSALIAS" val="Acetylcholine|smicln|Substance P|smicln|Epinephrine|smicln|b-Endorphin"/>
  <p:tag name="CORRECTPOINTVALUE" val="10"/>
  <p:tag name="VALUES" val="Correct|smicln|Incorrect|smicln|Incorrect|smicln|Incorrect"/>
  <p:tag name="RESTORECOUNTDOWNTIMER" val="False"/>
  <p:tag name="COUNTDOWNSECONDS" val="6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9"/>
  <p:tag name="FONTSIZE" val="32"/>
  <p:tag name="BULLETTYPE" val="ppBulletArabicPeriod"/>
  <p:tag name="ANSWERTEXT" val="Acetylcholine&#10;Substance P&#10;Epinephrine&#10;b-Endorphin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014560BA37F41C08A21B50B894EFA34"/>
  <p:tag name="SLIDEID" val="4014560BA37F41C08A21B50B894EFA3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9. Where would you find the cell bodies of pseudounipolar neurons?"/>
  <p:tag name="ANSWERSALIAS" val="Dorsal horn|smicln|Ventral horn|smicln|Sympathetic ganglia|smicln|Dorsal root ganglia"/>
  <p:tag name="CORRECTPOINTVALUE" val="10"/>
  <p:tag name="RESTORECOUNTDOWNTIMER" val="False"/>
  <p:tag name="COUNTDOWNSECONDS" val="60"/>
  <p:tag name="VALUES" val="Incorrect|smicln|Incorrect|smicln|Incorrect|smicln|Correct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4"/>
  <p:tag name="FONTSIZE" val="32"/>
  <p:tag name="BULLETTYPE" val="ppBulletArabicPeriod"/>
  <p:tag name="ANSWERTEXT" val="Dorsal horn&#10;Ventral horn&#10;Sympathetic ganglia&#10;Dorsal root gangli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F9CAE8E38114BD387F959C87090A80F"/>
  <p:tag name="SLIDEID" val="1F9CAE8E38114BD387F959C87090A80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10. An unmyelinated axon is found at:  "/>
  <p:tag name="TOTALRESPONSES" val="0"/>
  <p:tag name="ANSWERSALIAS" val=" |smicln| |smicln| |smicln| "/>
  <p:tag name="CORRECTPOINTVALUE" val="10"/>
  <p:tag name="RESTORECOUNTDOWNTIMER" val="False"/>
  <p:tag name="COUNTDOWNSECONDS" val="60"/>
  <p:tag name="VALUES" val="Incorrect|smicln|Incorrect|smicln|Incorrect|smicln|Correct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4"/>
  <p:tag name="ANSWERBULLETS" val="3"/>
  <p:tag name="TEXTLENGTH" val="7"/>
  <p:tag name="FONTSIZE" val="32"/>
  <p:tag name="BULLETTYPE" val="ppBulletArabicPeriod"/>
  <p:tag name="ANSWERTEXT" val=" &#10; &#10; &#10; 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0AE9A3165D947ED9B3FE1448C2E41B3"/>
  <p:tag name="SLIDEID" val="40AE9A3165D947ED9B3FE1448C2E41B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You have an anemic or hypoxic patient you know that normally erythropoietin will be synthesized in the "/>
  <p:tag name="CORRECTPOINTVALUE" val="10"/>
  <p:tag name="RESTORECOUNTDOWNTIMER" val="False"/>
  <p:tag name="ANSWERSALIAS" val="Liver|smicln|Bone marrow|smicln|Spleen|smicln|Kidney"/>
  <p:tag name="COUNTDOWNSECONDS" val="60"/>
  <p:tag name="VALUES" val="Incorrect|smicln|Incorrect|smicln|Incorrect|smicln|Correct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1"/>
  <p:tag name="FONTSIZE" val="32"/>
  <p:tag name="BULLETTYPE" val="ppBulletArabicPeriod"/>
  <p:tag name="ANSWERTEXT" val="Claudin&#10;E-cadherin&#10;Desmocollin&#10;Desmoglein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1"/>
  <p:tag name="FONTSIZE" val="32"/>
  <p:tag name="BULLETTYPE" val="ppBulletArabicPeriod"/>
  <p:tag name="ANSWERTEXT" val="Liver&#10;Bone marrow&#10;Spleen&#10;Kidney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99751EC6FF041469960B0FB2A97774D"/>
  <p:tag name="SLIDEID" val="199751EC6FF041469960B0FB2A97774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RESTORECOUNTDOWNTIMER" val="False"/>
  <p:tag name="QUESTIONALIAS" val="Primary or azurophilic granules in neutrophils are essentially:"/>
  <p:tag name="ANSWERSALIAS" val="Peroxisomes|smicln|Lysosomes|smicln|Histamine granules|smicln|Secretory granules"/>
  <p:tag name="COUNTDOWNSECONDS" val="60"/>
  <p:tag name="VALUES" val="Incorrect|smicln|Correct|smicln|Incorrect|smicln|Incorrect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9"/>
  <p:tag name="FONTSIZE" val="32"/>
  <p:tag name="BULLETTYPE" val="ppBulletArabicPeriod"/>
  <p:tag name="ANSWERTEXT" val="Peroxisomes&#10;Lysosomes&#10;Histamine granules&#10;Secretory granules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B9CFB4DBEA94585A46E45677B55A2DE"/>
  <p:tag name="SLIDEID" val="9B9CFB4DBEA94585A46E45677B55A2DE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A cell that has granules with a crystalline core that contain major basic protein is a(n):"/>
  <p:tag name="CORRECTPOINTVALUE" val="10"/>
  <p:tag name="RESTORECOUNTDOWNTIMER" val="False"/>
  <p:tag name="ANSWERSALIAS" val="Basophil|smicln|Eosinophil|smicln|Neutrophil|smicln|Monocyte"/>
  <p:tag name="COUNTDOWNSECONDS" val="60"/>
  <p:tag name="VALUES" val="Incorrect|smicln|Correct|smicln|Incorrect|smicln|Incorrect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9"/>
  <p:tag name="FONTSIZE" val="32"/>
  <p:tag name="BULLETTYPE" val="ppBulletArabicPeriod"/>
  <p:tag name="ANSWERTEXT" val="Basophil&#10;Eosinophil&#10;Neutrophil&#10;Monocy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1F4CBD29E494228B198C7E327B85E2E"/>
  <p:tag name="SLIDEID" val="71F4CBD29E494228B198C7E327B85E2E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Platelets:"/>
  <p:tag name="ANSWERSALIAS" val="Have an outer zone that contains granules.|smicln|Has an inner zone that contains cytoskeletal elements.|smicln|Can be stimulated by thrombopoietin made in the liver.|smicln|Bud off megakaryocytes located in the spleen. "/>
  <p:tag name="RESTORECOUNTDOWNTIMER" val="False"/>
  <p:tag name="COUNTDOWNSECONDS" val="60"/>
  <p:tag name="CORRECTPOINTVALUE" val="10"/>
  <p:tag name="VALUES" val="Incorrect|smicln|Incorrect|smicln|Correct|smicln|Incorrect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99"/>
  <p:tag name="FONTSIZE" val="28"/>
  <p:tag name="BULLETTYPE" val="ppBulletArabicPeriod"/>
  <p:tag name="ANSWERTEXT" val="Have an outer zone that contains granules.&#10;Has an inner zone that contains cytoskeletal elements.&#10;Can be stimulated by thrombopoietin made in the liver.&#10;Bud off megakaryocytes located in the spleen. 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011F54F22244DB1B34F1A9284E79226"/>
  <p:tag name="SLIDEID" val="B011F54F22244DB1B34F1A9284E7922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Which antibody binds to mast cells and basophils?"/>
  <p:tag name="CORRECTPOINTVALUE" val="10"/>
  <p:tag name="RESTORECOUNTDOWNTIMER" val="False"/>
  <p:tag name="COUNTDOWNSECONDS" val="60"/>
  <p:tag name="ANSWERSALIAS" val="IgA|smicln|IgG|smicln|IgE|smicln|IgM"/>
  <p:tag name="VALUES" val="Incorrect|smicln|Incorrect|smicln|Correct|smicln|Incorrect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5"/>
  <p:tag name="FONTSIZE" val="32"/>
  <p:tag name="BULLETTYPE" val="ppBulletArabicPeriod"/>
  <p:tag name="ANSWERTEXT" val="IgA&#10;IgG&#10;IgE&#10;IgM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E0FD81D237C47F4808BE867B7D0D7FA"/>
  <p:tag name="SLIDEID" val="5E0FD81D237C47F4808BE867B7D0D7F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RESTORECOUNTDOWNTIMER" val="False"/>
  <p:tag name="QUESTIONALIAS" val="The organ in the images below :"/>
  <p:tag name="ANSWERSALIAS" val="Filters blood|smicln|Filters lymph|smicln|Does not have a capsule|smicln|Has only T cells."/>
  <p:tag name="COUNTDOWNSECONDS" val="60"/>
  <p:tag name="CORRECTPOINTVALUE" val="10"/>
  <p:tag name="VALUES" val="Correct|smicln|Incorrect|smicln|Incorrect|smicln|Incorrect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75FBEEC2BDA41C9A1E03BCF17050F15"/>
  <p:tag name="SLIDEID" val="575FBEEC2BDA41C9A1E03BCF17050F15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A molecule involved in cell-to-cell communication is "/>
  <p:tag name="ANSWERSALIAS" val="Occludin.|smicln|Catenin.|smicln|Plakoglobin|smicln|Connexin."/>
  <p:tag name="RESTORECOUNTDOWNTIMER" val="False"/>
  <p:tag name="COUNTDOWNSECONDS" val="60"/>
  <p:tag name="VALUES" val="Incorrect|smicln|Incorrect|smicln|Incorrect|smicln|Correct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9"/>
  <p:tag name="FONTSIZE" val="32"/>
  <p:tag name="BULLETTYPE" val="ppBulletArabicPeriod"/>
  <p:tag name="ANSWERTEXT" val="Filters blood&#10;Filters lymph&#10;Does not have a capsule&#10;Has only T cells.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AA2D51ADBA7477CB3F523F062AEEA48"/>
  <p:tag name="SLIDEID" val="8AA2D51ADBA7477CB3F523F062AEEA4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Adaptive immunity:"/>
  <p:tag name="ANSWERSALIAS" val="Is non specific.|smicln|Has memory.|smicln|Responds to self antigens.|smicln|Does not demonstrate diversity."/>
  <p:tag name="CORRECTPOINTVALUE" val="10"/>
  <p:tag name="RESTORECOUNTDOWNTIMER" val="False"/>
  <p:tag name="COUNTDOWNSECONDS" val="60"/>
  <p:tag name="VALUES" val="Incorrect|smicln|Correct|smicln|Incorrect|smicln|Incorrect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7"/>
  <p:tag name="FONTSIZE" val="32"/>
  <p:tag name="BULLETTYPE" val="ppBulletArabicPeriod"/>
  <p:tag name="ANSWERTEXT" val="Is non specific.&#10;Has memory.&#10;Responds to self antigens.&#10;Does not demonstrate diversity.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90DE857FAFA4AF9953DC19EBB3BBE97"/>
  <p:tag name="SLIDEID" val="B90DE857FAFA4AF9953DC19EBB3BBE9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ANSWERSALIAS" val="Continuous only.|smicln|Continuous and fenestrated.|smicln|Fenestrated and discontinuous.|smicln|Fenestrated only"/>
  <p:tag name="CORRECTPOINTVALUE" val="10"/>
  <p:tag name="QUESTIONALIAS" val="8. Which capillaries have a continuous basal lamina?"/>
  <p:tag name="RESTORECOUNTDOWNTIMER" val="False"/>
  <p:tag name="COUNTDOWNSECONDS" val="60"/>
  <p:tag name="VALUES" val="Incorrect|smicln|Correct|smicln|Incorrect|smicln|Incorrect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2"/>
  <p:tag name="FONTSIZE" val="32"/>
  <p:tag name="BULLETTYPE" val="ppBulletArabicPeriod"/>
  <p:tag name="ANSWERTEXT" val="Continuous only.&#10;Continuous and fenestrated.&#10;Fenestrated and discontinuous.&#10;Fenestrated only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A8EABDB701D480D84D88EC675B02A3A"/>
  <p:tag name="SLIDEID" val="BA8EABDB701D480D84D88EC675B02A3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You would find continuous capillaries in the:"/>
  <p:tag name="CORRECTPOINTVALUE" val="10"/>
  <p:tag name="ANSWERSALIAS" val="Heart.|smicln|Thymus|smicln|Spleen|smicln|Lymph node"/>
  <p:tag name="RESTORECOUNTDOWNTIMER" val="False"/>
  <p:tag name="COUNTDOWNSECONDS" val="60"/>
  <p:tag name="VALUES" val="Correct|smicln|Incorrect|smicln|Incorrect|smicln|Incorrect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1"/>
  <p:tag name="FONTSIZE" val="32"/>
  <p:tag name="BULLETTYPE" val="ppBulletArabicPeriod"/>
  <p:tag name="ANSWERTEXT" val="Heart.&#10;Thymus&#10;Spleen&#10;Lymph nod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3D8563EC5D6409083A019697CC1D3F8"/>
  <p:tag name="SLIDEID" val="83D8563EC5D6409083A019697CC1D3F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ANSWERSALIAS" val="Medium sized vein|smicln|Small vein or venule|smicln|Medium sized artery|smicln|Arteriole"/>
  <p:tag name="CORRECTPOINTVALUE" val="10"/>
  <p:tag name="RESTORECOUNTDOWNTIMER" val="False"/>
  <p:tag name="COUNTDOWNSECONDS" val="60"/>
  <p:tag name="QUESTIONALIAS" val="10. The blood vessel at the tip of the pointer is a:"/>
  <p:tag name="VALUES" val="Incorrect|smicln|Incorrect|smicln|Incorrect|smicln|Correct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8"/>
  <p:tag name="FONTSIZE" val="32"/>
  <p:tag name="BULLETTYPE" val="ppBulletArabicPeriod"/>
  <p:tag name="ANSWERTEXT" val="Medium sized vein&#10;Small vein or venule&#10;Medium sized artery&#10;Arteriol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BEF3988945143E6AC36C70421924ABD"/>
  <p:tag name="SLIDEID" val="0BEF3988945143E6AC36C70421924AB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RESTORECOUNTDOWNTIMER" val="False"/>
  <p:tag name="ANSWERSALIAS" val="Trachea|smicln|Bronchus|smicln|Bronchiole|smicln|Pulmonary artery"/>
  <p:tag name="COUNTDOWNSECONDS" val="60"/>
  <p:tag name="QUESTIONALIAS" val=" 1. The organ with a star in the lumen is a:"/>
  <p:tag name="VALUES" val="Incorrect|smicln|Correct|smicln|Incorrect|smicln|Incorrect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0"/>
  <p:tag name="FONTSIZE" val="32"/>
  <p:tag name="BULLETTYPE" val="ppBulletArabicPeriod"/>
  <p:tag name="ANSWERTEXT" val="Occludin.&#10;Catenin.&#10;Plakoglobin&#10;Connexin.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4"/>
  <p:tag name="FONTSIZE" val="32"/>
  <p:tag name="BULLETTYPE" val="ppBulletArabicPeriod"/>
  <p:tag name="ANSWERTEXT" val="Trachea&#10;Bronchus&#10;Bronchiole&#10;Pulmonary artery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C76A70FA53E408C90ACE26A3BDEAFB4"/>
  <p:tag name="SLIDEID" val="4C76A70FA53E408C90ACE26A3BDEAFB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ANSWERSALIAS" val="Bronchi only.|smicln|Bronchi and bronchioles only|smicln|Bronchi, bronchioles and alveolar ducts only.|smicln|Bronchi, bronchioles, alveolar ducts and alveoli."/>
  <p:tag name="RESTORECOUNTDOWNTIMER" val="False"/>
  <p:tag name="COUNTDOWNSECONDS" val="60"/>
  <p:tag name="QUESTIONALIAS" val="2. In the lung, elastic fibers are found in"/>
  <p:tag name="VALUES" val="Incorrect|smicln|Incorrect|smicln|Incorrect|smicln|Correct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38"/>
  <p:tag name="FONTSIZE" val="32"/>
  <p:tag name="BULLETTYPE" val="ppBulletArabicPeriod"/>
  <p:tag name="ANSWERTEXT" val="Bronchi only.&#10;Bronchi and bronchioles only&#10;Bronchi, bronchioles and alveolar ducts only.&#10;Bronchi, bronchioles, alveolar ducts and alveoli.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F339218F6354BBC8091141AA352B7FD"/>
  <p:tag name="SLIDEID" val="BF339218F6354BBC8091141AA352B7F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Which of the following structures would be found at the end of a terminal bronchiole?"/>
  <p:tag name="ANSWERSALIAS" val="Goblet cells.|smicln|Cartilage|smicln|Smooth muscle|smicln|Glands"/>
  <p:tag name="CORRECTPOINTVALUE" val="10"/>
  <p:tag name="RESTORECOUNTDOWNTIMER" val="False"/>
  <p:tag name="COUNTDOWNSECONDS" val="60"/>
  <p:tag name="VALUES" val="Incorrect|smicln|Incorrect|smicln|Correct|smicln|Incorrect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4"/>
  <p:tag name="FONTSIZE" val="32"/>
  <p:tag name="BULLETTYPE" val="ppBulletArabicPeriod"/>
  <p:tag name="ANSWERTEXT" val="Goblet cells.&#10;Cartilage&#10;Smooth muscle&#10;Glands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5EA90A7DC534E3BB76A352F9F3499A2"/>
  <p:tag name="SLIDEID" val="55EA90A7DC534E3BB76A352F9F3499A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You have a patient with asthma.  You know that histamine release is part of the problem.  Histamine is made in:"/>
  <p:tag name="ANSWERSALIAS" val="Macrophages|smicln|Mast cells|smicln|Eosinophils|smicln|Natural killer cells."/>
  <p:tag name="CORRECTPOINTVALUE" val="10"/>
  <p:tag name="RESTORECOUNTDOWNTIMER" val="False"/>
  <p:tag name="COUNTDOWNSECONDS" val="60"/>
  <p:tag name="VALUES" val="Incorrect|smicln|Correct|smicln|Incorrect|smicln|Incorrect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6"/>
  <p:tag name="FONTSIZE" val="32"/>
  <p:tag name="BULLETTYPE" val="ppBulletArabicPeriod"/>
  <p:tag name="ANSWERTEXT" val="Macrophages&#10;Mast cells&#10;Eosinophils&#10;Natural killer cells.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EE39198A2E5472F9516AA2F830B41B2"/>
  <p:tag name="SLIDEID" val="9EE39198A2E5472F9516AA2F830B41B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ANSWERSALIAS" val="Lingual tonsils|smicln|Palatine tonsils|smicln|Pharyngeal tonsils|smicln|Submandibular lymph nodes."/>
  <p:tag name="QUESTIONALIAS" val="5. Dr. Fornatora talked about the Ring of Waldeyer.  This consists of all the following except:"/>
  <p:tag name="RESTORECOUNTDOWNTIMER" val="False"/>
  <p:tag name="COUNTDOWNSECONDS" val="60"/>
  <p:tag name="CORRECTPOINTVALUE" val="10"/>
  <p:tag name="VALUES" val="Incorrect|smicln|Incorrect|smicln|Incorrect|smicln|Correct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8"/>
  <p:tag name="FONTSIZE" val="32"/>
  <p:tag name="BULLETTYPE" val="ppBulletArabicPeriod"/>
  <p:tag name="ANSWERTEXT" val="Lingual tonsils&#10;Palatine tonsils&#10;Pharyngeal tonsils&#10;Submandibular lymph nodes.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BFB75C4CA854AD883D92CF782137285"/>
  <p:tag name="SLIDEID" val="BBFB75C4CA854AD883D92CF782137285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6. Which of the following structures contains smooth and skeletal muscle."/>
  <p:tag name="ANSWERSALIAS" val="Upper 1/3rd of the esophagus.|smicln|Middle 1/3rd of the esophagus.|smicln|Rectum|smicln|Upper part of the anal canal."/>
  <p:tag name="CORRECTPOINTVALUE" val="10"/>
  <p:tag name="RESTORECOUNTDOWNTIMER" val="False"/>
  <p:tag name="COUNTDOWNSECONDS" val="60"/>
  <p:tag name="VALUES" val="Incorrect|smicln|Correct|smicln|Incorrect|smicln|Incorrect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4F2F7ADFD1B45258864724DC73A4B53"/>
  <p:tag name="SLIDEID" val="14F2F7ADFD1B45258864724DC73A4B5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The structure at the tip of the pointer is the:"/>
  <p:tag name="ANSWERSALIAS" val="Terminal web|smicln|Basement membrane|smicln|Actin filaments|smicln|Centrioles"/>
  <p:tag name="CORRECTPOINTVALUE" val="10"/>
  <p:tag name="RESTORECOUNTDOWNTIMER" val="False"/>
  <p:tag name="COUNTDOWNSECONDS" val="60"/>
  <p:tag name="VALUES" val="Correct|smicln|Incorrect|smicln|Incorrect|smicln|Incorrect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7"/>
  <p:tag name="FONTSIZE" val="32"/>
  <p:tag name="BULLETTYPE" val="ppBulletArabicPeriod"/>
  <p:tag name="ANSWERTEXT" val="Upper 1/3rd of the esophagus.&#10;Middle 1/3rd of the esophagus.&#10;Rectum&#10;Upper part of the anal canal.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70596DACA79469C8497CC69E9A4F75C"/>
  <p:tag name="SLIDEID" val="B70596DACA79469C8497CC69E9A4F75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7. Which cell secrete intrinsic factor?"/>
  <p:tag name="ANSWERSALIAS" val="Parietal cells|smicln|Chief cells|smicln|Enteroendocrine I cells in the small intestine.|smicln|Paneth cells"/>
  <p:tag name="CORRECTPOINTVALUE" val="10"/>
  <p:tag name="RESTORECOUNTDOWNTIMER" val="False"/>
  <p:tag name="COUNTDOWNSECONDS" val="60"/>
  <p:tag name="VALUES" val="Correct|smicln|Incorrect|smicln|Incorrect|smicln|Incorrect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7"/>
  <p:tag name="FONTSIZE" val="32"/>
  <p:tag name="BULLETTYPE" val="ppBulletArabicPeriod"/>
  <p:tag name="ANSWERTEXT" val="Parietal cells&#10;Chief cells&#10;Enteroendocrine I cells in the small intestine.&#10;Paneth cells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FB5152D196F49CBB05242CFFE457570"/>
  <p:tag name="SLIDEID" val="4FB5152D196F49CBB05242CFFE45757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8. Pepsinogen is synthesized by:"/>
  <p:tag name="ANSWERSALIAS" val="Parietal cells|smicln|Chief cells|smicln|Enteroendocrine G cells of the small intestine|smicln|Paneth cells."/>
  <p:tag name="CORRECTPOINTVALUE" val="10"/>
  <p:tag name="RESTORECOUNTDOWNTIMER" val="False"/>
  <p:tag name="COUNTDOWNSECONDS" val="60"/>
  <p:tag name="VALUES" val="Incorrect|smicln|Correct|smicln|Incorrect|smicln|Incorrect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7"/>
  <p:tag name="FONTSIZE" val="32"/>
  <p:tag name="BULLETTYPE" val="ppBulletArabicPeriod"/>
  <p:tag name="ANSWERTEXT" val="Parietal cells&#10;Chief cells&#10;Enteroendocrine G cells of the small intestine&#10;Paneth cells.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98F075D5F6340E89B8C53816BD6529B"/>
  <p:tag name="SLIDEID" val="898F075D5F6340E89B8C53816BD6529B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9. The organ on the right is the:"/>
  <p:tag name="ANSWERSALIAS" val="Stomach|smicln|Jejunum|smicln|Ileum|smicln|Colon"/>
  <p:tag name="CORRECTPOINTVALUE" val="10"/>
  <p:tag name="RESTORECOUNTDOWNTIMER" val="False"/>
  <p:tag name="COUNTDOWNSECONDS" val="60"/>
  <p:tag name="VALUES" val="Incorrect|smicln|Incorrect|smicln|Incorrect|smicln|Correct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27"/>
  <p:tag name="FONTSIZE" val="32"/>
  <p:tag name="BULLETTYPE" val="ppBulletArabicPeriod"/>
  <p:tag name="ANSWERTEXT" val="Stomach&#10;Jejunum&#10;Ileum&#10;Colon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7BF41BECFD844418D499DB75A636390"/>
  <p:tag name="SLIDEID" val="07BF41BECFD844418D499DB75A63639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10. The cell at the tip of the red arrow is a:"/>
  <p:tag name="ANSWERSALIAS" val="Parietal cell|smicln|Chief cell|smicln|Paneth cell|smicln|Mucous neck cell"/>
  <p:tag name="RESTORECOUNTDOWNTIMER" val="False"/>
  <p:tag name="COUNTDOWNSECONDS" val="60"/>
  <p:tag name="CORRECTPOINTVALUE" val="10"/>
  <p:tag name="VALUES" val="Correct|smicln|Incorrect|smicln|Incorrect|smicln|Incorrect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3"/>
  <p:tag name="FONTSIZE" val="32"/>
  <p:tag name="BULLETTYPE" val="ppBulletArabicPeriod"/>
  <p:tag name="ANSWERTEXT" val="Parietal cell&#10;Chief cell&#10;Paneth cell&#10;Mucous neck cell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E0475FF77454B2290AF9C1A92DFD0B6"/>
  <p:tag name="SLIDEID" val="AE0475FF77454B2290AF9C1A92DFD0B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ANSWERSALIAS" val="Sinusoid|smicln|Space of Disse|smicln|Bile canaliculus|smicln|Bile Duct"/>
  <p:tag name="QUESTIONALIAS" val="1. The tip of the red arrow is in a:"/>
  <p:tag name="CORRECTPOINTVALUE" val="10"/>
  <p:tag name="RESTORECOUNTDOWNTIMER" val="False"/>
  <p:tag name="COUNTDOWNSECONDS" val="60"/>
  <p:tag name="VALUES" val="Incorrect|smicln|Incorrect|smicln|Correct|smicln|Incorrect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7"/>
  <p:tag name="FONTSIZE" val="32"/>
  <p:tag name="BULLETTYPE" val="ppBulletArabicPeriod"/>
  <p:tag name="ANSWERTEXT" val="Terminal web&#10;Basement membrane&#10;Actin filaments&#10;Centrioles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0"/>
  <p:tag name="FONTSIZE" val="32"/>
  <p:tag name="BULLETTYPE" val="ppBulletArabicPeriod"/>
  <p:tag name="ANSWERTEXT" val="Sinusoid&#10;Space of Disse&#10;Bile canaliculus&#10;Bile Duct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806D1E7582B43688E50B919062271EE"/>
  <p:tag name="SLIDEID" val="B806D1E7582B43688E50B919062271EE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2. Barbiturates and antibiotics are  inactivated by methylation in the:"/>
  <p:tag name="ANSWERSALIAS" val="Rough endoplasmic reticulum|smicln|Smooth endoplasmic reticulum|smicln|Lysosomes|smicln|Mitochondria."/>
  <p:tag name="CORRECTPOINTVALUE" val="10"/>
  <p:tag name="RESTORECOUNTDOWNTIMER" val="False"/>
  <p:tag name="COUNTDOWNSECONDS" val="60"/>
  <p:tag name="VALUES" val="Incorrect|smicln|Correct|smicln|Incorrect|smicln|Incorrect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0"/>
  <p:tag name="FONTSIZE" val="32"/>
  <p:tag name="BULLETTYPE" val="ppBulletArabicPeriod"/>
  <p:tag name="ANSWERTEXT" val="Rough endoplasmic reticulum&#10;Smooth endoplasmic reticulum&#10;Lysosomes&#10;Mitochondria.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49B6C9401934AE4A5BAD4044EE38F89"/>
  <p:tag name="SLIDEID" val="849B6C9401934AE4A5BAD4044EE38F89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ANSWERSALIAS" val="Jejunum |smicln|Gall bladder|smicln|Pharynx|smicln|Anal canal"/>
  <p:tag name="CORRECTPOINTVALUE" val="10"/>
  <p:tag name="RESTORECOUNTDOWNTIMER" val="False"/>
  <p:tag name="QUESTIONALIAS" val="3. Identify the organ."/>
  <p:tag name="COUNTDOWNSECONDS" val="60"/>
  <p:tag name="VALUES" val="Incorrect|smicln|Correct|smicln|Incorrect|smicln|Incorrect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0"/>
  <p:tag name="FONTSIZE" val="32"/>
  <p:tag name="BULLETTYPE" val="ppBulletArabicPeriod"/>
  <p:tag name="ANSWERTEXT" val="Jejunum &#10;Gall bladder&#10;Pharynx&#10;Anal cana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7C91DB9E47A40629628F36EA3127E24"/>
  <p:tag name="SLIDEID" val="67C91DB9E47A40629628F36EA3127E2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ANSWERSALIAS" val="Chief cells of the stomach.|smicln|A (a) cells of the pancreas.|smicln|Enteroendocrine cells of the duodenum.|smicln|Intercalated duct cells of the pancreas."/>
  <p:tag name="QUESTIONALIAS" val="Which cells make a serous bicarbonate-rich alkaline fluid?  "/>
  <p:tag name="CORRECTPOINTVALUE" val="10"/>
  <p:tag name="RESTORECOUNTDOWNTIMER" val="False"/>
  <p:tag name="COUNTDOWNSECONDS" val="60"/>
  <p:tag name="VALUES" val="Incorrect|smicln|Incorrect|smicln|Incorrect|smicln|Correct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36"/>
  <p:tag name="FONTSIZE" val="32"/>
  <p:tag name="BULLETTYPE" val="ppBulletArabicPeriod"/>
  <p:tag name="ANSWERTEXT" val="Chief cells of the stomach.&#10;A (a) cells of the pancreas.&#10;Enteroendocrine cells of the duodenum.&#10;Intercalated duct cells of the pancreas.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19030DC0D11473C9B291212C28EE360"/>
  <p:tag name="SLIDEID" val="A19030DC0D11473C9B291212C28EE36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The cell in the Islet of Langerhan that makes glucagon is the:"/>
  <p:tag name="ANSWERSALIAS" val="A (a) cell|smicln|B (b) cell|smicln|D (d) cell|smicln|F cell"/>
  <p:tag name="CORRECTPOINTVALUE" val="10"/>
  <p:tag name="RESTORECOUNTDOWNTIMER" val="False"/>
  <p:tag name="COUNTDOWNSECONDS" val="60"/>
  <p:tag name="VALUES" val="Correct|smicln|Incorrect|smicln|Incorrect|smicln|Incorrect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9"/>
  <p:tag name="FONTSIZE" val="32"/>
  <p:tag name="BULLETTYPE" val="ppBulletArabicPeriod"/>
  <p:tag name="ANSWERTEXT" val="A (a) cell&#10;B (b) cell&#10;D (d) cell&#10;F cell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5F8D04644294243B2E901BE492F01FD"/>
  <p:tag name="SLIDEID" val="15F8D04644294243B2E901BE492F01F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6. The tubule at the tip of the pointer is a: "/>
  <p:tag name="ANSWERSALIAS" val="Proximal convoluted tubule.|smicln|Descending thick tubule.|smicln|Ascending thick tubule|smicln|Collecting tubule"/>
  <p:tag name="RESTORECOUNTDOWNTIMER" val="False"/>
  <p:tag name="COUNTDOWNSECONDS" val="60"/>
  <p:tag name="CORRECTPOINTVALUE" val="10"/>
  <p:tag name="VALUES" val="Correct|smicln|Incorrect|smicln|Incorrect|smicln|Incorrect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AC08348CA514DEDBE5447FBD4F19C12"/>
  <p:tag name="SLIDEID" val="8AC08348CA514DEDBE5447FBD4F19C1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QUESTIONALIAS" val="Enter question text..."/>
  <p:tag name="DELIMITERS" val="3.1"/>
  <p:tag name="VALUEFORMAT" val="0%"/>
  <p:tag name="ANSWERSALIAS" val="Nitrogen compound|smicln|Phosphate bridge|smicln|Glycerol|smicln|Two long-chain fatty acids."/>
  <p:tag name="CORRECTPOINTVALUE" val="10"/>
  <p:tag name="RESTORECOUNTDOWNTIMER" val="False"/>
  <p:tag name="COUNTDOWNSECONDS" val="60"/>
  <p:tag name="VALUES" val="Incorrect|smicln|Incorrect|smicln|Incorrect|smicln|Correct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3"/>
  <p:tag name="FONTSIZE" val="24"/>
  <p:tag name="BULLETTYPE" val="ppBulletArabicPeriod"/>
  <p:tag name="ANSWERTEXT" val="Proximal convoluted tubule.&#10;Descending thick tubule.&#10;Ascending thick tubule&#10;Collecting tubul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F4BEB8C3D0347D7A98B4BB5AD477F84"/>
  <p:tag name="SLIDEID" val="3F4BEB8C3D0347D7A98B4BB5AD477F8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7. What type of capillary is seen in this slide?"/>
  <p:tag name="ANSWERSALIAS" val="Continuous.|smicln|Discontinuous.|smicln|Fenestrated with diaphragms.|smicln|Fenestrated without diaphragms ."/>
  <p:tag name="RESTORECOUNTDOWNTIMER" val="False"/>
  <p:tag name="COUNTDOWNSECONDS" val="60"/>
  <p:tag name="CORRECTPOINTVALUE" val="10"/>
  <p:tag name="VALUES" val="Incorrect|smicln|Incorrect|smicln|Incorrect|smicln|Correct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8"/>
  <p:tag name="FONTSIZE" val="28"/>
  <p:tag name="BULLETTYPE" val="ppBulletArabicPeriod"/>
  <p:tag name="ANSWERTEXT" val="Continuous.&#10;Discontinuous.&#10;Fenestrated with diaphragms.&#10;Fenestrated without diaphragms .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E6FC977ABAD4293A0C8CFCEDFECEE8C"/>
  <p:tag name="SLIDEID" val="FE6FC977ABAD4293A0C8CFCEDFECEE8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8. What converts angiotensinogen to angiotensin I?"/>
  <p:tag name="ANSWERSALIAS" val="Converting enzyme in the lung.|smicln|Renin|smicln|Aldosterone|smicln|Trypsinogen"/>
  <p:tag name="RESTORECOUNTDOWNTIMER" val="False"/>
  <p:tag name="COUNTDOWNSECONDS" val="60"/>
  <p:tag name="CORRECTPOINTVALUE" val="10"/>
  <p:tag name="VALUES" val="Incorrect|smicln|Correct|smicln|Incorrect|smicln|Incorrect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0"/>
  <p:tag name="FONTSIZE" val="32"/>
  <p:tag name="BULLETTYPE" val="ppBulletArabicPeriod"/>
  <p:tag name="ANSWERTEXT" val="Converting enzyme in the lung.&#10;Renin&#10;Aldosterone&#10;Trypsinoge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7985DEF187448579D479AD511D5CC22"/>
  <p:tag name="SLIDEID" val="87985DEF187448579D479AD511D5CC2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9. Most of the water reabsorbed by the nephron is taken up by the:"/>
  <p:tag name="ANSWERSALIAS" val="Proximal convoluted tubule.|smicln|Ascending thin limb of Henle|smicln|Distal convoluted tubule.|smicln|Collecting duct."/>
  <p:tag name="CORRECTPOINTVALUE" val="10"/>
  <p:tag name="RESTORECOUNTDOWNTIMER" val="False"/>
  <p:tag name="COUNTDOWNSECONDS" val="60"/>
  <p:tag name="VALUES" val="Correct|smicln|Incorrect|smicln|Incorrect|smicln|Incorrect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9"/>
  <p:tag name="FONTSIZE" val="32"/>
  <p:tag name="BULLETTYPE" val="ppBulletArabicPeriod"/>
  <p:tag name="ANSWERTEXT" val="Proximal convoluted tubule.&#10;Ascending thin limb of Henle&#10;Distal convoluted tubule.&#10;Collecting duct.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49CF632EFF5494B89599BCD8532B601"/>
  <p:tag name="SLIDEID" val="949CF632EFF5494B89599BCD8532B60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10. Identify the organ"/>
  <p:tag name="ANSWERSALIAS" val="Gall bladder.|smicln|Ureter.|smicln|Rectum|smicln|Esophagus"/>
  <p:tag name="CORRECTPOINTVALUE" val="10"/>
  <p:tag name="RESTORECOUNTDOWNTIMER" val="False"/>
  <p:tag name="COUNTDOWNSECONDS" val="60"/>
  <p:tag name="VALUES" val="Incorrect|smicln|Incorrect|smicln|Incorrect|smicln|Correct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8"/>
  <p:tag name="FONTSIZE" val="32"/>
  <p:tag name="BULLETTYPE" val="ppBulletArabicPeriod"/>
  <p:tag name="ANSWERTEXT" val="Gall bladder.&#10;Ureter.&#10;Rectum&#10;Esophagus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1"/>
  <p:tag name="FONTSIZE" val="28"/>
  <p:tag name="BULLETTYPE" val="ppBulletArabicPeriod"/>
  <p:tag name="ANSWERTEXT" val="Nitrogen compound&#10;Phosphate bridge&#10;Glycerol&#10;Two long-chain fatty acids.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BC102C9D8FA4B5C9B983D15DBCC759F"/>
  <p:tag name="SLIDEID" val="6BC102C9D8FA4B5C9B983D15DBCC759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RESTORECOUNTDOWNTIMER" val="False"/>
  <p:tag name="QUESTIONALIAS" val="1. Basophils in the pars distalis produce."/>
  <p:tag name="ANSWERSALIAS" val="ADH|smicln|Oxytocin|smicln|FSH|smicln|Prolactin"/>
  <p:tag name="COUNTDOWNSECONDS" val="60"/>
  <p:tag name="VALUES" val="Incorrect|smicln|Incorrect|smicln|Correct|smicln|Incorrect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26"/>
  <p:tag name="FONTSIZE" val="32"/>
  <p:tag name="BULLETTYPE" val="ppBulletArabicPeriod"/>
  <p:tag name="ANSWERTEXT" val="ADH&#10;Oxytocin&#10;FSH&#10;Prolactin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D40485B7DB34D218A988AC44DD9DC48"/>
  <p:tag name="SLIDEID" val="6D40485B7DB34D218A988AC44DD9DC4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2. The cell at the tip of the pointer produces:"/>
  <p:tag name="ANSWERSALIAS" val="Growth hormone|smicln|LH|smicln|FSH|smicln|TSH"/>
  <p:tag name="CORRECTPOINTVALUE" val="10"/>
  <p:tag name="RESTORECOUNTDOWNTIMER" val="False"/>
  <p:tag name="COUNTDOWNSECONDS" val="60"/>
  <p:tag name="VALUES" val="Correct|smicln|Incorrect|smicln|Incorrect|smicln|Incorrect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25"/>
  <p:tag name="FONTSIZE" val="32"/>
  <p:tag name="BULLETTYPE" val="ppBulletArabicPeriod"/>
  <p:tag name="ANSWERTEXT" val="Growth hormone&#10;LH&#10;FSH&#10;TSH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E8CDA9B70FB4BD0A119785DADEAAECA"/>
  <p:tag name="SLIDEID" val="4E8CDA9B70FB4BD0A119785DADEAAEC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3. To lower calcium levels you would expect to see increased secretion from the:"/>
  <p:tag name="ANSWERSALIAS" val="Parathyroid gland.|smicln|Parafollicular cells of the thyroid gland.|smicln|Adrenal gland|smicln|Thyroid follicular cells."/>
  <p:tag name="RESTORECOUNTDOWNTIMER" val="False"/>
  <p:tag name="COUNTDOWNSECONDS" val="60"/>
  <p:tag name="CORRECTPOINTVALUE" val="10"/>
  <p:tag name="VALUES" val="Incorrect|smicln|Correct|smicln|Incorrect|smicln|Incorrect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01"/>
  <p:tag name="FONTSIZE" val="32"/>
  <p:tag name="BULLETTYPE" val="ppBulletArabicPeriod"/>
  <p:tag name="ANSWERTEXT" val="Parathyroid gland.&#10;Parafollicular cells of the thyroid gland.&#10;Adrenal gland&#10;Thyroid follicular cells.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97179FB773C49AABB40AA86939CAA16"/>
  <p:tag name="SLIDEID" val="397179FB773C49AABB40AA86939CAA1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4. What hormone stimulates the osteoblast to synthesize RANKL?"/>
  <p:tag name="ANSWERSALIAS" val="Thyroid hormone.|smicln|Parathyroid hormone.|smicln|Calcitonin|smicln|Aldosterone"/>
  <p:tag name="RESTORECOUNTDOWNTIMER" val="False"/>
  <p:tag name="COUNTDOWNSECONDS" val="60"/>
  <p:tag name="VALUES" val="Incorrect|smicln|Correct|smicln|Incorrect|smicln|Incorrect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0"/>
  <p:tag name="FONTSIZE" val="32"/>
  <p:tag name="BULLETTYPE" val="ppBulletArabicPeriod"/>
  <p:tag name="ANSWERTEXT" val="Thyroid hormone.&#10;Parathyroid hormone.&#10;Calcitonin&#10;Aldosteron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FB513C3559F48269E3D5C3CC6BA506A"/>
  <p:tag name="SLIDEID" val="CFB513C3559F48269E3D5C3CC6BA506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5. Which region of the adrenal gland secretes aldosterone?"/>
  <p:tag name="ANSWERSALIAS" val="Zona glomerulosa|smicln|Zona reticularis|smicln|Zona fasciculata|smicln|Zona pellucida"/>
  <p:tag name="RESTORECOUNTDOWNTIMER" val="False"/>
  <p:tag name="COUNTDOWNSECONDS" val="60"/>
  <p:tag name="CORRECTPOINTVALUE" val="10"/>
  <p:tag name="VALUES" val="Correct|smicln|Incorrect|smicln|Incorrect|smicln|Incorrect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5"/>
  <p:tag name="FONTSIZE" val="32"/>
  <p:tag name="BULLETTYPE" val="ppBulletArabicPeriod"/>
  <p:tag name="ANSWERTEXT" val="Zona glomerulosa&#10;Zona reticularis&#10;Zona fasciculata&#10;Zona pellucida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BEA24F67D0D4B9DB78DA1F134998BC1"/>
  <p:tag name="SLIDEID" val="1BEA24F67D0D4B9DB78DA1F134998BC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Mitochondria are involved in:"/>
  <p:tag name="CORRECTPOINTVALUE" val="10"/>
  <p:tag name="ANSWERSALIAS" val="Synthesis of phospholipids|smicln|Glycogen breakdown|smicln|Steroid biosynthesis|smicln|Calcium sequestration for muscle contraction."/>
  <p:tag name="RESTORECOUNTDOWNTIMER" val="False"/>
  <p:tag name="COUNTDOWNSECONDS" val="60"/>
  <p:tag name="VALUES" val="Incorrect|smicln|Incorrect|smicln|Correct|smicln|Incorrect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0219BA427EB46E296350718259C3532"/>
  <p:tag name="SLIDEID" val="30219BA427EB46E296350718259C353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TOTALRESPONSES" val="0"/>
  <p:tag name="QUESTIONALIAS" val="6. The follicle at the tip of the black pointer is a "/>
  <p:tag name="ANSWERSALIAS" val="Primordial follicle|smicln|Primary follicle|smicln|Secondary follicle|smicln|Mature Graffian follicle"/>
  <p:tag name="RESTORECOUNTDOWNTIMER" val="False"/>
  <p:tag name="COUNTDOWNSECONDS" val="60"/>
  <p:tag name="CORRECTPOINTVALUE" val="10"/>
  <p:tag name="VALUES" val="Incorrect|smicln|Incorrect|smicln|Correct|smicln|Incorrect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4"/>
  <p:tag name="ANSWERBULLETS" val="3"/>
  <p:tag name="TEXTLENGTH" val="80"/>
  <p:tag name="FONTSIZE" val="32"/>
  <p:tag name="BULLETTYPE" val="ppBulletArabicPeriod"/>
  <p:tag name="ANSWERTEXT" val="Primordial follicle&#10;Primary follicle&#10;Secondary follicle&#10;Mature Graffian follicl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61DCFF86B2D422EABF0C31A661430A8"/>
  <p:tag name="SLIDEID" val="461DCFF86B2D422EABF0C31A661430A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RESTORECOUNTDOWNTIMER" val="False"/>
  <p:tag name="QUESTIONALIAS" val="A surge in which of the following induces ovulation?"/>
  <p:tag name="ANSWERSALIAS" val="Estrogen|smicln|Progesterone|smicln|LH|smicln|FSH"/>
  <p:tag name="COUNTDOWNSECONDS" val="60"/>
  <p:tag name="VALUES" val="Incorrect|smicln|Incorrect|smicln|Correct|smicln|Incorrect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28"/>
  <p:tag name="FONTSIZE" val="32"/>
  <p:tag name="BULLETTYPE" val="ppBulletArabicPeriod"/>
  <p:tag name="ANSWERTEXT" val="Estrogen&#10;Progesterone&#10;LH&#10;FSH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EEAFC2703574C50AF4398A54D5590AF"/>
  <p:tag name="SLIDEID" val="6EEAFC2703574C50AF4398A54D5590A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8. The organ on the right is at what day of the menstrual cycle?"/>
  <p:tag name="ANSWERSALIAS" val="4|smicln|10|smicln|18|smicln|25"/>
  <p:tag name="CORRECTPOINTVALUE" val="10"/>
  <p:tag name="RESTORECOUNTDOWNTIMER" val="False"/>
  <p:tag name="COUNTDOWNSECONDS" val="60"/>
  <p:tag name="VALUES" val="Incorrect|smicln|Correct|smicln|Incorrect|smicln|Incorrect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4"/>
  <p:tag name="ANSWERBULLETS" val="3"/>
  <p:tag name="TEXTLENGTH" val="10"/>
  <p:tag name="FONTSIZE" val="32"/>
  <p:tag name="BULLETTYPE" val="ppBulletArabicPeriod"/>
  <p:tag name="ANSWERTEXT" val="4&#10;10&#10;18&#10;2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846586940F0467F9C169D614073700F"/>
  <p:tag name="SLIDEID" val="1846586940F0467F9C169D614073700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9. Identify this organ."/>
  <p:tag name="ANSWERSALIAS" val="Ureter|smicln|Isthmus of the uterine tube|smicln|Infundibulum of the uterine tube.|smicln|Esophagus."/>
  <p:tag name="RESTORECOUNTDOWNTIMER" val="False"/>
  <p:tag name="COUNTDOWNSECONDS" val="60"/>
  <p:tag name="VALUES" val="Incorrect|smicln|Incorrect|smicln|Incorrect|smicln|Correct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9"/>
  <p:tag name="FONTSIZE" val="24"/>
  <p:tag name="BULLETTYPE" val="ppBulletArabicPeriod"/>
  <p:tag name="ANSWERTEXT" val="Ureter&#10;Isthmus of the uterine tube&#10;Infundibulum of the uterine tube.&#10;Esophagus.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D24142583244719888A81499C941C2C"/>
  <p:tag name="SLIDEID" val="1D24142583244719888A81499C941C2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10. The most eggs that a female will have is at:"/>
  <p:tag name="ANSWERSALIAS" val="6 – 9 months of gestation.|smicln|6 – 9 months after birth.|smicln|6 – 9 years after birth.|smicln|6 – 9 months after puberty."/>
  <p:tag name="RESTORECOUNTDOWNTIMER" val="False"/>
  <p:tag name="COUNTDOWNSECONDS" val="60"/>
  <p:tag name="CORRECTPOINTVALUE" val="10"/>
  <p:tag name="VALUES" val="Correct|smicln|Incorrect|smicln|Incorrect|smicln|Incorrect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05"/>
  <p:tag name="FONTSIZE" val="32"/>
  <p:tag name="BULLETTYPE" val="ppBulletArabicPeriod"/>
  <p:tag name="ANSWERTEXT" val="6 – 9 months of gestation.&#10;6 – 9 months after birth.&#10;6 – 9 years after birth.&#10;6 – 9 months after puberty.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12"/>
  <p:tag name="FONTSIZE" val="28"/>
  <p:tag name="BULLETTYPE" val="ppBulletArabicPeriod"/>
  <p:tag name="ANSWERTEXT" val="Synthesis of phospholipids&#10;Glycogen breakdown&#10;Steroid biosynthesis&#10;Calcium sequestration for muscle contraction.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FFE4FCF2572419CA810DA768083D3B4"/>
  <p:tag name="SLIDEID" val="5FFE4FCF2572419CA810DA768083D3B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1. To increase testosterone production:"/>
  <p:tag name="ANSWERSALIAS" val="Acidophils would produce more FSH.|smicln|GNRH secretion would be reduced.|smicln|Sertoli cells would release androgen binding protein.|smicln|LH levels would increase."/>
  <p:tag name="COUNTDOWNSECONDS" val="60"/>
  <p:tag name="CORRECTPOINTVALUE" val="10"/>
  <p:tag name="VALUES" val="Incorrect|smicln|Incorrect|smicln|Incorrect|smicln|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4;3;4;4;4;4;4;4;4;4;4;4;4;4;3;4;1;4;4;4;4;4;4;4;4;4;4;4;4;4;4;4;4;4;4;4;4;4;4;4;4;3;4;4;4;4;4;4;4;4;4;4;4;4;4;4;4;4;4;4;4;4;4;4;4;4;4;4;4;4;4;3;4;4;3;4;4;4;4;4;4;4;3;4;4;4;4;4;4;4;4;4;4;4;4;4;4;3;4;4;4;4;4;4;4;4;4;2;4;4;4;4;2;4;4;4;3;4;4;3;4;4;4;4;3;4;4;4;"/>
  <p:tag name="CHARTSTRINGSTD" val="1 2 10 115"/>
  <p:tag name="CHARTSTRINGREV" val="115 10 2 1"/>
  <p:tag name="CHARTSTRINGSTDPER" val="0.0078125 0.015625 0.078125 0.8984375"/>
  <p:tag name="CHARTSTRINGREVPER" val="0.8984375 0.078125 0.015625 0.007812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47"/>
  <p:tag name="FONTSIZE" val="32"/>
  <p:tag name="BULLETTYPE" val="ppBulletArabicPeriod"/>
  <p:tag name="ANSWERTEXT" val="Acidophils would produce more FSH.&#10;GNRH secretion would be reduced.&#10;Sertoli cells would release androgen binding protein.&#10;LH levels would increase.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3943ABF9B574DE99ACA2F2027554E31"/>
  <p:tag name="SLIDEID" val="F3943ABF9B574DE99ACA2F2027554E3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2. The cell at the tip of the pointer is a:"/>
  <p:tag name="ANSWERSALIAS" val="Sertoli cell|smicln|Spermatogonia|smicln|Primary spermatocyte|smicln|Spermatid"/>
  <p:tag name="CORRECTPOINTVALUE" val="10"/>
  <p:tag name="COUNTDOWNSECONDS" val="60"/>
  <p:tag name="VALUES" val="Correct|smicln|Incorrect|smicln|Incorrect|smicln|In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1;1;1;1;1;1;1;1;1;1;1;1;1;1;2;2;2;1;1;1;1;1;1;2;1;1;1;1;1;1;2;1;1;1;1;2;2;1;1;1;1;1;1;1;1;1;1;1;1;1;1;1;1;1;1;1;1;1;1;1;2;1;1;2;1;1;1;1;1;1;2;1;1;2;2;1;3;1;1;1;1;1;1;3;2;1;1;1;1;1;1;1;1;1;1;2;3;2;1;2;1;1;1;1;1;1;1;1;1;1;1;1;1;1;1;2;2;1;1;1;1;1;1;1;1;2;1;1;"/>
  <p:tag name="CHARTSTRINGSTD" val="106 19 3 0"/>
  <p:tag name="CHARTSTRINGREV" val="0 3 19 106"/>
  <p:tag name="CHARTSTRINGSTDPER" val="0.828125 0.1484375 0.0234375 0"/>
  <p:tag name="CHARTSTRINGREVPER" val="0 0.0234375 0.1484375 0.82812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7"/>
  <p:tag name="FONTSIZE" val="32"/>
  <p:tag name="BULLETTYPE" val="ppBulletArabicPeriod"/>
  <p:tag name="ANSWERTEXT" val="Sertoli cell&#10;Spermatogonia&#10;Primary spermatocyte&#10;Spermatid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45CABD906414B329E4E2CEBE2601BB1"/>
  <p:tag name="SLIDEID" val="A45CABD906414B329E4E2CEBE2601BB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Identify the organ."/>
  <p:tag name="ANSWERSALIAS" val="Vas deferens|smicln|Uterine tube|smicln|Ureter|smicln|Epididymis"/>
  <p:tag name="COUNTDOWNSECONDS" val="60"/>
  <p:tag name="CORRECTPOINTVALUE" val="10"/>
  <p:tag name="VALUES" val="Incorrect|smicln|Incorrect|smicln|Correct|smicln|In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2;3;3;2;3;1;2;2;2;2;3;3;2;2;1;3;1;1;3;2;2;1;2;1;3;3;3;3;3;2;3;3;2;3;4;3;2;2;3;3;3;2;3;2;2;2;2;2;3;3;1;3;3;2;2;3;3;2;2;2;3;2;3;3;2;1;3;2;3;3;2;2;2;3;3;2;3;2;2;1;3;3;3;3;2;1;3;1;2;3;2;2;2;2;2;2;1;3;3;2;2;2;3;2;1;3;2;3;3;3;2;2;2;3;2;1;1;2;2;2;2;3;2;1;3;2;4;2;"/>
  <p:tag name="CHARTSTRINGSTD" val="16 59 51 2"/>
  <p:tag name="CHARTSTRINGREV" val="2 51 59 16"/>
  <p:tag name="CHARTSTRINGSTDPER" val="0.125 0.4609375 0.3984375 0.015625"/>
  <p:tag name="CHARTSTRINGREVPER" val="0.015625 0.3984375 0.4609375 0.1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14351088496416798FA8198609321DB"/>
  <p:tag name="SLIDEID" val="A14351088496416798FA8198609321DB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The epithelium at the tip of the pointer is:"/>
  <p:tag name="ANSWERSALIAS" val="Transitional|smicln|Pseudostratified|smicln|Ciliated|smicln|Stratified columnar"/>
  <p:tag name="RESTORECOUNTDOWNTIMER" val="False"/>
  <p:tag name="COUNTDOWNSECONDS" val="60"/>
  <p:tag name="VALUES" val="Incorrect|smicln|Correct|smicln|Incorrect|smicln|Incorrect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3"/>
  <p:tag name="FONTSIZE" val="32"/>
  <p:tag name="BULLETTYPE" val="ppBulletArabicPeriod"/>
  <p:tag name="ANSWERTEXT" val="Vas deferens&#10;Uterine tube&#10;Ureter&#10;Epididymis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7BE8BFDB7824453ACD90311DBD47648"/>
  <p:tag name="SLIDEID" val="E7BE8BFDB7824453ACD90311DBD4764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4. For sperm to be motile they must travel through the:"/>
  <p:tag name="ANSWERSALIAS" val="Efferent ductules|smicln|Epididymis|smicln|Prostate|smicln|Uterine tube"/>
  <p:tag name="COUNTDOWNSECONDS" val="60"/>
  <p:tag name="VALUES" val="Incorrect|smicln|Correct|smicln|Incorrect|smicln|In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2;2;2;1;2;2;2;2;2;2;2;2;2;2;2;2;2;2;2;2;2;2;2;2;2;2;2;2;2;2;2;2;2;2;2;2;2;2;2;2;1;2;2;2;2;2;2;2;2;2;2;2;4;2;2;2;2;2;2;2;2;2;2;2;2;4;2;2;2;2;2;2;2;2;2;2;2;2;2;2;1;2;2;2;2;2;2;2;2;2;2;2;2;1;2;2;2;2;2;2;2;2;2;2;2;2;2;2;2;2;2;2;2;2;2;4;2;2;2;2;2;4;2;2;4;2;4;2;"/>
  <p:tag name="CHARTSTRINGSTD" val="4 118 0 6"/>
  <p:tag name="CHARTSTRINGREV" val="6 0 118 4"/>
  <p:tag name="CHARTSTRINGSTDPER" val="0.03125 0.921875 0 0.046875"/>
  <p:tag name="CHARTSTRINGREVPER" val="0.046875 0 0.921875 0.0312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0"/>
  <p:tag name="FONTSIZE" val="32"/>
  <p:tag name="BULLETTYPE" val="ppBulletArabicPeriod"/>
  <p:tag name="ANSWERTEXT" val="Efferent ductules&#10;Epididymis&#10;Prostate&#10;Uterine tub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FC30B4757BC441BA3A4502D2884BAE6"/>
  <p:tag name="SLIDEID" val="FFC30B4757BC441BA3A4502D2884BAE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5. Capacitation occurs in the."/>
  <p:tag name="ANSWERSALIAS" val="Seminiferous tubules.|smicln|Epididymis|smicln|Vas deferens|smicln|Uterine tube"/>
  <p:tag name="COUNTDOWNSECONDS" val="60"/>
  <p:tag name="VALUES" val="Incorrect|smicln|Incorrect|smicln|Incorrect|smicln|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4;4;4;4;4;4;4;4;4;4;4;4;4;4;2;4;4;4;4;4;4;4;4;4;4;4;4;4;4;4;4;4;4;4;2;4;4;4;4;4;4;4;4;4;4;4;4;4;4;4;4;4;4;4;4;4;4;4;4;4;4;4;4;4;4;4;4;4;4;4;4;4;4;4;1;4;4;4;4;4;4;4;4;4;1;4;4;4;2;4;4;4;4;4;4;4;4;4;4;4;4;4;4;4;4;4;4;4;4;4;4;4;4;4;4;4;4;4;4;4;4;4;4;4;4;4;4;4;"/>
  <p:tag name="CHARTSTRINGSTD" val="2 3 0 123"/>
  <p:tag name="CHARTSTRINGREV" val="123 0 3 2"/>
  <p:tag name="CHARTSTRINGSTDPER" val="0.015625 0.0234375 0 0.9609375"/>
  <p:tag name="CHARTSTRINGREVPER" val="0.9609375 0 0.0234375 0.01562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8"/>
  <p:tag name="FONTSIZE" val="32"/>
  <p:tag name="BULLETTYPE" val="ppBulletArabicPeriod"/>
  <p:tag name="ANSWERTEXT" val="Seminiferous tubules.&#10;Epididymis&#10;Vas deferens&#10;Uterine tub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80178C77A61438597D18E63F370DA1C"/>
  <p:tag name="SLIDEID" val="280178C77A61438597D18E63F370DA1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6. The auditory tube connects the:"/>
  <p:tag name="ANSWERSALIAS" val="Middle ear cavity and the mastoid air cells.|smicln|External auditory canal and the middle ear cavity.|smicln|The middle ear cavity  and the nasopharynx.|smicln|The inner ear and the middle ear cavity."/>
  <p:tag name="CORRECTPOINTVALUE" val="10"/>
  <p:tag name="COUNTDOWNSECONDS" val="60"/>
  <p:tag name="VALUES" val="Incorrect|smicln|Incorrect|smicln|Correct|smicln|In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3;3;3;1;3;3;3;4;3;3;4;4;3;3;2;3;3;3;3;3;3;2;3;3;3;3;3;3;2;3;3;3;4;3;2;3;3;3;3;3;1;2;3;3;3;3;3;1;2;3;4;2;4;3;3;3;3;3;3;3;3;3;3;3;3;3;3;3;3;3;3;3;2;3;2;3;3;3;4;4;3;3;3;3;3;3;3;3;2;3;2;3;3;3;2;3;3;2;3;3;3;3;3;3;3;3;3;3;3;3;3;3;2;3;3;2;3;3;3;2;2;4;3;3;3;3;2;2;"/>
  <p:tag name="CHARTSTRINGSTD" val="3 19 97 9"/>
  <p:tag name="CHARTSTRINGREV" val="9 97 19 3"/>
  <p:tag name="CHARTSTRINGSTDPER" val="0.0234375 0.1484375 0.7578125 0.0703125"/>
  <p:tag name="CHARTSTRINGREVPER" val="0.0703125 0.7578125 0.1484375 0.023437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831F5A1162C467095FCAE514956C943"/>
  <p:tag name="SLIDEID" val="4831F5A1162C467095FCAE514956C94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The most important factor in determining that the ribosome attaches to the RER is the:"/>
  <p:tag name="CORRECTPOINTVALUE" val="10"/>
  <p:tag name="ANSWERSALIAS" val="Signal protein or leader sequence.|smicln|Size of the ribosome.|smicln|The folding of the protein.|smicln|The cleaving of the protein."/>
  <p:tag name="RESTORECOUNTDOWNTIMER" val="False"/>
  <p:tag name="COUNTDOWNSECONDS" val="60"/>
  <p:tag name="VALUES" val="Correct|smicln|Incorrect|smicln|Incorrect|smicln|Incorrect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80"/>
  <p:tag name="FONTSIZE" val="28"/>
  <p:tag name="BULLETTYPE" val="ppBulletArabicPeriod"/>
  <p:tag name="ANSWERTEXT" val="Middle ear cavity and the mastoid air cells.&#10;External auditory canal and the middle ear cavity.&#10;The middle ear cavity  and the nasopharynx.&#10;The inner ear and the middle ear cavity.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8CF96C3EB514FB9AFA0319FFAAEAC06"/>
  <p:tag name="SLIDEID" val="F8CF96C3EB514FB9AFA0319FFAAEAC0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7. The basilar membrane is located at the:"/>
  <p:tag name="ANSWERSALIAS" val="Green arrow.|smicln|Blue arrow.|smicln|Black arrow."/>
  <p:tag name="CORRECTPOINTVALUE" val="10"/>
  <p:tag name="COUNTDOWNSECONDS" val="60"/>
  <p:tag name="VALUES" val="Correct|smicln|Incorrect|smicln|In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1;1;1;1;1;1;1;1;1;1;1;1;1;1;1;1;1;1;1;1;1;1;1;1;1;1;1;1;1;1;1;1;1;1;1;1;1;1;1;1;1;1;1;1;1;1;1;1;1;1;1;1;1;1;1;1;1;1;1;1;1;1;1;1;1;1;1;1;1;1;1;1;1;1;1;1;1;1;1;1;1;1;1;1;1;1;1;1;1;1;1;1;1;1;1;1;1;1;1;1;1;1;1;1;1;1;1;1;1;1;1;1;1;1;1;1;1;1;1;1;1;1;1;1;1;1;1;1;"/>
  <p:tag name="CHARTSTRINGSTD" val="128 0 0"/>
  <p:tag name="CHARTSTRINGREV" val="0 0 128"/>
  <p:tag name="CHARTSTRINGSTDPER" val="1 0 0"/>
  <p:tag name="CHARTSTRINGREVPER" val="0 0 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37"/>
  <p:tag name="FONTSIZE" val="32"/>
  <p:tag name="BULLETTYPE" val="ppBulletArabicPeriod"/>
  <p:tag name="ANSWERTEXT" val="Green arrow.&#10;Blue arrow.&#10;Black arrow.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D8E0CA7D88E4E1B8D67D62A84B627C3"/>
  <p:tag name="SLIDEID" val="ED8E0CA7D88E4E1B8D67D62A84B627C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8.The structure in this image: "/>
  <p:tag name="ANSWERSALIAS" val="Is surrounded directly by perilymph.|smicln|Detects rotational movement.|smicln|Is found in the utricle.|smicln|Is found in the saccule."/>
  <p:tag name="CORRECTPOINTVALUE" val="10"/>
  <p:tag name="COUNTDOWNSECONDS" val="60"/>
  <p:tag name="VALUES" val="Incorrect|smicln|Correct|smicln|Incorrect|smicln|In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2;2;2;2;2;2;2;2;2;2;2;2;2;2;2;2;2;2;2;2;2;2;2;2;2;2;3;2;2;2;2;2;2;2;2;2;2;2;2;2;3;2;2;2;2;2;2;2;2;2;2;2;2;2;2;2;2;2;2;2;2;2;2;2;2;2;2;2;2;2;2;2;2;2;2;2;2;2;2;2;2;2;2;2;2;2;3;2;2;2;2;2;2;2;2;2;2;2;2;2;2;2;2;2;2;2;2;2;2;3;2;2;2;2;2;2;2;2;2;2;2;2;2;2;2;2;2;2;"/>
  <p:tag name="CHARTSTRINGSTD" val="0 124 4 0"/>
  <p:tag name="CHARTSTRINGREV" val="0 4 124 0"/>
  <p:tag name="CHARTSTRINGSTDPER" val="0 0.96875 0.03125 0"/>
  <p:tag name="CHARTSTRINGREVPER" val="0 0.03125 0.96875 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15"/>
  <p:tag name="FONTSIZE" val="32"/>
  <p:tag name="BULLETTYPE" val="ppBulletArabicPeriod"/>
  <p:tag name="ANSWERTEXT" val="Is surrounded directly by perilymph.&#10;Detects rotational movement.&#10;Is found in the utricle.&#10;Is found in the saccule.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0F4AFE4F6E64520BAE25936B43BC73A"/>
  <p:tag name="SLIDEID" val="00F4AFE4F6E64520BAE25936B43BC73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9. Stereocilia would NOT be found in the:"/>
  <p:tag name="CORRECTPOINTVALUE" val="10"/>
  <p:tag name="ANSWERSALIAS" val="Inner ear.|smicln|Epididymis|smicln|Vas Deferens|smicln|Uterine tube."/>
  <p:tag name="COUNTDOWNSECONDS" val="60"/>
  <p:tag name="VALUES" val="Incorrect|smicln|Incorrect|smicln|Incorrect|smicln|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4;4;4;4;3;4;4;4;4;4;4;3;3;4;1;2;3;2;4;4;4;4;4;1;4;4;4;4;4;4;4;2;4;4;4;4;3;4;4;4;3;4;3;4;4;3;4;3;3;3;4;3;4;4;4;4;1;1;4;4;4;4;4;4;4;4;4;4;4;3;4;4;4;4;4;4;1;3;4;4;4;4;4;4;4;4;3;4;4;4;4;4;4;3;4;4;4;1;4;4;4;4;2;4;4;4;3;4;4;4;1;4;4;4;4;4;4;4;4;4;2;4;4;4;4;4;4;2;"/>
  <p:tag name="CHARTSTRINGSTD" val="7 6 17 98"/>
  <p:tag name="CHARTSTRINGREV" val="98 17 6 7"/>
  <p:tag name="CHARTSTRINGSTDPER" val="0.0546875 0.046875 0.1328125 0.765625"/>
  <p:tag name="CHARTSTRINGREVPER" val="0.765625 0.1328125 0.046875 0.054687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8"/>
  <p:tag name="FONTSIZE" val="32"/>
  <p:tag name="BULLETTYPE" val="ppBulletArabicPeriod"/>
  <p:tag name="ANSWERTEXT" val="Inner ear.&#10;Epididymis&#10;Vas Deferens&#10;Uterine tube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4F8605D6BF04561A03824F77EC99EE6"/>
  <p:tag name="SLIDEID" val="E4F8605D6BF04561A03824F77EC99EE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10. The stapes attaches to the:"/>
  <p:tag name="ANSWERSALIAS" val="Round window|smicln|Oval window|smicln|Tympanic membrane|smicln|None of the above."/>
  <p:tag name="COUNTDOWNSECONDS" val="60"/>
  <p:tag name="CORRECTPOINTVALUE" val="10"/>
  <p:tag name="VALUES" val="Incorrect|smicln|Correct|smicln|Incorrect|smicln|Incorrect"/>
  <p:tag name="RESTORECOUNTDOWNTIMER" val="True"/>
  <p:tag name="COUNTDOWNHEIGHT" val="90"/>
  <p:tag name="COUNTDOWNWIDTH" val="70"/>
  <p:tag name="RESPONSESGATHERED" val="True"/>
  <p:tag name="TOTALRESPONSES" val="128"/>
  <p:tag name="RESPONSECOUNT" val="128"/>
  <p:tag name="SLICED" val="False"/>
  <p:tag name="RESPONSES" val="2;2;2;3;2;2;2;2;2;2;1;3;3;3;3;2;2;2;2;2;2;2;2;2;2;2;2;4;2;2;2;2;2;4;1;2;2;2;2;2;2;2;2;2;2;2;2;1;2;2;2;2;4;2;2;2;2;1;2;4;2;2;2;2;2;2;2;2;2;2;2;2;2;2;4;4;2;2;3;2;2;2;2;2;2;2;2;2;2;2;2;2;2;2;2;2;2;3;2;2;2;2;2;2;2;2;2;2;2;2;2;2;2;2;2;2;2;2;2;2;2;2;2;2;2;2;1;2;"/>
  <p:tag name="CHARTSTRINGSTD" val="5 110 7 6"/>
  <p:tag name="CHARTSTRINGREV" val="6 7 110 5"/>
  <p:tag name="CHARTSTRINGSTDPER" val="0.0390625 0.859375 0.0546875 0.046875"/>
  <p:tag name="CHARTSTRINGREVPER" val="0.046875 0.0546875 0.859375 0.039062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1"/>
  <p:tag name="FONTSIZE" val="32"/>
  <p:tag name="BULLETTYPE" val="ppBulletArabicPeriod"/>
  <p:tag name="ANSWERTEXT" val="Round window&#10;Oval window&#10;Tympanic membrane&#10;None of the above.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FF3858458204793AF7EC2D0FEBE4B03"/>
  <p:tag name="SLIDEID" val="CFF3858458204793AF7EC2D0FEBE4B0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The anterior continuation of the sclera is the:"/>
  <p:tag name="CORRECTPOINTVALUE" val="10"/>
  <p:tag name="RESTORECOUNTDOWNTIMER" val="False"/>
  <p:tag name="ANSWERSALIAS" val="Cornea|smicln|Lens|smicln|Ciliary body|smicln|Iris"/>
  <p:tag name="COUNTDOWNSECONDS" val="60"/>
  <p:tag name="VALUES" val="Correct|smicln|Incorrect|smicln|Incorrect|smicln|Incorrect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29"/>
  <p:tag name="FONTSIZE" val="32"/>
  <p:tag name="BULLETTYPE" val="ppBulletArabicPeriod"/>
  <p:tag name="ANSWERTEXT" val="Cornea&#10;Lens&#10;Ciliary body&#10;Iris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7FB7DAFE56E4EEDB800A31FCC6F14D1"/>
  <p:tag name="SLIDEID" val="27FB7DAFE56E4EEDB800A31FCC6F14D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2. The flow of aquaous humor is from the:"/>
  <p:tag name="ANSWERSALIAS" val="Posterior chamber to the vitreous body.|smicln|Posterior chamber to the anterior chamber.|smicln|Anterior chamber to the vitreous body.|smicln|Anterior chamber to the posterior chamber"/>
  <p:tag name="CORRECTPOINTVALUE" val="10"/>
  <p:tag name="RESTORECOUNTDOWNTIMER" val="False"/>
  <p:tag name="COUNTDOWNSECONDS" val="60"/>
  <p:tag name="VALUES" val="Incorrect|smicln|Correct|smicln|Incorrect|smicln|Incorrect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13"/>
  <p:tag name="FONTSIZE" val="32"/>
  <p:tag name="BULLETTYPE" val="ppBulletArabicPeriod"/>
  <p:tag name="ANSWERTEXT" val="Signal protein or leader sequence.&#10;Size of the ribosome.&#10;The folding of the protein.&#10;The cleaving of the protein.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63"/>
  <p:tag name="FONTSIZE" val="28"/>
  <p:tag name="BULLETTYPE" val="ppBulletArabicPeriod"/>
  <p:tag name="ANSWERTEXT" val="Posterior chamber to the vitreous body.&#10;Posterior chamber to the anterior chamber.&#10;Anterior chamber to the vitreous body.&#10;Anterior chamber to the posterior chamber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85BE69885454C7588D83FCBC2CCC8A1"/>
  <p:tag name="SLIDEID" val="B85BE69885454C7588D83FCBC2CCC8A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3. High quality vision is found in the:"/>
  <p:tag name="ANSWERSALIAS" val="Peripheral retina|smicln|Optic disk|smicln|Fovea centralis|smicln|Macula densa"/>
  <p:tag name="CORRECTPOINTVALUE" val="10"/>
  <p:tag name="RESTORECOUNTDOWNTIMER" val="False"/>
  <p:tag name="COUNTDOWNSECONDS" val="60"/>
  <p:tag name="VALUES" val="Incorrect|smicln|Incorrect|smicln|Correct|smicln|Incorrect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7"/>
  <p:tag name="FONTSIZE" val="32"/>
  <p:tag name="BULLETTYPE" val="ppBulletArabicPeriod"/>
  <p:tag name="ANSWERTEXT" val="Peripheral retina&#10;Optic disk&#10;Fovea centralis&#10;Macula densa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0A029E1861B4B609A01C5867F04FC9E"/>
  <p:tag name="SLIDEID" val="A0A029E1861B4B609A01C5867F04FC9E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4. The layer where the ganglion cells are found is:"/>
  <p:tag name="ANSWERSALIAS" val="A|smicln|B|smicln|C|smicln|D"/>
  <p:tag name="CORRECTPOINTVALUE" val="10"/>
  <p:tag name="RESTORECOUNTDOWNTIMER" val="False"/>
  <p:tag name="COUNTDOWNSECONDS" val="60"/>
  <p:tag name="VALUES" val="Incorrect|smicln|Incorrect|smicln|Correct|smicln|Incorrect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4"/>
  <p:tag name="ANSWERBULLETS" val="3"/>
  <p:tag name="TEXTLENGTH" val="7"/>
  <p:tag name="FONTSIZE" val="32"/>
  <p:tag name="BULLETTYPE" val="ppBulletArabicPeriod"/>
  <p:tag name="ANSWERTEXT" val="A&#10;B&#10;C&#10;D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3230BA8EB804ABEBDD9253E717E66F8"/>
  <p:tag name="SLIDEID" val="B3230BA8EB804ABEBDD9253E717E66F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ANSWERSALIAS" val="A|smicln|B|smicln|C|smicln|D"/>
  <p:tag name="CORRECTPOINTVALUE" val="10"/>
  <p:tag name="RESTORECOUNTDOWNTIMER" val="False"/>
  <p:tag name="COUNTDOWNSECONDS" val="60"/>
  <p:tag name="QUESTIONALIAS" val="5. The sphincter pupillae muscle  is located at:"/>
  <p:tag name="VALUES" val="Incorrect|smicln|Incorrect|smicln|Correct|smicln|Incorrect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A&#10;B&#10;C&#10;D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D3FBAC776434DCBA33DD6038E8F70F5"/>
  <p:tag name="SLIDEID" val="FD3FBAC776434DCBA33DD6038E8F70F5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6. The layer at the tip of the pointer is the:"/>
  <p:tag name="ANSWERSALIAS" val=" Stratum Basale|smicln|Stratum Spinosum|smicln|Stratum Granulosum|smicln|Stratum Corneum"/>
  <p:tag name="RESTORECOUNTDOWNTIMER" val="False"/>
  <p:tag name="COUNTDOWNSECONDS" val="60"/>
  <p:tag name="CORRECTPOINTVALUE" val="10"/>
  <p:tag name="VALUES" val="Incorrect|smicln|Incorrect|smicln|Correct|smicln|Incorrect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7"/>
  <p:tag name="FONTSIZE" val="32"/>
  <p:tag name="BULLETTYPE" val="ppBulletArabicPeriod"/>
  <p:tag name="ANSWERTEXT" val=" Stratum Basale&#10;Stratum Spinosum&#10;Stratum Granulosum&#10;Stratum Corneum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D4D995B28C0C42C6B470DBB355B0DB61"/>
  <p:tag name="SLIDEID" val="D4D995B28C0C42C6B470DBB355B0DB6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7. Pressure is detected best by:"/>
  <p:tag name="ANSWERSALIAS" val="Meissner’s corpuscles|smicln|Merckel cell|smicln|Pacinian corpuscles|smicln|Free nerve endings."/>
  <p:tag name="CORRECTPOINTVALUE" val="10"/>
  <p:tag name="RESTORECOUNTDOWNTIMER" val="False"/>
  <p:tag name="COUNTDOWNSECONDS" val="60"/>
  <p:tag name="VALUES" val="Incorrect|smicln|Incorrect|smicln|Correct|smicln|Incorrect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FB81E73C28241B6A94DF28989029BEE"/>
  <p:tag name="SLIDEID" val="7FB81E73C28241B6A94DF28989029BEE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You would expect to find catalases and oxidases in:"/>
  <p:tag name="ANSWERSALIAS" val="Rough Endoplasmic Reticulum|smicln|Smooth Endoplasmic reticulum|smicln|The Golgi|smicln|Peroxisomes"/>
  <p:tag name="RESTORECOUNTDOWNTIMER" val="False"/>
  <p:tag name="COUNTDOWNSECONDS" val="60"/>
  <p:tag name="VALUES" val="Incorrect|smicln|Incorrect|smicln|Incorrect|smicln|Correct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4"/>
  <p:tag name="FONTSIZE" val="32"/>
  <p:tag name="BULLETTYPE" val="ppBulletArabicPeriod"/>
  <p:tag name="ANSWERTEXT" val="Meissner’s corpuscles&#10;Merckel cell&#10;Pacinian corpuscles&#10;Free nerve endings.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5941E7444934DA3A6281B9F56D5B9F2"/>
  <p:tag name="SLIDEID" val="B5941E7444934DA3A6281B9F56D5B9F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8. The circled structure is a:"/>
  <p:tag name="ANSWERSALIAS" val="Pacinian corpuscle|smicln|Meissner’s corpuscle|smicln|Merkel cell|smicln|Capillary plexus"/>
  <p:tag name="RESTORECOUNTDOWNTIMER" val="False"/>
  <p:tag name="COUNTDOWNSECONDS" val="60"/>
  <p:tag name="CORRECTPOINTVALUE" val="10"/>
  <p:tag name="VALUES" val="Incorrect|smicln|Correct|smicln|Incorrect|smicln|Incorrect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8"/>
  <p:tag name="FONTSIZE" val="24"/>
  <p:tag name="BULLETTYPE" val="ppBulletArabicPeriod"/>
  <p:tag name="ANSWERTEXT" val="Pacinian corpuscle&#10;Meissner’s corpuscle&#10;Merkel cell&#10;Capillary plexus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1355B227EBA41BDA98DB16B67190E67"/>
  <p:tag name="SLIDEID" val="F1355B227EBA41BDA98DB16B67190E6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9. The structure at the tip of the pointer is the:  "/>
  <p:tag name="ANSWERSALIAS" val="Sebaceous gland|smicln|Sweat gland|smicln|Arrector pili|smicln|Hair follicle."/>
  <p:tag name="CORRECTPOINTVALUE" val="10"/>
  <p:tag name="COUNTDOWNHEIGHT" val="90"/>
  <p:tag name="COUNTDOWNWIDTH" val="70"/>
  <p:tag name="TOTALRESPONSES" val="0"/>
  <p:tag name="RESTORECOUNTDOWNTIMER" val="False"/>
  <p:tag name="COUNTDOWNSECONDS" val="60"/>
  <p:tag name="VALUES" val="Correct|smicln|Incorrect|smicln|Incorrect|smicln|Incorrect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6"/>
  <p:tag name="FONTSIZE" val="32"/>
  <p:tag name="BULLETTYPE" val="ppBulletArabicPeriod"/>
  <p:tag name="ANSWERTEXT" val="Sebaceous gland&#10;Sweat gland&#10;Arrector pili&#10;Hair follicle.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7B443E6947546429477A9E873050579"/>
  <p:tag name="SLIDEID" val="E7B443E6947546429477A9E873050579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10. The structure at the tip of the pointer is a:"/>
  <p:tag name="ANSWERSALIAS" val="Duct of a sweat gland.|smicln|Secretory portion of a sweat gland.  |smicln|Arteriole|smicln|Venule"/>
  <p:tag name="RESTORECOUNTDOWNTIMER" val="False"/>
  <p:tag name="COUNTDOWNSECONDS" val="60"/>
  <p:tag name="CORRECTPOINTVALUE" val="10"/>
  <p:tag name="VALUES" val="Incorrect|smicln|Incorrect|smicln|Correct|smicln|Incorrect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28"/>
  <p:tag name="BULLETTYPE" val="ppBulletArabicPeriod"/>
  <p:tag name="ANSWERTEXT" val="Duct of a sweat gland.&#10;Secretory portion of a sweat gland.  &#10;Arteriole&#10;Venul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AFF3D7DB224450DA09A8995F6F8A0FA"/>
  <p:tag name="SLIDEID" val="BAFF3D7DB224450DA09A8995F6F8A0F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1. You have a patient with an embryo that is 14 days of gestation.  You know that the embryo has :"/>
  <p:tag name="CORRECTPOINTVALUE" val="10"/>
  <p:tag name="ANSWERSALIAS" val="Undergone gastrulation.|smicln|Implanted.|smicln|Established the vertebrate body plan|smicln|Three germ layers."/>
  <p:tag name="COUNTDOWNSECONDS" val="60"/>
  <p:tag name="VALUES" val="Incorrect|smicln|Correct|smicln|In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2;2;2;2;2;2;2;2;2;2;4;2;2;2;2;2;2;1;2;2;2;2;2;2;2;2;3;2;2;1;2;2;2;2;2;2;2;2;2;2;2;2;2;2;2;1;2;2;2;2;2;2;2;2;2;4;2;2;2;2;2;2;2;2;2;2;2;2;2;2;2;2;2;2;2;2;2;2;4;2;3;2;4;2;3;2;2;2;2;2;2;2;2;2;2;2;2;2;2;2;2;4;2;2;2;2;2;2;4;2;2;2;2;3;2;2;1;1;2;1;2;2;2;2;1;2;3;"/>
  <p:tag name="CHARTSTRINGSTD" val="7 109 5 6"/>
  <p:tag name="CHARTSTRINGREV" val="6 5 109 7"/>
  <p:tag name="CHARTSTRINGSTDPER" val="0.0551181102362205 0.858267716535433 0.0393700787401575 0.047244094488189"/>
  <p:tag name="CHARTSTRINGREVPER" val="0.047244094488189 0.0393700787401575 0.858267716535433 0.055118110236220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0"/>
  <p:tag name="FONTSIZE" val="28"/>
  <p:tag name="BULLETTYPE" val="ppBulletArabicPeriod"/>
  <p:tag name="ANSWERTEXT" val="Undergone gastrulation.&#10;Implanted.&#10;Established the vertebrate body plan&#10;Three germ layers.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A55742B30A94F7D94D0890CF66B5F7A"/>
  <p:tag name="SLIDEID" val="2A55742B30A94F7D94D0890CF66B5F7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ANSWERSALIAS" val="An inner cell mass.|smicln|Three germ layers. |smicln|A beating heart.|smicln|A zona pellucida."/>
  <p:tag name="COUNTDOWNSECONDS" val="60"/>
  <p:tag name="QUESTIONALIAS" val="2. A woman in your dental chair is pregnant.  Her last menstrual cycle began 21 days ago.  You know that her embryo has."/>
  <p:tag name="VALUES" val="Correct|smicln|Incorrect|smicln|In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2;1;1;3;1;3;1;2;1;1;1;1;1;1;1;2;4;3;1;1;1;1;1;1;1;1;3;1;3;1;3;1;1;1;1;1;1;1;1;1;1;2;1;1;3;1;1;1;1;1;3;1;1;1;1;1;1;1;2;1;1;1;2;1;1;1;1;1;1;4;1;1;1;1;1;1;1;1;1;1;1;1;1;1;1;1;1;1;1;1;1;1;3;1;1;1;1;1;1;3;1;3;1;1;3;3;1;1;1;1;1;1;1;3;1;1;1;3;1;1;1;1;1;1;2;1;1;"/>
  <p:tag name="CHARTSTRINGSTD" val="103 7 15 2"/>
  <p:tag name="CHARTSTRINGREV" val="2 15 7 103"/>
  <p:tag name="CHARTSTRINGSTDPER" val="0.811023622047244 0.0551181102362205 0.118110236220472 0.015748031496063"/>
  <p:tag name="CHARTSTRINGREVPER" val="0.015748031496063 0.118110236220472 0.0551181102362205 0.81102362204724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8"/>
  <p:tag name="FONTSIZE" val="32"/>
  <p:tag name="BULLETTYPE" val="ppBulletArabicPeriod"/>
  <p:tag name="ANSWERTEXT" val="Rough Endoplasmic Reticulum&#10;Smooth Endoplasmic reticulum&#10;The Golgi&#10;Peroxisomes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4"/>
  <p:tag name="FONTSIZE" val="32"/>
  <p:tag name="BULLETTYPE" val="ppBulletArabicPeriod"/>
  <p:tag name="ANSWERTEXT" val="An inner cell mass.&#10;Three germ layers. &#10;A beating heart.&#10;A zona pellucida.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85E98A1FC004701A2EB1C10212D1D82"/>
  <p:tag name="SLIDEID" val="085E98A1FC004701A2EB1C10212D1D8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3. Neural crest cells are derived from:"/>
  <p:tag name="ANSWERSALIAS" val="Ectoderm|smicln|Mesoderm|smicln|Endoderm"/>
  <p:tag name="CORRECTPOINTVALUE" val="10"/>
  <p:tag name="COUNTDOWNSECONDS" val="60"/>
  <p:tag name="VALUES" val="Correct|smicln|In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1;1;1;1;1;1;1;1;3;1;1;1;1;1;1;2;1;2;3;1;1;1;2;1;1;1;1;1;1;1;1;1;1;1;1;1;1;1;2;1;1;1;1;1;1;1;1;1;1;1;2;1;1;1;1;1;1;1;1;1;1;1;2;2;1;2;1;1;1;1;1;1;1;1;1;1;1;1;2;2;1;1;1;1;1;1;2;2;1;1;1;1;1;1;1;1;1;2;1;2;1;2;1;1;1;1;1;1;1;1;1;1;2;1;1;1;1;2;1;1;1;1;2;1;2;1;1;"/>
  <p:tag name="CHARTSTRINGSTD" val="106 19 2"/>
  <p:tag name="CHARTSTRINGREV" val="2 19 106"/>
  <p:tag name="CHARTSTRINGSTDPER" val="0.834645669291339 0.149606299212598 0.015748031496063"/>
  <p:tag name="CHARTSTRINGREVPER" val="0.015748031496063 0.149606299212598 0.834645669291339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26"/>
  <p:tag name="FONTSIZE" val="32"/>
  <p:tag name="BULLETTYPE" val="ppBulletArabicPeriod"/>
  <p:tag name="ANSWERTEXT" val="Ectoderm&#10;Mesoderm&#10;Endoderm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6CB79EE511D43888AB67D0A2A65B088"/>
  <p:tag name="SLIDEID" val="56CB79EE511D43888AB67D0A2A65B08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4. The fetal component of the placenta comes from the:"/>
  <p:tag name="ANSWERSALIAS" val="Inner cell mass.|smicln|Trophoblast.|smicln|Ectoderm|smicln|Blastocyst cavity."/>
  <p:tag name="CORRECTPOINTVALUE" val="10"/>
  <p:tag name="COUNTDOWNSECONDS" val="60"/>
  <p:tag name="VALUES" val="Incorrect|smicln|Correct|smicln|In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2;2;2;2;2;2;2;2;2;2;1;2;2;2;2;1;2;2;2;2;2;2;1;2;2;2;2;2;2;2;2;2;2;2;2;2;2;2;2;1;1;2;2;2;2;4;2;2;2;2;2;2;2;1;2;2;2;2;2;2;2;2;2;2;2;2;2;2;2;2;2;2;2;2;2;2;2;1;2;2;2;2;2;2;4;2;2;2;2;2;2;2;1;2;2;1;2;2;1;2;2;3;2;2;2;2;3;2;2;2;2;2;1;2;2;2;1;1;2;2;2;2;2;2;2;2;2;"/>
  <p:tag name="CHARTSTRINGSTD" val="13 110 2 2"/>
  <p:tag name="CHARTSTRINGREV" val="2 2 110 13"/>
  <p:tag name="CHARTSTRINGSTDPER" val="0.102362204724409 0.866141732283465 0.015748031496063 0.015748031496063"/>
  <p:tag name="CHARTSTRINGREVPER" val="0.015748031496063 0.015748031496063 0.866141732283465 0.102362204724409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7"/>
  <p:tag name="FONTSIZE" val="32"/>
  <p:tag name="BULLETTYPE" val="ppBulletArabicPeriod"/>
  <p:tag name="ANSWERTEXT" val="Inner cell mass.&#10;Trophoblast.&#10;Ectoderm&#10;Blastocyst cavity.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32A1AA0F06043D488ACD2B522321182"/>
  <p:tag name="SLIDEID" val="C32A1AA0F06043D488ACD2B52232118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5. The percentage of fertilized eggs that make it to birth is:"/>
  <p:tag name="ANSWERSALIAS" val="90%|smicln|70%|smicln|30%|smicln|10%"/>
  <p:tag name="COUNTDOWNSECONDS" val="60"/>
  <p:tag name="VALUES" val="Incorrect|smicln|Incorrect|smicln|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3;4;3;3;3;3;3;3;3;3;3;3;3;3;3;3;3;3;3;3;3;3;3;3;3;3;3;3;3;3;3;3;3;3;3;3;3;3;3;3;3;3;3;3;3;3;3;3;3;3;3;3;3;3;3;3;3;3;3;3;3;3;3;3;3;3;3;3;3;3;3;3;3;3;3;3;3;3;3;3;3;3;3;3;3;3;3;3;3;3;3;3;3;3;3;3;3;3;3;3;3;3;3;3;3;3;3;3;3;3;3;3;3;3;3;3;3;3;3;3;3;3;3;3;3;3;3;"/>
  <p:tag name="CHARTSTRINGSTD" val="0 0 126 1"/>
  <p:tag name="CHARTSTRINGREV" val="1 126 0 0"/>
  <p:tag name="CHARTSTRINGSTDPER" val="0 0 0.992125984251969 0.0078740157480315"/>
  <p:tag name="CHARTSTRINGREVPER" val="0.0078740157480315 0.992125984251969 0 0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5"/>
  <p:tag name="FONTSIZE" val="32"/>
  <p:tag name="BULLETTYPE" val="ppBulletArabicPeriod"/>
  <p:tag name="ANSWERTEXT" val="90%&#10;70%&#10;30%&#10;10%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4C3DA181FD34C64BC152AE3ED6D1917"/>
  <p:tag name="SLIDEID" val="74C3DA181FD34C64BC152AE3ED6D191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6. The pharyngeal pouch that gives rise to the thymus is the:"/>
  <p:tag name="ANSWERSALIAS" val="1st|smicln|2nd|smicln|3rd|smicln|4th"/>
  <p:tag name="CORRECTPOINTVALUE" val="10"/>
  <p:tag name="COUNTDOWNSECONDS" val="60"/>
  <p:tag name="VALUES" val="Incorrect|smicln|Incorrect|smicln|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3;3;4;3;3;2;3;3;3;3;3;3;3;3;3;3;3;3;3;3;3;3;3;3;3;3;3;3;4;3;3;3;3;3;3;3;3;3;3;3;3;2;3;3;3;3;3;3;3;3;3;3;3;3;3;3;3;3;3;3;3;3;3;3;3;3;3;3;3;3;3;3;2;3;3;3;3;3;3;3;3;3;3;3;3;3;4;3;3;3;3;3;3;3;3;2;3;3;3;3;3;2;3;2;3;3;3;3;3;3;3;3;3;3;3;3;3;3;3;3;3;3;3;3;3;2;3;"/>
  <p:tag name="CHARTSTRINGSTD" val="0 7 117 3"/>
  <p:tag name="CHARTSTRINGREV" val="3 117 7 0"/>
  <p:tag name="CHARTSTRINGSTDPER" val="0 0.0551181102362205 0.921259842519685 0.0236220472440945"/>
  <p:tag name="CHARTSTRINGREVPER" val="0.0236220472440945 0.921259842519685 0.0551181102362205 0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5"/>
  <p:tag name="FONTSIZE" val="32"/>
  <p:tag name="BULLETTYPE" val="ppBulletArabicPeriod"/>
  <p:tag name="ANSWERTEXT" val="1st&#10;2nd&#10;3rd&#10;4th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1016293FC274F73B4E472CC4997EB04"/>
  <p:tag name="SLIDEID" val="51016293FC274F73B4E472CC4997EB0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7. The tip of the nose develops from the:"/>
  <p:tag name="ANSWERSALIAS" val="Frontonasal process|smicln|Maxillary process|smicln|Mandibular process|smicln|First pharyngeal arch."/>
  <p:tag name="CORRECTPOINTVALUE" val="10"/>
  <p:tag name="COUNTDOWNSECONDS" val="60"/>
  <p:tag name="VALUES" val="Correct|smicln|Incorrect|smicln|In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1;1;1;1;1;1;1;1;1;4;1;1;2;1;1;1;1;2;2;1;1;1;1;1;4;2;1;1;1;1;1;1;1;1;1;1;1;1;2;4;1;1;1;2;1;1;2;1;1;1;4;1;2;1;1;1;1;1;1;1;2;1;2;1;1;1;4;1;1;1;1;1;1;2;1;1;1;1;1;4;1;1;2;3;1;1;1;1;2;1;4;4;2;4;1;2;1;2;1;1;1;2;2;2;1;2;1;4;1;2;1;4;2;1;2;1;1;1;1;1;1;1;2;1;2;1;1;"/>
  <p:tag name="CHARTSTRINGSTD" val="90 25 1 11"/>
  <p:tag name="CHARTSTRINGREV" val="11 1 25 90"/>
  <p:tag name="CHARTSTRINGSTDPER" val="0.708661417322835 0.196850393700787 0.0078740157480315 0.0866141732283465"/>
  <p:tag name="CHARTSTRINGREVPER" val="0.0866141732283465 0.0078740157480315 0.196850393700787 0.70866141732283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9"/>
  <p:tag name="FONTSIZE" val="32"/>
  <p:tag name="BULLETTYPE" val="ppBulletArabicPeriod"/>
  <p:tag name="ANSWERTEXT" val="Frontonasal process&#10;Maxillary process&#10;Mandibular process&#10;First pharyngeal arch.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192750993774CB993FCD03EDAC3EF5B"/>
  <p:tag name="SLIDEID" val="7192750993774CB993FCD03EDAC3EF5B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8. The upper incisors develop from the "/>
  <p:tag name="ANSWERSALIAS" val="Medial nasal processes|smicln|Maxillary processes|smicln|Lateral nasal processes.|smicln|A and B|smicln|A, B and C"/>
  <p:tag name="CORRECTPOINTVALUE" val="10"/>
  <p:tag name="COUNTDOWNSECONDS" val="60"/>
  <p:tag name="VALUES" val="Correct|smicln|Incorrect|smicln|Incorrect|smicln|In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1;1;1;1;1;2;1;1;1;1;2;1;1;1;1;1;1;1;1;1;1;1;4;1;1;1;1;1;1;1;1;1;1;1;1;1;1;1;1;1;4;1;1;1;1;4;4;1;2;1;1;1;4;1;1;1;1;1;1;1;1;4;1;1;1;1;1;1;1;1;4;1;1;1;1;1;1;1;5;1;1;1;1;1;4;1;1;1;1;1;1;1;1;1;1;1;1;1;1;1;1;1;1;1;1;4;1;1;1;1;1;1;1;4;1;1;1;1;4;1;1;1;1;1;1;4;1;"/>
  <p:tag name="CHARTSTRINGSTD" val="111 3 0 12 1"/>
  <p:tag name="CHARTSTRINGREV" val="1 12 0 3 111"/>
  <p:tag name="CHARTSTRINGSTDPER" val="0.874015748031496 0.0236220472440945 0 0.094488188976378 0.0078740157480315"/>
  <p:tag name="CHARTSTRINGREVPER" val="0.0078740157480315 0.094488188976378 0 0.0236220472440945 0.874015748031496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5"/>
  <p:tag name="TEXTLENGTH" val="86"/>
  <p:tag name="FONTSIZE" val="32"/>
  <p:tag name="BULLETTYPE" val="ppBulletArabicPeriod"/>
  <p:tag name="ANSWERTEXT" val="Medial nasal processes&#10;Maxillary processes&#10;Lateral nasal processes.&#10;A and B&#10;A, B and C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0CFEF7714D84E70B116AEF2F2E0CB69"/>
  <p:tag name="SLIDEID" val="50CFEF7714D84E70B116AEF2F2E0CB69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The structure at the tip of the pointer is a(n):"/>
  <p:tag name="ANSWERSALIAS" val="Actin filament|smicln|Intermediate filament|smicln|Microtubule"/>
  <p:tag name="CORRECTPOINTVALUE" val="10"/>
  <p:tag name="RESTORECOUNTDOWNTIMER" val="False"/>
  <p:tag name="COUNTDOWNSECONDS" val="60"/>
  <p:tag name="VALUES" val="Incorrect|smicln|Correct|smicln|Incorrect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AD3B9DE0B6F434AA4FC131878C7B26C"/>
  <p:tag name="SLIDEID" val="6AD3B9DE0B6F434AA4FC131878C7B26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9. The mandibular process is found at the tip of pointer"/>
  <p:tag name="ANSWERSALIAS" val="A|smicln|B|smicln|C|smicln|D|smicln|E"/>
  <p:tag name="CORRECTPOINTVALUE" val="10"/>
  <p:tag name="COUNTDOWNSECONDS" val="60"/>
  <p:tag name="VALUES" val="Incorrect|smicln|Incorrect|smicln|Incorrect|smicln|Incorrect|smicln|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5;5;5;5;5;5;5;5;5;5;5;4;5;5;5;5;5;5;5;5;5;5;5;5;4;5;5;5;5;5;5;5;5;5;5;5;5;5;5;5;5;5;5;5;4;5;4;5;5;5;5;5;5;5;5;5;4;5;5;5;5;5;5;4;5;4;5;5;5;5;4;5;5;5;5;5;5;4;5;3;5;5;5;5;5;5;5;4;4;5;5;5;5;5;5;5;5;5;5;5;5;5;5;4;4;3;4;5;5;5;5;5;5;2;5;5;4;5;5;5;5;5;5;4;5;5;4;"/>
  <p:tag name="CHARTSTRINGSTD" val="0 1 2 17 107"/>
  <p:tag name="CHARTSTRINGREV" val="107 17 2 1 0"/>
  <p:tag name="CHARTSTRINGSTDPER" val="0 0.0078740157480315 0.015748031496063 0.133858267716535 0.84251968503937"/>
  <p:tag name="CHARTSTRINGREVPER" val="0.84251968503937 0.133858267716535 0.015748031496063 0.0078740157480315 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5"/>
  <p:tag name="TEXTLENGTH" val="9"/>
  <p:tag name="FONTSIZE" val="32"/>
  <p:tag name="BULLETTYPE" val="ppBulletArabicPeriod"/>
  <p:tag name="ANSWERTEXT" val="A&#10;B&#10;C&#10;D&#10;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0FFBF47962345F7B11E7AB97FF18FD4"/>
  <p:tag name="SLIDEID" val="50FFBF47962345F7B11E7AB97FF18FD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10. An upper cleft jaw would occur between the:"/>
  <p:tag name="ANSWERSALIAS" val="Medial and lateral incisors.|smicln|Lateral incisor and the canine|smicln|Canine and first molar."/>
  <p:tag name="COUNTDOWNSECONDS" val="60"/>
  <p:tag name="VALUES" val="Incorrect|smicln|Correct|smicln|Incorrect"/>
  <p:tag name="RESTORECOUNTDOWNTIMER" val="True"/>
  <p:tag name="COUNTDOWNHEIGHT" val="90"/>
  <p:tag name="COUNTDOWNWIDTH" val="70"/>
  <p:tag name="RESPONSESGATHERED" val="True"/>
  <p:tag name="TOTALRESPONSES" val="127"/>
  <p:tag name="RESPONSECOUNT" val="127"/>
  <p:tag name="SLICED" val="False"/>
  <p:tag name="RESPONSES" val="2;3;2;2;2;1;2;1;2;2;2;3;1;1;2;3;1;1;2;2;2;1;2;2;2;2;3;2;2;2;2;2;2;2;2;3;2;2;2;2;1;1;3;2;1;2;2;2;2;2;2;2;2;2;2;2;2;2;2;2;2;2;1;1;2;1;2;2;1;1;3;1;1;2;1;2;2;2;2;1;2;1;2;2;1;3;1;1;1;3;2;2;2;2;1;2;1;1;2;2;2;1;1;2;2;2;2;3;1;1;2;2;2;1;2;2;3;3;2;3;1;2;2;2;2;3;2;"/>
  <p:tag name="CHARTSTRINGSTD" val="33 80 14"/>
  <p:tag name="CHARTSTRINGREV" val="14 80 33"/>
  <p:tag name="CHARTSTRINGSTDPER" val="0.259842519685039 0.62992125984252 0.110236220472441"/>
  <p:tag name="CHARTSTRINGREVPER" val="0.110236220472441 0.62992125984252 0.259842519685039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83"/>
  <p:tag name="FONTSIZE" val="32"/>
  <p:tag name="BULLETTYPE" val="ppBulletArabicPeriod"/>
  <p:tag name="ANSWERTEXT" val="Medial and lateral incisors.&#10;Lateral incisor and the canine&#10;Canine and first molar.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  <p:tag name="CDTIMELEFT" val="60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252D33C880244D2AFE8E6EBF843BCB1"/>
  <p:tag name="SLIDEID" val="7252D33C880244D2AFE8E6EBF843BCB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The early development of the tooth is directed by the expression of:"/>
  <p:tag name="ANSWERSALIAS" val="FGF by the ectoderm|smicln|FGF by the endoderm|smicln|SHH by neural crest cells|smicln|BMP by neural crest cells."/>
  <p:tag name="CORRECTPOINTVALUE" val="10"/>
  <p:tag name="RESTORECOUNTDOWNTIMER" val="False"/>
  <p:tag name="COUNTDOWNSECONDS" val="60"/>
  <p:tag name="VALUES" val="Correct|smicln|Incorrect|smicln|Incorrect|smicln|Incorrect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2"/>
  <p:tag name="FONTSIZE" val="32"/>
  <p:tag name="BULLETTYPE" val="ppBulletArabicPeriod"/>
  <p:tag name="ANSWERTEXT" val="FGF by the ectoderm&#10;FGF by the endoderm&#10;SHH by neural crest cells&#10;BMP by neural crest cells.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4E177F1B9F04B6591462EE992C0E83F"/>
  <p:tag name="SLIDEID" val="64E177F1B9F04B6591462EE992C0E83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2. Later tooth development and tooth patterning is directed by:"/>
  <p:tag name="ANSWERSALIAS" val="Ectoderm|smicln|Neural crest|smicln|Somites|smicln|Lateral plate mesoderm."/>
  <p:tag name="CORRECTPOINTVALUE" val="10"/>
  <p:tag name="RESTORECOUNTDOWNTIMER" val="False"/>
  <p:tag name="COUNTDOWNSECONDS" val="60"/>
  <p:tag name="VALUES" val="Incorrect|smicln|Correct|smicln|Incorrect|smicln|Incorrect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3"/>
  <p:tag name="FONTSIZE" val="32"/>
  <p:tag name="BULLETTYPE" val="ppBulletArabicPeriod"/>
  <p:tag name="ANSWERTEXT" val="Ectoderm&#10;Neural crest&#10;Somites&#10;Lateral plate mesoderm.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C16370ED85A47A4AF9A8B45A4042328"/>
  <p:tag name="SLIDEID" val="9C16370ED85A47A4AF9A8B45A404232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The dental follicle gives rise to:"/>
  <p:tag name="ANSWERSALIAS" val="Enamel|smicln|Dentin|smicln|Cementum|smicln|Enamel organ"/>
  <p:tag name="CORRECTPOINTVALUE" val="10"/>
  <p:tag name="RESTORECOUNTDOWNTIMER" val="False"/>
  <p:tag name="COUNTDOWNSECONDS" val="60"/>
  <p:tag name="VALUES" val="Incorrect|smicln|Incorrect|smicln|Correct|smicln|Incorrect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5"/>
  <p:tag name="FONTSIZE" val="32"/>
  <p:tag name="BULLETTYPE" val="ppBulletArabicPeriod"/>
  <p:tag name="ANSWERTEXT" val="Enamel&#10;Dentin&#10;Cementum&#10;Enamel organ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A6016D2EE3849D387A1B8F8AE8C99AF"/>
  <p:tag name="SLIDEID" val="0A6016D2EE3849D387A1B8F8AE8C99A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4. Oseoblasts forming alveolar bone develop from:"/>
  <p:tag name="ANSWERSALIAS" val="Oral Ectoderm|smicln|Neural crest|smicln|Dental papilla|smicln|Enamel organ"/>
  <p:tag name="RESTORECOUNTDOWNTIMER" val="False"/>
  <p:tag name="COUNTDOWNSECONDS" val="60"/>
  <p:tag name="CORRECTPOINTVALUE" val="10"/>
  <p:tag name="VALUES" val="Incorrect|smicln|Correct|smicln|Incorrect|smicln|Incorrect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4"/>
  <p:tag name="FONTSIZE" val="32"/>
  <p:tag name="BULLETTYPE" val="ppBulletArabicPeriod"/>
  <p:tag name="ANSWERTEXT" val="Oral Ectoderm&#10;Neural crest&#10;Dental papilla&#10;Enamel organ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4B7D8F87C8E4B9D86C5D883CA0DFF0C"/>
  <p:tag name="SLIDEID" val="A4B7D8F87C8E4B9D86C5D883CA0DFF0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5. The initiation of the primary dentition begins at:"/>
  <p:tag name="ANSWERSALIAS" val="6 – 8 weeks of gestation|smicln|20 weeks of gestation |smicln|6 – 8 weeks after birth.|smicln|6 months after birth."/>
  <p:tag name="RESTORECOUNTDOWNTIMER" val="False"/>
  <p:tag name="COUNTDOWNSECONDS" val="60"/>
  <p:tag name="CORRECTPOINTVALUE" val="10"/>
  <p:tag name="VALUES" val="Correct|smicln|Incorrect|smicln|Incorrect|smicln|Incorrect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48"/>
  <p:tag name="FONTSIZE" val="32"/>
  <p:tag name="BULLETTYPE" val="ppBulletArabicPeriod"/>
  <p:tag name="ANSWERTEXT" val="Actin filament&#10;Intermediate filament&#10;Microtubul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4"/>
  <p:tag name="FONTSIZE" val="32"/>
  <p:tag name="BULLETTYPE" val="ppBulletArabicPeriod"/>
  <p:tag name="ANSWERTEXT" val="6 – 8 weeks of gestation&#10;20 weeks of gestation &#10;6 – 8 weeks after birth.&#10;6 months after birth.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833D34F140E411897F14BC62CDC7EC3"/>
  <p:tag name="SLIDEID" val="4833D34F140E411897F14BC62CDC7EC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6. The cells at the tip of the  pointer are:"/>
  <p:tag name="ANSWERSALIAS" val="Odontoblasts|smicln|Presecretory ameloblasts|smicln|Secretory ameloblasts|smicln|Ruffled ameloblasts"/>
  <p:tag name="RESTORECOUNTDOWNTIMER" val="False"/>
  <p:tag name="COUNTDOWNSECONDS" val="60"/>
  <p:tag name="CORRECTPOINTVALUE" val="10"/>
  <p:tag name="VALUES" val="Incorrect|smicln|Correct|smicln|Incorrect|smicln|Incorrect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9"/>
  <p:tag name="FONTSIZE" val="28"/>
  <p:tag name="BULLETTYPE" val="ppBulletArabicPeriod"/>
  <p:tag name="ANSWERTEXT" val="Odontoblasts&#10;Presecretory ameloblasts&#10;Secretory ameloblasts&#10;Ruffled ameloblasts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76EBD99569941618AB5BA11643F2517"/>
  <p:tag name="SLIDEID" val="F76EBD99569941618AB5BA11643F251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7. During the secretory phase the percentage of mineral in enamel is:"/>
  <p:tag name="ANSWERSALIAS" val="10%|smicln|30%|smicln|50 %|smicln|95%"/>
  <p:tag name="RESTORECOUNTDOWNTIMER" val="False"/>
  <p:tag name="COUNTDOWNSECONDS" val="60"/>
  <p:tag name="CORRECTPOINTVALUE" val="10"/>
  <p:tag name="VALUES" val="Incorrect|smicln|Correct|smicln|Incorrect|smicln|Incorrect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6"/>
  <p:tag name="FONTSIZE" val="32"/>
  <p:tag name="BULLETTYPE" val="ppBulletArabicPeriod"/>
  <p:tag name="ANSWERTEXT" val="10%&#10;30%&#10;50 %&#10;95%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760AE50642147E191ED0B82B0211F9D"/>
  <p:tag name="SLIDEID" val="F760AE50642147E191ED0B82B0211F9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8. The arrows point to:"/>
  <p:tag name="ANSWERSALIAS" val="Enamel lamellae|smicln|Dentinal tubules|smicln|Incremental lines of Retzius|smicln|Enamel rods."/>
  <p:tag name="TOTALRESPONSES" val="0"/>
  <p:tag name="RESTORECOUNTDOWNTIMER" val="False"/>
  <p:tag name="COUNTDOWNSECONDS" val="60"/>
  <p:tag name="CORRECTPOINTVALUE" val="10"/>
  <p:tag name="VALUES" val="Incorrect|smicln|Incorrect|smicln|Correct|smicln|Incorrect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4"/>
  <p:tag name="FONTSIZE" val="32"/>
  <p:tag name="BULLETTYPE" val="ppBulletArabicPeriod"/>
  <p:tag name="ANSWERTEXT" val="Enamel lamellae&#10;Dentinal tubules&#10;Incremental lines of Retzius&#10;Enamel rods.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655E8B1B52F4522A37386984ED8A662"/>
  <p:tag name="SLIDEID" val="3655E8B1B52F4522A37386984ED8A66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9. Secretory ameloblasts are found at:"/>
  <p:tag name="ANSWERSALIAS" val="A|smicln|B|smicln|C|smicln|D"/>
  <p:tag name="TOTALRESPONSES" val="0"/>
  <p:tag name="RESTORECOUNTDOWNTIMER" val="False"/>
  <p:tag name="COUNTDOWNSECONDS" val="60"/>
  <p:tag name="CORRECTPOINTVALUE" val="10"/>
  <p:tag name="VALUES" val="Incorrect|smicln|Incorrect|smicln|Incorrect|smicln|Correct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20"/>
  <p:tag name="BULLETTYPE" val="ppBulletArabicPeriod"/>
  <p:tag name="ANSWERTEXT" val="A&#10;B&#10;C&#10;D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9922FBE2115408CA098EB4014C24FF4"/>
  <p:tag name="SLIDEID" val="49922FBE2115408CA098EB4014C24FF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10. The structure at the tip of the pointer is a:"/>
  <p:tag name="RESTORECOUNTDOWNTIMER" val="False"/>
  <p:tag name="ANSWERSALIAS" val="Ruffled border of an ameloblast|smicln|Enamel spindle|smicln|Tome’s process"/>
  <p:tag name="COUNTDOWNSECONDS" val="60"/>
  <p:tag name="CORRECTPOINTVALUE" val="10"/>
  <p:tag name="VALUES" val="Incorrect|smicln|Incorrect|smicln|Correct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61"/>
  <p:tag name="FONTSIZE" val="32"/>
  <p:tag name="BULLETTYPE" val="ppBulletArabicPeriod"/>
  <p:tag name="ANSWERTEXT" val="Ruffled border of an ameloblast&#10;Enamel spindle&#10;Tome’s process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D5FD80AF16F4398B223A7CDFDD6B6F5"/>
  <p:tag name="SLIDEID" val="6D5FD80AF16F4398B223A7CDFDD6B6F5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Which layer of dentin is closest to enamel?"/>
  <p:tag name="ANSWERSALIAS" val="Primary dentin|smicln|Secondary dentin|smicln|Reparative dentin|smicln|Mantle dentin"/>
  <p:tag name="CORRECTPOINTVALUE" val="10"/>
  <p:tag name="RESTORECOUNTDOWNTIMER" val="False"/>
  <p:tag name="COUNTDOWNSECONDS" val="60"/>
  <p:tag name="VALUES" val="Incorrect|smicln|Incorrect|smicln|Incorrect|smicln|Correct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4"/>
  <p:tag name="ANSWERBULLETS" val="3"/>
  <p:tag name="TEXTLENGTH" val="63"/>
  <p:tag name="FONTSIZE" val="32"/>
  <p:tag name="BULLETTYPE" val="ppBulletArabicPeriod"/>
  <p:tag name="ANSWERTEXT" val="Primary dentin&#10;Secondary dentin&#10;Reparative dentin&#10;Mantle dentin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D92847D4E3BF46B7AD395CDC1CF34118"/>
  <p:tag name="SLIDEID" val="D92847D4E3BF46B7AD395CDC1CF3411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Which of the following is 70% inorganic material?"/>
  <p:tag name="ANSWERSALIAS" val="Enamel|smicln|Dentin|smicln|Cementum|smicln|Bone"/>
  <p:tag name="RESTORECOUNTDOWNTIMER" val="False"/>
  <p:tag name="COUNTDOWNSECONDS" val="60"/>
  <p:tag name="VALUES" val="Incorrect|smicln|Correct|smicln|Incorrect|smicln|Incorrect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27"/>
  <p:tag name="FONTSIZE" val="32"/>
  <p:tag name="BULLETTYPE" val="ppBulletArabicPeriod"/>
  <p:tag name="ANSWERTEXT" val="Enamel&#10;Dentin&#10;Cementum&#10;Bon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DCDD611DEBF409F9427588D47754D00"/>
  <p:tag name="SLIDEID" val="1DCDD611DEBF409F9427588D47754D0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Which of the following does not use collagen as a scaffolding for deposition of matrix?"/>
  <p:tag name="ANSWERSALIAS" val="Enamel|smicln|Dentin|smicln|Cementum|smicln|Bone"/>
  <p:tag name="RESTORECOUNTDOWNTIMER" val="False"/>
  <p:tag name="COUNTDOWNSECONDS" val="60"/>
  <p:tag name="CORRECTPOINTVALUE" val="10"/>
  <p:tag name="VALUES" val="Correct|smicln|Incorrect|smicln|Incorrect|smicln|Incorrect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27"/>
  <p:tag name="FONTSIZE" val="32"/>
  <p:tag name="BULLETTYPE" val="ppBulletArabicPeriod"/>
  <p:tag name="ANSWERTEXT" val="Enamel&#10;Dentin&#10;Cementum&#10;Bon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0165581E24043EFA684B41B7B2EE151"/>
  <p:tag name="SLIDEID" val="C0165581E24043EFA684B41B7B2EE15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DELIMITERS" val="3.1"/>
  <p:tag name="VALUEFORMAT" val="0%"/>
  <p:tag name="QUESTIONALIAS" val="Identify the cell at the tip of the pointer."/>
  <p:tag name="COUNTDOWNSECONDS" val="60"/>
  <p:tag name="RESPONSESGATHERED" val="False"/>
  <p:tag name="RESTORECOUNTDOWNTIMER" val="False"/>
  <p:tag name="CORRECTPOINTVALUE" val="10"/>
  <p:tag name="ANSWERSALIAS" val="Mast cell|smicln|Macrophage|smicln|Plasma cell|smicln|Lymphocyte"/>
  <p:tag name="VALUES" val="Incorrect|smicln|Incorrect|smicln|Incorrect|smicln|Correct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A8774A321714C0398D6C0CD6F39C8F0"/>
  <p:tag name="SLIDEID" val="EA8774A321714C0398D6C0CD6F39C8F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Mineralized matrix is nucleated upon what type of collagen."/>
  <p:tag name="ANSWERSALIAS" val="Type I|smicln|Type II|smicln|Type III|smicln|Type XII"/>
  <p:tag name="RESTORECOUNTDOWNTIMER" val="False"/>
  <p:tag name="COUNTDOWNSECONDS" val="60"/>
  <p:tag name="CORRECTPOINTVALUE" val="10"/>
  <p:tag name="VALUES" val="Correct|smicln|Incorrect|smicln|Incorrect|smicln|Incorrect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2"/>
  <p:tag name="FONTSIZE" val="32"/>
  <p:tag name="BULLETTYPE" val="ppBulletArabicPeriod"/>
  <p:tag name="ANSWERTEXT" val="Type I&#10;Type II&#10;Type III&#10;Type XII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A53B1D2C7134C0BB3200930904F3F3D"/>
  <p:tag name="SLIDEID" val="8A53B1D2C7134C0BB3200930904F3F3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RESTORECOUNTDOWNTIMER" val="False"/>
  <p:tag name="QUESTIONALIAS" val="Where would you find pulp stones?"/>
  <p:tag name="ANSWERSALIAS" val="The periodontal ligament.|smicln|Reparative dentin|smicln|The pulp cavity|smicln|Tomes granular layer."/>
  <p:tag name="COUNTDOWNSECONDS" val="60"/>
  <p:tag name="CORRECTPOINTVALUE" val="10"/>
  <p:tag name="VALUES" val="Incorrect|smicln|Incorrect|smicln|Correct|smicln|Incorrect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1"/>
  <p:tag name="FONTSIZE" val="32"/>
  <p:tag name="BULLETTYPE" val="ppBulletArabicPeriod"/>
  <p:tag name="ANSWERTEXT" val="The periodontal ligament.&#10;Reparative dentin&#10;The pulp cavity&#10;Tomes granular layer.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0A9638FF0CC4ADDA3868D9319556AEB"/>
  <p:tag name="SLIDEID" val="C0A9638FF0CC4ADDA3868D9319556AEB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Which cells are most associated with Von Korff’s fibers?"/>
  <p:tag name="ANSWERSALIAS" val="Fibroblasts of the periodontal ligament.|smicln|Odontoblasts|smicln|Ameloblasts|smicln|Cementoblasts."/>
  <p:tag name="RESTORECOUNTDOWNTIMER" val="False"/>
  <p:tag name="COUNTDOWNSECONDS" val="60"/>
  <p:tag name="VALUES" val="Incorrect|smicln|Correct|smicln|Incorrect|smicln|Incorrect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0"/>
  <p:tag name="FONTSIZE" val="32"/>
  <p:tag name="BULLETTYPE" val="ppBulletArabicPeriod"/>
  <p:tag name="ANSWERTEXT" val="Fibroblasts of the periodontal ligament.&#10;Odontoblasts&#10;Ameloblasts&#10;Cementoblasts.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0A386A1429344C5A496A3A51FB92FF1"/>
  <p:tag name="SLIDEID" val="70A386A1429344C5A496A3A51FB92FF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The cells at the tip of the pointer are:"/>
  <p:tag name="CORRECTPOINTVALUE" val="10"/>
  <p:tag name="ANSWERSALIAS" val="Ameloblasts|smicln|Odontoblasts|smicln|Cementoblasts"/>
  <p:tag name="RESTORECOUNTDOWNTIMER" val="False"/>
  <p:tag name="COUNTDOWNSECONDS" val="60"/>
  <p:tag name="VALUES" val="Correct|smicln|Incorrect|smicln|Incorrect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38"/>
  <p:tag name="FONTSIZE" val="32"/>
  <p:tag name="BULLETTYPE" val="ppBulletArabicPeriod"/>
  <p:tag name="ANSWERTEXT" val="Ameloblasts&#10;Odontoblasts&#10;Cementoblasts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84717F43FEF4808ACB3F66F9C0260BF"/>
  <p:tag name="SLIDEID" val="184717F43FEF4808ACB3F66F9C0260B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QUESTIONALIAS" val="Which is formed first."/>
  <p:tag name="ANSWERSALIAS" val="Primary cementum|smicln|Secondary cementum|smicln|Dentin|smicln|Enamel"/>
  <p:tag name="RESTORECOUNTDOWNTIMER" val="False"/>
  <p:tag name="COUNTDOWNSECONDS" val="60"/>
  <p:tag name="VALUES" val="Incorrect|smicln|Incorrect|smicln|Correct|smicln|Incorrect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9"/>
  <p:tag name="FONTSIZE" val="32"/>
  <p:tag name="BULLETTYPE" val="ppBulletArabicPeriod"/>
  <p:tag name="ANSWERTEXT" val="Primary cementum&#10;Secondary cementum&#10;Dentin&#10;Enamel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F16C7C170F241F79F4D88F3E14747A2"/>
  <p:tag name="SLIDEID" val="1F16C7C170F241F79F4D88F3E14747A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The arrow points to the:"/>
  <p:tag name="ANSWERSALIAS" val="Cementum.|smicln|Lamina dura.|smicln|Spongy bone.|smicln|Alveolar crest."/>
  <p:tag name="TOTALRESPONSES" val="0"/>
  <p:tag name="CORRECTPOINTVALUE" val="10"/>
  <p:tag name="RESTORECOUNTDOWNTIMER" val="False"/>
  <p:tag name="COUNTDOWNSECONDS" val="60"/>
  <p:tag name="VALUES" val="Incorrect|smicln|Correct|smicln|Incorrect|smicln|Incorrect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1"/>
  <p:tag name="FONTSIZE" val="32"/>
  <p:tag name="BULLETTYPE" val="ppBulletArabicPeriod"/>
  <p:tag name="ANSWERTEXT" val="Cementum.&#10;Lamina dura.&#10;Spongy bone.&#10;Alveolar crest.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607AC24EC9C46D994D706BFEEE9C5CC"/>
  <p:tag name="SLIDEID" val="E607AC24EC9C46D994D706BFEEE9C5C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The fibers at the tip of the pointer are the:"/>
  <p:tag name="CORRECTPOINTVALUE" val="10"/>
  <p:tag name="ANSWERSALIAS" val="Dentogingival fibers|smicln|Oblique fibers|smicln|Interradicular fibers|smicln|Alveolar crest fibers."/>
  <p:tag name="RESTORECOUNTDOWNTIMER" val="False"/>
  <p:tag name="COUNTDOWNSECONDS" val="60"/>
  <p:tag name="VALUES" val="Incorrect|smicln|Incorrect|smicln|Incorrect|smicln|Correct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0"/>
  <p:tag name="FONTSIZE" val="24"/>
  <p:tag name="BULLETTYPE" val="ppBulletArabicPeriod"/>
  <p:tag name="ANSWERTEXT" val="Dentogingival fibers&#10;Oblique fibers&#10;Interradicular fibers&#10;Alveolar crest fibers.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522AF6226F7449285044D899609FD68"/>
  <p:tag name="SLIDEID" val="6522AF6226F7449285044D899609FD68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Which cells do not have gap junctions?"/>
  <p:tag name="ANSWERSALIAS" val="Cardiac muscle cells|smicln|Skeletal muscle cells|smicln|Simple columnar cells.|smicln|Simple cuboidal cells."/>
  <p:tag name="COUNTDOWNSECONDS" val="60"/>
  <p:tag name="VALUES" val="No Value|smicln|10|smicln|No Value|smicln|No Val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3"/>
  <p:tag name="FONTSIZE" val="32"/>
  <p:tag name="BULLETTYPE" val="ppBulletArabicPeriod"/>
  <p:tag name="ANSWERTEXT" val="Mast cell&#10;Macrophage&#10;Plasma cell&#10;Lymphocyt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8"/>
  <p:tag name="FONTSIZE" val="32"/>
  <p:tag name="BULLETTYPE" val="ppBulletArabicPeriod"/>
  <p:tag name="ANSWERTEXT" val="Cardiac muscle cells&#10;Skeletal muscle cells&#10;Simple columnar cells.&#10;Simple cuboidal cells.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522AF6226F7449285044D899609FD68"/>
  <p:tag name="SLIDEID" val="6522AF6226F7449285044D899609FD68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Which cells do not have gap junctions?"/>
  <p:tag name="ANSWERSALIAS" val="Cardiac muscle cells|smicln|Skeletal muscle cells|smicln|Simple columnar cells.|smicln|Simple cuboidal cells."/>
  <p:tag name="COUNTDOWNSECONDS" val="60"/>
  <p:tag name="VALUES" val="No Value|smicln|10|smicln|No Value|smicln|No Valu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8"/>
  <p:tag name="FONTSIZE" val="32"/>
  <p:tag name="BULLETTYPE" val="ppBulletArabicPeriod"/>
  <p:tag name="ANSWERTEXT" val="Cardiac muscle cells&#10;Skeletal muscle cells&#10;Simple columnar cells.&#10;Simple cuboidal cells.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94A565111164A56B83D7868690682D9"/>
  <p:tag name="SLIDEID" val="E94A565111164A56B83D7868690682D9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The osteoid surrounding an osteocyte does NOT contain:"/>
  <p:tag name="ANSWERSALIAS" val="Collagen Type I|smicln|Matrix vesicles|smicln|Gylcosaminoglycans|smicln|Elastic fibers"/>
  <p:tag name="COUNTDOWNSECONDS" val="60"/>
  <p:tag name="VALUES" val="No Value|smicln|No Value|smicln|No Value|smicln|10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5"/>
  <p:tag name="FONTSIZE" val="32"/>
  <p:tag name="BULLETTYPE" val="ppBulletArabicPeriod"/>
  <p:tag name="ANSWERTEXT" val="Collagen Type I&#10;Matrix vesicles&#10;Gylcosaminoglycans&#10;Elastic fibers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D8138F74814EC782AE246D7B0E33C3"/>
  <p:tag name="SLIDEID" val="9AD8138F74814EC782AE246D7B0E33C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rdiac muscle cells"/>
  <p:tag name="ANSWERSALIAS" val="Conduct impulses.|smicln|Have triads.|smicln|Do not have troponin|smicln|Are part of a motor unit."/>
  <p:tag name="COUNTDOWNSECONDS" val="60"/>
  <p:tag name="VALUES" val="10|smicln|No Value|smicln|No Value|smicln|No Valu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32"/>
  <p:tag name="BULLETTYPE" val="ppBulletArabicPeriod"/>
  <p:tag name="ANSWERTEXT" val="Conduct impulses.&#10;Have triads.&#10;Do not have troponin&#10;Are part of a motor unit.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D8138F74814EC782AE246D7B0E33C3"/>
  <p:tag name="SLIDEID" val="9AD8138F74814EC782AE246D7B0E33C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rdiac muscle cells"/>
  <p:tag name="ANSWERSALIAS" val="Conduct impulses.|smicln|Have triads.|smicln|Do not have troponin|smicln|Are part of a motor unit."/>
  <p:tag name="COUNTDOWNSECONDS" val="60"/>
  <p:tag name="VALUES" val="10|smicln|No Value|smicln|No Value|smicln|No Valu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32"/>
  <p:tag name="BULLETTYPE" val="ppBulletArabicPeriod"/>
  <p:tag name="ANSWERTEXT" val="Conduct impulses.&#10;Have triads.&#10;Do not have troponin&#10;Are part of a motor unit.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D8138F74814EC782AE246D7B0E33C3"/>
  <p:tag name="SLIDEID" val="9AD8138F74814EC782AE246D7B0E33C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rdiac muscle cells"/>
  <p:tag name="ANSWERSALIAS" val="Conduct impulses.|smicln|Have triads.|smicln|Do not have troponin|smicln|Are part of a motor unit."/>
  <p:tag name="COUNTDOWNSECONDS" val="60"/>
  <p:tag name="VALUES" val="10|smicln|No Value|smicln|No Value|smicln|No Val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F5D8E3068384D06B7DEE43A1E077939"/>
  <p:tag name="SLIDEID" val="EF5D8E3068384D06B7DEE43A1E077939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DELIMITERS" val="3.1"/>
  <p:tag name="VALUEFORMAT" val="0%"/>
  <p:tag name="QUESTIONALIAS" val="What type of collagen is found in a ligament?"/>
  <p:tag name="ANSWERSALIAS" val="Type I|smicln|Type II|smicln|Type III|smicln|Type IV"/>
  <p:tag name="COUNTDOWNSECONDS" val="60"/>
  <p:tag name="RESPONSESGATHERED" val="False"/>
  <p:tag name="RESTORECOUNTDOWNTIMER" val="False"/>
  <p:tag name="CORRECTPOINTVALUE" val="10"/>
  <p:tag name="VALUES" val="Incorrect|smicln|Correct|smicln|Incorrect|smicln|Incorrect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32"/>
  <p:tag name="BULLETTYPE" val="ppBulletArabicPeriod"/>
  <p:tag name="ANSWERTEXT" val="Conduct impulses.&#10;Have triads.&#10;Do not have troponin&#10;Are part of a motor unit.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D8138F74814EC782AE246D7B0E33C3"/>
  <p:tag name="SLIDEID" val="9AD8138F74814EC782AE246D7B0E33C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rdiac muscle cells"/>
  <p:tag name="ANSWERSALIAS" val="Conduct impulses.|smicln|Have triads.|smicln|Do not have troponin|smicln|Are part of a motor unit."/>
  <p:tag name="COUNTDOWNSECONDS" val="60"/>
  <p:tag name="VALUES" val="10|smicln|No Value|smicln|No Value|smicln|No Valu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32"/>
  <p:tag name="BULLETTYPE" val="ppBulletArabicPeriod"/>
  <p:tag name="ANSWERTEXT" val="Conduct impulses.&#10;Have triads.&#10;Do not have troponin&#10;Are part of a motor unit.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D8138F74814EC782AE246D7B0E33C3"/>
  <p:tag name="SLIDEID" val="9AD8138F74814EC782AE246D7B0E33C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rdiac muscle cells"/>
  <p:tag name="ANSWERSALIAS" val="Conduct impulses.|smicln|Have triads.|smicln|Do not have troponin|smicln|Are part of a motor unit."/>
  <p:tag name="COUNTDOWNSECONDS" val="60"/>
  <p:tag name="VALUES" val="10|smicln|No Value|smicln|No Value|smicln|No Valu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32"/>
  <p:tag name="BULLETTYPE" val="ppBulletArabicPeriod"/>
  <p:tag name="ANSWERTEXT" val="Conduct impulses.&#10;Have triads.&#10;Do not have troponin&#10;Are part of a motor unit.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D8138F74814EC782AE246D7B0E33C3"/>
  <p:tag name="SLIDEID" val="9AD8138F74814EC782AE246D7B0E33C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rdiac muscle cells"/>
  <p:tag name="ANSWERSALIAS" val="Conduct impulses.|smicln|Have triads.|smicln|Do not have troponin|smicln|Are part of a motor unit."/>
  <p:tag name="COUNTDOWNSECONDS" val="60"/>
  <p:tag name="VALUES" val="10|smicln|No Value|smicln|No Value|smicln|No Valu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32"/>
  <p:tag name="BULLETTYPE" val="ppBulletArabicPeriod"/>
  <p:tag name="ANSWERTEXT" val="Conduct impulses.&#10;Have triads.&#10;Do not have troponin&#10;Are part of a motor unit.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D8138F74814EC782AE246D7B0E33C3"/>
  <p:tag name="SLIDEID" val="9AD8138F74814EC782AE246D7B0E33C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rdiac muscle cells"/>
  <p:tag name="ANSWERSALIAS" val="Conduct impulses.|smicln|Have triads.|smicln|Do not have troponin|smicln|Are part of a motor unit."/>
  <p:tag name="COUNTDOWNSECONDS" val="60"/>
  <p:tag name="VALUES" val="10|smicln|No Value|smicln|No Value|smicln|No Value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32"/>
  <p:tag name="BULLETTYPE" val="ppBulletArabicPeriod"/>
  <p:tag name="ANSWERTEXT" val="Conduct impulses.&#10;Have triads.&#10;Do not have troponin&#10;Are part of a motor unit.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522AF6226F7449285044D899609FD68"/>
  <p:tag name="SLIDEID" val="6522AF6226F7449285044D899609FD68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Which cells do not have gap junctions?"/>
  <p:tag name="ANSWERSALIAS" val="Cardiac muscle cells|smicln|Skeletal muscle cells|smicln|Simple columnar cells.|smicln|Simple cuboidal cells."/>
  <p:tag name="COUNTDOWNSECONDS" val="60"/>
  <p:tag name="VALUES" val="No Value|smicln|10|smicln|No Value|smicln|No Valu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8"/>
  <p:tag name="FONTSIZE" val="32"/>
  <p:tag name="BULLETTYPE" val="ppBulletArabicPeriod"/>
  <p:tag name="ANSWERTEXT" val="Cardiac muscle cells&#10;Skeletal muscle cells&#10;Simple columnar cells.&#10;Simple cuboidal cells.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94A565111164A56B83D7868690682D9"/>
  <p:tag name="SLIDEID" val="E94A565111164A56B83D7868690682D9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The osteoid surrounding an osteocyte does NOT contain:"/>
  <p:tag name="ANSWERSALIAS" val="Collagen Type I|smicln|Matrix vesicles|smicln|Gylcosaminoglycans|smicln|Elastic fibers"/>
  <p:tag name="COUNTDOWNSECONDS" val="60"/>
  <p:tag name="VALUES" val="No Value|smicln|No Value|smicln|No Value|smicln|10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5"/>
  <p:tag name="FONTSIZE" val="32"/>
  <p:tag name="BULLETTYPE" val="ppBulletArabicPeriod"/>
  <p:tag name="ANSWERTEXT" val="Collagen Type I&#10;Matrix vesicles&#10;Gylcosaminoglycans&#10;Elastic fibers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D8138F74814EC782AE246D7B0E33C3"/>
  <p:tag name="SLIDEID" val="9AD8138F74814EC782AE246D7B0E33C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rdiac muscle cells"/>
  <p:tag name="ANSWERSALIAS" val="Conduct impulses.|smicln|Have triads.|smicln|Do not have troponin|smicln|Are part of a motor unit."/>
  <p:tag name="COUNTDOWNSECONDS" val="60"/>
  <p:tag name="VALUES" val="10|smicln|No Value|smicln|No Value|smicln|No Valu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32"/>
  <p:tag name="BULLETTYPE" val="ppBulletArabicPeriod"/>
  <p:tag name="ANSWERTEXT" val="Conduct impulses.&#10;Have triads.&#10;Do not have troponin&#10;Are part of a motor unit.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D8138F74814EC782AE246D7B0E33C3"/>
  <p:tag name="SLIDEID" val="9AD8138F74814EC782AE246D7B0E33C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rdiac muscle cells"/>
  <p:tag name="ANSWERSALIAS" val="Conduct impulses.|smicln|Have triads.|smicln|Do not have troponin|smicln|Are part of a motor unit."/>
  <p:tag name="COUNTDOWNSECONDS" val="60"/>
  <p:tag name="VALUES" val="10|smicln|No Value|smicln|No Value|smicln|No Valu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32"/>
  <p:tag name="BULLETTYPE" val="ppBulletArabicPeriod"/>
  <p:tag name="ANSWERTEXT" val="Conduct impulses.&#10;Have triads.&#10;Do not have troponin&#10;Are part of a motor unit.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D8138F74814EC782AE246D7B0E33C3"/>
  <p:tag name="SLIDEID" val="9AD8138F74814EC782AE246D7B0E33C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rdiac muscle cells"/>
  <p:tag name="ANSWERSALIAS" val="Conduct impulses.|smicln|Have triads.|smicln|Do not have troponin|smicln|Are part of a motor unit."/>
  <p:tag name="COUNTDOWNSECONDS" val="60"/>
  <p:tag name="VALUES" val="10|smicln|No Value|smicln|No Value|smicln|No Valu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32"/>
  <p:tag name="BULLETTYPE" val="ppBulletArabicPeriod"/>
  <p:tag name="ANSWERTEXT" val="Conduct impulses.&#10;Have triads.&#10;Do not have troponin&#10;Are part of a motor uni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8"/>
  <p:tag name="FONTSIZE" val="32"/>
  <p:tag name="BULLETTYPE" val="ppBulletArabicPeriod"/>
  <p:tag name="ANSWERTEXT" val="Transitional&#10;Pseudostratified&#10;Ciliated&#10;Stratified columnar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1"/>
  <p:tag name="FONTSIZE" val="32"/>
  <p:tag name="BULLETTYPE" val="ppBulletArabicPeriod"/>
  <p:tag name="ANSWERTEXT" val="Type I&#10;Type II&#10;Type III&#10;Type IV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522AF6226F7449285044D899609FD68"/>
  <p:tag name="SLIDEID" val="6522AF6226F7449285044D899609FD68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Which cells do not have gap junctions?"/>
  <p:tag name="ANSWERSALIAS" val="Cardiac muscle cells|smicln|Skeletal muscle cells|smicln|Simple columnar cells.|smicln|Simple cuboidal cells."/>
  <p:tag name="COUNTDOWNSECONDS" val="60"/>
  <p:tag name="VALUES" val="No Value|smicln|10|smicln|No Value|smicln|No Valu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8"/>
  <p:tag name="FONTSIZE" val="32"/>
  <p:tag name="BULLETTYPE" val="ppBulletArabicPeriod"/>
  <p:tag name="ANSWERTEXT" val="Cardiac muscle cells&#10;Skeletal muscle cells&#10;Simple columnar cells.&#10;Simple cuboidal cells.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94A565111164A56B83D7868690682D9"/>
  <p:tag name="SLIDEID" val="E94A565111164A56B83D7868690682D9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The osteoid surrounding an osteocyte does NOT contain:"/>
  <p:tag name="ANSWERSALIAS" val="Collagen Type I|smicln|Matrix vesicles|smicln|Gylcosaminoglycans|smicln|Elastic fibers"/>
  <p:tag name="COUNTDOWNSECONDS" val="60"/>
  <p:tag name="VALUES" val="No Value|smicln|No Value|smicln|No Value|smicln|10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5"/>
  <p:tag name="FONTSIZE" val="32"/>
  <p:tag name="BULLETTYPE" val="ppBulletArabicPeriod"/>
  <p:tag name="ANSWERTEXT" val="Collagen Type I&#10;Matrix vesicles&#10;Gylcosaminoglycans&#10;Elastic fibers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D8138F74814EC782AE246D7B0E33C3"/>
  <p:tag name="SLIDEID" val="9AD8138F74814EC782AE246D7B0E33C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rdiac muscle cells"/>
  <p:tag name="ANSWERSALIAS" val="Conduct impulses.|smicln|Have triads.|smicln|Do not have troponin|smicln|Are part of a motor unit."/>
  <p:tag name="COUNTDOWNSECONDS" val="60"/>
  <p:tag name="VALUES" val="10|smicln|No Value|smicln|No Value|smicln|No Valu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32"/>
  <p:tag name="BULLETTYPE" val="ppBulletArabicPeriod"/>
  <p:tag name="ANSWERTEXT" val="Conduct impulses.&#10;Have triads.&#10;Do not have troponin&#10;Are part of a motor unit.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D8138F74814EC782AE246D7B0E33C3"/>
  <p:tag name="SLIDEID" val="9AD8138F74814EC782AE246D7B0E33C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rdiac muscle cells"/>
  <p:tag name="ANSWERSALIAS" val="Conduct impulses.|smicln|Have triads.|smicln|Do not have troponin|smicln|Are part of a motor unit."/>
  <p:tag name="COUNTDOWNSECONDS" val="60"/>
  <p:tag name="VALUES" val="10|smicln|No Value|smicln|No Value|smicln|No Valu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32"/>
  <p:tag name="BULLETTYPE" val="ppBulletArabicPeriod"/>
  <p:tag name="ANSWERTEXT" val="Conduct impulses.&#10;Have triads.&#10;Do not have troponin&#10;Are part of a motor unit.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D8138F74814EC782AE246D7B0E33C3"/>
  <p:tag name="SLIDEID" val="9AD8138F74814EC782AE246D7B0E33C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rdiac muscle cells"/>
  <p:tag name="ANSWERSALIAS" val="Conduct impulses.|smicln|Have triads.|smicln|Do not have troponin|smicln|Are part of a motor unit."/>
  <p:tag name="COUNTDOWNSECONDS" val="60"/>
  <p:tag name="VALUES" val="10|smicln|No Value|smicln|No Value|smicln|No Val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32"/>
  <p:tag name="BULLETTYPE" val="ppBulletArabicPeriod"/>
  <p:tag name="ANSWERTEXT" val="Conduct impulses.&#10;Have triads.&#10;Do not have troponin&#10;Are part of a motor unit.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A19D926B0284089AC38308A4647DF40"/>
  <p:tag name="SLIDEID" val="AA19D926B0284089AC38308A4647DF4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Which of these images comes from the most mature tooth?"/>
  <p:tag name="ANSWERSALIAS" val="A|smicln|B|smicln|C"/>
  <p:tag name="RESTORECOUNTDOWNTIMER" val="False"/>
  <p:tag name="COUNTDOWNSECONDS" val="60"/>
  <p:tag name="CORRECTPOINTVALUE" val=".2"/>
  <p:tag name="VALUES" val="Incorrect|smicln|Incorrect|smicln|Correct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5"/>
  <p:tag name="FONTSIZE" val="32"/>
  <p:tag name="BULLETTYPE" val="ppBulletArabicPeriod"/>
  <p:tag name="ANSWERTEXT" val="A&#10;B&#10;C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EA07D7482E449128031D77BF61C6F9F"/>
  <p:tag name="SLIDEID" val="BEA07D7482E449128031D77BF61C6F9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2. The stellate reticulum is located at:"/>
  <p:tag name="ANSWERSALIAS" val="A|smicln|B|smicln|C"/>
  <p:tag name="CORRECTPOINTVALUE" val=".2"/>
  <p:tag name="RESTORECOUNTDOWNTIMER" val="False"/>
  <p:tag name="VALUES" val="Incorrect|smicln|Incorrect|smicln|Correct"/>
  <p:tag name="COUNTDOWNSECONDS" val="60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5"/>
  <p:tag name="FONTSIZE" val="32"/>
  <p:tag name="BULLETTYPE" val="ppBulletArabicPeriod"/>
  <p:tag name="ANSWERTEXT" val="A&#10;B&#10;C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7F2E8E9B15947F6BD42C2BE039BA0C1"/>
  <p:tag name="SLIDEID" val="37F2E8E9B15947F6BD42C2BE039BA0C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DELIMITERS" val="3.1"/>
  <p:tag name="VALUEFORMAT" val="0%"/>
  <p:tag name="QUESTIONALIAS" val="What cell leaves the blood to become a macrophage?"/>
  <p:tag name="ANSWERSALIAS" val="Lymphocyte|smicln|Monocyte|smicln|Plasma cell|smicln|Mast cell"/>
  <p:tag name="COUNTDOWNSECONDS" val="60"/>
  <p:tag name="RESPONSESGATHERED" val="False"/>
  <p:tag name="RESTORECOUNTDOWNTIMER" val="False"/>
  <p:tag name="CORRECTPOINTVALUE" val="10"/>
  <p:tag name="VALUES" val="Incorrect|smicln|Incorrect|smicln|Incorrect|smicln|Correct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7116E59EDEE48AA8D958EAB6F70738C"/>
  <p:tag name="SLIDEID" val="67116E59EDEE48AA8D958EAB6F70738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3. Cells derived from neural crest are found at:"/>
  <p:tag name="ANSWERSALIAS" val="A only|smicln|B only|smicln|C only|smicln|A and B|smicln|A, B, and C"/>
  <p:tag name="CORRECTPOINTVALUE" val=".2"/>
  <p:tag name="RESTORECOUNTDOWNTIMER" val="False"/>
  <p:tag name="VALUES" val="Incorrect|smicln|Incorrect|smicln|Incorrect|smicln|Correct|smicln|Incorrect"/>
  <p:tag name="COUNTDOWNSECONDS" val="60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5"/>
  <p:tag name="TEXTLENGTH" val="40"/>
  <p:tag name="FONTSIZE" val="32"/>
  <p:tag name="BULLETTYPE" val="ppBulletArabicPeriod"/>
  <p:tag name="ANSWERTEXT" val="A only&#10;B only&#10;C only&#10;A and B&#10;A, B, and C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EF8D367ACB54CAA937548DAD605C9A8"/>
  <p:tag name="SLIDEID" val="AEF8D367ACB54CAA937548DAD605C9A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4. Gnarled enamel is seen at:"/>
  <p:tag name="ANSWERSALIAS" val="A|smicln|B|smicln|C|smicln|D"/>
  <p:tag name="VALUES" val="Incorrect|smicln|Incorrect|smicln|Correct|smicln|Incorrect"/>
  <p:tag name="RESTORECOUNTDOWNTIMER" val="False"/>
  <p:tag name="COUNTDOWNSECONDS" val="60"/>
  <p:tag name="CORRECTPOINTVALUE" val=".2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A&#10;B&#10;C&#10;D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633DC6F112C43D08B5C67973E3CF123"/>
  <p:tag name="SLIDEID" val="8633DC6F112C43D08B5C67973E3CF12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5. The structure at the tip of the pointer is a(n):"/>
  <p:tag name="ANSWERSALIAS" val="Enamel lamella|smicln|Enamel tuft|smicln|Enamel spindle|smicln|Hunter Schrager band."/>
  <p:tag name="CORRECTPOINTVALUE" val=".2"/>
  <p:tag name="VALUES" val="Incorrect|smicln|Correct|smicln|Incorrect|smicln|Incorrect"/>
  <p:tag name="RESTORECOUNTDOWNTIMER" val="False"/>
  <p:tag name="COUNTDOWNSECONDS" val="60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3"/>
  <p:tag name="FONTSIZE" val="32"/>
  <p:tag name="BULLETTYPE" val="ppBulletArabicPeriod"/>
  <p:tag name="ANSWERTEXT" val="Enamel lamella&#10;Enamel tuft&#10;Enamel spindle&#10;Hunter Schrager band.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94A565111164A56B83D7868690682D9"/>
  <p:tag name="SLIDEID" val="E94A565111164A56B83D7868690682D9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The osteoid surrounding an osteocyte does NOT contain:"/>
  <p:tag name="ANSWERSALIAS" val="Collagen Type I|smicln|Matrix vesicles|smicln|Gylcosaminoglycans|smicln|Elastic fibers"/>
  <p:tag name="COUNTDOWNSECONDS" val="60"/>
  <p:tag name="VALUES" val="No Value|smicln|No Value|smicln|No Value|smicln|10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5"/>
  <p:tag name="FONTSIZE" val="32"/>
  <p:tag name="BULLETTYPE" val="ppBulletArabicPeriod"/>
  <p:tag name="ANSWERTEXT" val="Collagen Type I&#10;Matrix vesicles&#10;Gylcosaminoglycans&#10;Elastic fibers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522AF6226F7449285044D899609FD68"/>
  <p:tag name="SLIDEID" val="6522AF6226F7449285044D899609FD68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Which cells do not have gap junctions?"/>
  <p:tag name="ANSWERSALIAS" val="Cardiac muscle cells|smicln|Skeletal muscle cells|smicln|Simple columnar cells.|smicln|Simple cuboidal cells."/>
  <p:tag name="COUNTDOWNSECONDS" val="60"/>
  <p:tag name="VALUES" val="No Value|smicln|10|smicln|No Value|smicln|No Value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8"/>
  <p:tag name="FONTSIZE" val="32"/>
  <p:tag name="BULLETTYPE" val="ppBulletArabicPeriod"/>
  <p:tag name="ANSWERTEXT" val="Cardiac muscle cells&#10;Skeletal muscle cells&#10;Simple columnar cells.&#10;Simple cuboidal cells.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94A565111164A56B83D7868690682D9"/>
  <p:tag name="SLIDEID" val="E94A565111164A56B83D7868690682D9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The osteoid surrounding an osteocyte does NOT contain:"/>
  <p:tag name="ANSWERSALIAS" val="Collagen Type I|smicln|Matrix vesicles|smicln|Gylcosaminoglycans|smicln|Elastic fibers"/>
  <p:tag name="COUNTDOWNSECONDS" val="60"/>
  <p:tag name="VALUES" val="No Value|smicln|No Value|smicln|No Value|smicln|10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5"/>
  <p:tag name="FONTSIZE" val="32"/>
  <p:tag name="BULLETTYPE" val="ppBulletArabicPeriod"/>
  <p:tag name="ANSWERTEXT" val="Collagen Type I&#10;Matrix vesicles&#10;Gylcosaminoglycans&#10;Elastic fibers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1"/>
  <p:tag name="FONTSIZE" val="32"/>
  <p:tag name="BULLETTYPE" val="ppBulletArabicPeriod"/>
  <p:tag name="ANSWERTEXT" val="Lymphocyte&#10;Monocyte&#10;Plasma cell&#10;Mast cell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D8138F74814EC782AE246D7B0E33C3"/>
  <p:tag name="SLIDEID" val="9AD8138F74814EC782AE246D7B0E33C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rdiac muscle cells"/>
  <p:tag name="ANSWERSALIAS" val="Conduct impulses.|smicln|Have triads.|smicln|Do not have troponin|smicln|Are part of a motor unit."/>
  <p:tag name="COUNTDOWNSECONDS" val="60"/>
  <p:tag name="VALUES" val="10|smicln|No Value|smicln|No Value|smicln|No Value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32"/>
  <p:tag name="BULLETTYPE" val="ppBulletArabicPeriod"/>
  <p:tag name="ANSWERTEXT" val="Conduct impulses.&#10;Have triads.&#10;Do not have troponin&#10;Are part of a motor unit.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D8138F74814EC782AE246D7B0E33C3"/>
  <p:tag name="SLIDEID" val="9AD8138F74814EC782AE246D7B0E33C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rdiac muscle cells"/>
  <p:tag name="ANSWERSALIAS" val="Conduct impulses.|smicln|Have triads.|smicln|Do not have troponin|smicln|Are part of a motor unit."/>
  <p:tag name="COUNTDOWNSECONDS" val="60"/>
  <p:tag name="VALUES" val="10|smicln|No Value|smicln|No Value|smicln|No Value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32"/>
  <p:tag name="BULLETTYPE" val="ppBulletArabicPeriod"/>
  <p:tag name="ANSWERTEXT" val="Conduct impulses.&#10;Have triads.&#10;Do not have troponin&#10;Are part of a motor unit.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D8138F74814EC782AE246D7B0E33C3"/>
  <p:tag name="SLIDEID" val="9AD8138F74814EC782AE246D7B0E33C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Cardiac muscle cells"/>
  <p:tag name="ANSWERSALIAS" val="Conduct impulses.|smicln|Have triads.|smicln|Do not have troponin|smicln|Are part of a motor unit."/>
  <p:tag name="COUNTDOWNSECONDS" val="60"/>
  <p:tag name="VALUES" val="10|smicln|No Value|smicln|No Value|smicln|No Value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7"/>
  <p:tag name="FONTSIZE" val="32"/>
  <p:tag name="BULLETTYPE" val="ppBulletArabicPeriod"/>
  <p:tag name="ANSWERTEXT" val="Conduct impulses.&#10;Have triads.&#10;Do not have troponin&#10;Are part of a motor unit.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CA44BD0365548B28D5F5BC422CCD830"/>
  <p:tag name="SLIDEID" val="3CA44BD0365548B28D5F5BC422CCD83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DELIMITERS" val="3.1"/>
  <p:tag name="VALUEFORMAT" val="0%"/>
  <p:tag name="QUESTIONALIAS" val="The structure at the tip of the blue arrow is a(n):"/>
  <p:tag name="ANSWERSALIAS" val="Collagen fiber.|smicln|Elastic fiber.|smicln|Fibronectin|smicln|Reticular fiber"/>
  <p:tag name="COUNTDOWNSECONDS" val="60"/>
  <p:tag name="RESPONSESGATHERED" val="False"/>
  <p:tag name="RESTORECOUNTDOWNTIMER" val="False"/>
  <p:tag name="CORRECTPOINTVALUE" val="10"/>
  <p:tag name="VALUES" val="Incorrect|smicln|Correct|smicln|Incorrect|smicln|Incorrect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8"/>
  <p:tag name="FONTSIZE" val="32"/>
  <p:tag name="BULLETTYPE" val="ppBulletArabicPeriod"/>
  <p:tag name="ANSWERTEXT" val="Collagen fiber.&#10;Elastic fiber.&#10;Fibronectin&#10;Reticular fib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AE69E18A60A420DA1F347EC0345C02B"/>
  <p:tag name="SLIDEID" val="EAE69E18A60A420DA1F347EC0345C02B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DELIMITERS" val="3.1"/>
  <p:tag name="VALUEFORMAT" val="0%"/>
  <p:tag name="QUESTIONALIAS" val="Vitamin C dependent hydroxylation of proline and lysine in preprocollagen occurs in:"/>
  <p:tag name="ANSWERSALIAS" val="The rough endoplasmic reticulum|smicln|The smooth endoplasmic reticulum|smicln|The Golgi|smicln|The extracellular matrix."/>
  <p:tag name="COUNTDOWNSECONDS" val="60"/>
  <p:tag name="RESPONSESGATHERED" val="False"/>
  <p:tag name="RESTORECOUNTDOWNTIMER" val="False"/>
  <p:tag name="CORRECTPOINTVALUE" val="10"/>
  <p:tag name="VALUES" val="Correct|smicln|Incorrect|smicln|Incorrect|smicln|Incorrect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00"/>
  <p:tag name="FONTSIZE" val="32"/>
  <p:tag name="BULLETTYPE" val="ppBulletArabicPeriod"/>
  <p:tag name="ANSWERTEXT" val="The rough endoplasmic reticulum&#10;The smooth endoplasmic reticulum&#10;The Golgi&#10;The extracellular matrix.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6F6671EB3E743C6A84DD24D415E9917"/>
  <p:tag name="SLIDEID" val="26F6671EB3E743C6A84DD24D415E991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DELIMITERS" val="3.1"/>
  <p:tag name="VALUEFORMAT" val="0%"/>
  <p:tag name="QUESTIONALIAS" val="The image on the right  is:"/>
  <p:tag name="ANSWERSALIAS" val="Fibrocartilage|smicln|Growing hyaline cartilage|smicln|Dense regular C.T.|smicln|Fibrous articluar layer of the TMJ"/>
  <p:tag name="COUNTDOWNSECONDS" val="60"/>
  <p:tag name="RESPONSESGATHERED" val="False"/>
  <p:tag name="RESTORECOUNTDOWNTIMER" val="False"/>
  <p:tag name="CORRECTPOINTVALUE" val="10"/>
  <p:tag name="VALUES" val="Incorrect|smicln|Correct|smicln|Incorrect|smicln|Incorrect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1"/>
  <p:tag name="OLDNUMANSWERS" val="4"/>
  <p:tag name="TEXTLENGTH" val="94"/>
  <p:tag name="FONTSIZE" val="32"/>
  <p:tag name="BULLETTYPE" val="ppBulletAlphaUCPeriod"/>
  <p:tag name="ANSWERTEXT" val="Fibrocartilage&#10;Growing hyaline cartilage&#10;Dense regular C.T.&#10;Fibrous articluar layer of the TMJ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91154B47C41443A96212758B4401CE0"/>
  <p:tag name="SLIDEID" val="091154B47C41443A96212758B4401CE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DELIMITERS" val="3.1"/>
  <p:tag name="VALUEFORMAT" val="0%"/>
  <p:tag name="COUNTDOWNSECONDS" val="60"/>
  <p:tag name="RESPONSESGATHERED" val="False"/>
  <p:tag name="RESTORECOUNTDOWNTIMER" val="False"/>
  <p:tag name="QUESTIONALIAS" val="Which of the following contain Type I collagen?"/>
  <p:tag name="ANSWERSALIAS" val="Hyaline cartilage.|smicln|Elastic cartilage.|smicln|Fibrocartilage.|smicln|None of the above."/>
  <p:tag name="CORRECTPOINTVALUE" val="10"/>
  <p:tag name="VALUES" val="Incorrect|smicln|Incorrect|smicln|Correct|smicln|Incorrec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8197AC7761840C19351707239D3CB6E"/>
  <p:tag name="SLIDEID" val="98197AC7761840C19351707239D3CB6E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The structure at the tip of the pointer is a:"/>
  <p:tag name="ANSWERSALIAS" val="Microvillus|smicln|Stereocilia|smicln|Cilia|smicln|Hemidesmosome"/>
  <p:tag name="CORRECTPOINTVALUE" val="10"/>
  <p:tag name="RESTORECOUNTDOWNTIMER" val="False"/>
  <p:tag name="COUNTDOWNSECONDS" val="60"/>
  <p:tag name="VALUES" val="Incorrect|smicln|Incorrect|smicln|Correct|smicln|Incorrect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2"/>
  <p:tag name="FONTSIZE" val="32"/>
  <p:tag name="BULLETTYPE" val="ppBulletArabicPeriod"/>
  <p:tag name="ANSWERTEXT" val="Hyaline cartilage.&#10;Elastic cartilage.&#10;Fibrocartilage.&#10;None of the above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27FE72E26CD43E8BFE71722BD2A1715"/>
  <p:tag name="SLIDEID" val="327FE72E26CD43E8BFE71722BD2A1715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DELIMITERS" val="3.1"/>
  <p:tag name="VALUEFORMAT" val="0%"/>
  <p:tag name="QUESTIONALIAS" val="Which is the fibrous articular layer of the TMJ?"/>
  <p:tag name="ANSWERSALIAS" val="1|smicln|2|smicln|3|smicln|4"/>
  <p:tag name="COUNTDOWNSECONDS" val="60"/>
  <p:tag name="RESPONSESGATHERED" val="False"/>
  <p:tag name="RESTORECOUNTDOWNTIMER" val="False"/>
  <p:tag name="CORRECTPOINTVALUE" val="10"/>
  <p:tag name="VALUES" val="Incorrect|smicln|Correct|smicln|Incorrect|smicln|Incorrect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1&#10;2&#10;3&#10;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CTYPE" val="Style_Meter"/>
  <p:tag name="STYLE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D349F68BF8D6493E92C0E37405ACF718"/>
  <p:tag name="SLIDEID" val="D349F68BF8D6493E92C0E37405ACF71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DELIMITERS" val="3.1"/>
  <p:tag name="VALUEFORMAT" val="0%"/>
  <p:tag name="ANSWERSALIAS" val="1|smicln|2|smicln|3|smicln|4"/>
  <p:tag name="COUNTDOWNSECONDS" val="60"/>
  <p:tag name="RESPONSESGATHERED" val="False"/>
  <p:tag name="RESTORECOUNTDOWNTIMER" val="False"/>
  <p:tag name="CORRECTPOINTVALUE" val="10"/>
  <p:tag name="QUESTIONALIAS" val="Which is the disk in the TMJ?"/>
  <p:tag name="VALUES" val="Correct|smicln|Incorrect|smicln|Incorrect|smicln|Incorrect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1&#10;2&#10;3&#10;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A60F08FCAB04BC3A937FC0127D63522"/>
  <p:tag name="SLIDEID" val="AA60F08FCAB04BC3A937FC0127D6352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DELIMITERS" val="3.1"/>
  <p:tag name="VALUEFORMAT" val="0%"/>
  <p:tag name="COUNTDOWNSECONDS" val="60"/>
  <p:tag name="RESPONSESGATHERED" val="False"/>
  <p:tag name="RESTORECOUNTDOWNTIMER" val="False"/>
  <p:tag name="QUESTIONALIAS" val="Which of the following would increase glycosaminoglycan synthesis in cartilage?"/>
  <p:tag name="ANSWERSALIAS" val="Testosterone|smicln|Estradiol|smicln|Cortisone|smicln|Hydrocortisone"/>
  <p:tag name="CORRECTPOINTVALUE" val="10"/>
  <p:tag name="VALUES" val="Correct|smicln|Incorrect|smicln|Incorrect|smicln|Incorrect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7"/>
  <p:tag name="FONTSIZE" val="32"/>
  <p:tag name="BULLETTYPE" val="ppBulletArabicPeriod"/>
  <p:tag name="ANSWERTEXT" val="Testosterone&#10;Estradiol&#10;Cortisone&#10;Hydrocortison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B66B7A8356B43C0B9BAAA1948EDD7C7"/>
  <p:tag name="SLIDEID" val="3B66B7A8356B43C0B9BAAA1948EDD7C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RESTORECOUNTDOWNTIMER" val="False"/>
  <p:tag name="QUESTIONALIAS" val="1. The percentage of bone made up by collagen is:"/>
  <p:tag name="ANSWERSALIAS" val="5%|smicln|28%|smicln|40%|smicln|68%"/>
  <p:tag name="COUNTDOWNSECONDS" val="60"/>
  <p:tag name="VALUES" val="Incorrect|smicln|Correct|smicln|Incorrect|smicln|Incorrect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4"/>
  <p:tag name="FONTSIZE" val="32"/>
  <p:tag name="BULLETTYPE" val="ppBulletArabicPeriod"/>
  <p:tag name="ANSWERTEXT" val="5%&#10;28%&#10;40%&#10;68%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3"/>
  <p:tag name="FONTSIZE" val="32"/>
  <p:tag name="BULLETTYPE" val="ppBulletArabicPeriod"/>
  <p:tag name="ANSWERTEXT" val="Microvillus&#10;Stereocilia&#10;Cilia&#10;Hemidesmosom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E58AC9C4C864F2C9570D0B2F9F696CC"/>
  <p:tag name="SLIDEID" val="8E58AC9C4C864F2C9570D0B2F9F696C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2. Circumferential lamellae are found at:"/>
  <p:tag name="ANSWERSALIAS" val="A|smicln|B|smicln|C|smicln|D"/>
  <p:tag name="CORRECTPOINTVALUE" val="10"/>
  <p:tag name="RESTORECOUNTDOWNTIMER" val="False"/>
  <p:tag name="COUNTDOWNSECONDS" val="60"/>
  <p:tag name="VALUES" val="Correct|smicln|Incorrect|smicln|Incorrect|smicln|Incorrect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A&#10;B&#10;C&#10;D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F098A5E867646F9A3A6E233E992C02E"/>
  <p:tag name="SLIDEID" val="AF098A5E867646F9A3A6E233E992C02E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QUESTIONALIAS" val="Which cells would have a sealing zone and a ruffled border?"/>
  <p:tag name="CORRECTPOINTVALUE" val="10"/>
  <p:tag name="ANSWERSALIAS" val="Osteoblasts|smicln|Osteocytes|smicln|Osteoclasts|smicln|Chondrocytes"/>
  <p:tag name="RESTORECOUNTDOWNTIMER" val="False"/>
  <p:tag name="COUNTDOWNSECONDS" val="60"/>
  <p:tag name="VALUES" val="Incorrect|smicln|Incorrect|smicln|Correct|smicln|Incorrect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7"/>
  <p:tag name="FONTSIZE" val="32"/>
  <p:tag name="BULLETTYPE" val="ppBulletArabicPeriod"/>
  <p:tag name="ANSWERTEXT" val="Osteoblasts&#10;Osteocytes&#10;Osteoclasts&#10;Chondrocytes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Gemston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6A636746EAB4C35A48636B968F7AA1D"/>
  <p:tag name="SLIDEID" val="96A636746EAB4C35A48636B968F7AA1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VALUEFORMAT" val="0%"/>
  <p:tag name="CORRECTPOINTVALUE" val="10"/>
  <p:tag name="RESTORECOUNTDOWNTIMER" val="False"/>
  <p:tag name="QUESTIONALIAS" val="4. The Rank Ligand RANKL is found on:"/>
  <p:tag name="ANSWERSALIAS" val="Osteocytes|smicln|Osteoblasts|smicln|Osteoclasts|smicln|All of the above"/>
  <p:tag name="COUNTDOWNSECONDS" val="60"/>
  <p:tag name="VALUES" val="Incorrect|smicln|Correct|smicln|Incorrect|smicln|Incorrect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3482</Words>
  <Application>Microsoft Office PowerPoint</Application>
  <PresentationFormat>On-screen Show (4:3)</PresentationFormat>
  <Paragraphs>990</Paragraphs>
  <Slides>169</Slides>
  <Notes>42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169</vt:i4>
      </vt:variant>
    </vt:vector>
  </HeadingPairs>
  <TitlesOfParts>
    <vt:vector size="172" baseType="lpstr">
      <vt:lpstr>Office Theme</vt:lpstr>
      <vt:lpstr>Chart</vt:lpstr>
      <vt:lpstr>Microsoft Graph Chart</vt:lpstr>
      <vt:lpstr>Quiz #1</vt:lpstr>
      <vt:lpstr>1. The epithelium at the tip of the pointer is:</vt:lpstr>
      <vt:lpstr>2. The structure at the tip of the pointer is a:</vt:lpstr>
      <vt:lpstr>3. Which of the following would not be found in an adhering junction?</vt:lpstr>
      <vt:lpstr>4. A molecule involved in cell-to-cell communication is </vt:lpstr>
      <vt:lpstr>5. The structure at the tip of the pointer is the:</vt:lpstr>
      <vt:lpstr>6. The hydrophobic region of the plasma membrane would contain:</vt:lpstr>
      <vt:lpstr>7. Mitochondria are involved in:</vt:lpstr>
      <vt:lpstr>8. The most important factor in determining that the ribosome attaches to the RER is the:</vt:lpstr>
      <vt:lpstr>9. You would expect to find catalases and oxidases in:</vt:lpstr>
      <vt:lpstr>10.  The structure at the tip of the pointer is a(n):</vt:lpstr>
      <vt:lpstr>Quiz #2</vt:lpstr>
      <vt:lpstr>Identify the cell at the tip of the pointer.</vt:lpstr>
      <vt:lpstr>What type of collagen is found in hyaline cartilage?</vt:lpstr>
      <vt:lpstr>What cell secretes histamine?</vt:lpstr>
      <vt:lpstr>The structure at the tip of the blue arrow is a(n):</vt:lpstr>
      <vt:lpstr>Vitamin C dependent hydroxylation of proline and lysine in preprocollagen occurs in:</vt:lpstr>
      <vt:lpstr>The image on the right  is:</vt:lpstr>
      <vt:lpstr>Which of the following contain Type I collagen?</vt:lpstr>
      <vt:lpstr>Which is the fibrous articular layer of the TMJ?</vt:lpstr>
      <vt:lpstr>Which is the disk in the TMJ?</vt:lpstr>
      <vt:lpstr>Which of the following would increase glycosaminoglycan synthesis in cartilage?</vt:lpstr>
      <vt:lpstr>Quiz #3</vt:lpstr>
      <vt:lpstr>1. The percentage of bone made up by collagen is:</vt:lpstr>
      <vt:lpstr>2. Circumferential lamellae are found at:</vt:lpstr>
      <vt:lpstr>3. Which cells would have a sealing zone and a ruffled border?</vt:lpstr>
      <vt:lpstr>4. The Rank Ligand RANKL is found on:</vt:lpstr>
      <vt:lpstr>5. The sarcomere is found at:</vt:lpstr>
      <vt:lpstr>6. Cardiac muscle has:</vt:lpstr>
      <vt:lpstr>7. Smooth muscle cells do not have:</vt:lpstr>
      <vt:lpstr>8. The neurotransmitter found at the motor end plate is:</vt:lpstr>
      <vt:lpstr>9. Where would you find the cell bodies of pseudounipolar neurons?</vt:lpstr>
      <vt:lpstr>10. An unmyelinated axon is found at:  </vt:lpstr>
      <vt:lpstr>Quiz #4</vt:lpstr>
      <vt:lpstr>1. You have an anemic or hypoxic patient you know that normally erythropoietin will be synthesized in the </vt:lpstr>
      <vt:lpstr>2. Primary or azurophilic granules in neutrophils are essentially:</vt:lpstr>
      <vt:lpstr>3. A cell that has granules with a crystalline core that contain major basic protein is a(n):</vt:lpstr>
      <vt:lpstr>4. Platelets:</vt:lpstr>
      <vt:lpstr>5. Which antibody binds to mast cells and basophils?</vt:lpstr>
      <vt:lpstr>6. The organ in the images below :</vt:lpstr>
      <vt:lpstr>7. Adaptive immunity:</vt:lpstr>
      <vt:lpstr>8. Which capillaries have a continuous basal lamina?</vt:lpstr>
      <vt:lpstr>9. You would find continuous capillaries in the:</vt:lpstr>
      <vt:lpstr>10. The blood vessel at the tip of the pointer is a:</vt:lpstr>
      <vt:lpstr>Quiz #5</vt:lpstr>
      <vt:lpstr> 1. The organ with a star in the lumen is a:</vt:lpstr>
      <vt:lpstr>2. In the lung, elastic fibers are found in</vt:lpstr>
      <vt:lpstr>3. Which of the following structures would be found in a terminal bronchiole?</vt:lpstr>
      <vt:lpstr>4. You have a patient with asthma.  You know that histamine release is part of the problem.  Histamine is made in:</vt:lpstr>
      <vt:lpstr>5. Dr. Fornatora talked about the Ring of Waldeyer.  This consists of all the following except:</vt:lpstr>
      <vt:lpstr>6. Which of the following structures contains smooth and skeletal muscle.</vt:lpstr>
      <vt:lpstr>7. Which cell secretes intrinsic factor?</vt:lpstr>
      <vt:lpstr>8. Pepsinogen is synthesized by:</vt:lpstr>
      <vt:lpstr>9. The organ on the right is the:</vt:lpstr>
      <vt:lpstr>10. The cell at the tip of the red arrow is a:</vt:lpstr>
      <vt:lpstr>Quiz #6</vt:lpstr>
      <vt:lpstr>1. The tip of the red arrow is in a:</vt:lpstr>
      <vt:lpstr>2. Barbiturates and antibiotics are  inactivated by methylation in the:</vt:lpstr>
      <vt:lpstr>3. Identify the organ.</vt:lpstr>
      <vt:lpstr>4. Which cells make a serous bicarbonate-rich alkaline fluid?  </vt:lpstr>
      <vt:lpstr>5. The cell in the Islet of Langerhan that makes glucagon is the:</vt:lpstr>
      <vt:lpstr>6. The tubule at the tip of the pointer is a: </vt:lpstr>
      <vt:lpstr>7. What type of capillary is seen in this slide?</vt:lpstr>
      <vt:lpstr>8. What converts angiotensinogen to angiotensin I?</vt:lpstr>
      <vt:lpstr>9. Most of the water reabsorbed by the nephron is taken up by the:</vt:lpstr>
      <vt:lpstr>10. Identify the organ</vt:lpstr>
      <vt:lpstr>Quiz #7</vt:lpstr>
      <vt:lpstr>1. Basophils in the pars distalis produce.</vt:lpstr>
      <vt:lpstr>2. The cell at the tip of the pointer produces:</vt:lpstr>
      <vt:lpstr>3. To lower calcium levels you would expect to see increased secretion from the:</vt:lpstr>
      <vt:lpstr>4. What hormone stimulates the osteoblast to synthesize RANKL?</vt:lpstr>
      <vt:lpstr>5. Which region of the adrenal gland secretes aldosterone?</vt:lpstr>
      <vt:lpstr>6. The follicle at the tip of the black pointer is a </vt:lpstr>
      <vt:lpstr>7. A surge in which of the following induces ovulation?</vt:lpstr>
      <vt:lpstr>8. The organ on the right is at what day of the menstrual cycle?</vt:lpstr>
      <vt:lpstr>9. Identify this organ.</vt:lpstr>
      <vt:lpstr>10. The most eggs that a female will have is at:</vt:lpstr>
      <vt:lpstr>Quiz #8</vt:lpstr>
      <vt:lpstr>1. To increase testosterone production:</vt:lpstr>
      <vt:lpstr>2. The cell at the tip of the pointer is a:</vt:lpstr>
      <vt:lpstr>3. Identify the organ.</vt:lpstr>
      <vt:lpstr>4. For sperm to be motile they must travel through the:</vt:lpstr>
      <vt:lpstr>5. Capacitation occurs in the.</vt:lpstr>
      <vt:lpstr>6. The auditory tube connects the:</vt:lpstr>
      <vt:lpstr>7. The basilar membrane is located at the:</vt:lpstr>
      <vt:lpstr>8.The structure in this image: </vt:lpstr>
      <vt:lpstr>9. Stereocilia would NOT be found in the:</vt:lpstr>
      <vt:lpstr>10. The stapes attaches to the:</vt:lpstr>
      <vt:lpstr>Quiz #9</vt:lpstr>
      <vt:lpstr>1. The anterior continuation of the sclera is the:</vt:lpstr>
      <vt:lpstr>2. The flow of aqueous humor is from the:</vt:lpstr>
      <vt:lpstr>3. High quality vision is found in the:</vt:lpstr>
      <vt:lpstr>4. The layer where the ganglion cells are found:</vt:lpstr>
      <vt:lpstr>5. The sphincter pupillae muscle  is located at:</vt:lpstr>
      <vt:lpstr>6. The layer at the tip of the pointer is the:</vt:lpstr>
      <vt:lpstr>7. Pressure is detected best by:</vt:lpstr>
      <vt:lpstr>8. The circled structure is a:</vt:lpstr>
      <vt:lpstr>9. The structure at the tip of the pointer is the:  </vt:lpstr>
      <vt:lpstr>10. The structure at the tip of the pointer is a:</vt:lpstr>
      <vt:lpstr>Quiz #10</vt:lpstr>
      <vt:lpstr>1. You have a patient with an embryo that is 14 days of gestation.  You know that the embryo has :</vt:lpstr>
      <vt:lpstr>2. A woman in your dental chair is pregnant.  Her last menstrual cycle began 21 days ago.  You know that her embryo has.</vt:lpstr>
      <vt:lpstr>3. Neural crest cells are derived from:</vt:lpstr>
      <vt:lpstr>4. The fetal component of the placenta comes from the:</vt:lpstr>
      <vt:lpstr>5. The percentage of fertilized eggs that make it to birth is:</vt:lpstr>
      <vt:lpstr>6. The pharyngeal pouch that gives rise to the thymus is the:</vt:lpstr>
      <vt:lpstr>7. The tip of the nose develops from the:</vt:lpstr>
      <vt:lpstr>8. The upper incisors develop from the </vt:lpstr>
      <vt:lpstr>9. The mandibular process is found at the tip of pointer</vt:lpstr>
      <vt:lpstr>10. An upper cleft jaw would occur between the:</vt:lpstr>
      <vt:lpstr>Quiz #11</vt:lpstr>
      <vt:lpstr>1. The earliest development of the tooth is directed by the expression of:</vt:lpstr>
      <vt:lpstr>2. Later tooth development and tooth patterning is directed by:</vt:lpstr>
      <vt:lpstr>3. The dental follicle gives rise to:</vt:lpstr>
      <vt:lpstr>4. Osteoblasts forming alveolar bone develop from:</vt:lpstr>
      <vt:lpstr>5. The initiation of the primary dentition begins at:</vt:lpstr>
      <vt:lpstr>6. The cells at the tip of the  pointer are:</vt:lpstr>
      <vt:lpstr>7. During the secretory phase the percentage of mineral in enamel is:</vt:lpstr>
      <vt:lpstr>8. The arrows point to:</vt:lpstr>
      <vt:lpstr>9. Secretory ameloblasts are found at:</vt:lpstr>
      <vt:lpstr>10. The structure at the tip of the pointer is a:</vt:lpstr>
      <vt:lpstr>Quiz #12</vt:lpstr>
      <vt:lpstr>1. Which layer of dentin is closest to enamel?</vt:lpstr>
      <vt:lpstr>2. Which of the following is 70% inorganic material?</vt:lpstr>
      <vt:lpstr>3. Which of the following does not use collagen as a scaffolding for deposition of matrix?</vt:lpstr>
      <vt:lpstr>4. Mineralized matrix in dentin is nucleated upon what type of collagen?</vt:lpstr>
      <vt:lpstr>5. Where would you find pulp stones?</vt:lpstr>
      <vt:lpstr>6. Which cells are most associated with Von Korff’s fibers?</vt:lpstr>
      <vt:lpstr>7. The cells at the tip of the pointer are:</vt:lpstr>
      <vt:lpstr>8. Which is formed first.</vt:lpstr>
      <vt:lpstr>9. The arrow points to the:</vt:lpstr>
      <vt:lpstr>10. The fibers at the tip of the pointer are the:</vt:lpstr>
      <vt:lpstr>Quiz #13</vt:lpstr>
      <vt:lpstr>1. The tissue in the image is the</vt:lpstr>
      <vt:lpstr>2. Serous cells produce.</vt:lpstr>
      <vt:lpstr>3. Which of the following is not involved in the protein production from serous secreting cells?</vt:lpstr>
      <vt:lpstr>4. Identify the structure at the tip of the pointer.</vt:lpstr>
      <vt:lpstr>5. Which of the following does not enter the interstitial tissue via the striated duct?</vt:lpstr>
      <vt:lpstr>6. Keratinized stratified epithelium would be found in all the regions below EXCEPT:</vt:lpstr>
      <vt:lpstr>7. A masticatory mucosa:</vt:lpstr>
      <vt:lpstr>8. Which of the following would not be found in the basal lamina?</vt:lpstr>
      <vt:lpstr>9. The structure at the tip of the pointer is a:</vt:lpstr>
      <vt:lpstr>10. The structure at the tip of the pointer is the:</vt:lpstr>
      <vt:lpstr>Extra Credit Quiz #1</vt:lpstr>
      <vt:lpstr>1. The tip of the arrow lies on the:</vt:lpstr>
      <vt:lpstr>2. The epithelium in the image is:</vt:lpstr>
      <vt:lpstr>3. Cell to cell communication occurs via:</vt:lpstr>
      <vt:lpstr>4. The tissue at the tip of the pointer is:</vt:lpstr>
      <vt:lpstr>5. The cell at the tip of the pointer is a(n):</vt:lpstr>
      <vt:lpstr>Extra Credit Quiz #2</vt:lpstr>
      <vt:lpstr>1. In the lungs, elastic fibers are found in</vt:lpstr>
      <vt:lpstr>2. Which of the following structures would be found in a terminal bronchiole?</vt:lpstr>
      <vt:lpstr>3. Dr. Fornatora talked about the Ring of Waldeyer. This consists of all the following except:</vt:lpstr>
      <vt:lpstr>4. Which cell secrets intrinsic factor?</vt:lpstr>
      <vt:lpstr>5. The organ on the right is the: </vt:lpstr>
      <vt:lpstr>Extra Credit Quiz #3</vt:lpstr>
      <vt:lpstr>1. Which of these images comes from the most mature tooth?</vt:lpstr>
      <vt:lpstr>2. The stellate reticulum is located at:</vt:lpstr>
      <vt:lpstr>3. Cells derived from neural crest are found at:</vt:lpstr>
      <vt:lpstr>4. Gnarled enamel is seen at:</vt:lpstr>
      <vt:lpstr>5. The structure at the tip of the pointer is a(n):</vt:lpstr>
      <vt:lpstr>Extra Credit Quiz #4</vt:lpstr>
      <vt:lpstr>The image below is:</vt:lpstr>
      <vt:lpstr>Extra Credit Quiz #5</vt:lpstr>
      <vt:lpstr>1. During the synthesis of collagen, prolines and lysines are hydroxylated in the:</vt:lpstr>
      <vt:lpstr>2. A cell that secretes histamine is the</vt:lpstr>
      <vt:lpstr>3. A protein associated with desmosomes is:</vt:lpstr>
      <vt:lpstr>4. Intracellular canaliculi are found between cells in the:</vt:lpstr>
      <vt:lpstr>5. The organ picture is the: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Quiz #1</dc:title>
  <dc:creator>marino</dc:creator>
  <cp:lastModifiedBy>Alice Chiu</cp:lastModifiedBy>
  <cp:revision>28</cp:revision>
  <dcterms:created xsi:type="dcterms:W3CDTF">2010-09-07T15:44:04Z</dcterms:created>
  <dcterms:modified xsi:type="dcterms:W3CDTF">2011-08-19T01:55:43Z</dcterms:modified>
</cp:coreProperties>
</file>