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55.xml" ContentType="application/vnd.openxmlformats-officedocument.presentationml.notes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2"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098"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CABBFA-546E-4BE3-8FB9-9214B5AC2E8E}" type="datetimeFigureOut">
              <a:rPr lang="en-US" smtClean="0"/>
              <a:t>10/6/2011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618C15-76E2-4961-ACEE-21C0D8B3C50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Buccinator</a:t>
            </a:r>
            <a:r>
              <a:rPr lang="en-US" dirty="0" smtClean="0"/>
              <a:t> attachment, lingual vestibule</a:t>
            </a:r>
          </a:p>
          <a:p>
            <a:r>
              <a:rPr lang="en-US" dirty="0" smtClean="0"/>
              <a:t>As bone </a:t>
            </a:r>
            <a:r>
              <a:rPr lang="en-US" dirty="0" err="1" smtClean="0"/>
              <a:t>resorbs</a:t>
            </a:r>
            <a:r>
              <a:rPr lang="en-US" dirty="0" smtClean="0"/>
              <a:t>,</a:t>
            </a:r>
            <a:r>
              <a:rPr lang="en-US" baseline="0" dirty="0" smtClean="0"/>
              <a:t> height decreases and muscle attachment stays where it is</a:t>
            </a:r>
            <a:r>
              <a:rPr lang="en-US" baseline="0" dirty="0" smtClean="0">
                <a:sym typeface="Wingdings" pitchFamily="2" charset="2"/>
              </a:rPr>
              <a:t> no denture retention</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compress if alveolar bone</a:t>
            </a:r>
            <a:r>
              <a:rPr lang="en-US" baseline="0" dirty="0" smtClean="0"/>
              <a:t> is soft (make </a:t>
            </a:r>
            <a:r>
              <a:rPr lang="en-US" baseline="0" dirty="0" err="1" smtClean="0"/>
              <a:t>cancellous</a:t>
            </a:r>
            <a:r>
              <a:rPr lang="en-US" baseline="0" dirty="0" smtClean="0"/>
              <a:t> more compact) </a:t>
            </a:r>
          </a:p>
          <a:p>
            <a:r>
              <a:rPr lang="en-US" baseline="0" dirty="0" smtClean="0"/>
              <a:t>More dense bone </a:t>
            </a:r>
            <a:r>
              <a:rPr lang="en-US" baseline="0" dirty="0" err="1" smtClean="0"/>
              <a:t>palatally</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do with mallet</a:t>
            </a:r>
            <a:r>
              <a:rPr lang="en-US" baseline="0" dirty="0" smtClean="0"/>
              <a:t> and chisel or burs (keep bone cool!!)</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Create path of insertion for denture by trimming with </a:t>
            </a:r>
            <a:r>
              <a:rPr lang="en-US" dirty="0" err="1" smtClean="0"/>
              <a:t>rongeur</a:t>
            </a:r>
            <a:r>
              <a:rPr lang="en-US" baseline="0" dirty="0" smtClean="0"/>
              <a:t> </a:t>
            </a:r>
          </a:p>
          <a:p>
            <a:r>
              <a:rPr lang="en-US" baseline="0" dirty="0" smtClean="0"/>
              <a:t>2 aspects- engineer and sculptor</a:t>
            </a:r>
          </a:p>
          <a:p>
            <a:r>
              <a:rPr lang="en-US" baseline="0" dirty="0" smtClean="0"/>
              <a:t>Don’t reduce too much bone because it is still going to go through natural </a:t>
            </a:r>
            <a:r>
              <a:rPr lang="en-US" baseline="0" dirty="0" err="1" smtClean="0"/>
              <a:t>resorption</a:t>
            </a:r>
            <a:r>
              <a:rPr lang="en-US" baseline="0" dirty="0" smtClean="0"/>
              <a:t> process. Remove too much bone</a:t>
            </a:r>
            <a:r>
              <a:rPr lang="en-US" baseline="0" dirty="0" smtClean="0">
                <a:sym typeface="Wingdings" pitchFamily="2" charset="2"/>
              </a:rPr>
              <a:t> very small ridge in future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sure no small fragments of bone left</a:t>
            </a:r>
            <a:r>
              <a:rPr lang="en-US" dirty="0" smtClean="0">
                <a:sym typeface="Wingdings" pitchFamily="2" charset="2"/>
              </a:rPr>
              <a:t> they</a:t>
            </a:r>
            <a:r>
              <a:rPr lang="en-US" baseline="0" dirty="0" smtClean="0">
                <a:sym typeface="Wingdings" pitchFamily="2" charset="2"/>
              </a:rPr>
              <a:t> will </a:t>
            </a:r>
            <a:r>
              <a:rPr lang="en-US" baseline="0" dirty="0" err="1" smtClean="0">
                <a:sym typeface="Wingdings" pitchFamily="2" charset="2"/>
              </a:rPr>
              <a:t>necrose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Multiple vertical incisions,</a:t>
            </a:r>
            <a:r>
              <a:rPr lang="en-US" baseline="0" dirty="0" smtClean="0"/>
              <a:t> whole flap is lifted up, multiple irregularities of bone, reduced with </a:t>
            </a:r>
            <a:r>
              <a:rPr lang="en-US" baseline="0" dirty="0" err="1" smtClean="0"/>
              <a:t>rotatry</a:t>
            </a:r>
            <a:r>
              <a:rPr lang="en-US" baseline="0" dirty="0" smtClean="0"/>
              <a:t> instrument, replace soft tissue and feel with finger to make sure irregularities are gone, </a:t>
            </a:r>
            <a:r>
              <a:rPr lang="en-US" baseline="0" dirty="0" err="1" smtClean="0"/>
              <a:t>resuture</a:t>
            </a:r>
            <a:r>
              <a:rPr lang="en-US" baseline="0" dirty="0" smtClean="0"/>
              <a:t> (continuous interlocking)</a:t>
            </a:r>
            <a:endParaRPr lang="en-US" dirty="0" smtClean="0"/>
          </a:p>
          <a:p>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
            </a:r>
            <a:r>
              <a:rPr lang="en-US" dirty="0" err="1" smtClean="0"/>
              <a:t>ppl</a:t>
            </a:r>
            <a:r>
              <a:rPr lang="en-US" dirty="0" smtClean="0"/>
              <a:t> who have been wearing dentures for years and have such </a:t>
            </a:r>
            <a:r>
              <a:rPr lang="en-US" dirty="0" err="1" smtClean="0"/>
              <a:t>resoprtion</a:t>
            </a:r>
            <a:r>
              <a:rPr lang="en-US" dirty="0" smtClean="0"/>
              <a:t>, have peak</a:t>
            </a:r>
            <a:r>
              <a:rPr lang="en-US" baseline="0" dirty="0" smtClean="0"/>
              <a:t> like razor blade. Sore because </a:t>
            </a:r>
            <a:r>
              <a:rPr lang="en-US" baseline="0" dirty="0" err="1" smtClean="0"/>
              <a:t>musocal</a:t>
            </a:r>
            <a:r>
              <a:rPr lang="en-US" baseline="0" dirty="0" smtClean="0"/>
              <a:t> covering is thin. Be careful of mental foramen because mental foramen becomes almost </a:t>
            </a:r>
            <a:r>
              <a:rPr lang="en-US" baseline="0" dirty="0" err="1" smtClean="0"/>
              <a:t>occlusal</a:t>
            </a:r>
            <a:r>
              <a:rPr lang="en-US" baseline="0" dirty="0" smtClean="0"/>
              <a:t> instead of </a:t>
            </a:r>
            <a:r>
              <a:rPr lang="en-US" baseline="0" dirty="0" err="1" smtClean="0"/>
              <a:t>buccal</a:t>
            </a:r>
            <a:endParaRPr lang="en-US" baseline="0" dirty="0" smtClean="0"/>
          </a:p>
          <a:p>
            <a:r>
              <a:rPr lang="en-US" baseline="0" dirty="0" smtClean="0"/>
              <a:t>If cut mental nerve</a:t>
            </a:r>
            <a:r>
              <a:rPr lang="en-US" baseline="0" dirty="0" smtClean="0">
                <a:sym typeface="Wingdings" pitchFamily="2" charset="2"/>
              </a:rPr>
              <a:t> anesthesia (via </a:t>
            </a:r>
            <a:r>
              <a:rPr lang="en-US" baseline="0" dirty="0" err="1" smtClean="0">
                <a:sym typeface="Wingdings" pitchFamily="2" charset="2"/>
              </a:rPr>
              <a:t>wallarian</a:t>
            </a:r>
            <a:r>
              <a:rPr lang="en-US" baseline="0" dirty="0" smtClean="0">
                <a:sym typeface="Wingdings" pitchFamily="2" charset="2"/>
              </a:rPr>
              <a:t> degeneration) avoid by looking for foramen on </a:t>
            </a:r>
            <a:r>
              <a:rPr lang="en-US" baseline="0" dirty="0" err="1" smtClean="0">
                <a:sym typeface="Wingdings" pitchFamily="2" charset="2"/>
              </a:rPr>
              <a:t>xrays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Minimal </a:t>
            </a:r>
            <a:r>
              <a:rPr lang="en-US" dirty="0" err="1" smtClean="0"/>
              <a:t>recontouring</a:t>
            </a:r>
            <a:r>
              <a:rPr lang="en-US" baseline="0" dirty="0" smtClean="0"/>
              <a:t> with </a:t>
            </a:r>
            <a:r>
              <a:rPr lang="en-US" baseline="0" dirty="0" err="1" smtClean="0"/>
              <a:t>rongour</a:t>
            </a:r>
            <a:r>
              <a:rPr lang="en-US" baseline="0" dirty="0" smtClean="0"/>
              <a:t> and bone file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Causing </a:t>
            </a:r>
            <a:r>
              <a:rPr lang="en-US" dirty="0" err="1" smtClean="0"/>
              <a:t>infracture</a:t>
            </a:r>
            <a:r>
              <a:rPr lang="en-US" dirty="0" smtClean="0"/>
              <a:t> at</a:t>
            </a:r>
            <a:r>
              <a:rPr lang="en-US" baseline="0" dirty="0" smtClean="0"/>
              <a:t> base of labial plate</a:t>
            </a:r>
            <a:r>
              <a:rPr lang="en-US" baseline="0" dirty="0" smtClean="0">
                <a:sym typeface="Wingdings" pitchFamily="2" charset="2"/>
              </a:rPr>
              <a:t> flattens our irregularities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Bone still </a:t>
            </a:r>
            <a:r>
              <a:rPr lang="en-US" dirty="0" err="1" smtClean="0"/>
              <a:t>ataches</a:t>
            </a:r>
            <a:r>
              <a:rPr lang="en-US" dirty="0" smtClean="0"/>
              <a:t> to </a:t>
            </a:r>
            <a:r>
              <a:rPr lang="en-US" dirty="0" err="1" smtClean="0"/>
              <a:t>periosteum</a:t>
            </a:r>
            <a:r>
              <a:rPr lang="en-US" dirty="0" smtClean="0"/>
              <a:t>, still blood supply </a:t>
            </a:r>
            <a:r>
              <a:rPr lang="en-US" dirty="0" smtClean="0">
                <a:sym typeface="Wingdings" pitchFamily="2" charset="2"/>
              </a:rPr>
              <a:t> will heal</a:t>
            </a:r>
          </a:p>
          <a:p>
            <a:r>
              <a:rPr lang="en-US" dirty="0" smtClean="0">
                <a:sym typeface="Wingdings" pitchFamily="2" charset="2"/>
              </a:rPr>
              <a:t>Not viable</a:t>
            </a:r>
            <a:endParaRPr lang="en-US" dirty="0" smtClean="0"/>
          </a:p>
          <a:p>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normal</a:t>
            </a:r>
            <a:r>
              <a:rPr lang="en-US" baseline="0" dirty="0" smtClean="0"/>
              <a:t> mucosal tissue</a:t>
            </a:r>
          </a:p>
          <a:p>
            <a:r>
              <a:rPr lang="en-US" baseline="0" dirty="0" smtClean="0"/>
              <a:t>Ant-post and transverse relationships good.  Tipping when biting down due to transverse relationships being excessive on max and less so on </a:t>
            </a:r>
            <a:r>
              <a:rPr lang="en-US" baseline="0" dirty="0" err="1" smtClean="0"/>
              <a:t>mand</a:t>
            </a:r>
            <a:r>
              <a:rPr lang="en-US" baseline="0" dirty="0" smtClean="0"/>
              <a:t>. </a:t>
            </a:r>
          </a:p>
          <a:p>
            <a:r>
              <a:rPr lang="en-US" baseline="0" dirty="0" smtClean="0"/>
              <a:t>Undercuts prevent seating</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End up with </a:t>
            </a:r>
            <a:r>
              <a:rPr lang="en-US" dirty="0" err="1" smtClean="0"/>
              <a:t>hyperplastic</a:t>
            </a:r>
            <a:r>
              <a:rPr lang="en-US" dirty="0" smtClean="0"/>
              <a:t> </a:t>
            </a:r>
            <a:r>
              <a:rPr lang="en-US" dirty="0" err="1" smtClean="0"/>
              <a:t>tuberosity</a:t>
            </a:r>
            <a:endParaRPr lang="en-US" dirty="0" smtClean="0"/>
          </a:p>
          <a:p>
            <a:r>
              <a:rPr lang="en-US" dirty="0" smtClean="0"/>
              <a:t>Look at </a:t>
            </a:r>
            <a:r>
              <a:rPr lang="en-US" dirty="0" err="1" smtClean="0"/>
              <a:t>xrays</a:t>
            </a:r>
            <a:r>
              <a:rPr lang="en-US" dirty="0" smtClean="0"/>
              <a:t>- also</a:t>
            </a:r>
            <a:r>
              <a:rPr lang="en-US" baseline="0" dirty="0" smtClean="0"/>
              <a:t> tell you if you have </a:t>
            </a:r>
            <a:r>
              <a:rPr lang="en-US" baseline="0" dirty="0" err="1" smtClean="0"/>
              <a:t>hyperpneumatized</a:t>
            </a:r>
            <a:r>
              <a:rPr lang="en-US" baseline="0" dirty="0" smtClean="0"/>
              <a:t> sinus that you cant do this in</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Flap</a:t>
            </a:r>
            <a:r>
              <a:rPr lang="en-US" baseline="0" dirty="0" smtClean="0"/>
              <a:t> upward</a:t>
            </a:r>
          </a:p>
          <a:p>
            <a:r>
              <a:rPr lang="en-US" baseline="0" dirty="0" smtClean="0"/>
              <a:t>(not dense cortical bone</a:t>
            </a:r>
            <a:r>
              <a:rPr lang="en-US" baseline="0" dirty="0" smtClean="0">
                <a:sym typeface="Wingdings" pitchFamily="2" charset="2"/>
              </a:rPr>
              <a:t> thin and easy to perforate)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Reduce vertical height for enough </a:t>
            </a:r>
            <a:r>
              <a:rPr lang="en-US" dirty="0" err="1" smtClean="0"/>
              <a:t>interarch</a:t>
            </a:r>
            <a:r>
              <a:rPr lang="en-US" dirty="0" smtClean="0"/>
              <a:t> difference,</a:t>
            </a:r>
            <a:r>
              <a:rPr lang="en-US" baseline="0" dirty="0" smtClean="0"/>
              <a:t> will have to trim excess soft tissue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Complications: </a:t>
            </a:r>
            <a:r>
              <a:rPr lang="en-US" dirty="0" err="1" smtClean="0"/>
              <a:t>hyperextruded</a:t>
            </a:r>
            <a:r>
              <a:rPr lang="en-US" dirty="0" smtClean="0"/>
              <a:t> molar</a:t>
            </a:r>
            <a:r>
              <a:rPr lang="en-US" dirty="0" smtClean="0">
                <a:sym typeface="Wingdings" pitchFamily="2" charset="2"/>
              </a:rPr>
              <a:t> </a:t>
            </a:r>
            <a:r>
              <a:rPr lang="en-US" dirty="0" err="1" smtClean="0">
                <a:sym typeface="Wingdings" pitchFamily="2" charset="2"/>
              </a:rPr>
              <a:t>resorbs</a:t>
            </a:r>
            <a:r>
              <a:rPr lang="en-US" dirty="0" smtClean="0">
                <a:sym typeface="Wingdings" pitchFamily="2" charset="2"/>
              </a:rPr>
              <a:t> opposing </a:t>
            </a:r>
            <a:r>
              <a:rPr lang="en-US" dirty="0" err="1" smtClean="0">
                <a:sym typeface="Wingdings" pitchFamily="2" charset="2"/>
              </a:rPr>
              <a:t>alveolas</a:t>
            </a:r>
            <a:r>
              <a:rPr lang="en-US" baseline="0" dirty="0" smtClean="0">
                <a:sym typeface="Wingdings" pitchFamily="2" charset="2"/>
              </a:rPr>
              <a:t> shape of tooth</a:t>
            </a:r>
          </a:p>
          <a:p>
            <a:r>
              <a:rPr lang="en-US" baseline="0" dirty="0" smtClean="0">
                <a:sym typeface="Wingdings" pitchFamily="2" charset="2"/>
              </a:rPr>
              <a:t>Close to sinus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areas</a:t>
            </a:r>
            <a:r>
              <a:rPr lang="en-US" baseline="0" dirty="0" smtClean="0"/>
              <a:t> that need trimming, study models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Dense fibrous, </a:t>
            </a:r>
            <a:r>
              <a:rPr lang="en-US" dirty="0" err="1" smtClean="0"/>
              <a:t>hyperplastic</a:t>
            </a:r>
            <a:r>
              <a:rPr lang="en-US" baseline="0" dirty="0" smtClean="0"/>
              <a:t> tissue</a:t>
            </a:r>
          </a:p>
          <a:p>
            <a:r>
              <a:rPr lang="en-US" baseline="0" dirty="0" smtClean="0"/>
              <a:t>Wedge incision of soft tissue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 out excess</a:t>
            </a:r>
            <a:r>
              <a:rPr lang="en-US" baseline="0" dirty="0" smtClean="0"/>
              <a:t> fibrous tissue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Reposition and suture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osseous reduction due</a:t>
            </a:r>
            <a:r>
              <a:rPr lang="en-US" baseline="0" dirty="0" smtClean="0"/>
              <a:t> to thinness of bone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Wide </a:t>
            </a:r>
            <a:r>
              <a:rPr lang="en-US" dirty="0" err="1" smtClean="0"/>
              <a:t>firbrotic</a:t>
            </a:r>
            <a:r>
              <a:rPr lang="en-US" baseline="0" dirty="0" smtClean="0"/>
              <a:t> tissue, </a:t>
            </a:r>
            <a:r>
              <a:rPr lang="en-US" baseline="0" dirty="0" err="1" smtClean="0"/>
              <a:t>midcrestal</a:t>
            </a:r>
            <a:r>
              <a:rPr lang="en-US" baseline="0" dirty="0" smtClean="0"/>
              <a:t> incision</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 flat palatal vault</a:t>
            </a:r>
            <a:r>
              <a:rPr lang="en-US" dirty="0" smtClean="0">
                <a:sym typeface="Wingdings" pitchFamily="2" charset="2"/>
              </a:rPr>
              <a:t> dislodgement</a:t>
            </a:r>
          </a:p>
          <a:p>
            <a:r>
              <a:rPr lang="en-US" dirty="0" smtClean="0">
                <a:sym typeface="Wingdings" pitchFamily="2" charset="2"/>
              </a:rPr>
              <a:t>Notching suction</a:t>
            </a:r>
          </a:p>
          <a:p>
            <a:r>
              <a:rPr lang="en-US" dirty="0" smtClean="0">
                <a:sym typeface="Wingdings" pitchFamily="2" charset="2"/>
              </a:rPr>
              <a:t>Vestibular depth- need to place flange</a:t>
            </a:r>
            <a:r>
              <a:rPr lang="en-US" baseline="0" dirty="0" smtClean="0">
                <a:sym typeface="Wingdings" pitchFamily="2" charset="2"/>
              </a:rPr>
              <a:t> without dislodgement</a:t>
            </a:r>
          </a:p>
          <a:p>
            <a:r>
              <a:rPr lang="en-US" baseline="0" dirty="0" smtClean="0">
                <a:sym typeface="Wingdings" pitchFamily="2" charset="2"/>
              </a:rPr>
              <a:t>No impingement on mental </a:t>
            </a:r>
            <a:r>
              <a:rPr lang="en-US" baseline="0" dirty="0" err="1" smtClean="0">
                <a:sym typeface="Wingdings" pitchFamily="2" charset="2"/>
              </a:rPr>
              <a:t>formaen</a:t>
            </a:r>
            <a:r>
              <a:rPr lang="en-US" baseline="0" dirty="0" smtClean="0">
                <a:sym typeface="Wingdings" pitchFamily="2" charset="2"/>
              </a:rPr>
              <a:t> region- no numbness or </a:t>
            </a:r>
            <a:r>
              <a:rPr lang="en-US" baseline="0" dirty="0" err="1" smtClean="0">
                <a:sym typeface="Wingdings" pitchFamily="2" charset="2"/>
              </a:rPr>
              <a:t>paresthesia</a:t>
            </a:r>
            <a:r>
              <a:rPr lang="en-US" baseline="0" dirty="0" smtClean="0">
                <a:sym typeface="Wingdings" pitchFamily="2" charset="2"/>
              </a:rPr>
              <a:t> caused by pressure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Excess soft</a:t>
            </a:r>
            <a:r>
              <a:rPr lang="en-US" baseline="0" dirty="0" smtClean="0"/>
              <a:t> tissue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Submusocal</a:t>
            </a:r>
            <a:r>
              <a:rPr lang="en-US" dirty="0" smtClean="0"/>
              <a:t> dissections</a:t>
            </a:r>
          </a:p>
          <a:p>
            <a:r>
              <a:rPr lang="en-US" dirty="0" smtClean="0"/>
              <a:t>Being peeled away</a:t>
            </a:r>
          </a:p>
          <a:p>
            <a:r>
              <a:rPr lang="en-US" dirty="0" smtClean="0"/>
              <a:t>A little bit</a:t>
            </a:r>
            <a:r>
              <a:rPr lang="en-US" baseline="0" dirty="0" smtClean="0"/>
              <a:t> of perforation into sinus</a:t>
            </a:r>
          </a:p>
          <a:p>
            <a:r>
              <a:rPr lang="en-US" baseline="0" dirty="0" smtClean="0"/>
              <a:t>No bone was removed and membrane is </a:t>
            </a:r>
            <a:r>
              <a:rPr lang="en-US" baseline="0" dirty="0" err="1" smtClean="0"/>
              <a:t>intatct</a:t>
            </a:r>
            <a:r>
              <a:rPr lang="en-US" baseline="0" dirty="0" smtClean="0"/>
              <a:t>– due to </a:t>
            </a:r>
            <a:r>
              <a:rPr lang="en-US" baseline="0" dirty="0" err="1" smtClean="0"/>
              <a:t>hyperpneumatized</a:t>
            </a:r>
            <a:r>
              <a:rPr lang="en-US" baseline="0" dirty="0" smtClean="0"/>
              <a:t> sinuses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Primary closure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infected sinus, but take precautions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Anterior </a:t>
            </a:r>
            <a:r>
              <a:rPr lang="en-US" dirty="0" err="1" smtClean="0"/>
              <a:t>hyperplastic</a:t>
            </a:r>
            <a:r>
              <a:rPr lang="en-US" dirty="0" smtClean="0"/>
              <a:t> tissue-moves around</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Took wedge</a:t>
            </a:r>
            <a:r>
              <a:rPr lang="en-US" baseline="0" dirty="0" smtClean="0"/>
              <a:t> of tissue out</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8-10 weeks to fill in</a:t>
            </a:r>
          </a:p>
          <a:p>
            <a:r>
              <a:rPr lang="en-US" dirty="0" smtClean="0"/>
              <a:t>Caveat is not to extend</a:t>
            </a:r>
            <a:r>
              <a:rPr lang="en-US" baseline="0" dirty="0" smtClean="0"/>
              <a:t> flap– key is tunneling, if strip </a:t>
            </a:r>
            <a:r>
              <a:rPr lang="en-US" baseline="0" dirty="0" err="1" smtClean="0"/>
              <a:t>periosteum</a:t>
            </a:r>
            <a:r>
              <a:rPr lang="en-US" baseline="0" dirty="0" smtClean="0"/>
              <a:t> too far inferiorly, graft material will migrate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a:t>
            </a:r>
            <a:r>
              <a:rPr lang="en-US" baseline="0" dirty="0" smtClean="0"/>
              <a:t> soft tissue removed</a:t>
            </a:r>
            <a:r>
              <a:rPr lang="en-US" baseline="0" dirty="0" smtClean="0">
                <a:sym typeface="Wingdings" pitchFamily="2" charset="2"/>
              </a:rPr>
              <a:t> will contract in</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48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*trying</a:t>
            </a:r>
            <a:r>
              <a:rPr lang="en-US" baseline="0" dirty="0" smtClean="0"/>
              <a:t> to preserve bone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49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Syringe filled with graft</a:t>
            </a:r>
            <a:r>
              <a:rPr lang="en-US" baseline="0" dirty="0" smtClean="0"/>
              <a:t> material, finger on outside can mold material. </a:t>
            </a:r>
            <a:r>
              <a:rPr lang="en-US" baseline="0" dirty="0" err="1" smtClean="0"/>
              <a:t>Subperiosteal</a:t>
            </a:r>
            <a:r>
              <a:rPr lang="en-US" baseline="0" dirty="0" smtClean="0"/>
              <a:t> dissection. </a:t>
            </a:r>
            <a:r>
              <a:rPr lang="en-US" baseline="0" dirty="0" err="1" smtClean="0"/>
              <a:t>Periosteum</a:t>
            </a:r>
            <a:r>
              <a:rPr lang="en-US" baseline="0" dirty="0" smtClean="0"/>
              <a:t> is holding in material</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Combine </a:t>
            </a:r>
            <a:r>
              <a:rPr lang="en-US" dirty="0" err="1" smtClean="0"/>
              <a:t>autogenous</a:t>
            </a:r>
            <a:r>
              <a:rPr lang="en-US" baseline="0" dirty="0" smtClean="0"/>
              <a:t> bone obtained from </a:t>
            </a:r>
            <a:r>
              <a:rPr lang="en-US" baseline="0" dirty="0" err="1" smtClean="0"/>
              <a:t>tuberosity</a:t>
            </a:r>
            <a:r>
              <a:rPr lang="en-US" baseline="0" dirty="0" smtClean="0">
                <a:sym typeface="Wingdings" pitchFamily="2" charset="2"/>
              </a:rPr>
              <a:t> milled into fine particles and mixed with </a:t>
            </a:r>
            <a:r>
              <a:rPr lang="en-US" baseline="0" dirty="0" err="1" smtClean="0">
                <a:sym typeface="Wingdings" pitchFamily="2" charset="2"/>
              </a:rPr>
              <a:t>xenograft</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Centrifuge</a:t>
            </a:r>
            <a:r>
              <a:rPr lang="en-US" baseline="0" dirty="0" smtClean="0"/>
              <a:t> blood</a:t>
            </a:r>
            <a:r>
              <a:rPr lang="en-US" baseline="0" dirty="0" smtClean="0">
                <a:sym typeface="Wingdings" pitchFamily="2" charset="2"/>
              </a:rPr>
              <a:t> PRP</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Denture possible or enough material to place</a:t>
            </a:r>
            <a:r>
              <a:rPr lang="en-US" baseline="0" dirty="0" smtClean="0"/>
              <a:t> implants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only reduce and detach ½</a:t>
            </a:r>
          </a:p>
          <a:p>
            <a:r>
              <a:rPr lang="en-US" dirty="0" smtClean="0"/>
              <a:t>Contains</a:t>
            </a:r>
            <a:r>
              <a:rPr lang="en-US" baseline="0" dirty="0" smtClean="0"/>
              <a:t> these muscle attachments</a:t>
            </a:r>
            <a:r>
              <a:rPr lang="en-US" baseline="0" dirty="0" smtClean="0">
                <a:sym typeface="Wingdings" pitchFamily="2" charset="2"/>
              </a:rPr>
              <a:t> if detach, tongue will fall back speech impediment</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Femlale</a:t>
            </a:r>
            <a:r>
              <a:rPr lang="en-US" dirty="0" smtClean="0"/>
              <a:t>&gt;</a:t>
            </a:r>
            <a:r>
              <a:rPr lang="en-US" baseline="0" dirty="0" smtClean="0"/>
              <a:t> male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Problem</a:t>
            </a:r>
            <a:r>
              <a:rPr lang="en-US" baseline="0" dirty="0" smtClean="0"/>
              <a:t> </a:t>
            </a:r>
            <a:r>
              <a:rPr lang="en-US" dirty="0" err="1" smtClean="0"/>
              <a:t>Manitaining</a:t>
            </a:r>
            <a:r>
              <a:rPr lang="en-US" dirty="0" smtClean="0"/>
              <a:t> </a:t>
            </a:r>
            <a:r>
              <a:rPr lang="en-US" dirty="0" err="1" smtClean="0"/>
              <a:t>mucoperisoteum</a:t>
            </a:r>
            <a:r>
              <a:rPr lang="en-US" dirty="0" smtClean="0"/>
              <a:t>/mucosa against bone</a:t>
            </a:r>
            <a:r>
              <a:rPr lang="en-US" dirty="0" smtClean="0">
                <a:sym typeface="Wingdings" pitchFamily="2" charset="2"/>
              </a:rPr>
              <a:t> hematoma breaks down</a:t>
            </a:r>
          </a:p>
          <a:p>
            <a:r>
              <a:rPr lang="en-US" dirty="0" smtClean="0">
                <a:sym typeface="Wingdings" pitchFamily="2" charset="2"/>
              </a:rPr>
              <a:t>Excessive force instrument </a:t>
            </a:r>
            <a:r>
              <a:rPr lang="en-US" dirty="0" err="1" smtClean="0">
                <a:sym typeface="Wingdings" pitchFamily="2" charset="2"/>
              </a:rPr>
              <a:t>misguidedoral</a:t>
            </a:r>
            <a:r>
              <a:rPr lang="en-US" dirty="0" smtClean="0">
                <a:sym typeface="Wingdings" pitchFamily="2" charset="2"/>
              </a:rPr>
              <a:t>/nasal</a:t>
            </a:r>
            <a:r>
              <a:rPr lang="en-US" baseline="0" dirty="0" smtClean="0">
                <a:sym typeface="Wingdings" pitchFamily="2" charset="2"/>
              </a:rPr>
              <a:t> fistula (into nasal </a:t>
            </a:r>
            <a:r>
              <a:rPr lang="en-US" baseline="0" dirty="0" err="1" smtClean="0">
                <a:sym typeface="Wingdings" pitchFamily="2" charset="2"/>
              </a:rPr>
              <a:t>fossa</a:t>
            </a:r>
            <a:r>
              <a:rPr lang="en-US" baseline="0" dirty="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Midline incision with 2 vertical releasing on both sides</a:t>
            </a:r>
          </a:p>
          <a:p>
            <a:r>
              <a:rPr lang="en-US" dirty="0" smtClean="0"/>
              <a:t>***Must remove in small</a:t>
            </a:r>
            <a:r>
              <a:rPr lang="en-US" baseline="0" dirty="0" smtClean="0"/>
              <a:t> sections***</a:t>
            </a:r>
          </a:p>
          <a:p>
            <a:r>
              <a:rPr lang="en-US" baseline="0" dirty="0" smtClean="0"/>
              <a:t>After bulk is gone, use rotary instrument to smooth it out</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soft acrylic</a:t>
            </a:r>
            <a:r>
              <a:rPr lang="en-US" baseline="0" dirty="0" smtClean="0"/>
              <a:t> surgical stent from model, block out </a:t>
            </a:r>
            <a:r>
              <a:rPr lang="en-US" baseline="0" dirty="0" err="1" smtClean="0"/>
              <a:t>tori</a:t>
            </a:r>
            <a:r>
              <a:rPr lang="en-US" baseline="0" dirty="0" smtClean="0"/>
              <a:t> area</a:t>
            </a:r>
          </a:p>
          <a:p>
            <a:r>
              <a:rPr lang="en-US" baseline="0" dirty="0" smtClean="0"/>
              <a:t>Place after surgery to support soft tissue to prevent hematoma from forming</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60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Midcrestal</a:t>
            </a:r>
            <a:r>
              <a:rPr lang="en-US" dirty="0" smtClean="0"/>
              <a:t> incision</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62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Rotary</a:t>
            </a:r>
            <a:r>
              <a:rPr lang="en-US" baseline="0" dirty="0" smtClean="0"/>
              <a:t> instrument</a:t>
            </a:r>
            <a:r>
              <a:rPr lang="en-US" baseline="0" dirty="0" smtClean="0">
                <a:sym typeface="Wingdings" pitchFamily="2" charset="2"/>
              </a:rPr>
              <a:t> series of holes connect the dots, once go to depth of bur, then mallet and chisel and quick strike, use bone file/round bur for sharp edges, irrigate, suture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63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Make</a:t>
            </a:r>
            <a:r>
              <a:rPr lang="en-US" baseline="0" dirty="0" smtClean="0"/>
              <a:t> sure you can take impression and make successful denture</a:t>
            </a:r>
            <a:endParaRPr lang="en-US" dirty="0" smtClean="0"/>
          </a:p>
          <a:p>
            <a:r>
              <a:rPr lang="en-US" dirty="0" smtClean="0"/>
              <a:t>May have to do </a:t>
            </a:r>
            <a:r>
              <a:rPr lang="en-US" dirty="0" err="1" smtClean="0"/>
              <a:t>frenectomy</a:t>
            </a:r>
            <a:r>
              <a:rPr lang="en-US" baseline="0" dirty="0" smtClean="0"/>
              <a:t> or removal of </a:t>
            </a:r>
            <a:r>
              <a:rPr lang="en-US" baseline="0" dirty="0" err="1" smtClean="0"/>
              <a:t>tori</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specimens</a:t>
            </a:r>
            <a:r>
              <a:rPr lang="en-US" baseline="0" dirty="0" smtClean="0"/>
              <a:t> are sent to pathology lab</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68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problem to detach</a:t>
            </a:r>
            <a:r>
              <a:rPr lang="en-US" baseline="0" dirty="0" smtClean="0"/>
              <a:t> </a:t>
            </a:r>
            <a:r>
              <a:rPr lang="en-US" baseline="0" dirty="0" err="1" smtClean="0"/>
              <a:t>mylohyoid</a:t>
            </a:r>
            <a:r>
              <a:rPr lang="en-US" baseline="0" dirty="0" smtClean="0"/>
              <a:t> muscle</a:t>
            </a:r>
          </a:p>
          <a:p>
            <a:r>
              <a:rPr lang="en-US" baseline="0" dirty="0" smtClean="0"/>
              <a:t>Problem: denture or implants?</a:t>
            </a:r>
          </a:p>
          <a:p>
            <a:r>
              <a:rPr lang="en-US" baseline="0" dirty="0" smtClean="0"/>
              <a:t>Denture</a:t>
            </a:r>
            <a:r>
              <a:rPr lang="en-US" baseline="0" dirty="0" smtClean="0">
                <a:sym typeface="Wingdings" pitchFamily="2" charset="2"/>
              </a:rPr>
              <a:t> need to reposition that requires different surgical technique</a:t>
            </a:r>
          </a:p>
          <a:p>
            <a:r>
              <a:rPr lang="en-US" baseline="0" dirty="0" smtClean="0">
                <a:sym typeface="Wingdings" pitchFamily="2" charset="2"/>
              </a:rPr>
              <a:t>Reposition muscle down</a:t>
            </a:r>
          </a:p>
          <a:p>
            <a:r>
              <a:rPr lang="en-US" baseline="0" dirty="0" smtClean="0">
                <a:sym typeface="Wingdings" pitchFamily="2" charset="2"/>
              </a:rPr>
              <a:t>Suture pulls down</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72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Excess tissue</a:t>
            </a:r>
            <a:r>
              <a:rPr lang="en-US" baseline="0" dirty="0" smtClean="0"/>
              <a:t> around flange tissue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74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Best event: removing</a:t>
            </a:r>
          </a:p>
          <a:p>
            <a:r>
              <a:rPr lang="en-US" dirty="0" smtClean="0"/>
              <a:t>Worst event: created </a:t>
            </a:r>
            <a:r>
              <a:rPr lang="en-US" dirty="0" err="1" smtClean="0"/>
              <a:t>metaplasia</a:t>
            </a:r>
            <a:r>
              <a:rPr lang="en-US" dirty="0" smtClean="0"/>
              <a:t>, possible cancers, SCC from chronic</a:t>
            </a:r>
            <a:r>
              <a:rPr lang="en-US" baseline="0" dirty="0" smtClean="0"/>
              <a:t> irritation</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75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Grabbing with 2 hemostats and incising</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77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Leaves diamond shape</a:t>
            </a:r>
            <a:r>
              <a:rPr lang="en-US" baseline="0" dirty="0" smtClean="0"/>
              <a:t> area on ridge, simple suture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78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 </a:t>
            </a:r>
            <a:r>
              <a:rPr lang="en-US" dirty="0" err="1" smtClean="0"/>
              <a:t>Plasty</a:t>
            </a:r>
            <a:r>
              <a:rPr lang="en-US" dirty="0" smtClean="0"/>
              <a:t>-</a:t>
            </a:r>
            <a:r>
              <a:rPr lang="en-US" baseline="0" dirty="0" smtClean="0"/>
              <a:t> excise and make 2 incisions at 45 degree angles and transpose them</a:t>
            </a:r>
          </a:p>
          <a:p>
            <a:r>
              <a:rPr lang="en-US" baseline="0" dirty="0" smtClean="0"/>
              <a:t>Tries to break up scar so you don’t get contraction</a:t>
            </a:r>
          </a:p>
          <a:p>
            <a:r>
              <a:rPr lang="en-US" baseline="0" dirty="0" smtClean="0"/>
              <a:t>( takes 4 times longer and get same scar)</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80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 Section- heals by secondary intention</a:t>
            </a:r>
          </a:p>
          <a:p>
            <a:r>
              <a:rPr lang="en-US" dirty="0" smtClean="0"/>
              <a:t>Very</a:t>
            </a:r>
            <a:r>
              <a:rPr lang="en-US" baseline="0" dirty="0" smtClean="0"/>
              <a:t> painful, 3-4 weeks, not usually done</a:t>
            </a:r>
            <a:endParaRPr lang="en-US" dirty="0" smtClean="0"/>
          </a:p>
        </p:txBody>
      </p:sp>
      <p:sp>
        <p:nvSpPr>
          <p:cNvPr id="4" name="Slide Number Placeholder 3"/>
          <p:cNvSpPr>
            <a:spLocks noGrp="1"/>
          </p:cNvSpPr>
          <p:nvPr>
            <p:ph type="sldNum" sz="quarter" idx="10"/>
          </p:nvPr>
        </p:nvSpPr>
        <p:spPr/>
        <p:txBody>
          <a:bodyPr/>
          <a:lstStyle/>
          <a:p>
            <a:fld id="{68618C15-76E2-4961-ACEE-21C0D8B3C50E}" type="slidenum">
              <a:rPr lang="en-US" smtClean="0"/>
              <a:t>81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Clamping lingual</a:t>
            </a:r>
            <a:r>
              <a:rPr lang="en-US" baseline="0" dirty="0" smtClean="0"/>
              <a:t> </a:t>
            </a:r>
            <a:r>
              <a:rPr lang="en-US" baseline="0" dirty="0" err="1" smtClean="0"/>
              <a:t>frenum</a:t>
            </a:r>
            <a:r>
              <a:rPr lang="en-US" baseline="0" dirty="0" smtClean="0"/>
              <a:t>, excising band, opens up, just suture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83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Autogenous</a:t>
            </a:r>
            <a:r>
              <a:rPr lang="en-US" dirty="0" smtClean="0"/>
              <a:t>= from patient</a:t>
            </a:r>
          </a:p>
          <a:p>
            <a:r>
              <a:rPr lang="en-US" dirty="0" err="1" smtClean="0"/>
              <a:t>Allogenic</a:t>
            </a:r>
            <a:r>
              <a:rPr lang="en-US" dirty="0" smtClean="0"/>
              <a:t>= from cadaver</a:t>
            </a:r>
          </a:p>
          <a:p>
            <a:r>
              <a:rPr lang="en-US" dirty="0" err="1" smtClean="0"/>
              <a:t>Xenograph</a:t>
            </a:r>
            <a:r>
              <a:rPr lang="en-US" dirty="0" smtClean="0"/>
              <a:t>=from</a:t>
            </a:r>
            <a:r>
              <a:rPr lang="en-US" baseline="0" dirty="0" smtClean="0"/>
              <a:t> another animal (usual bovine)</a:t>
            </a:r>
          </a:p>
          <a:p>
            <a:r>
              <a:rPr lang="en-US" baseline="0" dirty="0" err="1" smtClean="0"/>
              <a:t>Alloplastic</a:t>
            </a:r>
            <a:r>
              <a:rPr lang="en-US" baseline="0" dirty="0" smtClean="0"/>
              <a:t>=</a:t>
            </a:r>
            <a:r>
              <a:rPr lang="en-US" baseline="0" dirty="0" err="1" smtClean="0"/>
              <a:t>artifical</a:t>
            </a:r>
            <a:r>
              <a:rPr lang="en-US" baseline="0" dirty="0" smtClean="0"/>
              <a:t> (usually HA)</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84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Gives better idea of jaw problems</a:t>
            </a:r>
            <a:r>
              <a:rPr lang="en-US" baseline="0" dirty="0" smtClean="0"/>
              <a:t> and ridge form</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tunnel and make overzealous tunnel</a:t>
            </a:r>
            <a:r>
              <a:rPr lang="en-US" dirty="0" smtClean="0">
                <a:sym typeface="Wingdings" pitchFamily="2" charset="2"/>
              </a:rPr>
              <a:t> migrates</a:t>
            </a:r>
          </a:p>
          <a:p>
            <a:r>
              <a:rPr lang="en-US" dirty="0" smtClean="0">
                <a:sym typeface="Wingdings" pitchFamily="2" charset="2"/>
              </a:rPr>
              <a:t>Dehiscence</a:t>
            </a:r>
            <a:r>
              <a:rPr lang="en-US" baseline="0" dirty="0" smtClean="0">
                <a:sym typeface="Wingdings" pitchFamily="2" charset="2"/>
              </a:rPr>
              <a:t> from detaching blood supply</a:t>
            </a:r>
          </a:p>
          <a:p>
            <a:r>
              <a:rPr lang="en-US" baseline="0" dirty="0" smtClean="0">
                <a:sym typeface="Wingdings" pitchFamily="2" charset="2"/>
              </a:rPr>
              <a:t>Encroaching on nerve </a:t>
            </a:r>
            <a:r>
              <a:rPr lang="en-US" baseline="0" dirty="0" err="1" smtClean="0">
                <a:sym typeface="Wingdings" pitchFamily="2" charset="2"/>
              </a:rPr>
              <a:t>paresthsia</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85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HISTORICAL</a:t>
            </a:r>
          </a:p>
          <a:p>
            <a:r>
              <a:rPr lang="en-US" dirty="0" smtClean="0"/>
              <a:t>Or</a:t>
            </a:r>
            <a:r>
              <a:rPr lang="en-US" baseline="0" dirty="0" smtClean="0"/>
              <a:t> rib grafting</a:t>
            </a:r>
          </a:p>
          <a:p>
            <a:r>
              <a:rPr lang="en-US" baseline="0" dirty="0" smtClean="0"/>
              <a:t>Superior border augmentations  problem: </a:t>
            </a:r>
            <a:r>
              <a:rPr lang="en-US" baseline="0" dirty="0" err="1" smtClean="0"/>
              <a:t>resorbs</a:t>
            </a:r>
            <a:r>
              <a:rPr lang="en-US" baseline="0" dirty="0" smtClean="0"/>
              <a:t> very rapidly because bone wasn’t meant to be there</a:t>
            </a:r>
            <a:endParaRPr lang="en-US" dirty="0" smtClean="0"/>
          </a:p>
        </p:txBody>
      </p:sp>
      <p:sp>
        <p:nvSpPr>
          <p:cNvPr id="4" name="Slide Number Placeholder 3"/>
          <p:cNvSpPr>
            <a:spLocks noGrp="1"/>
          </p:cNvSpPr>
          <p:nvPr>
            <p:ph type="sldNum" sz="quarter" idx="10"/>
          </p:nvPr>
        </p:nvSpPr>
        <p:spPr/>
        <p:txBody>
          <a:bodyPr/>
          <a:lstStyle/>
          <a:p>
            <a:fld id="{68618C15-76E2-4961-ACEE-21C0D8B3C50E}" type="slidenum">
              <a:rPr lang="en-US" smtClean="0"/>
              <a:t>86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Took cadaver mandible and hollowed it out, got marrow from iliac crest= live bone cells interspersed</a:t>
            </a:r>
            <a:r>
              <a:rPr lang="en-US" baseline="0" dirty="0" smtClean="0"/>
              <a:t> between cadaver bone and pts mandible</a:t>
            </a:r>
          </a:p>
          <a:p>
            <a:r>
              <a:rPr lang="en-US" baseline="0" dirty="0" smtClean="0"/>
              <a:t>*NOT DONE ANYMORE*</a:t>
            </a:r>
          </a:p>
          <a:p>
            <a:r>
              <a:rPr lang="en-US" baseline="0" dirty="0" smtClean="0"/>
              <a:t>Can graft superiorly to certain extent, but now we have implants</a:t>
            </a:r>
          </a:p>
          <a:p>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87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88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Indication: Shallow</a:t>
            </a:r>
            <a:r>
              <a:rPr lang="en-US" baseline="0" dirty="0" smtClean="0"/>
              <a:t> alveolar process and vestibule- done years ago before implants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Iliac bone placed between base of skull and maxilla, rigid fixation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Problems: sinuses</a:t>
            </a:r>
            <a:endParaRPr lang="en-US" dirty="0" smtClean="0"/>
          </a:p>
          <a:p>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89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Lateral wall and </a:t>
            </a:r>
            <a:r>
              <a:rPr lang="en-US" dirty="0" err="1" smtClean="0"/>
              <a:t>subantral</a:t>
            </a:r>
            <a:r>
              <a:rPr lang="en-US" dirty="0" smtClean="0"/>
              <a:t> wall</a:t>
            </a:r>
          </a:p>
          <a:p>
            <a:r>
              <a:rPr lang="en-US" dirty="0" smtClean="0"/>
              <a:t>2</a:t>
            </a:r>
            <a:r>
              <a:rPr lang="en-US" baseline="0" dirty="0" smtClean="0"/>
              <a:t> Stages if minimal bone; 1 Stage if minimum of 4mm bone</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Enough bone</a:t>
            </a:r>
            <a:r>
              <a:rPr lang="en-US" baseline="0" dirty="0" smtClean="0"/>
              <a:t> for implant but need lateral wall lift first</a:t>
            </a:r>
          </a:p>
          <a:p>
            <a:r>
              <a:rPr lang="en-US" baseline="0" dirty="0" smtClean="0"/>
              <a:t>** make sure sinus membrane is intact, place graft material (any) which acts as scaffold for bone cells. Once layered in bone, can do implant and pack around and put membrane around window and close it up</a:t>
            </a:r>
          </a:p>
          <a:p>
            <a:r>
              <a:rPr lang="en-US" baseline="0" dirty="0" smtClean="0"/>
              <a:t>If perforation</a:t>
            </a:r>
            <a:r>
              <a:rPr lang="en-US" baseline="0" dirty="0" smtClean="0">
                <a:sym typeface="Wingdings" pitchFamily="2" charset="2"/>
              </a:rPr>
              <a:t> take collagen membrane and layer it in- helps heal (as long as small perforation)</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Made window, intact sinus membrane,</a:t>
            </a:r>
            <a:r>
              <a:rPr lang="en-US" baseline="0" dirty="0" smtClean="0"/>
              <a:t> pack graft material, place membrane over that, close u[</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contained</a:t>
            </a:r>
          </a:p>
          <a:p>
            <a:r>
              <a:rPr lang="en-US" dirty="0" smtClean="0"/>
              <a:t>Can place implants in 5-6 months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94</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HISTORICAL</a:t>
            </a:r>
            <a:r>
              <a:rPr lang="en-US" baseline="0" dirty="0" smtClean="0"/>
              <a:t> due to implants</a:t>
            </a:r>
          </a:p>
          <a:p>
            <a:r>
              <a:rPr lang="en-US" baseline="0" dirty="0" smtClean="0"/>
              <a:t>Done to get retention, get vestibule</a:t>
            </a:r>
          </a:p>
          <a:p>
            <a:r>
              <a:rPr lang="en-US" baseline="0" dirty="0" smtClean="0"/>
              <a:t>Incision into lip, tucking down and suturing</a:t>
            </a:r>
          </a:p>
          <a:p>
            <a:r>
              <a:rPr lang="en-US" baseline="0" dirty="0" smtClean="0"/>
              <a:t>Heals by secondary intention or get graft</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Resorption</a:t>
            </a:r>
            <a:r>
              <a:rPr lang="en-US" dirty="0" smtClean="0"/>
              <a:t> patterns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Taking </a:t>
            </a:r>
            <a:r>
              <a:rPr lang="en-US" dirty="0" err="1" smtClean="0"/>
              <a:t>periosteum</a:t>
            </a:r>
            <a:r>
              <a:rPr lang="en-US" dirty="0" smtClean="0"/>
              <a:t> and moving</a:t>
            </a:r>
            <a:r>
              <a:rPr lang="en-US" baseline="0" dirty="0" smtClean="0"/>
              <a:t> up</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96</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HISTORICAL</a:t>
            </a:r>
            <a:r>
              <a:rPr lang="en-US" baseline="0" dirty="0" smtClean="0"/>
              <a:t> </a:t>
            </a:r>
            <a:r>
              <a:rPr lang="en-US" dirty="0" err="1" smtClean="0"/>
              <a:t>Mylohyoid</a:t>
            </a:r>
            <a:r>
              <a:rPr lang="en-US" dirty="0" smtClean="0"/>
              <a:t> muscle-extend vestibule</a:t>
            </a:r>
          </a:p>
          <a:p>
            <a:r>
              <a:rPr lang="en-US" dirty="0" smtClean="0"/>
              <a:t>Pull</a:t>
            </a:r>
            <a:r>
              <a:rPr lang="en-US" baseline="0" dirty="0" smtClean="0"/>
              <a:t> muscle down and skin graft goes over, then surgical stent</a:t>
            </a:r>
          </a:p>
          <a:p>
            <a:r>
              <a:rPr lang="en-US" baseline="0" dirty="0" smtClean="0"/>
              <a:t>Works but painful</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time, these procedures</a:t>
            </a:r>
            <a:r>
              <a:rPr lang="en-US" baseline="0" dirty="0" smtClean="0"/>
              <a:t> gravitate back up and </a:t>
            </a:r>
            <a:r>
              <a:rPr lang="en-US" baseline="0" dirty="0" err="1" smtClean="0"/>
              <a:t>resorbs</a:t>
            </a:r>
            <a:endParaRPr lang="en-US" baseline="0" dirty="0" smtClean="0"/>
          </a:p>
          <a:p>
            <a:r>
              <a:rPr lang="en-US" baseline="0" dirty="0" smtClean="0"/>
              <a:t>Implants stimulate bone so don’t lose it]</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99</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Tunneling</a:t>
            </a:r>
            <a:r>
              <a:rPr lang="en-US" baseline="0" dirty="0" smtClean="0"/>
              <a:t> in, separating fibrous band, placing premade surgical stent/guide to support tissue, leave in for 4-5 weeks, skin graft (from palate)</a:t>
            </a:r>
          </a:p>
          <a:p>
            <a:r>
              <a:rPr lang="en-US" baseline="0" dirty="0" smtClean="0"/>
              <a:t>Palatal graft=* Split thickness (not full thickness)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100</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Denture held in with palatal</a:t>
            </a:r>
            <a:r>
              <a:rPr lang="en-US" baseline="0" dirty="0" smtClean="0"/>
              <a:t> screw</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105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CT scan- cut in windows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Remove some protuberances/irregularities</a:t>
            </a:r>
            <a:endParaRPr lang="en-US" dirty="0"/>
          </a:p>
        </p:txBody>
      </p:sp>
      <p:sp>
        <p:nvSpPr>
          <p:cNvPr id="4" name="Slide Number Placeholder 3"/>
          <p:cNvSpPr>
            <a:spLocks noGrp="1"/>
          </p:cNvSpPr>
          <p:nvPr>
            <p:ph type="sldNum" sz="quarter" idx="10"/>
          </p:nvPr>
        </p:nvSpPr>
        <p:spPr/>
        <p:txBody>
          <a:bodyPr/>
          <a:lstStyle/>
          <a:p>
            <a:fld id="{68618C15-76E2-4961-ACEE-21C0D8B3C50E}"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0F91A0-7C2A-45C6-82CD-7057913A69BF}" type="datetimeFigureOut">
              <a:rPr lang="en-US" smtClean="0"/>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F91A0-7C2A-45C6-82CD-7057913A69BF}" type="datetimeFigureOut">
              <a:rPr lang="en-US" smtClean="0"/>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F91A0-7C2A-45C6-82CD-7057913A69BF}" type="datetimeFigureOut">
              <a:rPr lang="en-US" smtClean="0"/>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F91A0-7C2A-45C6-82CD-7057913A69BF}" type="datetimeFigureOut">
              <a:rPr lang="en-US" smtClean="0"/>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0F91A0-7C2A-45C6-82CD-7057913A69BF}" type="datetimeFigureOut">
              <a:rPr lang="en-US" smtClean="0"/>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0F91A0-7C2A-45C6-82CD-7057913A69BF}" type="datetimeFigureOut">
              <a:rPr lang="en-US" smtClean="0"/>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0F91A0-7C2A-45C6-82CD-7057913A69BF}" type="datetimeFigureOut">
              <a:rPr lang="en-US" smtClean="0"/>
              <a:t>10/6/2011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0F91A0-7C2A-45C6-82CD-7057913A69BF}" type="datetimeFigureOut">
              <a:rPr lang="en-US" smtClean="0"/>
              <a:t>10/6/2011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F91A0-7C2A-45C6-82CD-7057913A69BF}" type="datetimeFigureOut">
              <a:rPr lang="en-US" smtClean="0"/>
              <a:t>10/6/2011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F91A0-7C2A-45C6-82CD-7057913A69BF}" type="datetimeFigureOut">
              <a:rPr lang="en-US" smtClean="0"/>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F91A0-7C2A-45C6-82CD-7057913A69BF}" type="datetimeFigureOut">
              <a:rPr lang="en-US" smtClean="0"/>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F79C8-F9B7-4D47-B78C-E2F224213D5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F91A0-7C2A-45C6-82CD-7057913A69BF}" type="datetimeFigureOut">
              <a:rPr lang="en-US" smtClean="0"/>
              <a:t>10/6/2011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F79C8-F9B7-4D47-B78C-E2F224213D5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445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5474"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6498"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7522"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54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57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0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32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939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0418"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6562"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3730"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7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6802"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782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885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9874"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089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2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294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397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6018"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704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806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909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011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113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6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318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421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523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6258"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7282"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830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9330"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0354"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1378"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02"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pic>
        <p:nvPicPr>
          <p:cNvPr id="102403" name="Picture 3"/>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3426" name="Picture 2"/>
          <p:cNvPicPr>
            <a:picLocks noChangeAspect="1" noChangeArrowheads="1"/>
          </p:cNvPicPr>
          <p:nvPr/>
        </p:nvPicPr>
        <p:blipFill>
          <a:blip r:embed="rId3"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1274</Words>
  <Application>Microsoft Office PowerPoint</Application>
  <PresentationFormat>On-screen Show (4:3)</PresentationFormat>
  <Paragraphs>200</Paragraphs>
  <Slides>105</Slides>
  <Notes>74</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HEATHER DREBITKO</dc:creator>
  <cp:lastModifiedBy>HEATHER DREBITKO</cp:lastModifiedBy>
  <cp:revision>11</cp:revision>
  <dcterms:created xsi:type="dcterms:W3CDTF">2011-10-06T20:31:37Z</dcterms:created>
  <dcterms:modified xsi:type="dcterms:W3CDTF">2011-10-06T21:59:20Z</dcterms:modified>
</cp:coreProperties>
</file>