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7"/>
  </p:notesMasterIdLst>
  <p:sldIdLst>
    <p:sldId id="285" r:id="rId2"/>
    <p:sldId id="286" r:id="rId3"/>
    <p:sldId id="257" r:id="rId4"/>
    <p:sldId id="260" r:id="rId5"/>
    <p:sldId id="262" r:id="rId6"/>
    <p:sldId id="261" r:id="rId7"/>
    <p:sldId id="263" r:id="rId8"/>
    <p:sldId id="265" r:id="rId9"/>
    <p:sldId id="264" r:id="rId10"/>
    <p:sldId id="266" r:id="rId11"/>
    <p:sldId id="277" r:id="rId12"/>
    <p:sldId id="280" r:id="rId13"/>
    <p:sldId id="267" r:id="rId14"/>
    <p:sldId id="268" r:id="rId15"/>
    <p:sldId id="284" r:id="rId16"/>
    <p:sldId id="269" r:id="rId17"/>
    <p:sldId id="270" r:id="rId18"/>
    <p:sldId id="281" r:id="rId19"/>
    <p:sldId id="271" r:id="rId20"/>
    <p:sldId id="283" r:id="rId21"/>
    <p:sldId id="282" r:id="rId22"/>
    <p:sldId id="272" r:id="rId23"/>
    <p:sldId id="273" r:id="rId24"/>
    <p:sldId id="274" r:id="rId25"/>
    <p:sldId id="279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60" autoAdjust="0"/>
    <p:restoredTop sz="89809" autoAdjust="0"/>
  </p:normalViewPr>
  <p:slideViewPr>
    <p:cSldViewPr>
      <p:cViewPr varScale="1">
        <p:scale>
          <a:sx n="70" d="100"/>
          <a:sy n="70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9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9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5C644B-3B04-4ED6-92EE-D71BC1EE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CE5FF7-D0D1-46F9-8B21-1C6D359987E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In higher magnification of the periapical area.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A5D079B-558D-4C60-8BC6-E0120F370C6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78812B-794F-40FA-A99F-6C947E9AAD5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Condensing osteitis has been found in 4.5% patients.</a:t>
            </a:r>
          </a:p>
          <a:p>
            <a:pPr eaLnBrk="1" hangingPunct="1"/>
            <a:r>
              <a:rPr lang="en-US" smtClean="0"/>
              <a:t> </a:t>
            </a:r>
            <a:r>
              <a:rPr lang="en-US" b="1" smtClean="0"/>
              <a:t>T. P. Williams and S. L. Brooks.</a:t>
            </a:r>
            <a:r>
              <a:rPr lang="en-US" smtClean="0"/>
              <a:t> A longitudinal study of idiopathic osteosclerosis and condensing osteitis. Dentomaxillofacial Radiology, Vol 27, Issue 5 275-278, Copyright © 1998 by British Institute of Radiology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8E05681-DC53-4867-9966-934F5621A23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…and sometimes lymphoadenopathy…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26BEF-CBE4-4B9C-A7E1-240ED09523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8E2F2-2DF3-4C2E-8162-43ADE1EAB6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04F53-4FFF-4DAA-8EF2-BC5C94A606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68A7A-3121-4367-9BB2-271C13E5D2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AD55F-D53D-484C-BB80-297C53F9AF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690749-AA18-4AC0-B9EE-E1CC99E04A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37A9-0712-4024-BF55-CCB604F34E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1A4565-465F-4A7C-85ED-B5D3AEA785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2861EB-EF6A-4E2E-BC2B-788CE2CD21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78BA5-A696-4B68-B520-A56B94102F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C57C-5DB7-4E40-8C55-161AD806A6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CAE81E-4867-4FC0-B466-20BC39C116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 Periapical Lesions of Endodontic Origin</a:t>
            </a:r>
          </a:p>
        </p:txBody>
      </p:sp>
      <p:sp>
        <p:nvSpPr>
          <p:cNvPr id="15462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algn="ctr" eaLnBrk="1" hangingPunct="1">
              <a:defRPr/>
            </a:pPr>
            <a:r>
              <a:rPr lang="en-US" smtClean="0"/>
              <a:t>Dr. Michael Gonsky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mtClean="0"/>
              <a:t>michaelgonsky@yahoo.com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Histology of Asymptomatic Apical Periodontitis</a:t>
            </a:r>
          </a:p>
        </p:txBody>
      </p:sp>
      <p:sp>
        <p:nvSpPr>
          <p:cNvPr id="12800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mtClean="0"/>
              <a:t>The Granuloma:  vascular fibrous CT (granulomatous tissue) with mast cells, macrophages, lymphocytes, plasma cells and a small number of PMN’s</a:t>
            </a:r>
          </a:p>
          <a:p>
            <a:pPr eaLnBrk="1" hangingPunct="1">
              <a:defRPr/>
            </a:pPr>
            <a:r>
              <a:rPr lang="en-US" smtClean="0"/>
              <a:t>The Cyst:  has a fluid filled central cavity lined by epithelium surrounded by CT containing all the elements of a granuloma </a:t>
            </a:r>
          </a:p>
          <a:p>
            <a:pPr lvl="1">
              <a:defRPr/>
            </a:pPr>
            <a:r>
              <a:rPr lang="en-US" smtClean="0"/>
              <a:t>Stratified squamous epithelium from Rests of Malasez  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ic 1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>
            <a:lum bright="18000" contrast="24000"/>
          </a:blip>
          <a:srcRect/>
          <a:stretch>
            <a:fillRect/>
          </a:stretch>
        </p:blipFill>
        <p:spPr>
          <a:xfrm>
            <a:off x="0" y="2719388"/>
            <a:ext cx="4903788" cy="2987675"/>
          </a:xfrm>
          <a:noFill/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90600" y="990600"/>
            <a:ext cx="4267200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Chronic inflammation and granulomatous tissue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2133600" y="1981200"/>
            <a:ext cx="381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705600" y="3352800"/>
            <a:ext cx="24384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Cementum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248400" y="4648200"/>
            <a:ext cx="28956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Periapical granuloma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>
            <a:off x="2667000" y="1600200"/>
            <a:ext cx="3733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172200" y="1295400"/>
            <a:ext cx="2362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Root canal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 flipV="1">
            <a:off x="3657600" y="2895600"/>
            <a:ext cx="3200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 flipV="1">
            <a:off x="2895600" y="51816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RADICULAR CYST</a:t>
            </a:r>
          </a:p>
        </p:txBody>
      </p:sp>
      <p:sp>
        <p:nvSpPr>
          <p:cNvPr id="1464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3810000"/>
            <a:ext cx="6172200" cy="1477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smtClean="0"/>
              <a:t>LUMEN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smtClean="0">
                <a:solidFill>
                  <a:srgbClr val="FF0000"/>
                </a:solidFill>
              </a:rPr>
              <a:t>fluid / semi-fluid material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b="1" smtClean="0">
              <a:solidFill>
                <a:srgbClr val="FFFF99"/>
              </a:solidFill>
            </a:endParaRPr>
          </a:p>
        </p:txBody>
      </p:sp>
      <p:pic>
        <p:nvPicPr>
          <p:cNvPr id="14340" name="Picture 4" descr="Pic 8"/>
          <p:cNvPicPr>
            <a:picLocks noChangeAspect="1" noChangeArrowheads="1"/>
          </p:cNvPicPr>
          <p:nvPr/>
        </p:nvPicPr>
        <p:blipFill>
          <a:blip r:embed="rId4" cstate="print">
            <a:lum bright="12000"/>
          </a:blip>
          <a:srcRect/>
          <a:stretch>
            <a:fillRect/>
          </a:stretch>
        </p:blipFill>
        <p:spPr bwMode="auto">
          <a:xfrm>
            <a:off x="5105400" y="1447800"/>
            <a:ext cx="323056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2438400" y="3429000"/>
            <a:ext cx="3733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8" name="Text Box 6"/>
          <p:cNvSpPr txBox="1">
            <a:spLocks noChangeArrowheads="1"/>
          </p:cNvSpPr>
          <p:nvPr/>
        </p:nvSpPr>
        <p:spPr bwMode="auto">
          <a:xfrm>
            <a:off x="914400" y="2667000"/>
            <a:ext cx="388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Lateral canal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3733800" y="1600200"/>
            <a:ext cx="388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0" name="Text Box 8"/>
          <p:cNvSpPr txBox="1">
            <a:spLocks noChangeArrowheads="1"/>
          </p:cNvSpPr>
          <p:nvPr/>
        </p:nvSpPr>
        <p:spPr bwMode="auto">
          <a:xfrm>
            <a:off x="1295400" y="56388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Apex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3733800" y="5029200"/>
            <a:ext cx="403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2" name="Text Box 10"/>
          <p:cNvSpPr txBox="1">
            <a:spLocks noChangeArrowheads="1"/>
          </p:cNvSpPr>
          <p:nvPr/>
        </p:nvSpPr>
        <p:spPr bwMode="auto">
          <a:xfrm>
            <a:off x="1219200" y="1600200"/>
            <a:ext cx="312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Root canal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V="1">
            <a:off x="3886200" y="2514600"/>
            <a:ext cx="3429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4" name="Text Box 12"/>
          <p:cNvSpPr txBox="1">
            <a:spLocks noChangeArrowheads="1"/>
          </p:cNvSpPr>
          <p:nvPr/>
        </p:nvSpPr>
        <p:spPr bwMode="auto">
          <a:xfrm>
            <a:off x="533400" y="49530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Epithelium</a:t>
            </a:r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V="1">
            <a:off x="3352800" y="4953000"/>
            <a:ext cx="2209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0"/>
            <a:ext cx="2286000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eaLnBrk="1" hangingPunct="1"/>
            <a:r>
              <a:rPr lang="en-US" smtClean="0"/>
              <a:t>It is characterized by a central fluid-filled epithelium-lined cavity (histological section).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Treatment of Asymptomatic Apical Periodontitis</a:t>
            </a:r>
          </a:p>
        </p:txBody>
      </p:sp>
      <p:sp>
        <p:nvSpPr>
          <p:cNvPr id="12902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Removal of the irritants from necrotic root canal system</a:t>
            </a:r>
          </a:p>
          <a:p>
            <a:pPr eaLnBrk="1" hangingPunct="1">
              <a:defRPr/>
            </a:pPr>
            <a:r>
              <a:rPr lang="en-US" smtClean="0"/>
              <a:t>Complete obturation of the root canal system</a:t>
            </a:r>
          </a:p>
          <a:p>
            <a:pPr eaLnBrk="1" hangingPunct="1">
              <a:defRPr/>
            </a:pPr>
            <a:r>
              <a:rPr lang="en-US" smtClean="0"/>
              <a:t>There is no evidence that cysts resist resolution following endodontic therapy (non-surgical)</a:t>
            </a:r>
          </a:p>
          <a:p>
            <a:pPr lvl="1">
              <a:defRPr/>
            </a:pPr>
            <a:endParaRPr lang="en-US" smtClean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Condensing Osteitis</a:t>
            </a:r>
          </a:p>
        </p:txBody>
      </p:sp>
      <p:sp>
        <p:nvSpPr>
          <p:cNvPr id="13005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Variant  of  Asymptomatic Apical Periodontitis</a:t>
            </a:r>
          </a:p>
          <a:p>
            <a:pPr eaLnBrk="1" hangingPunct="1">
              <a:defRPr/>
            </a:pPr>
            <a:r>
              <a:rPr lang="en-US" smtClean="0"/>
              <a:t>Increased trabecular bone in response to persistent irritant</a:t>
            </a:r>
          </a:p>
          <a:p>
            <a:pPr eaLnBrk="1" hangingPunct="1">
              <a:defRPr/>
            </a:pPr>
            <a:r>
              <a:rPr lang="en-US" smtClean="0"/>
              <a:t>Usually found around the apices of mandibular posterior teeth</a:t>
            </a:r>
          </a:p>
          <a:p>
            <a:pPr eaLnBrk="1" hangingPunct="1">
              <a:defRPr/>
            </a:pPr>
            <a:r>
              <a:rPr lang="en-US" smtClean="0"/>
              <a:t>Response to inflamed or necrotic teeth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CONDENSING OSTEITIS</a:t>
            </a:r>
          </a:p>
        </p:txBody>
      </p:sp>
      <p:sp>
        <p:nvSpPr>
          <p:cNvPr id="15257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92200" y="1751013"/>
            <a:ext cx="5773738" cy="25320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600" b="1" smtClean="0"/>
              <a:t>DIAGNOSIS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b="1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-Clinical         vital / non-vital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-Radiographic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2590800" y="3200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7413" name="Picture 5" descr="Rx 14"/>
          <p:cNvPicPr>
            <a:picLocks noChangeAspect="1" noChangeArrowheads="1"/>
          </p:cNvPicPr>
          <p:nvPr/>
        </p:nvPicPr>
        <p:blipFill>
          <a:blip r:embed="rId4" cstate="print">
            <a:lum contrast="24000"/>
            <a:grayscl/>
          </a:blip>
          <a:srcRect/>
          <a:stretch>
            <a:fillRect/>
          </a:stretch>
        </p:blipFill>
        <p:spPr bwMode="auto">
          <a:xfrm>
            <a:off x="5486400" y="3581400"/>
            <a:ext cx="32766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4419600"/>
            <a:ext cx="5181600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eaLnBrk="1" hangingPunct="1"/>
            <a:r>
              <a:rPr lang="en-US" smtClean="0"/>
              <a:t>Condensing osteitis has been found in 4.5% patients.</a:t>
            </a:r>
          </a:p>
          <a:p>
            <a:pPr eaLnBrk="1" hangingPunct="1"/>
            <a:r>
              <a:rPr lang="en-US" smtClean="0"/>
              <a:t> </a:t>
            </a:r>
            <a:r>
              <a:rPr lang="en-US" b="1" smtClean="0"/>
              <a:t>T. P. Williams and S. L. Brooks.</a:t>
            </a:r>
            <a:r>
              <a:rPr lang="en-US" smtClean="0"/>
              <a:t> A longitudinal study of idiopathic osteosclerosis and condensing osteitis. Dentomaxillofacial Radiology, Vol 27, Issue 5 275-278, Copyright © 1998 by British Institute of Radiology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Periapical Abscess</a:t>
            </a:r>
          </a:p>
        </p:txBody>
      </p:sp>
      <p:sp>
        <p:nvSpPr>
          <p:cNvPr id="1310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2057400"/>
            <a:ext cx="8540750" cy="40417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mtClean="0"/>
              <a:t>Acute Apical Abscess</a:t>
            </a:r>
          </a:p>
          <a:p>
            <a:pPr eaLnBrk="1" hangingPunct="1">
              <a:defRPr/>
            </a:pPr>
            <a:r>
              <a:rPr lang="en-US" smtClean="0"/>
              <a:t>Chronic Apical Abscess</a:t>
            </a:r>
          </a:p>
          <a:p>
            <a:pPr eaLnBrk="1" hangingPunct="1">
              <a:defRPr/>
            </a:pPr>
            <a:r>
              <a:rPr lang="en-US" smtClean="0"/>
              <a:t>Phoenix Abscess-  a secondary abscess in response to chronic infection (acute exacerbation)</a:t>
            </a:r>
          </a:p>
          <a:p>
            <a:pPr eaLnBrk="1" hangingPunct="1">
              <a:defRPr/>
            </a:pPr>
            <a:r>
              <a:rPr lang="en-US" b="1" smtClean="0"/>
              <a:t>So granulomas are an organized collection of macrophages, while an abscess is like a pimple, its full of dead neutrophil. 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Acute Apical Abscess </a:t>
            </a:r>
          </a:p>
        </p:txBody>
      </p:sp>
      <p:sp>
        <p:nvSpPr>
          <p:cNvPr id="13209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Signs and symptoms- rapid onset, spontaneous pain, temperature, malaise, leucocytosis (high WBC).  Necrotic pulp, percussion and palpation positive.</a:t>
            </a:r>
          </a:p>
          <a:p>
            <a:pPr eaLnBrk="1" hangingPunct="1">
              <a:defRPr/>
            </a:pPr>
            <a:r>
              <a:rPr lang="en-US" sz="2800" smtClean="0"/>
              <a:t>Histological features- liquefaction necrosis, disintegrating PMN’s, cellular debris and a purulent exudate.  Surrounding the abscess is granulation tissue.</a:t>
            </a:r>
          </a:p>
          <a:p>
            <a:pPr eaLnBrk="1" hangingPunct="1">
              <a:defRPr/>
            </a:pPr>
            <a:r>
              <a:rPr lang="en-US" sz="2800" smtClean="0"/>
              <a:t>Treatment- release exudates; endodontic therapy</a:t>
            </a: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ACUTE APICAL ABSCESS</a:t>
            </a:r>
          </a:p>
        </p:txBody>
      </p:sp>
      <p:sp>
        <p:nvSpPr>
          <p:cNvPr id="148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96913" y="2049463"/>
            <a:ext cx="5773737" cy="29035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600" b="1" smtClean="0"/>
              <a:t>CLINICAL FEATURES</a:t>
            </a:r>
          </a:p>
        </p:txBody>
      </p:sp>
      <p:pic>
        <p:nvPicPr>
          <p:cNvPr id="20484" name="Picture 4" descr="Pic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5275" y="2819400"/>
            <a:ext cx="289718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8485" name="Text Box 5"/>
          <p:cNvSpPr txBox="1">
            <a:spLocks noChangeArrowheads="1"/>
          </p:cNvSpPr>
          <p:nvPr/>
        </p:nvSpPr>
        <p:spPr bwMode="auto">
          <a:xfrm>
            <a:off x="609600" y="2895600"/>
            <a:ext cx="33528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Swelling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-Tooth feels elevated out of the socket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-Elevated temperature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-Malaise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2286000" y="3200400"/>
            <a:ext cx="4267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Chronic Apical Abscess</a:t>
            </a:r>
          </a:p>
        </p:txBody>
      </p:sp>
      <p:sp>
        <p:nvSpPr>
          <p:cNvPr id="13312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Signs and symptoms-  long standing lesion, has drainage to mucosal surface via sinus tract</a:t>
            </a:r>
          </a:p>
          <a:p>
            <a:pPr eaLnBrk="1" hangingPunct="1">
              <a:defRPr/>
            </a:pPr>
            <a:r>
              <a:rPr lang="en-US" smtClean="0"/>
              <a:t>Histology is similar to acute abscess</a:t>
            </a:r>
          </a:p>
          <a:p>
            <a:pPr eaLnBrk="1" hangingPunct="1">
              <a:defRPr/>
            </a:pPr>
            <a:r>
              <a:rPr lang="en-US" smtClean="0"/>
              <a:t>Treatment-  no need to establish drainage,  complete cleaning and obturation of the root canal system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533400"/>
            <a:ext cx="77724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Formation of Lesions of Endodontic Origin</a:t>
            </a:r>
          </a:p>
        </p:txBody>
      </p:sp>
      <p:sp>
        <p:nvSpPr>
          <p:cNvPr id="1556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447800" y="3048000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3600" smtClean="0">
                <a:solidFill>
                  <a:schemeClr val="tx1"/>
                </a:solidFill>
              </a:rPr>
              <a:t>Microorganisms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3600" smtClean="0">
                <a:solidFill>
                  <a:schemeClr val="tx1"/>
                </a:solidFill>
              </a:rPr>
              <a:t>Chronic Inflammatory cells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3600" smtClean="0">
                <a:solidFill>
                  <a:schemeClr val="tx1"/>
                </a:solidFill>
              </a:rPr>
              <a:t>Shifts to PMN’s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3600" smtClean="0">
                <a:solidFill>
                  <a:schemeClr val="tx1"/>
                </a:solidFill>
              </a:rPr>
              <a:t>Necrosis Spreads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3600" smtClean="0">
                <a:solidFill>
                  <a:schemeClr val="tx1"/>
                </a:solidFill>
              </a:rPr>
              <a:t>Apical Portals of Exit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5257800"/>
            <a:ext cx="3048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Necrosis spreads to apices- via apical portals of exit. 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Pic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87388"/>
            <a:ext cx="9144000" cy="510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2286000" y="0"/>
            <a:ext cx="45386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Tracing the fistula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Rx 7"/>
          <p:cNvPicPr>
            <a:picLocks noChangeAspect="1" noChangeArrowheads="1"/>
          </p:cNvPicPr>
          <p:nvPr/>
        </p:nvPicPr>
        <p:blipFill>
          <a:blip r:embed="rId3" cstate="print">
            <a:lum contrast="42000"/>
            <a:grayscl/>
          </a:blip>
          <a:srcRect/>
          <a:stretch>
            <a:fillRect/>
          </a:stretch>
        </p:blipFill>
        <p:spPr bwMode="auto">
          <a:xfrm>
            <a:off x="3276600" y="1066800"/>
            <a:ext cx="30003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2514600" y="304800"/>
            <a:ext cx="45386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Tracing the fistula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Healing of Periapical Lesions</a:t>
            </a:r>
          </a:p>
        </p:txBody>
      </p:sp>
      <p:sp>
        <p:nvSpPr>
          <p:cNvPr id="13414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Regeneration</a:t>
            </a:r>
            <a:r>
              <a:rPr lang="en-US" smtClean="0"/>
              <a:t>-  altered periapical tissues completely replaced by tissue forming the original architecture</a:t>
            </a:r>
          </a:p>
          <a:p>
            <a:pPr eaLnBrk="1" hangingPunct="1">
              <a:defRPr/>
            </a:pPr>
            <a:r>
              <a:rPr lang="en-US" b="1" smtClean="0"/>
              <a:t>Repair</a:t>
            </a:r>
            <a:r>
              <a:rPr lang="en-US" smtClean="0"/>
              <a:t>-  altered tissue not completely restored to original structures (example, scar)</a:t>
            </a:r>
          </a:p>
          <a:p>
            <a:pPr eaLnBrk="1" hangingPunct="1">
              <a:defRPr/>
            </a:pPr>
            <a:r>
              <a:rPr lang="en-US" smtClean="0"/>
              <a:t>On a histological level most PA lesions heal by repair</a:t>
            </a: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Osteomyelitis</a:t>
            </a:r>
          </a:p>
        </p:txBody>
      </p:sp>
      <p:sp>
        <p:nvSpPr>
          <p:cNvPr id="13517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Severe osseous infection of bacterial origin</a:t>
            </a:r>
          </a:p>
          <a:p>
            <a:pPr eaLnBrk="1" hangingPunct="1">
              <a:defRPr/>
            </a:pPr>
            <a:r>
              <a:rPr lang="en-US" smtClean="0"/>
              <a:t>Diagnosis-  difficult early because intact cortical plate (</a:t>
            </a:r>
            <a:r>
              <a:rPr lang="en-US" smtClean="0"/>
              <a:t>CBCT-cone beam=$100,000), </a:t>
            </a:r>
            <a:r>
              <a:rPr lang="en-US" smtClean="0"/>
              <a:t>malaise, febrile, joint pain.</a:t>
            </a:r>
          </a:p>
          <a:p>
            <a:pPr eaLnBrk="1" hangingPunct="1">
              <a:defRPr/>
            </a:pPr>
            <a:r>
              <a:rPr lang="en-US" smtClean="0"/>
              <a:t>Treatment-  severe problem, IV antibiotics,  extensive surgical excision,  massive bone removal and the loss of several teeth.</a:t>
            </a:r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Cellulitis</a:t>
            </a:r>
          </a:p>
        </p:txBody>
      </p:sp>
      <p:sp>
        <p:nvSpPr>
          <p:cNvPr id="13619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Infection will not localize</a:t>
            </a:r>
          </a:p>
          <a:p>
            <a:pPr eaLnBrk="1" hangingPunct="1">
              <a:defRPr/>
            </a:pPr>
            <a:r>
              <a:rPr lang="en-US" smtClean="0"/>
              <a:t>Extensive swelling</a:t>
            </a:r>
          </a:p>
          <a:p>
            <a:pPr eaLnBrk="1" hangingPunct="1">
              <a:defRPr/>
            </a:pPr>
            <a:r>
              <a:rPr lang="en-US" smtClean="0"/>
              <a:t>Dissects fascial planes</a:t>
            </a:r>
          </a:p>
          <a:p>
            <a:pPr eaLnBrk="1" hangingPunct="1">
              <a:defRPr/>
            </a:pPr>
            <a:r>
              <a:rPr lang="en-US" smtClean="0"/>
              <a:t>Treatment; antibiotics, I and D, Endodontic therapy</a:t>
            </a:r>
          </a:p>
          <a:p>
            <a:pPr eaLnBrk="1" hangingPunct="1">
              <a:defRPr/>
            </a:pPr>
            <a:endParaRPr lang="en-US" smtClean="0"/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Periapical Radiolucencies of Non-Endodontic Origin</a:t>
            </a:r>
          </a:p>
        </p:txBody>
      </p:sp>
      <p:sp>
        <p:nvSpPr>
          <p:cNvPr id="14541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Benign Lesions</a:t>
            </a:r>
          </a:p>
          <a:p>
            <a:pPr eaLnBrk="1" hangingPunct="1">
              <a:defRPr/>
            </a:pPr>
            <a:r>
              <a:rPr lang="en-US" smtClean="0"/>
              <a:t>Malignant Lesions</a:t>
            </a:r>
          </a:p>
          <a:p>
            <a:pPr eaLnBrk="1" hangingPunct="1">
              <a:defRPr/>
            </a:pPr>
            <a:r>
              <a:rPr lang="en-US" smtClean="0"/>
              <a:t>Normal Anatomic Structures</a:t>
            </a:r>
          </a:p>
          <a:p>
            <a:pPr eaLnBrk="1" hangingPunct="1">
              <a:defRPr/>
            </a:pPr>
            <a:r>
              <a:rPr lang="en-US" smtClean="0"/>
              <a:t>Avoid grievous mistakes:  Vitality tests, radiographic exam, clinical signs and symptoms, patient history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Periapical Defenses</a:t>
            </a:r>
          </a:p>
        </p:txBody>
      </p:sp>
      <p:sp>
        <p:nvSpPr>
          <p:cNvPr id="11264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Superior to pulpal defenses</a:t>
            </a:r>
          </a:p>
          <a:p>
            <a:pPr lvl="1">
              <a:defRPr/>
            </a:pPr>
            <a:r>
              <a:rPr lang="en-US" smtClean="0"/>
              <a:t>Rich blood supply and lymphatic's</a:t>
            </a:r>
          </a:p>
          <a:p>
            <a:pPr>
              <a:defRPr/>
            </a:pPr>
            <a:r>
              <a:rPr lang="en-US" smtClean="0"/>
              <a:t>Limitless source of undifferentiated cells</a:t>
            </a:r>
          </a:p>
          <a:p>
            <a:pPr eaLnBrk="1" hangingPunct="1">
              <a:defRPr/>
            </a:pPr>
            <a:r>
              <a:rPr lang="en-US" smtClean="0"/>
              <a:t>Extensive defense but locally destructive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Classification of Periapical Lesions</a:t>
            </a:r>
          </a:p>
        </p:txBody>
      </p:sp>
      <p:sp>
        <p:nvSpPr>
          <p:cNvPr id="12083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Normal PA tissue</a:t>
            </a:r>
          </a:p>
          <a:p>
            <a:pPr eaLnBrk="1" hangingPunct="1">
              <a:defRPr/>
            </a:pPr>
            <a:r>
              <a:rPr lang="en-US" smtClean="0"/>
              <a:t>Symptomatic Apical Periodontitis</a:t>
            </a:r>
          </a:p>
          <a:p>
            <a:pPr eaLnBrk="1" hangingPunct="1">
              <a:defRPr/>
            </a:pPr>
            <a:r>
              <a:rPr lang="en-US" smtClean="0"/>
              <a:t>Asymptomatic Apical Periodontitis</a:t>
            </a:r>
          </a:p>
          <a:p>
            <a:pPr lvl="1">
              <a:defRPr/>
            </a:pPr>
            <a:r>
              <a:rPr lang="en-US" smtClean="0"/>
              <a:t>Condensing Osteitis</a:t>
            </a:r>
          </a:p>
          <a:p>
            <a:pPr eaLnBrk="1" hangingPunct="1">
              <a:defRPr/>
            </a:pPr>
            <a:r>
              <a:rPr lang="en-US" smtClean="0"/>
              <a:t>Acute Apical Abscess</a:t>
            </a:r>
          </a:p>
          <a:p>
            <a:pPr eaLnBrk="1" hangingPunct="1">
              <a:defRPr/>
            </a:pPr>
            <a:r>
              <a:rPr lang="en-US" smtClean="0"/>
              <a:t>Chronic Apical Abscess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  <p:sp>
        <p:nvSpPr>
          <p:cNvPr id="4" name="TextBox 3"/>
          <p:cNvSpPr txBox="1"/>
          <p:nvPr/>
        </p:nvSpPr>
        <p:spPr>
          <a:xfrm>
            <a:off x="2743200" y="5410200"/>
            <a:ext cx="3048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Look for widening of the PDL, 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Symptomatic Apical Periodontitis</a:t>
            </a:r>
          </a:p>
        </p:txBody>
      </p:sp>
      <p:sp>
        <p:nvSpPr>
          <p:cNvPr id="12390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First extension of pulpal inflammation into periradicular tissues</a:t>
            </a:r>
          </a:p>
          <a:p>
            <a:pPr eaLnBrk="1" hangingPunct="1">
              <a:defRPr/>
            </a:pPr>
            <a:r>
              <a:rPr lang="en-US" smtClean="0"/>
              <a:t>Causes are:  bacterial, chemical, hyper-occluding restoration, over-instrumented canal, or overextended obturation</a:t>
            </a:r>
          </a:p>
          <a:p>
            <a:pPr lvl="1">
              <a:defRPr/>
            </a:pPr>
            <a:r>
              <a:rPr lang="en-US" smtClean="0"/>
              <a:t>Be very thorough, b/c if a recent restoration is too high it can cause S.A.P.</a:t>
            </a:r>
          </a:p>
          <a:p>
            <a:pPr eaLnBrk="1" hangingPunct="1">
              <a:defRPr/>
            </a:pPr>
            <a:r>
              <a:rPr lang="en-US" b="1" smtClean="0"/>
              <a:t>The pulp may be vital or necrotic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Signs and Symptoms of Symptomatic Apical Periodontitis</a:t>
            </a:r>
          </a:p>
        </p:txBody>
      </p:sp>
      <p:sp>
        <p:nvSpPr>
          <p:cNvPr id="1228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981200"/>
            <a:ext cx="8540750" cy="41179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Moderate to severe spontaneous pain</a:t>
            </a:r>
          </a:p>
          <a:p>
            <a:pPr eaLnBrk="1" hangingPunct="1">
              <a:defRPr/>
            </a:pPr>
            <a:r>
              <a:rPr lang="en-US" smtClean="0"/>
              <a:t>Pain to mastication and percussion</a:t>
            </a:r>
          </a:p>
          <a:p>
            <a:pPr eaLnBrk="1" hangingPunct="1">
              <a:defRPr/>
            </a:pPr>
            <a:r>
              <a:rPr lang="en-US" smtClean="0"/>
              <a:t>Most cases have an intact PDL but an area can be present (space where PDL is abscent)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Histology of Symptomatic Apical Periodontitis</a:t>
            </a:r>
          </a:p>
        </p:txBody>
      </p:sp>
      <p:sp>
        <p:nvSpPr>
          <p:cNvPr id="12493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PMN leucocytes and macrophages localized at apex</a:t>
            </a:r>
          </a:p>
          <a:p>
            <a:pPr eaLnBrk="1" hangingPunct="1">
              <a:defRPr/>
            </a:pPr>
            <a:r>
              <a:rPr lang="en-US" smtClean="0"/>
              <a:t> small area of liquefaction necrosis (abscess)</a:t>
            </a:r>
          </a:p>
          <a:p>
            <a:pPr eaLnBrk="1" hangingPunct="1">
              <a:defRPr/>
            </a:pPr>
            <a:r>
              <a:rPr lang="en-US" smtClean="0"/>
              <a:t>Bone and root resorption on histological level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Asymptomatic Apical Periodontitis</a:t>
            </a:r>
          </a:p>
        </p:txBody>
      </p:sp>
      <p:sp>
        <p:nvSpPr>
          <p:cNvPr id="12697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Results from a necrotic pulp</a:t>
            </a:r>
          </a:p>
          <a:p>
            <a:pPr eaLnBrk="1" hangingPunct="1">
              <a:defRPr/>
            </a:pPr>
            <a:r>
              <a:rPr lang="en-US" smtClean="0"/>
              <a:t>Usually a sequel to Symptomatic Apical Periodontitis</a:t>
            </a:r>
          </a:p>
          <a:p>
            <a:pPr eaLnBrk="1" hangingPunct="1">
              <a:defRPr/>
            </a:pPr>
            <a:r>
              <a:rPr lang="en-US" smtClean="0"/>
              <a:t>Granulomas, cysts, cholesteatoma and condensing osteitis</a:t>
            </a:r>
            <a:endParaRPr lang="en-US"/>
          </a:p>
          <a:p>
            <a:pPr lvl="1">
              <a:defRPr/>
            </a:pPr>
            <a:r>
              <a:rPr lang="en-US" b="1" smtClean="0"/>
              <a:t>Cholesteatoma=</a:t>
            </a:r>
            <a:r>
              <a:rPr lang="en-US" smtClean="0"/>
              <a:t> have elements in Granuloma but a lot more cholesterol, basically a granuloma that is undergoing fatty degeneration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381000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Treatment of Symptomatic Apical Periodontitis</a:t>
            </a:r>
          </a:p>
        </p:txBody>
      </p:sp>
      <p:sp>
        <p:nvSpPr>
          <p:cNvPr id="12595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2286000"/>
            <a:ext cx="8540750" cy="44227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Adjust the occlusion</a:t>
            </a:r>
          </a:p>
          <a:p>
            <a:pPr eaLnBrk="1" hangingPunct="1">
              <a:defRPr/>
            </a:pPr>
            <a:r>
              <a:rPr lang="en-US" smtClean="0"/>
              <a:t>Remove pathologic pulp</a:t>
            </a:r>
          </a:p>
          <a:p>
            <a:pPr eaLnBrk="1" hangingPunct="1">
              <a:defRPr/>
            </a:pPr>
            <a:r>
              <a:rPr lang="en-US" smtClean="0"/>
              <a:t>Drain periapical exudate</a:t>
            </a:r>
          </a:p>
          <a:p>
            <a:pPr eaLnBrk="1" hangingPunct="1">
              <a:defRPr/>
            </a:pPr>
            <a:r>
              <a:rPr lang="en-US" smtClean="0"/>
              <a:t>Complete endodontic therapy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0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722948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True"/>
  <p:tag name="PRRESPONSE4" val="7"/>
  <p:tag name="TPVERSION" val="2008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Tru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TASKPANEKEY" val="db3910da-bd51-4948-a276-2cc126d992f6"/>
  <p:tag name="TPFULLVERSION" val="4.3.2.1178"/>
  <p:tag name="INCLUDESESSION" val="True"/>
  <p:tag name="EXPANDSHOWBAR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</TotalTime>
  <Words>859</Words>
  <Application>Microsoft Office PowerPoint</Application>
  <PresentationFormat>On-screen Show (4:3)</PresentationFormat>
  <Paragraphs>127</Paragraphs>
  <Slides>25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 Periapical Lesions of Endodontic Origin</vt:lpstr>
      <vt:lpstr>Formation of Lesions of Endodontic Origin</vt:lpstr>
      <vt:lpstr>Periapical Defenses</vt:lpstr>
      <vt:lpstr>Classification of Periapical Lesions</vt:lpstr>
      <vt:lpstr>Symptomatic Apical Periodontitis</vt:lpstr>
      <vt:lpstr>Signs and Symptoms of Symptomatic Apical Periodontitis</vt:lpstr>
      <vt:lpstr>Histology of Symptomatic Apical Periodontitis</vt:lpstr>
      <vt:lpstr>Asymptomatic Apical Periodontitis</vt:lpstr>
      <vt:lpstr>Treatment of Symptomatic Apical Periodontitis</vt:lpstr>
      <vt:lpstr>Histology of Asymptomatic Apical Periodontitis</vt:lpstr>
      <vt:lpstr>Slide 11</vt:lpstr>
      <vt:lpstr>RADICULAR CYST</vt:lpstr>
      <vt:lpstr>Treatment of Asymptomatic Apical Periodontitis</vt:lpstr>
      <vt:lpstr>Condensing Osteitis</vt:lpstr>
      <vt:lpstr>CONDENSING OSTEITIS</vt:lpstr>
      <vt:lpstr>Periapical Abscess</vt:lpstr>
      <vt:lpstr>Acute Apical Abscess </vt:lpstr>
      <vt:lpstr>ACUTE APICAL ABSCESS</vt:lpstr>
      <vt:lpstr>Chronic Apical Abscess</vt:lpstr>
      <vt:lpstr>Slide 20</vt:lpstr>
      <vt:lpstr>Slide 21</vt:lpstr>
      <vt:lpstr>Healing of Periapical Lesions</vt:lpstr>
      <vt:lpstr>Osteomyelitis</vt:lpstr>
      <vt:lpstr>Cellulitis</vt:lpstr>
      <vt:lpstr>Periapical Radiolucencies of Non-Endodontic Origin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of Lesions of Endodontic Origin</dc:title>
  <dc:creator>Dr. G</dc:creator>
  <cp:lastModifiedBy>Rich</cp:lastModifiedBy>
  <cp:revision>26</cp:revision>
  <cp:lastPrinted>1601-01-01T00:00:00Z</cp:lastPrinted>
  <dcterms:created xsi:type="dcterms:W3CDTF">2011-09-07T14:18:20Z</dcterms:created>
  <dcterms:modified xsi:type="dcterms:W3CDTF">2011-09-20T17:05:03Z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9</vt:i4>
  </property>
</Properties>
</file>