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ink/ink5.xml" ContentType="application/inkml+xml"/>
  <Override PartName="/ppt/ink/ink6.xml" ContentType="application/inkml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72" r:id="rId4"/>
    <p:sldId id="273" r:id="rId5"/>
    <p:sldId id="274" r:id="rId6"/>
    <p:sldId id="258" r:id="rId7"/>
    <p:sldId id="275" r:id="rId8"/>
    <p:sldId id="259" r:id="rId9"/>
    <p:sldId id="276" r:id="rId10"/>
    <p:sldId id="260" r:id="rId11"/>
    <p:sldId id="277" r:id="rId12"/>
    <p:sldId id="261" r:id="rId13"/>
    <p:sldId id="278" r:id="rId14"/>
    <p:sldId id="262" r:id="rId15"/>
    <p:sldId id="279" r:id="rId16"/>
    <p:sldId id="263" r:id="rId17"/>
    <p:sldId id="280" r:id="rId18"/>
    <p:sldId id="264" r:id="rId19"/>
    <p:sldId id="265" r:id="rId20"/>
    <p:sldId id="266" r:id="rId21"/>
    <p:sldId id="267" r:id="rId22"/>
    <p:sldId id="281" r:id="rId23"/>
    <p:sldId id="268" r:id="rId24"/>
    <p:sldId id="269" r:id="rId25"/>
    <p:sldId id="270" r:id="rId26"/>
    <p:sldId id="271" r:id="rId27"/>
    <p:sldId id="282" r:id="rId28"/>
    <p:sldId id="283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9" autoAdjust="0"/>
    <p:restoredTop sz="94660"/>
  </p:normalViewPr>
  <p:slideViewPr>
    <p:cSldViewPr>
      <p:cViewPr varScale="1">
        <p:scale>
          <a:sx n="103" d="100"/>
          <a:sy n="103" d="100"/>
        </p:scale>
        <p:origin x="-2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28.33052" units="1/cm"/>
          <inkml:channelProperty channel="Y" name="resolution" value="28.37838" units="1/cm"/>
        </inkml:channelProperties>
      </inkml:inkSource>
      <inkml:timestamp xml:id="ts0" timeString="2010-03-27T18:18:13.18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0 709,'18'0,"-18"0,18 0,0 0,0 0,-18 0,18 0,0 0,-18 0,18 0,1 0,-19 0,18 0,-18 0,18 0,-18 0,0-18,0 18,0-18,0 18,0-17,0 17,18-18,-18 18,0-18,18 0,-18 18,0 0,0-17,0 17,0-18,0 0,0 0,0 18,0-17,0 17,0-18,0 18,0-18,0 1,0 17,18 0,-18-18,0 18,0 0,18-18,-18 18,0-18,18 1,1 17,-19-18,18 18,-18-18,18 18,0-35,0 35,-18 0,0-18,0 18,18 0,-18-18,0 1,18 17,1 0,-19-18,0 18,0-18,0 18,18-17,-18 17,0-18,18 18,-18 0,0-18,36 18,0-18,-36 18,18-17,-18 17,37-18,-37 18,0 0,18 0,0 0,0-18,18 18,-18 0,1-18,-1 18,0 0,0 0,0 0,-18-17,36 17,-36 0,37 0,-19 0,18 0,0 0,-18 0,19-18,-1 18,-18 0,0-18,18 18,-36 0,18 0,19 0,-1 0,0-17,-18 17,0 0,1 0,-1 0,18 0,-18 0,0 0,19 0,-19 0,18 0,0 0,-18 0,19 0,17 0,-18 0,0 0,-17 0,-1 0,-18 0,36 0,-18 0,0 0,-18 0,36 0,1 0,-19 0,18 0,-18 0,0 0,0 0,1 0,-1 0,0 0,0 0,18 0,-36 0,18 0,0 0,1 0,-1 0,0 0,0 0,0 0,0 0,18 0,-36 0,19 0,17 0,-18 0,-18 0,36 0,1 0,-37 0,36 0,-36 0,18 0,18 0,-36 0,36 0,-17 0,35 0,-18 0,0 0,1 0,-1 0,-18 0,36 0,-17 0,-1 17,0-17,0 0,1 0,-19 0,18 0,18 18,-35-18,53 0,19 18,-19-18,1 0,17 17,-17-17,-19 0,-17 0,-1 0,-18 0,0 0,-18 0,36 0,-18 0,1 0,35 0,-36 0,55 18,-55-18,0 0,18 0,-18 0,-18 0,36 0,1 0,-37 18,18-18,0 0,-18 0,36 0,-18 18,0-18,-18 17,19-17,-1 0,0 18,-18-18,0 0,18 18,0-18,-18 0,18 0,0 0,1 0,-19 18,36-18,-36 0,18 17,-18 1,18-18,0 18,-18-18,18 0,-18 0,0 0,18 17,-18-17,19 18,-19 0,18-18,-18 18,18-18,-18 0,0 35,18-17,0-1,-18 1,0-18,0 36,0-19,0 1,18 0,-18-18,0 17,18 1,-18 0,0 0,0-1,0 1,0 0,0 0,0-18,0 17,0 1,0 0,0-1,0 1,0 0,0 0,0-18,0 17,0 1,0-18,0 18,0-18,0 17,0-17,-18 0,0 18,18 0,0-18,-18 0,18 18,0-18,-18 0,0 17,0-17,-1 0,1 18,0 0,18-18,-36 17,36-17,-18 18,0-18,0 18,-1-18,19 0,-18 0,0 0,-18 0,36 0,-18 0,0 18,-1-18,1 0,0 0,0 0,-18 17,36-17,-18 0,0 0,-1 18,1-18,0 0,0 0,0 0,0 0,0 0,0 0,-1 0,1 0,-18 18,36-18,-36 0,18 0,0 0,-1 0,-17 0,0 0,0 0,-1 0,-17 18,18-18,-19 0,19 0,0 0,-18 0,17 17,1-17,-18 0,-1 0,19 0,-73 0,55 0,-37 0,37 0,-37 0,37 0,36 0,-19 0,19 0,-18 0,36 0,-18 0,-18 0,-1 0,19 0,-18 0,0 0,0 0,-1 0,1 0,36 0,-36 0,-1 0,37 0,-18 0,-18 0,18 0,18 0,-36 0,-1 0,19 0,0 0,0 0,-18 0,18 0,0 0,-1 0,-17 0,18 0,0 0,-18 0,18 0,-1 0,1 0,0 0,0 0,0-17,-18 17,36 0,-18 0,-19 0,1-18,18 18,-18 0,-1 0,1 0,18 0,-36 0,36-18,-19 18,1 0,18 0,-18 0,17 0,1 0,0-18,-18 18,18 0,-18 0,17 0,-17 0,18-17,0 17,0 0,-37 0,37 0,-18 0,18 0,0 0,0 0,18 0,-18 0,-1 0,1 0,-18 0,18 0,18-18,-36 18,18 0,-1 0,1 0,0 0,0 0,0 0,18 0,-18 0,0 0,-19-18,19 18,0-18,-18 18,18 0,18 0,-18 0,0 0,18 0,-19 0,1 0,18-17,-18 17,18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28.33052" units="1/cm"/>
          <inkml:channelProperty channel="Y" name="resolution" value="28.37838" units="1/cm"/>
        </inkml:channelProperties>
      </inkml:inkSource>
      <inkml:timestamp xml:id="ts0" timeString="2010-03-27T18:18:18.44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378 237,'0'0,"-18"0,18 0,-18 0,0 0,18 0,-18-19,18 19,-18 0,18 0,-18 0,0 0,18 0,-18 0,18 0,-18 0,18-18,0 18,-18 0,18-18,-18 18,18 0,0-18,-18 18,18 0,0-19,-18 1,18 18,-18 0,0 0,18-18,0 18,-18 0,18-18,-18 18,18 0,0-18,-18 18,18-19,-18 19,18 0,-18 0,18 0,0-18,0 0,0 18,-18 0,18-18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28.33052" units="1/cm"/>
          <inkml:channelProperty channel="Y" name="resolution" value="28.37838" units="1/cm"/>
        </inkml:channelProperties>
      </inkml:inkSource>
      <inkml:timestamp xml:id="ts0" timeString="2010-03-27T18:18:25.01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103 1105,'0'0,"25"0,-25 0,25 0,-25 0,25 0,-25 0,50 0,-50-27,25 27,-25 0,25 0,0-27,-25 27,25 0,-25 0,0 0,25 0,-25 0,0-27,25 27,0 0,-25 0,25-27,-25 27,0 0,25 0,-25-27,25 0,0 27,-25 0,25 0,-25-27,0 27,25 0,-25 0,25 0,-25-27,25 27,0-27,-25 0,0 27,25 0,0-27,0 27,-25 0,25-27,0 0,0 27,25-27,-25 27,-25 0,51 0,-26-26,25-1,-25 27,0 0,0-27,0 0,-25 27,25-27,0 27,25 0,-25 0,-25-27,50 0,-25 27,0-27,0 0,25 27,-25 0,0 0,-25-27,50 27,-50 0,25-27,0 0,0 27,25 0,0-27,-25 0,0 27,50 0,-75-27,51 0,-26 27,-25 0,25-26,25 26,-50 0,50-27,-25 0,0 27,25-27,-25 27,0-27,0 27,0 0,0 0,0-27,0 27,0 0,25 0,-50 0,25 0,25-27,-25 27,0-27,25 27,0 0,-50 0,50 0,0 0,-25-27,26 27,-26 0,25 0,0 0,0 0,0 0,0 0,0 0,0-27,0 27,-50 0,50 0,0 0,-25 0,0 0,0 0,25 0,-25 0,0 0,25 0,-25 0,25 0,0 0,-25 0,26 0,-26 0,0 0,0 0,50 0,-50 0,25 0,0 0,0 0,0 0,25 0,-25 0,-25 0,25 0,25 0,-25 0,25 0,25 0,-24 27,24 0,-75-27,75 27,-50-27,25 0,-25 0,25 27,-25 0,25 0,-50-27,25 0,0 27,-25 0,0-27,25 0,-25 0,-25 0,51 0,-51 27,50-27,-25 26,-25 1,50-27,0 27,-50 0,50-27,-25 27,0 0,0-27,0 27,25 0,0-27,-50 54,100-27,-75 27,0-54,25 27,-25 0,0 0,-25-1,0-26,25 27,0-27,0 54,0-27,-25 0,25-27,0 54,25-54,-50 54,26-27,-26-27,25 27,-25 0,25 0,0 26,0-53,-25 27,0-27,25 54,-25-54,0 27,0-27,0 27,0-27,0 27,0 0,0-27,0 27,0-27,-25 54,0-54,0 27,0-27,25 27,-25-27,-1 27,1 0,0-27,0 27,25-1,-50-26,25 0,-25 27,50-27,-50 27,25-27,0 27,-25-27,0 0,25 27,-50 0,25-27,0 0,0 27,0-27,0 0,0 27,0-27,-26 27,51 0,-50-27,50 0,-25 27,-25-27,75 0,-25 0,-25 0,25 0,0 0,0 0,0 0,0 27,-50-27,25 0,25 0,-25 0,-25 0,25 0,0 0,0 0,-26 0,1 0,0 0,25 0,-50 0,25 0,-25 0,0 0,75 0,-50-27,25 27,-25 0,0 0,-26-27,-49 0,0 0,0 0,0 0,50 0,-51 0,51 27,75 0,-75 0,50 0,0 0,25 0,-50-27,-25 27,-25-27,0 0,-26 1,76 26,-25-27,50 27,-25-27,25 27,-25 0,50 0,-25 0,25 0,0 0,25 0,-50-27,25 27,0 0,0 0,25 0,-50-27,0 27,25-27,0 27,-25 0,25-27,-1 27,-24 0,25 0,0-27,-25 27,0 0,25 0,-25 0,25 0,0-27,0 27,0 0,0 0,0 0,0 0,25 0,-25 0,0 0,25 0,-25 0,25 0,-25 0,25-27,-25 27,0 0,0-27,25 27,-25 0,0 0,0 0,0 0,25-27,-25 27,0 0,0 0,0-27,25 27,-25 0,25 0,25 0,-25 0,25 0,-25 0,0-27,0 0,0 27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28.33052" units="1/cm"/>
          <inkml:channelProperty channel="Y" name="resolution" value="28.37838" units="1/cm"/>
        </inkml:channelProperties>
      </inkml:inkSource>
      <inkml:timestamp xml:id="ts0" timeString="2010-03-27T18:20:17.69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1175,'18'0,"-18"0,18 0,-18 0,36 0,-18 0,19 0,-19 0,0 0,-18 0,18 0,0 0,0 0,19 0,-37 0,18 0,-18 0,18 0,-18 0,18 0,0 0,-18 0,18 0,-18 0,37 0,-37 0,0-35,18 35,-18-36,18 36,-18-17,18 17,0-18,-18 0,0 0,0 18,0-18,18 18,-18 0,19-17,-19 17,0-18,18 0,0 0,0 18,-18-18,18 1,-18-1,18 18,-18-18,0 0,18 18,-18-18,19-17,-19 17,18 0,-18 18,18-35,0 35,-18-18,0 0,18 18,-18 0,0-18,18 1,-18-1,18 0,1 0,-1 0,-18 1,18-1,-18 0,36 18,-36-18,18 1,-18-1,18 18,-18-18,19 18,-19-18,36 0,-18 1,-18-1,18 18,0 0,0-18,-18 18,37-36,-37 36,36-17,0 17,-18-18,19-18,-1 36,-36-17,36-1,-18 18,19 0,-37-18,36 18,0 0,-18-18,1 0,17 1,0-1,0 18,-17 0,17-18,0 18,0-18,1 0,-1 1,18 17,1-18,-1 18,1 0,-19 0,18-18,1 18,-19 0,0-18,1 18,-1 0,18 0,-35 0,-19 0,54 0,-36 0,37 0,-19 0,0 0,19 0,-19 0,36-17,-17 17,-1 0,1 0,-19 0,18 0,-17 0,53 0,1 0,-18 0,36 0,-1 0,-35 0,54 0,-54 0,-19 0,19 0,-1 17,-17-17,17 0,19 18,-19-18,-17 0,17 18,-17-18,-1 0,-17 0,35 0,-17 0,-19 0,0 0,-18 0,19 18,-1-18,0 0,-18 0,37 0,-19 0,-18 0,37 0,-19 0,18 0,-36 0,19 0,-1 0,-18 0,37 0,-19 0,36 0,1 0,-37 0,37 0,-37 17,37-17,-55 0,36 0,-17 0,-1 18,18-18,19 18,-19-18,19 0,-37 0,0 0,-17 0,-1 0,18 0,0 0,-36 0,37 0,-1 0,-36 0,36 0,0 0,-17 0,-1 18,0-18,18 0,-18 0,19 0,17 0,19 18,35-1,19 1,0 0,-36-18,18 18,-55-18,-17 0,-19 0,18 0,-36 0,18 0,0 0,1 0,-1 0,0 0,-18 0,36 0,-18 0,0 0,19 0,-1 18,0-18,1 0,-19 0,18 0,18 0,-54 0,37 17,-1-17,37 18,-19 0,37 0,-19-18,-17 17,17-17,-35 18,-1-18,-18 0,-18 0,18 0,-18 18,18-18,-18 18,0-18,37 18,-37-18,0 17,18-17,-18 0,18 18,-18 0,0-18,0 18,18 0,0-1,-18 1,18 18,0-19,1 19,17-18,-36 17,0-17,18 18,0-18,-18-1,0-17,0 18,0 0,0 0,0-18,0 17,0 1,-18-18,18 18,-18 18,18-36,0 17,-18 1,0 0,18 0,-19-18,19 35,-36 1,36-18,0 0,-18 17,0-17,18 0,-18-1,18 19,0-18,-18-18,18 18,-19-18,19 17,-18-17,18 0,-18 18,0-18,18 18,-18-18,0 0,0 0,-1 0,1 18,0-18,0 0,-18 0,18 18,-19-1,1-17,-18 18,17-18,-17 18,18-18,-37 18,-18-1,37 1,-19 0,37 0,-37 0,19-18,18 17,18-17,-19 0,1 0,18 0,18 0,-36 0,17 18,1-18,-18 0,-18 18,35-18,-35 0,36 0,-18 0,-1 0,19 18,0-18,0 0,0 0,0 0,-19 0,-17 0,36 0,-37 0,37 0,-36 0,17 0,1 0,-18 0,-1 0,1 0,18 0,-19 0,55 0,-36 0,18 0,0 0,-1 0,-17 0,36 0,-18 0,0 0,-18 0,-1 0,1 0,-18 0,-1 0,-17 0,-19 0,-18 0,-18 0,54 0,19 0,-19 0,19 0,18 0,-1 0,19 0,-18 0,0 0,18 0,-1 0,1 0,-18 0,0 0,-19 0,1 0,-1 0,-17 0,17 0,-17 0,-1 0,-17 0,17 0,19-18,-1 18,-36 0,37 0,0 0,-19 0,0 0,1 0,-1 0,37 0,18-18,-37 18,1 0,18 0,-1 0,-17 0,36 0,-18 0,17 0,-53-18,17 18,19 0,0 0,-19 0,19 0,-73 0,37 0,-73 0,-1-17,19 17,0-18,0 18,55-18,17 18,-17 0,36 0,17 0,-17 0,0 0,18 0,0 0,-1 0,1 0,-18 0,18 0,0 0,0 0,-1 0,1 0,0 0,0 0,0 0,0 0,0 0,-1 0,-35 0,36 0,0 0,0 0,-19 0,1 0,0 0,-1 0,-17 0,36 0,-37 0,19 0,0 0,0 0,36 0,-37 0,-17-18,36 18,-37 0,37 0,-18-18,-19 18,1 0,18 0,-19 0,1 0,36 0,-19 0,19-17,0 17,18 0,-36 0,0 0,36 0,-37 0,1 0,18-18,-18 18,-1 0,1 0,-18 0,54 0,-19 0,-17 0,36 0,-18 0,18 0,-18 0,18 0,-18 0,0 0,18 0,0-18,0 18,0-18,-19 1,19 17,0-18,0 18,0-18,-18 18,18 0,0-18,0 0,-18 18,18 0,-18-17,18 17,-18 0,18-18,-18 18,18 0,0-18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28.33052" units="1/cm"/>
          <inkml:channelProperty channel="Y" name="resolution" value="28.37838" units="1/cm"/>
        </inkml:channelProperties>
      </inkml:inkSource>
      <inkml:timestamp xml:id="ts0" timeString="2010-03-27T17:48:06.87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21 876,'0'-19,"0"19,0-18,0 18,0-18,0 18,0-36,0 36,-18 0,18-18,0 18,0-18,0-1,0 19,0-18,0 18,0-18,0 18,0-18,0 0,0 0,0 18,0-18,0 18,0-19,0 1,0 18,0-18,0 18,0-18,0 18,0-18,0 0,0 18,0-18,0 18,0-19,0 19,18-18,-18 18,18 0,-18-18,0 18,0 0,18-18,-18 18,18 0,-18-18,19 18,-19-18,18 18,-18-18,0 18,0-19,18 19,0-18,-18 18,18-18,-18 18,18 0,-18-18,0 18,18 0,1-18,-19 18,0 0,18-18,0 18,0-18,-18 18,18 0,-18-19,18 19,-18 0,18-18,1 18,-19 0,18 0,-18-18,18 18,-18 0,18 0,0-18,-18 18,18 0,-18 0,18 0,-18 0,19-18,-1 18,-18 0,18 0,-18 0,18 0,0 0,0 0,0 0,-18 0,19 0,-1 0,-18 0,18 0,0 0,0 0,0 0,-18 0,37 0,-37 0,18 18,18-18,-18 0,37 18,-37 0,-18-18,18 18,18 1,-18-19,0 0,1 18,-1-18,18 18,-36-18,18 0,0 18,0-18,-18 0,19 0,-19 18,0-18,36 18,0-18,-36 18,18-18,-18 19,18-1,1-18,-19 0,18 18,-18-18,18 18,-18 0,18 0,0-18,-18 18,0-18,18 0,-18 19,0-1,0-18,18 18,-18 0,19 0,-1 0,-18 0,18 1,-18-19,0 18,18-18,0 18,-18-18,18 36,-18-36,18 18,-18 0,19 1,-19 17,0-36,18 18,-18-18,0 18,18 0,0 0,-18-18,18 19,-18 17,18-18,0 0,1 0,-1 0,-18 1,18-1,-18-18,36 18,-36 0,0 0,18 0,0-18,1 18,-19 1,18-19,0 18,0 0,-18 0,18 0,0 0,0 0,-18-18,19 19,-19-19,18 18,0 0,-18 0,18-18,-18 0,18 0,-18 18,0 0,18-18,0 18,19 1,-37-1,36-18,-36 36,36-36,-18 18,-18 0,19-18,-1 0,0 0,0 18,0 1,-18-19,18 18,0-18,-18 0,19 18,-19-18,36 0,-18 0,0 18,0-18,-18 18,37-18,-37 0,18 0,-18 18,18-18,0 0,0 0,0 0,19 18,-37-18,18 0,18 0,-18 19,0-19,0 0,1 0,-1 0,18 0,-18 0,0 0,0 0,-18 0,19 0,-19 0,36 0,-36 0,18 0,0 0,0 0,0 0,-18 0,19 0,-1 0,0 0,18 0,-36 0,18 0,0 0,1 0,17-19,-36 19,36-18,0 18,-36 0,19 0,17-18,-18 18,0 0,-18-18,18 18,0 0,19 0,-37-18,18 0,18 18,-18 0,0 0,1-18,-1 18,0 0,0 0,-18-19,36 19,-18 0,1 0,-19 0,18-18,36 0,-18 18,1 0,-1-18,-18 18,0 0,0-18,1 18,-19 0,36-18,-18 18,0 0,0-18,-18 18,18 0,1 0,-1 0,0-19,0-17,18 18,-18 18,1-18,-19 0,18 0,0 18,-18-19,36 1,-18 0,0 0,37-18,-55 18,36-19,0 1,-17 18,17-18,-18 36,0-37,0 19,-18 18,18-18,-18-18,19 18,-19-1,18 19,-18-18,18-18,0 18,-18 0,0 0,0-19,18 19,-18-18,0 18,18-19,0 1,-18 0,0 36,19-18,-19 0,0-1,0 1,0 18,0-18,0 0,0 0,18 18,-18-18,0 18,0-18,0-1,18 19,-18-18,0 0,0 18,18-18,0 0,-18 18,0-18,0 18,18-18,-18 18,0 0,18-37,-18 37,19 0,-1-18,-18 18,18-18,-18 18,18-18,-18 18,18 0,0 0,0 0,1 0,-1 0,-18 0,18 0,-18 0,18 18,0-18,0 18,-18-18,18 0,1 18,-19 0,18-18,-18 0,18 0,-18 19,36-19,-36 18,0-18,18 36,0-36,1 0,-19 18,18 0,-18-18,0 18,36 1,-36-1,18 0,0 0,0 0,-18-18,19 18,-19 0,0-18,18 19,-18-19,18 18,-18-18,0 0,18 36,0-18,-18 0,0-18,18 18,-18-18,0 37,0-37,18 18,-18 0,0-18,0 36,0-18,0 1,0-19,0 18,0 18,0 0,0-18,0 1,0 17,0 18,0-36,0 1,0 17,0 0,0-18,0-18,0 37,-18-19,0 0,0 18,18 0,0-17,-18 17,18 0,0-18,-18 19,0-1,18 0,-19 0,1-17,18-1,-18 18,18 0,0-36,-18 37,0-19,0 0,0 0,18 18,0-18,-37 19,37-37,-18 18,0 18,0-18,0 0,0 1,-19 17,19-18,0 0,0 18,-18 1,17-37,19 18,-18 0,0-18,18 18,-18-18,0 18,0-18,18 0,-18 0,-19 0,37 0,-18 0,18 18,-36-18,36 0,-18 19,0-19,-19 0,19 0,0 0,0 0,18 0,-36 18,17-18,1 0,-18 0,0 18,18-18,-19 0,1 18,36-18,-18 0,-18 0,17 0,1 0,-18 0,0 0,-1 0,19 0,0 0,-18 0,0 0,17 0,-17 0,0 0,0 0,-19 0,19 0,-19 0,37 0,-18 0,18 0,-18 0,-19 0,19 0,-19 0,19 0,-18 0,17 0,1 0,-18 0,-1 0,19 0,-55 0,37 0,-37-18,0 18,37 0,18 0,-19 0,19 0,-18 0,17-18,19 18,-36 0,17 0,1 0,18-18,0 18,-18 0,-1 0,37 0,0 0,-36 0,18 0,0-19,0 19,-1 0,-17-18,18 18,0 0,-18 0,17 0,1 0,-18-18,0 0,36 18,-37 0,-17-18,36 0,-18 18,-1-18,1 18,0-19,18 1,-19 18,-53-54,17 36,19 0,-73-19,54 1,0 18,37 0,0 18,-19-37,-17 1,36 36,-1-18,-17 0,36 0,-19 18,19-37,0 37,0 0,18 0,-36-18,18 0,-1 0,1 0,-18 0,18 18,-37-18,37-19,0 19,-18 0,0-18,17 36,-17-18,18-19,0 19,0 18,-37-36,55 18,-18 18,0-18,18-1,-18 1,18 18,-18-18,18 18,0-18,-18 0,18 0,0 0,0-1,-19 1,19 18,0-36,0 18,-18 18,18-18,0 18,0-18,0 18,0-37,0 37,0-18,0 18,0-18,-18 18,18-18,0 0</inkml:trace>
  <inkml:trace contextRef="#ctx0" brushRef="#br0" timeOffset="8480">5518 331,'0'18,"0"1,18-1,-18 0,0-18,0 18,0 0,19 0,-19 0,0-18,0 37,18-37,0 36,-18-36,0 18,0-18,0 36,0-17,0-19,18 18,-18 0,0 0,0 0,0 0,0 0,18-18,-18 37,0-19,0 0,0 0,0 0,0 0,0 1,18-1,-18 0,18 0,-18-18,0 36,0-18,0 1,0-1,0 0,0 0,0 0,0-18,0 18,0 0,0 1,0-1,19 0,-19 0,0 0,0 18,0-17,18-1,-18 0,0 18,0-36,0 18,0 19,18-19,-18 0,18 18,-18-18,0 0,18 1,-18-19,0 36,0-36,0 18,0-18,0 0,18 18,-18 0,18 0,-18-18,19 37,-19-19,18 36,54 1,-35-1,-19-36,0 19,18-19,-36 0,18-18,-18 18,37 0,-19 18,0-36,-18 19,18-19,-18 18,36 0,-18 0,1 0,-1 18,18-36,-18 19,-18-1,18-18,0 18,-18-18,37 18,-19 0,0 0,18 19,1-37,-37 18,36-18,0 36,0-18,1-18,-1 36,-18-17,37-1,-37 0,0-18,18 18,-18 0,0-18,-18 18,19-18,-1 18,0-18,0 0,0 19,0-19,-18 0,18 0,-18 0,19 0,-1 0,-18 0,18 0,0 0,0 0,0 0,0 0,1 0,-1 0,-18 0,36 0,-18 0,18 18,1-18,-1 0,0 0,-36 18,18-18,-18 0,19 0,-1 0,0 0,-18 0,18 0,-18 0,18 0,-18 0,18 0,0 0,-18 0,19 0,-1 0,0 0,-18-18,18 18,36-18,-35 18,-1 0,0 0,0-19,0 19,0-18,0 18,1 0,-1 0,0-18,-18 18,18 0,18 0,-36 0,18 0,19-18,-19 18,0 0,0 0,18-18,-17 18,17 0,0-18,0 18,19-18,-19 18,-18-19,19 19,-37 0,36 0,-18 0,18 0,1 0,-19-18,18 18,0 0,1-18,-37 18,36 0,0-18,-18 0,19 18,-1-18,-18 18,0 0,18 0,1 0,-37-18,36 18,-18-19,0 19,19-18,17 18,-36-18,18 18,1-18,17 0,-36 0,0 0,37-1,-37 19,18 0,-18 0,37-36,-55 36,18-18,36-18,-35 36,17-18,0-1,-18 19,0-18,19 0,-1 18,-36-18,36 18,-18-18,1 18,-1-18,0 0,18-1,-18 1,0 18,1-18,-1 0,0 18,-18-18,18 18,0 0,-18-18,18 18,19-18,-37 18,18-19,0 1,18 0,-36 18,18 0,-18-18,37 0,-37 18,18-18,-18 18,18-37,0 37,-18 0,18 0,-18-18,18 18,0-18,-18 18,0-18,19 0,-1 18,0-18,-18 18,18-18,-18-1,0 19,18 0,-18-18,18 18,0-18,1 18,-19-18,0 0,18 18,0-18,-18 18,18 0,-18-18,18 18,-18-19,0 1,0 18,0-18,18 18,0 0,-18-18,0 18,0 0,19-18,-19 0,0 18,0-18,18 18,-18 0,0-19,0 19,0-18,18 0,-18 18,18-18,-18 18,0-18,18 0,-18 0,0-1,18 19,-18 0,0-36,18 36,-18-18,0 18,0-18,19 18,-19-18,18 18,-18-18,0-1,0 19,18-18,-18 0,18-18,-18 36,18-36,-18 36,0-19,18 1,0 0,-18 0,0 18,0-36,0 36,0-18,0-1,0 19,19-18,-19 0,0-18,0 36,0-18,0 0,0-1,0 1,0 18,0-18,18 18,-18-36,0 36,0-18,0 0,0-19,0 1,-18 0,-1-19,1 19,18 18,0 0,0 0,0 18,-54 0,36 0,0 0,18-19,0 19,-19 0,1 0,0 0,0 0,18 0,-18 0,0 0,0 0,18 0,-19 0,1 0,0 0,0 0,0 0,0 0,-19 0,19 0,0 0,-18 0,36 19,-18-19,0 0,18 18,-37-18,37 0,-18 18,0 0,0-18,0 18,0-18,-19 36,37-17,-36-1,36-18,-36 18,36 0,0-18,-18 18,18-18,-19 18,19-18,-36 18,36-18,0 19,-18-1,18-18,-18 18,18 0,-18-18,0 18,18 0,-19 0,19-18,-18 19,0-1,0 18,0-18,18 0,-18-18,18 18,-18 1,-1-1,1 18,0-36,18 18,-18 0,0 0,0 1,18-1,0-18,-37 18,37 0,-18-18,0 18,0 18,18-17,-18-1,0-18,0 18,-19 0,37 0,0 0,-36-18,18 37,0-19,0 0,-1-18,-17 18,18 0,18-18,-36 18,18 0,-19 1,1-1,18-18,0 0,0 18,-1 0,-17-18,36 0,-18 18,-18 0,18-18,-1 0,19 0,-18 0,-18 18,0 1,18-1,-19 0,-17 0,18-18,17 18,1-18,18 18,-36-18,18 0,0 0,-19 18,1 1,18-19,-55 0,37 0,-18 18,36-18,-1 0,1 0,0 0,0 0,0 0,-18 0,-1 18,19-18,-18 0,0 0,-19 0,1 0,17 0,-17 0,-19 0,55 0,-18 0,18 0,-18 0,17 0,-17 0,18 0,-18 0,-19 0,37 0,-18 0,0-18,-1 18,1 0,0 0,-1-18,1-1,18 19,0 0,0-18,-19 0,19 18,-36-18,36 18,-55-18,37-18,-19 36,19-19,18 1,-18 18,36 0,-18-18,18 0,-37 18,37-18,-18 18,18-18,-18 0,0 18,18-19,0 19,0-18,-18 0,18 0,-18 18,18-18,0 18,0-18,0 0,-19-1,19 1,0 0,0 0,0 0,0 0,0 0,0-1,0 1,0 0,0 0,0 0,0 0,0 18,0-18,0-1,0 1,0 0,0 0,0 18,0-18,0 0,0 0,0-1,0 1,0 0,0 18,0-18,-18 18,18-18,0 18,0-18,-18 0,18-1,-18 1,18 0,-18 0,18 18,0-36,0 36,-18 0,18-18,-18-1,-1 1,1-18,0 36,18-36,-18 36,18-18,-18-1,18 1,-18 0,0 0,-1-18,1 36,-18-37,18 19,18 0,-18 18,0-18,18 0,-19 18,19 0,-18-18,18 18,-18 0,18-18,-18 18,0 0,0 0,18-37,-37 37,19-18,0 18,0-18,0 18,0 0,0 0,-1 0,-17-18,0 18,-19 0,1 0,18 0,-1-18,19 18,0 0,18 0,-36 0,18 0,0 0,-1 0,-17 0,0 0,0 0,36 0,-19 0,1 0,0 0,18 18,-18-18,18 0,-18 0,18 18,-18-18,18 18,0-18,0 18,0-18,0 18,-18-18,18 19,0-19,0 18,0 0,0-18,0 18,0-18,0 18,0-18,0 18,0 0,18-18,-18 19,0-19,0 18,18-18,-18 18,18-18,-18 18,0-18,18 18,-18-18,18 0,-18 18,0-18,0 0,18 0,-18 18,0-18,19 0,-19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28.33052" units="1/cm"/>
          <inkml:channelProperty channel="Y" name="resolution" value="28.37838" units="1/cm"/>
        </inkml:channelProperties>
      </inkml:inkSource>
      <inkml:timestamp xml:id="ts0" timeString="2010-03-27T17:42:39.19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259 745,'18'0,"-18"0,18 0,-18 18,0-18,0 18,0-18,0 19,0-19,0 0,19 18,-19 0,0-18,18 18,0-18,-18 0,0 18,18-18,-18 0,0 18,18-18,-18 18,0-18,0 19,0-19,0 0,0 18,18-18,-18 0,0 18,18-18,-18 18,0-18,19 18,-19-18,0 18,18-18,-18 18,0 1,0-19,18 18,-18-18,0 18,18-18,-18 18,0 0,0-18,0 18,18-18,-18 18,0-18,18 19,-18-1,0-18,0 0,0 18,18-18,-18 18,0-18,19 0,-19 18,0 0,0-18,0 18,18-18,-18 19,0-19,0 18,18-18,-18 18,0 0,0-18,0 0,0 18,0-18,0 18,0-18,0 18,18 1,-18-19,0 18,0-18,0 18,0-18,0 18,0 0,0-18,0 18,0-18,0 18,0 1,0-1,0-18,0 18,0-18,0 18,0-18,0 18,0 0,0-18,0 18,0-18,0 19,0-19,18 18,-18 0,0-18,0 18,0-18,0 18,0-18,0 18,0 0,0-18,0 19,0-19,0 18,0-18,0 18,0 0,0-18,0 18,0-18,0 18,0-18,0 18,0 1,0-19,0 18,0-18,0 18,0-18,0 18,18-18,-18 18,0 0,0 0,0 1,0-19,0 18,0-18,0 18,0 0,18 0,-18-18,0 18,0-18,0 18,0-18,0 19,0-1,19-18,-19 18,18-18,-18 18,0-18,0 18,18-18,-18 18,0-18,0 0,18 18,-18-18,18 0,-18 0,18 0,0 0,-18 0,0 19,19-19,-19 0,0 0,18 0,-18 0,0 18,18-18,-18 18,18-18,-18 0,0 0,0 18,18-18,-18 0,0 18,18-18,-18 0,0 18,18 0,-18-18,19 0,-19 19,0-19,0 0,18 0,-18 0,18 0,-18 0,18 0,0 0,-18 0,18 0,-18-19,0 1,0 18,0-18,0 18,0-18,0 18,0-36,0 36,0-18,0 18,0-19,0 1,0 18,0-18,0 18,0-18,0 18,0-18,0 0,0 18,0-18,0 18,0-19,0 19,0-18,0 0,0 18,0-18,0 18,0-18,0 0,0 0,0-1,0 19,0-18,0 0,0 0,0 0,0 18,0-18,0 0,0 18,0-19,0 19,0-36,0 36,0-18,0 0,0 18,0-18,0 0,0 18,0-19,0 19,-18 0,18-18,0 18,0-18,0 0,0 18,-18-18,18 18,0-18,0 18,0-18,-18-1,18 19,0-18,0 18,0-18,0 18,-18-18,18 18,0-18,0 18,-18-18,18 18,-19-18,19 18,0-37,0 37,0 0,-18-18,18 18,0-18,0 18,0-18,0 0,-18 18,18-18,0 18,0-19,-18 19,18-18,-18 0,18 18,0 0,-18-18,18 18,0-18,0 18,0-18,0 0,-18 18,18 0,0-19,0 19,0-18,-19 18,19 0,-18-18,18 18,0-18,0 0,0 18,-18-18,18 18,0-18,0 18,0-19,0 1,0 18,0-18,0 18,-18-36,18 36,0-18,0 18,0-18,0 18,0-19,-18 1,18 18,-18-18,18 0,0 0,0 18,0-18,-18 18,18 0,0-18,0 18,0-19,0 1,0 18,0-18,-19 18,19 0,0-18,-18 18,18-18,0 18,0-18,-18 18,18-18,0 18,0 0,0-19,0 19,-18 0,18-18,0 0,0 18,0-18,0 18,0 0,0-18,-18 18,18 0,-18-18,18 0,0 18,0-19,-18 19,18-18,0 18,0-18,0 18,-19-18,19 0,0 18,0 0,0-18,0 0,0-1,-18 19,18-18,0 18,-18-18,18 18,0-18,0 0,-18 18,18-18,0 18,0-18,0 18,0-19,-18 1,18 18,0 0,0-18,0 18,0-18,-18 18,18 0,0-18,0 18,-18 0,18-18,-19 18,19-18,0 18,-18 0,18-19,0 19,-18-18,18 18,0 0,-18 0,18-18,-18 18,18-18,-18 18,18-18,-18 18,-1 0,19-18,0 18,0-18,-18 18,18 0,0-19,-18 19,18-18,-18 18,18 0,0-18,-18 0,18 18,0 0,-18 0,18-18,0 18,-18-18,18 18,0 0,-19 0,19-18,-18 18,18-19,-18 1,18 18,-18 0,18 0,-18 0,0 0,18 0,-18 0,18 0,-19 0,1 0,18 0,0 18,0-18,0 19,0-19,0 18,0-18,0 18,0 0,0-18,0 18,-18-18,18 0,0 18,0-18,0 18,0 1,0-19,0 0,0 18,0-18,0 18,0-18,0 18,0 0,0-18,0 18,0-18,0 18,0-18,0 19,0-1,0-18,0 0,0 18,0-18,18 18,-18-18,0 18,0 0,18-18,-18 18,19-18,-19 19,0-19,0 0,0 18,0 0,18-18,0 18,-18-18,18 0,-18 0,0 18,18-18,-18 18,18 0,-18-18,18 19,-18-19,0 0,0 18,19-18,-19 18,0-18,18 0,-18 18,0 0,0-18,0 0,0 18,0-18,0 18,18-18,-18 0,18 0,-18 19,0-1,0-18,0 0,18 0,-18 18,0-18,0 0</inkml:trace>
  <inkml:trace contextRef="#ctx0" brushRef="#br0" timeOffset="15952">985 1090,'0'0,"18"0,-18 0,18 0,-18 0,18 0,-18 0,18 0,1 0,-19 0,18 0,0 0,0 0,-18 0,18 0,18 0,-36 0,19 0,-19 0,18 0,-18 0,18 0,0 0,-18 0,18 0,-18 0,18 0,-18 0,18 0,1 0,-19 0,18 0,0 0,-18 0,18 0,0 0,0 0,-18 0,18 0,1-18,-19 18,18 0,-18 0,18 0,0-18,0 18,-18 0,18 0,19 0,-19 0,0 0,0-19,-18 19,36-18,-18 18,1 0,-19 0,0 0,18 0,-18 0,18 0,-18-18,18 18,0 0,0 0,0 0,1 0,-1 0,-18 0,18 0,0 0,0 0,-18 0,36 0,-36-18,0 18,19 0,-19 0,18 0,0 0,0 0,-18 0,18-18,18 18,-36 0,19-18,-1 18,0 0,0 0,-18 0,18-18,0 18,0 0,1 0,-1-19,0 19,0-18,18 18,-18 0,-18-18,0 18,19-18,-1 18,0 0,0 0,0 0,-18-18,18 18,-18 0,18 0,1 0,-19 0,18 0,-18-18,18 18,-18 0,18 0,0 0,-18 0,18 0,-18 0,18 0,-18 0,19-18,-1 18,-18 0,18-19,0 19,0 0,-18 0,18 0,-18 0,18 0,-18 0,19 0,-19 0,18 0,0 0,-18 0,18 0,-18 0,18 0,-18 0,-36 0</inkml:trace>
  <inkml:trace contextRef="#ctx0" brushRef="#br0" timeOffset="18880">1057 908,'0'0,"0"19,0-19,0 18,0-18,-18 0,18 18,-18-18,18 0,0 18,0 0,0-18,-18 18,18-18,0 18,-18-18,18 19,0-19,-18 18,18-18,0 18,-18-18,18 0,0 0,18 0,-18 18,0-18,18 0,-18 0,0 0,0 18,18 0,-18-18,0 18,18-18,0 19,-18-19,0 18,18 0,-18-18,19 0,-19 0,0 0,0 18,18-18,0 0,-18 18,18-18,-18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27D21-5B9A-4D59-B380-78982CFD2363}" type="datetimeFigureOut">
              <a:rPr lang="en-US" smtClean="0"/>
              <a:t>3/15/2012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1F0A8-DA9B-45CA-8BE7-9F6DADB63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07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437D2-4439-4AC1-8984-6ADE51DFA258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437D2-4439-4AC1-8984-6ADE51DFA258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8B090F-F338-4ABD-B0C6-6F0AE2334288}" type="slidenum">
              <a:rPr lang="en-US" smtClean="0">
                <a:latin typeface="Times New Roman" pitchFamily="18" charset="0"/>
              </a:rPr>
              <a:pPr/>
              <a:t>13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D01D-B9F5-44F2-8A83-BB3CBC8A91FD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3A52-5031-487C-A52B-0114EDDC1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D01D-B9F5-44F2-8A83-BB3CBC8A91FD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3A52-5031-487C-A52B-0114EDDC1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D01D-B9F5-44F2-8A83-BB3CBC8A91FD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3A52-5031-487C-A52B-0114EDDC1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D01D-B9F5-44F2-8A83-BB3CBC8A91FD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3A52-5031-487C-A52B-0114EDDC1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6B091-7115-4417-BF7D-19C8FACE4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D01D-B9F5-44F2-8A83-BB3CBC8A91FD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3A52-5031-487C-A52B-0114EDDC1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D01D-B9F5-44F2-8A83-BB3CBC8A91FD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3A52-5031-487C-A52B-0114EDDC1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D01D-B9F5-44F2-8A83-BB3CBC8A91FD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3A52-5031-487C-A52B-0114EDDC1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D01D-B9F5-44F2-8A83-BB3CBC8A91FD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3A52-5031-487C-A52B-0114EDDC1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D01D-B9F5-44F2-8A83-BB3CBC8A91FD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3A52-5031-487C-A52B-0114EDDC1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D01D-B9F5-44F2-8A83-BB3CBC8A91FD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3A52-5031-487C-A52B-0114EDDC1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D01D-B9F5-44F2-8A83-BB3CBC8A91FD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3A52-5031-487C-A52B-0114EDDC1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D01D-B9F5-44F2-8A83-BB3CBC8A91FD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3A52-5031-487C-A52B-0114EDDC1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FD01D-B9F5-44F2-8A83-BB3CBC8A91FD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A3A52-5031-487C-A52B-0114EDDC1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.jpeg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customXml" Target="../ink/ink2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6.emf"/><Relationship Id="rId5" Type="http://schemas.openxmlformats.org/officeDocument/2006/relationships/customXml" Target="../ink/ink5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1470025"/>
          </a:xfrm>
        </p:spPr>
        <p:txBody>
          <a:bodyPr/>
          <a:lstStyle/>
          <a:p>
            <a:r>
              <a:rPr lang="en-US" dirty="0" smtClean="0"/>
              <a:t>Quiz 3a</a:t>
            </a:r>
            <a:br>
              <a:rPr lang="en-US" dirty="0" smtClean="0"/>
            </a:br>
            <a:r>
              <a:rPr lang="en-US" dirty="0" smtClean="0"/>
              <a:t>Brought to you by Chris Hill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9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86000" y="2590800"/>
            <a:ext cx="4724400" cy="31162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0" y="3352800"/>
            <a:ext cx="1671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Hope This helps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3429000"/>
            <a:ext cx="182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tell ‘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Nuna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4724400"/>
            <a:ext cx="2721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I’m </a:t>
            </a:r>
            <a:r>
              <a:rPr lang="en-US" dirty="0" err="1" smtClean="0">
                <a:solidFill>
                  <a:srgbClr val="FF0000"/>
                </a:solidFill>
              </a:rPr>
              <a:t>gonna</a:t>
            </a:r>
            <a:r>
              <a:rPr lang="en-US" dirty="0" smtClean="0">
                <a:solidFill>
                  <a:srgbClr val="FF0000"/>
                </a:solidFill>
              </a:rPr>
              <a:t> fail you all!!!!!!!!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07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5075" y="3336925"/>
              <a:ext cx="1679575" cy="406400"/>
            </p14:xfrm>
          </p:contentPart>
        </mc:Choice>
        <mc:Fallback>
          <p:pic>
            <p:nvPicPr>
              <p:cNvPr id="307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65714" y="3327566"/>
                <a:ext cx="1698297" cy="425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07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2375" y="3598863"/>
              <a:ext cx="136525" cy="85725"/>
            </p14:xfrm>
          </p:contentPart>
        </mc:Choice>
        <mc:Fallback>
          <p:pic>
            <p:nvPicPr>
              <p:cNvPr id="307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53009" y="3589498"/>
                <a:ext cx="155257" cy="104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07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4600" y="3276600"/>
              <a:ext cx="2362200" cy="673100"/>
            </p14:xfrm>
          </p:contentPart>
        </mc:Choice>
        <mc:Fallback>
          <p:pic>
            <p:nvPicPr>
              <p:cNvPr id="307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15240" y="3267241"/>
                <a:ext cx="2380919" cy="691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07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16300" y="4552950"/>
              <a:ext cx="3082925" cy="574675"/>
            </p14:xfrm>
          </p:contentPart>
        </mc:Choice>
        <mc:Fallback>
          <p:pic>
            <p:nvPicPr>
              <p:cNvPr id="307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06940" y="4543594"/>
                <a:ext cx="3101644" cy="593387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Which of the following is not found in Upper Motor Neuron Syndrome?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108204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Hyperactive reflexes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Spastic paralysis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Babinski</a:t>
            </a:r>
            <a:r>
              <a:rPr lang="en-US" dirty="0" smtClean="0"/>
              <a:t> sign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Pronounced atrophy – Lower motor syndrome.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UMN lesions</a:t>
            </a:r>
          </a:p>
        </p:txBody>
      </p:sp>
      <p:pic>
        <p:nvPicPr>
          <p:cNvPr id="38915" name="Picture 5" descr="40A5B3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875" y="-152400"/>
            <a:ext cx="69342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5. Which pathway would be found in the area surrounded by the red circle?</a:t>
            </a:r>
            <a:endParaRPr lang="en-US" dirty="0"/>
          </a:p>
        </p:txBody>
      </p:sp>
      <p:pic>
        <p:nvPicPr>
          <p:cNvPr id="5" name="Picture 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5100" y="2133600"/>
            <a:ext cx="389890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6324600" y="4343400"/>
            <a:ext cx="7620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876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Vestibulospinal</a:t>
            </a:r>
            <a:r>
              <a:rPr lang="en-US" dirty="0" smtClean="0"/>
              <a:t> tract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Medial </a:t>
            </a:r>
            <a:r>
              <a:rPr lang="en-US" dirty="0" err="1" smtClean="0"/>
              <a:t>reticulospinal</a:t>
            </a:r>
            <a:r>
              <a:rPr lang="en-US" dirty="0" smtClean="0"/>
              <a:t> tract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Lateral  </a:t>
            </a:r>
            <a:r>
              <a:rPr lang="en-US" dirty="0" err="1" smtClean="0"/>
              <a:t>reticulospinal</a:t>
            </a:r>
            <a:r>
              <a:rPr lang="en-US" dirty="0" smtClean="0"/>
              <a:t> tract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Corticospinal</a:t>
            </a:r>
            <a:r>
              <a:rPr lang="en-US" dirty="0" smtClean="0">
                <a:solidFill>
                  <a:srgbClr val="FF0000"/>
                </a:solidFill>
              </a:rPr>
              <a:t> tract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28613"/>
            <a:ext cx="3294063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4515" name="Group 3"/>
          <p:cNvGraphicFramePr>
            <a:graphicFrameLocks noGrp="1"/>
          </p:cNvGraphicFramePr>
          <p:nvPr/>
        </p:nvGraphicFramePr>
        <p:xfrm>
          <a:off x="19050" y="4092575"/>
          <a:ext cx="9109075" cy="1798638"/>
        </p:xfrm>
        <a:graphic>
          <a:graphicData uri="http://schemas.openxmlformats.org/drawingml/2006/table">
            <a:tbl>
              <a:tblPr/>
              <a:tblGrid>
                <a:gridCol w="9109075"/>
              </a:tblGrid>
              <a:tr h="179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Descending motor systems.  In each image, outline the general location of the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corticospinal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 tract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medial 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pontine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)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reticulospinal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 tract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,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ateral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vestibulospinal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 tract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, &amp;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the 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ateral 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medullary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)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reticulospinal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 tract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04800" y="481013"/>
            <a:ext cx="1757363" cy="2951162"/>
            <a:chOff x="192" y="303"/>
            <a:chExt cx="1107" cy="1859"/>
          </a:xfrm>
        </p:grpSpPr>
        <p:sp>
          <p:nvSpPr>
            <p:cNvPr id="18453" name="Oval 12"/>
            <p:cNvSpPr>
              <a:spLocks noChangeArrowheads="1"/>
            </p:cNvSpPr>
            <p:nvPr/>
          </p:nvSpPr>
          <p:spPr bwMode="auto">
            <a:xfrm>
              <a:off x="535" y="1118"/>
              <a:ext cx="69" cy="303"/>
            </a:xfrm>
            <a:prstGeom prst="ellipse">
              <a:avLst/>
            </a:prstGeom>
            <a:solidFill>
              <a:srgbClr val="0AFF08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Oval 13"/>
            <p:cNvSpPr>
              <a:spLocks noChangeArrowheads="1"/>
            </p:cNvSpPr>
            <p:nvPr/>
          </p:nvSpPr>
          <p:spPr bwMode="auto">
            <a:xfrm>
              <a:off x="535" y="1631"/>
              <a:ext cx="69" cy="140"/>
            </a:xfrm>
            <a:prstGeom prst="ellipse">
              <a:avLst/>
            </a:prstGeom>
            <a:solidFill>
              <a:srgbClr val="0AFF08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5" name="Oval 14"/>
            <p:cNvSpPr>
              <a:spLocks noChangeArrowheads="1"/>
            </p:cNvSpPr>
            <p:nvPr/>
          </p:nvSpPr>
          <p:spPr bwMode="auto">
            <a:xfrm>
              <a:off x="384" y="1380"/>
              <a:ext cx="69" cy="267"/>
            </a:xfrm>
            <a:prstGeom prst="ellipse">
              <a:avLst/>
            </a:prstGeom>
            <a:solidFill>
              <a:srgbClr val="0AFF08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92" y="303"/>
              <a:ext cx="876" cy="1859"/>
              <a:chOff x="2198" y="144"/>
              <a:chExt cx="1834" cy="4080"/>
            </a:xfrm>
          </p:grpSpPr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2198" y="1169"/>
                <a:ext cx="1834" cy="2699"/>
                <a:chOff x="768" y="1200"/>
                <a:chExt cx="2256" cy="3034"/>
              </a:xfrm>
            </p:grpSpPr>
            <p:sp>
              <p:nvSpPr>
                <p:cNvPr id="1847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768" y="1824"/>
                  <a:ext cx="2256" cy="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75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768" y="1200"/>
                  <a:ext cx="2256" cy="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76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768" y="3024"/>
                  <a:ext cx="2256" cy="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77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768" y="4224"/>
                  <a:ext cx="2256" cy="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467" name="Freeform 21"/>
              <p:cNvSpPr>
                <a:spLocks/>
              </p:cNvSpPr>
              <p:nvPr/>
            </p:nvSpPr>
            <p:spPr bwMode="auto">
              <a:xfrm flipH="1">
                <a:off x="3365" y="1175"/>
                <a:ext cx="623" cy="2769"/>
              </a:xfrm>
              <a:custGeom>
                <a:avLst/>
                <a:gdLst>
                  <a:gd name="T0" fmla="*/ 58 w 855"/>
                  <a:gd name="T1" fmla="*/ 0 h 3739"/>
                  <a:gd name="T2" fmla="*/ 68 w 855"/>
                  <a:gd name="T3" fmla="*/ 28 h 3739"/>
                  <a:gd name="T4" fmla="*/ 92 w 855"/>
                  <a:gd name="T5" fmla="*/ 67 h 3739"/>
                  <a:gd name="T6" fmla="*/ 120 w 855"/>
                  <a:gd name="T7" fmla="*/ 124 h 3739"/>
                  <a:gd name="T8" fmla="*/ 145 w 855"/>
                  <a:gd name="T9" fmla="*/ 187 h 3739"/>
                  <a:gd name="T10" fmla="*/ 163 w 855"/>
                  <a:gd name="T11" fmla="*/ 256 h 3739"/>
                  <a:gd name="T12" fmla="*/ 160 w 855"/>
                  <a:gd name="T13" fmla="*/ 310 h 3739"/>
                  <a:gd name="T14" fmla="*/ 142 w 855"/>
                  <a:gd name="T15" fmla="*/ 318 h 3739"/>
                  <a:gd name="T16" fmla="*/ 108 w 855"/>
                  <a:gd name="T17" fmla="*/ 340 h 3739"/>
                  <a:gd name="T18" fmla="*/ 60 w 855"/>
                  <a:gd name="T19" fmla="*/ 405 h 3739"/>
                  <a:gd name="T20" fmla="*/ 44 w 855"/>
                  <a:gd name="T21" fmla="*/ 445 h 3739"/>
                  <a:gd name="T22" fmla="*/ 15 w 855"/>
                  <a:gd name="T23" fmla="*/ 530 h 3739"/>
                  <a:gd name="T24" fmla="*/ 4 w 855"/>
                  <a:gd name="T25" fmla="*/ 595 h 3739"/>
                  <a:gd name="T26" fmla="*/ 2 w 855"/>
                  <a:gd name="T27" fmla="*/ 654 h 3739"/>
                  <a:gd name="T28" fmla="*/ 17 w 855"/>
                  <a:gd name="T29" fmla="*/ 718 h 3739"/>
                  <a:gd name="T30" fmla="*/ 26 w 855"/>
                  <a:gd name="T31" fmla="*/ 754 h 3739"/>
                  <a:gd name="T32" fmla="*/ 52 w 855"/>
                  <a:gd name="T33" fmla="*/ 804 h 3739"/>
                  <a:gd name="T34" fmla="*/ 83 w 855"/>
                  <a:gd name="T35" fmla="*/ 851 h 3739"/>
                  <a:gd name="T36" fmla="*/ 117 w 855"/>
                  <a:gd name="T37" fmla="*/ 876 h 3739"/>
                  <a:gd name="T38" fmla="*/ 152 w 855"/>
                  <a:gd name="T39" fmla="*/ 895 h 3739"/>
                  <a:gd name="T40" fmla="*/ 149 w 855"/>
                  <a:gd name="T41" fmla="*/ 919 h 3739"/>
                  <a:gd name="T42" fmla="*/ 156 w 855"/>
                  <a:gd name="T43" fmla="*/ 963 h 3739"/>
                  <a:gd name="T44" fmla="*/ 170 w 855"/>
                  <a:gd name="T45" fmla="*/ 1031 h 3739"/>
                  <a:gd name="T46" fmla="*/ 197 w 855"/>
                  <a:gd name="T47" fmla="*/ 1106 h 3739"/>
                  <a:gd name="T48" fmla="*/ 218 w 855"/>
                  <a:gd name="T49" fmla="*/ 1168 h 3739"/>
                  <a:gd name="T50" fmla="*/ 238 w 855"/>
                  <a:gd name="T51" fmla="*/ 1257 h 3739"/>
                  <a:gd name="T52" fmla="*/ 259 w 855"/>
                  <a:gd name="T53" fmla="*/ 1329 h 3739"/>
                  <a:gd name="T54" fmla="*/ 285 w 855"/>
                  <a:gd name="T55" fmla="*/ 1396 h 3739"/>
                  <a:gd name="T56" fmla="*/ 306 w 855"/>
                  <a:gd name="T57" fmla="*/ 1439 h 3739"/>
                  <a:gd name="T58" fmla="*/ 322 w 855"/>
                  <a:gd name="T59" fmla="*/ 1466 h 3739"/>
                  <a:gd name="T60" fmla="*/ 329 w 855"/>
                  <a:gd name="T61" fmla="*/ 1493 h 3739"/>
                  <a:gd name="T62" fmla="*/ 331 w 855"/>
                  <a:gd name="T63" fmla="*/ 1519 h 37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55"/>
                  <a:gd name="T97" fmla="*/ 0 h 3739"/>
                  <a:gd name="T98" fmla="*/ 855 w 855"/>
                  <a:gd name="T99" fmla="*/ 3739 h 37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55" h="3739">
                    <a:moveTo>
                      <a:pt x="149" y="0"/>
                    </a:moveTo>
                    <a:cubicBezTo>
                      <a:pt x="154" y="21"/>
                      <a:pt x="159" y="42"/>
                      <a:pt x="174" y="69"/>
                    </a:cubicBezTo>
                    <a:cubicBezTo>
                      <a:pt x="189" y="96"/>
                      <a:pt x="215" y="126"/>
                      <a:pt x="238" y="165"/>
                    </a:cubicBezTo>
                    <a:cubicBezTo>
                      <a:pt x="261" y="204"/>
                      <a:pt x="288" y="257"/>
                      <a:pt x="311" y="306"/>
                    </a:cubicBezTo>
                    <a:cubicBezTo>
                      <a:pt x="334" y="355"/>
                      <a:pt x="357" y="408"/>
                      <a:pt x="375" y="462"/>
                    </a:cubicBezTo>
                    <a:cubicBezTo>
                      <a:pt x="393" y="516"/>
                      <a:pt x="415" y="581"/>
                      <a:pt x="421" y="631"/>
                    </a:cubicBezTo>
                    <a:cubicBezTo>
                      <a:pt x="427" y="681"/>
                      <a:pt x="421" y="738"/>
                      <a:pt x="412" y="763"/>
                    </a:cubicBezTo>
                    <a:cubicBezTo>
                      <a:pt x="403" y="788"/>
                      <a:pt x="388" y="770"/>
                      <a:pt x="366" y="782"/>
                    </a:cubicBezTo>
                    <a:cubicBezTo>
                      <a:pt x="344" y="794"/>
                      <a:pt x="314" y="801"/>
                      <a:pt x="279" y="837"/>
                    </a:cubicBezTo>
                    <a:cubicBezTo>
                      <a:pt x="244" y="873"/>
                      <a:pt x="183" y="954"/>
                      <a:pt x="156" y="997"/>
                    </a:cubicBezTo>
                    <a:cubicBezTo>
                      <a:pt x="129" y="1040"/>
                      <a:pt x="135" y="1046"/>
                      <a:pt x="115" y="1097"/>
                    </a:cubicBezTo>
                    <a:cubicBezTo>
                      <a:pt x="95" y="1148"/>
                      <a:pt x="55" y="1241"/>
                      <a:pt x="37" y="1303"/>
                    </a:cubicBezTo>
                    <a:cubicBezTo>
                      <a:pt x="19" y="1365"/>
                      <a:pt x="15" y="1416"/>
                      <a:pt x="10" y="1467"/>
                    </a:cubicBezTo>
                    <a:cubicBezTo>
                      <a:pt x="5" y="1518"/>
                      <a:pt x="0" y="1559"/>
                      <a:pt x="5" y="1609"/>
                    </a:cubicBezTo>
                    <a:cubicBezTo>
                      <a:pt x="10" y="1659"/>
                      <a:pt x="31" y="1728"/>
                      <a:pt x="42" y="1769"/>
                    </a:cubicBezTo>
                    <a:cubicBezTo>
                      <a:pt x="53" y="1810"/>
                      <a:pt x="54" y="1821"/>
                      <a:pt x="69" y="1856"/>
                    </a:cubicBezTo>
                    <a:cubicBezTo>
                      <a:pt x="84" y="1891"/>
                      <a:pt x="109" y="1939"/>
                      <a:pt x="133" y="1979"/>
                    </a:cubicBezTo>
                    <a:cubicBezTo>
                      <a:pt x="157" y="2019"/>
                      <a:pt x="187" y="2064"/>
                      <a:pt x="215" y="2094"/>
                    </a:cubicBezTo>
                    <a:cubicBezTo>
                      <a:pt x="243" y="2124"/>
                      <a:pt x="272" y="2140"/>
                      <a:pt x="302" y="2158"/>
                    </a:cubicBezTo>
                    <a:cubicBezTo>
                      <a:pt x="332" y="2176"/>
                      <a:pt x="380" y="2186"/>
                      <a:pt x="394" y="2203"/>
                    </a:cubicBezTo>
                    <a:cubicBezTo>
                      <a:pt x="408" y="2220"/>
                      <a:pt x="383" y="2235"/>
                      <a:pt x="384" y="2263"/>
                    </a:cubicBezTo>
                    <a:cubicBezTo>
                      <a:pt x="385" y="2291"/>
                      <a:pt x="394" y="2327"/>
                      <a:pt x="403" y="2373"/>
                    </a:cubicBezTo>
                    <a:cubicBezTo>
                      <a:pt x="412" y="2419"/>
                      <a:pt x="421" y="2478"/>
                      <a:pt x="439" y="2537"/>
                    </a:cubicBezTo>
                    <a:cubicBezTo>
                      <a:pt x="457" y="2596"/>
                      <a:pt x="487" y="2669"/>
                      <a:pt x="508" y="2725"/>
                    </a:cubicBezTo>
                    <a:cubicBezTo>
                      <a:pt x="529" y="2781"/>
                      <a:pt x="545" y="2813"/>
                      <a:pt x="563" y="2875"/>
                    </a:cubicBezTo>
                    <a:cubicBezTo>
                      <a:pt x="581" y="2937"/>
                      <a:pt x="596" y="3029"/>
                      <a:pt x="613" y="3095"/>
                    </a:cubicBezTo>
                    <a:cubicBezTo>
                      <a:pt x="630" y="3161"/>
                      <a:pt x="647" y="3216"/>
                      <a:pt x="668" y="3273"/>
                    </a:cubicBezTo>
                    <a:cubicBezTo>
                      <a:pt x="689" y="3330"/>
                      <a:pt x="716" y="3393"/>
                      <a:pt x="736" y="3438"/>
                    </a:cubicBezTo>
                    <a:cubicBezTo>
                      <a:pt x="756" y="3483"/>
                      <a:pt x="775" y="3514"/>
                      <a:pt x="791" y="3543"/>
                    </a:cubicBezTo>
                    <a:cubicBezTo>
                      <a:pt x="807" y="3572"/>
                      <a:pt x="822" y="3589"/>
                      <a:pt x="832" y="3611"/>
                    </a:cubicBezTo>
                    <a:cubicBezTo>
                      <a:pt x="842" y="3633"/>
                      <a:pt x="847" y="3654"/>
                      <a:pt x="851" y="3675"/>
                    </a:cubicBezTo>
                    <a:cubicBezTo>
                      <a:pt x="855" y="3696"/>
                      <a:pt x="855" y="3717"/>
                      <a:pt x="855" y="3739"/>
                    </a:cubicBezTo>
                  </a:path>
                </a:pathLst>
              </a:cu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8" name="Freeform 22"/>
              <p:cNvSpPr>
                <a:spLocks/>
              </p:cNvSpPr>
              <p:nvPr/>
            </p:nvSpPr>
            <p:spPr bwMode="auto">
              <a:xfrm>
                <a:off x="2257" y="1175"/>
                <a:ext cx="623" cy="2769"/>
              </a:xfrm>
              <a:custGeom>
                <a:avLst/>
                <a:gdLst>
                  <a:gd name="T0" fmla="*/ 58 w 855"/>
                  <a:gd name="T1" fmla="*/ 0 h 3739"/>
                  <a:gd name="T2" fmla="*/ 68 w 855"/>
                  <a:gd name="T3" fmla="*/ 28 h 3739"/>
                  <a:gd name="T4" fmla="*/ 92 w 855"/>
                  <a:gd name="T5" fmla="*/ 67 h 3739"/>
                  <a:gd name="T6" fmla="*/ 120 w 855"/>
                  <a:gd name="T7" fmla="*/ 124 h 3739"/>
                  <a:gd name="T8" fmla="*/ 145 w 855"/>
                  <a:gd name="T9" fmla="*/ 187 h 3739"/>
                  <a:gd name="T10" fmla="*/ 163 w 855"/>
                  <a:gd name="T11" fmla="*/ 256 h 3739"/>
                  <a:gd name="T12" fmla="*/ 160 w 855"/>
                  <a:gd name="T13" fmla="*/ 310 h 3739"/>
                  <a:gd name="T14" fmla="*/ 142 w 855"/>
                  <a:gd name="T15" fmla="*/ 318 h 3739"/>
                  <a:gd name="T16" fmla="*/ 108 w 855"/>
                  <a:gd name="T17" fmla="*/ 340 h 3739"/>
                  <a:gd name="T18" fmla="*/ 60 w 855"/>
                  <a:gd name="T19" fmla="*/ 405 h 3739"/>
                  <a:gd name="T20" fmla="*/ 44 w 855"/>
                  <a:gd name="T21" fmla="*/ 445 h 3739"/>
                  <a:gd name="T22" fmla="*/ 15 w 855"/>
                  <a:gd name="T23" fmla="*/ 530 h 3739"/>
                  <a:gd name="T24" fmla="*/ 4 w 855"/>
                  <a:gd name="T25" fmla="*/ 595 h 3739"/>
                  <a:gd name="T26" fmla="*/ 2 w 855"/>
                  <a:gd name="T27" fmla="*/ 654 h 3739"/>
                  <a:gd name="T28" fmla="*/ 17 w 855"/>
                  <a:gd name="T29" fmla="*/ 718 h 3739"/>
                  <a:gd name="T30" fmla="*/ 26 w 855"/>
                  <a:gd name="T31" fmla="*/ 754 h 3739"/>
                  <a:gd name="T32" fmla="*/ 52 w 855"/>
                  <a:gd name="T33" fmla="*/ 804 h 3739"/>
                  <a:gd name="T34" fmla="*/ 83 w 855"/>
                  <a:gd name="T35" fmla="*/ 851 h 3739"/>
                  <a:gd name="T36" fmla="*/ 117 w 855"/>
                  <a:gd name="T37" fmla="*/ 876 h 3739"/>
                  <a:gd name="T38" fmla="*/ 152 w 855"/>
                  <a:gd name="T39" fmla="*/ 895 h 3739"/>
                  <a:gd name="T40" fmla="*/ 149 w 855"/>
                  <a:gd name="T41" fmla="*/ 919 h 3739"/>
                  <a:gd name="T42" fmla="*/ 156 w 855"/>
                  <a:gd name="T43" fmla="*/ 963 h 3739"/>
                  <a:gd name="T44" fmla="*/ 170 w 855"/>
                  <a:gd name="T45" fmla="*/ 1031 h 3739"/>
                  <a:gd name="T46" fmla="*/ 197 w 855"/>
                  <a:gd name="T47" fmla="*/ 1106 h 3739"/>
                  <a:gd name="T48" fmla="*/ 218 w 855"/>
                  <a:gd name="T49" fmla="*/ 1168 h 3739"/>
                  <a:gd name="T50" fmla="*/ 238 w 855"/>
                  <a:gd name="T51" fmla="*/ 1257 h 3739"/>
                  <a:gd name="T52" fmla="*/ 259 w 855"/>
                  <a:gd name="T53" fmla="*/ 1329 h 3739"/>
                  <a:gd name="T54" fmla="*/ 285 w 855"/>
                  <a:gd name="T55" fmla="*/ 1396 h 3739"/>
                  <a:gd name="T56" fmla="*/ 306 w 855"/>
                  <a:gd name="T57" fmla="*/ 1439 h 3739"/>
                  <a:gd name="T58" fmla="*/ 322 w 855"/>
                  <a:gd name="T59" fmla="*/ 1466 h 3739"/>
                  <a:gd name="T60" fmla="*/ 329 w 855"/>
                  <a:gd name="T61" fmla="*/ 1493 h 3739"/>
                  <a:gd name="T62" fmla="*/ 331 w 855"/>
                  <a:gd name="T63" fmla="*/ 1519 h 37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55"/>
                  <a:gd name="T97" fmla="*/ 0 h 3739"/>
                  <a:gd name="T98" fmla="*/ 855 w 855"/>
                  <a:gd name="T99" fmla="*/ 3739 h 37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55" h="3739">
                    <a:moveTo>
                      <a:pt x="149" y="0"/>
                    </a:moveTo>
                    <a:cubicBezTo>
                      <a:pt x="154" y="21"/>
                      <a:pt x="159" y="42"/>
                      <a:pt x="174" y="69"/>
                    </a:cubicBezTo>
                    <a:cubicBezTo>
                      <a:pt x="189" y="96"/>
                      <a:pt x="215" y="126"/>
                      <a:pt x="238" y="165"/>
                    </a:cubicBezTo>
                    <a:cubicBezTo>
                      <a:pt x="261" y="204"/>
                      <a:pt x="288" y="257"/>
                      <a:pt x="311" y="306"/>
                    </a:cubicBezTo>
                    <a:cubicBezTo>
                      <a:pt x="334" y="355"/>
                      <a:pt x="357" y="408"/>
                      <a:pt x="375" y="462"/>
                    </a:cubicBezTo>
                    <a:cubicBezTo>
                      <a:pt x="393" y="516"/>
                      <a:pt x="415" y="581"/>
                      <a:pt x="421" y="631"/>
                    </a:cubicBezTo>
                    <a:cubicBezTo>
                      <a:pt x="427" y="681"/>
                      <a:pt x="421" y="738"/>
                      <a:pt x="412" y="763"/>
                    </a:cubicBezTo>
                    <a:cubicBezTo>
                      <a:pt x="403" y="788"/>
                      <a:pt x="388" y="770"/>
                      <a:pt x="366" y="782"/>
                    </a:cubicBezTo>
                    <a:cubicBezTo>
                      <a:pt x="344" y="794"/>
                      <a:pt x="314" y="801"/>
                      <a:pt x="279" y="837"/>
                    </a:cubicBezTo>
                    <a:cubicBezTo>
                      <a:pt x="244" y="873"/>
                      <a:pt x="183" y="954"/>
                      <a:pt x="156" y="997"/>
                    </a:cubicBezTo>
                    <a:cubicBezTo>
                      <a:pt x="129" y="1040"/>
                      <a:pt x="135" y="1046"/>
                      <a:pt x="115" y="1097"/>
                    </a:cubicBezTo>
                    <a:cubicBezTo>
                      <a:pt x="95" y="1148"/>
                      <a:pt x="55" y="1241"/>
                      <a:pt x="37" y="1303"/>
                    </a:cubicBezTo>
                    <a:cubicBezTo>
                      <a:pt x="19" y="1365"/>
                      <a:pt x="15" y="1416"/>
                      <a:pt x="10" y="1467"/>
                    </a:cubicBezTo>
                    <a:cubicBezTo>
                      <a:pt x="5" y="1518"/>
                      <a:pt x="0" y="1559"/>
                      <a:pt x="5" y="1609"/>
                    </a:cubicBezTo>
                    <a:cubicBezTo>
                      <a:pt x="10" y="1659"/>
                      <a:pt x="31" y="1728"/>
                      <a:pt x="42" y="1769"/>
                    </a:cubicBezTo>
                    <a:cubicBezTo>
                      <a:pt x="53" y="1810"/>
                      <a:pt x="54" y="1821"/>
                      <a:pt x="69" y="1856"/>
                    </a:cubicBezTo>
                    <a:cubicBezTo>
                      <a:pt x="84" y="1891"/>
                      <a:pt x="109" y="1939"/>
                      <a:pt x="133" y="1979"/>
                    </a:cubicBezTo>
                    <a:cubicBezTo>
                      <a:pt x="157" y="2019"/>
                      <a:pt x="187" y="2064"/>
                      <a:pt x="215" y="2094"/>
                    </a:cubicBezTo>
                    <a:cubicBezTo>
                      <a:pt x="243" y="2124"/>
                      <a:pt x="272" y="2140"/>
                      <a:pt x="302" y="2158"/>
                    </a:cubicBezTo>
                    <a:cubicBezTo>
                      <a:pt x="332" y="2176"/>
                      <a:pt x="380" y="2186"/>
                      <a:pt x="394" y="2203"/>
                    </a:cubicBezTo>
                    <a:cubicBezTo>
                      <a:pt x="408" y="2220"/>
                      <a:pt x="383" y="2235"/>
                      <a:pt x="384" y="2263"/>
                    </a:cubicBezTo>
                    <a:cubicBezTo>
                      <a:pt x="385" y="2291"/>
                      <a:pt x="394" y="2327"/>
                      <a:pt x="403" y="2373"/>
                    </a:cubicBezTo>
                    <a:cubicBezTo>
                      <a:pt x="412" y="2419"/>
                      <a:pt x="421" y="2478"/>
                      <a:pt x="439" y="2537"/>
                    </a:cubicBezTo>
                    <a:cubicBezTo>
                      <a:pt x="457" y="2596"/>
                      <a:pt x="487" y="2669"/>
                      <a:pt x="508" y="2725"/>
                    </a:cubicBezTo>
                    <a:cubicBezTo>
                      <a:pt x="529" y="2781"/>
                      <a:pt x="545" y="2813"/>
                      <a:pt x="563" y="2875"/>
                    </a:cubicBezTo>
                    <a:cubicBezTo>
                      <a:pt x="581" y="2937"/>
                      <a:pt x="596" y="3029"/>
                      <a:pt x="613" y="3095"/>
                    </a:cubicBezTo>
                    <a:cubicBezTo>
                      <a:pt x="630" y="3161"/>
                      <a:pt x="647" y="3216"/>
                      <a:pt x="668" y="3273"/>
                    </a:cubicBezTo>
                    <a:cubicBezTo>
                      <a:pt x="689" y="3330"/>
                      <a:pt x="716" y="3393"/>
                      <a:pt x="736" y="3438"/>
                    </a:cubicBezTo>
                    <a:cubicBezTo>
                      <a:pt x="756" y="3483"/>
                      <a:pt x="775" y="3514"/>
                      <a:pt x="791" y="3543"/>
                    </a:cubicBezTo>
                    <a:cubicBezTo>
                      <a:pt x="807" y="3572"/>
                      <a:pt x="822" y="3589"/>
                      <a:pt x="832" y="3611"/>
                    </a:cubicBezTo>
                    <a:cubicBezTo>
                      <a:pt x="842" y="3633"/>
                      <a:pt x="847" y="3654"/>
                      <a:pt x="851" y="3675"/>
                    </a:cubicBezTo>
                    <a:cubicBezTo>
                      <a:pt x="855" y="3696"/>
                      <a:pt x="855" y="3717"/>
                      <a:pt x="855" y="3739"/>
                    </a:cubicBezTo>
                  </a:path>
                </a:pathLst>
              </a:cu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9" name="Line 23"/>
              <p:cNvSpPr>
                <a:spLocks noChangeShapeType="1"/>
              </p:cNvSpPr>
              <p:nvPr/>
            </p:nvSpPr>
            <p:spPr bwMode="auto">
              <a:xfrm>
                <a:off x="3132" y="144"/>
                <a:ext cx="0" cy="408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lgDash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0" name="Oval 24"/>
              <p:cNvSpPr>
                <a:spLocks noChangeArrowheads="1"/>
              </p:cNvSpPr>
              <p:nvPr/>
            </p:nvSpPr>
            <p:spPr bwMode="auto">
              <a:xfrm rot="19980092" flipH="1">
                <a:off x="3229" y="264"/>
                <a:ext cx="619" cy="728"/>
              </a:xfrm>
              <a:prstGeom prst="ellips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1" name="Oval 25"/>
              <p:cNvSpPr>
                <a:spLocks noChangeArrowheads="1"/>
              </p:cNvSpPr>
              <p:nvPr/>
            </p:nvSpPr>
            <p:spPr bwMode="auto">
              <a:xfrm rot="1619908">
                <a:off x="2405" y="264"/>
                <a:ext cx="619" cy="728"/>
              </a:xfrm>
              <a:prstGeom prst="ellips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2" name="Line 26"/>
              <p:cNvSpPr>
                <a:spLocks noChangeShapeType="1"/>
              </p:cNvSpPr>
              <p:nvPr/>
            </p:nvSpPr>
            <p:spPr bwMode="auto">
              <a:xfrm>
                <a:off x="2880" y="3942"/>
                <a:ext cx="0" cy="27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3" name="Line 27"/>
              <p:cNvSpPr>
                <a:spLocks noChangeShapeType="1"/>
              </p:cNvSpPr>
              <p:nvPr/>
            </p:nvSpPr>
            <p:spPr bwMode="auto">
              <a:xfrm>
                <a:off x="3364" y="3942"/>
                <a:ext cx="0" cy="27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57" name="Oval 28"/>
            <p:cNvSpPr>
              <a:spLocks noChangeArrowheads="1"/>
            </p:cNvSpPr>
            <p:nvPr/>
          </p:nvSpPr>
          <p:spPr bwMode="auto">
            <a:xfrm>
              <a:off x="526" y="839"/>
              <a:ext cx="69" cy="140"/>
            </a:xfrm>
            <a:prstGeom prst="ellipse">
              <a:avLst/>
            </a:prstGeom>
            <a:solidFill>
              <a:srgbClr val="0AFF08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8" name="Freeform 29"/>
            <p:cNvSpPr>
              <a:spLocks/>
            </p:cNvSpPr>
            <p:nvPr/>
          </p:nvSpPr>
          <p:spPr bwMode="auto">
            <a:xfrm>
              <a:off x="582" y="419"/>
              <a:ext cx="717" cy="1262"/>
            </a:xfrm>
            <a:custGeom>
              <a:avLst/>
              <a:gdLst>
                <a:gd name="T0" fmla="*/ 179 w 1438"/>
                <a:gd name="T1" fmla="*/ 0 h 2579"/>
                <a:gd name="T2" fmla="*/ 170 w 1438"/>
                <a:gd name="T3" fmla="*/ 5 h 2579"/>
                <a:gd name="T4" fmla="*/ 146 w 1438"/>
                <a:gd name="T5" fmla="*/ 21 h 2579"/>
                <a:gd name="T6" fmla="*/ 95 w 1438"/>
                <a:gd name="T7" fmla="*/ 59 h 2579"/>
                <a:gd name="T8" fmla="*/ 50 w 1438"/>
                <a:gd name="T9" fmla="*/ 105 h 2579"/>
                <a:gd name="T10" fmla="*/ 33 w 1438"/>
                <a:gd name="T11" fmla="*/ 135 h 2579"/>
                <a:gd name="T12" fmla="*/ 28 w 1438"/>
                <a:gd name="T13" fmla="*/ 173 h 2579"/>
                <a:gd name="T14" fmla="*/ 24 w 1438"/>
                <a:gd name="T15" fmla="*/ 242 h 2579"/>
                <a:gd name="T16" fmla="*/ 21 w 1438"/>
                <a:gd name="T17" fmla="*/ 278 h 2579"/>
                <a:gd name="T18" fmla="*/ 12 w 1438"/>
                <a:gd name="T19" fmla="*/ 291 h 2579"/>
                <a:gd name="T20" fmla="*/ 0 w 1438"/>
                <a:gd name="T21" fmla="*/ 302 h 25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38"/>
                <a:gd name="T34" fmla="*/ 0 h 2579"/>
                <a:gd name="T35" fmla="*/ 1438 w 1438"/>
                <a:gd name="T36" fmla="*/ 2579 h 25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38" h="2579">
                  <a:moveTo>
                    <a:pt x="1438" y="0"/>
                  </a:moveTo>
                  <a:cubicBezTo>
                    <a:pt x="1425" y="7"/>
                    <a:pt x="1413" y="15"/>
                    <a:pt x="1369" y="45"/>
                  </a:cubicBezTo>
                  <a:cubicBezTo>
                    <a:pt x="1325" y="75"/>
                    <a:pt x="1275" y="102"/>
                    <a:pt x="1175" y="179"/>
                  </a:cubicBezTo>
                  <a:cubicBezTo>
                    <a:pt x="1075" y="256"/>
                    <a:pt x="897" y="388"/>
                    <a:pt x="768" y="507"/>
                  </a:cubicBezTo>
                  <a:cubicBezTo>
                    <a:pt x="639" y="626"/>
                    <a:pt x="485" y="788"/>
                    <a:pt x="402" y="896"/>
                  </a:cubicBezTo>
                  <a:cubicBezTo>
                    <a:pt x="319" y="1004"/>
                    <a:pt x="296" y="1057"/>
                    <a:pt x="268" y="1154"/>
                  </a:cubicBezTo>
                  <a:cubicBezTo>
                    <a:pt x="240" y="1251"/>
                    <a:pt x="242" y="1327"/>
                    <a:pt x="231" y="1478"/>
                  </a:cubicBezTo>
                  <a:cubicBezTo>
                    <a:pt x="220" y="1629"/>
                    <a:pt x="209" y="1912"/>
                    <a:pt x="199" y="2061"/>
                  </a:cubicBezTo>
                  <a:cubicBezTo>
                    <a:pt x="189" y="2210"/>
                    <a:pt x="187" y="2305"/>
                    <a:pt x="171" y="2375"/>
                  </a:cubicBezTo>
                  <a:cubicBezTo>
                    <a:pt x="155" y="2445"/>
                    <a:pt x="130" y="2448"/>
                    <a:pt x="102" y="2482"/>
                  </a:cubicBezTo>
                  <a:cubicBezTo>
                    <a:pt x="74" y="2516"/>
                    <a:pt x="37" y="2547"/>
                    <a:pt x="0" y="2579"/>
                  </a:cubicBezTo>
                </a:path>
              </a:pathLst>
            </a:custGeom>
            <a:noFill/>
            <a:ln w="12700">
              <a:solidFill>
                <a:srgbClr val="0A75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9" name="Freeform 30"/>
            <p:cNvSpPr>
              <a:spLocks/>
            </p:cNvSpPr>
            <p:nvPr/>
          </p:nvSpPr>
          <p:spPr bwMode="auto">
            <a:xfrm>
              <a:off x="558" y="909"/>
              <a:ext cx="111" cy="1227"/>
            </a:xfrm>
            <a:custGeom>
              <a:avLst/>
              <a:gdLst>
                <a:gd name="T0" fmla="*/ 0 w 230"/>
                <a:gd name="T1" fmla="*/ 0 h 2528"/>
                <a:gd name="T2" fmla="*/ 4 w 230"/>
                <a:gd name="T3" fmla="*/ 8 h 2528"/>
                <a:gd name="T4" fmla="*/ 11 w 230"/>
                <a:gd name="T5" fmla="*/ 16 h 2528"/>
                <a:gd name="T6" fmla="*/ 24 w 230"/>
                <a:gd name="T7" fmla="*/ 24 h 2528"/>
                <a:gd name="T8" fmla="*/ 25 w 230"/>
                <a:gd name="T9" fmla="*/ 42 h 2528"/>
                <a:gd name="T10" fmla="*/ 25 w 230"/>
                <a:gd name="T11" fmla="*/ 101 h 2528"/>
                <a:gd name="T12" fmla="*/ 24 w 230"/>
                <a:gd name="T13" fmla="*/ 289 h 25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0"/>
                <a:gd name="T22" fmla="*/ 0 h 2528"/>
                <a:gd name="T23" fmla="*/ 230 w 230"/>
                <a:gd name="T24" fmla="*/ 2528 h 25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0" h="2528">
                  <a:moveTo>
                    <a:pt x="0" y="0"/>
                  </a:moveTo>
                  <a:cubicBezTo>
                    <a:pt x="11" y="24"/>
                    <a:pt x="22" y="49"/>
                    <a:pt x="38" y="73"/>
                  </a:cubicBezTo>
                  <a:cubicBezTo>
                    <a:pt x="54" y="97"/>
                    <a:pt x="70" y="120"/>
                    <a:pt x="98" y="142"/>
                  </a:cubicBezTo>
                  <a:cubicBezTo>
                    <a:pt x="126" y="164"/>
                    <a:pt x="188" y="169"/>
                    <a:pt x="209" y="207"/>
                  </a:cubicBezTo>
                  <a:cubicBezTo>
                    <a:pt x="230" y="245"/>
                    <a:pt x="221" y="256"/>
                    <a:pt x="223" y="368"/>
                  </a:cubicBezTo>
                  <a:cubicBezTo>
                    <a:pt x="225" y="480"/>
                    <a:pt x="224" y="522"/>
                    <a:pt x="223" y="882"/>
                  </a:cubicBezTo>
                  <a:cubicBezTo>
                    <a:pt x="222" y="1242"/>
                    <a:pt x="218" y="1885"/>
                    <a:pt x="214" y="2528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0" name="Freeform 31"/>
            <p:cNvSpPr>
              <a:spLocks/>
            </p:cNvSpPr>
            <p:nvPr/>
          </p:nvSpPr>
          <p:spPr bwMode="auto">
            <a:xfrm>
              <a:off x="419" y="1538"/>
              <a:ext cx="164" cy="599"/>
            </a:xfrm>
            <a:custGeom>
              <a:avLst/>
              <a:gdLst>
                <a:gd name="T0" fmla="*/ 0 w 386"/>
                <a:gd name="T1" fmla="*/ 0 h 1204"/>
                <a:gd name="T2" fmla="*/ 4 w 386"/>
                <a:gd name="T3" fmla="*/ 11 h 1204"/>
                <a:gd name="T4" fmla="*/ 8 w 386"/>
                <a:gd name="T5" fmla="*/ 30 h 1204"/>
                <a:gd name="T6" fmla="*/ 14 w 386"/>
                <a:gd name="T7" fmla="*/ 52 h 1204"/>
                <a:gd name="T8" fmla="*/ 24 w 386"/>
                <a:gd name="T9" fmla="*/ 86 h 1204"/>
                <a:gd name="T10" fmla="*/ 28 w 386"/>
                <a:gd name="T11" fmla="*/ 123 h 1204"/>
                <a:gd name="T12" fmla="*/ 30 w 386"/>
                <a:gd name="T13" fmla="*/ 148 h 12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6"/>
                <a:gd name="T22" fmla="*/ 0 h 1204"/>
                <a:gd name="T23" fmla="*/ 386 w 386"/>
                <a:gd name="T24" fmla="*/ 1204 h 12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6" h="1204">
                  <a:moveTo>
                    <a:pt x="0" y="0"/>
                  </a:moveTo>
                  <a:cubicBezTo>
                    <a:pt x="15" y="27"/>
                    <a:pt x="30" y="54"/>
                    <a:pt x="49" y="94"/>
                  </a:cubicBezTo>
                  <a:cubicBezTo>
                    <a:pt x="68" y="134"/>
                    <a:pt x="90" y="187"/>
                    <a:pt x="113" y="242"/>
                  </a:cubicBezTo>
                  <a:cubicBezTo>
                    <a:pt x="136" y="297"/>
                    <a:pt x="154" y="348"/>
                    <a:pt x="187" y="423"/>
                  </a:cubicBezTo>
                  <a:cubicBezTo>
                    <a:pt x="220" y="498"/>
                    <a:pt x="281" y="600"/>
                    <a:pt x="312" y="695"/>
                  </a:cubicBezTo>
                  <a:cubicBezTo>
                    <a:pt x="343" y="790"/>
                    <a:pt x="360" y="911"/>
                    <a:pt x="372" y="996"/>
                  </a:cubicBezTo>
                  <a:cubicBezTo>
                    <a:pt x="384" y="1081"/>
                    <a:pt x="383" y="1169"/>
                    <a:pt x="386" y="1204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1" name="Freeform 32"/>
            <p:cNvSpPr>
              <a:spLocks/>
            </p:cNvSpPr>
            <p:nvPr/>
          </p:nvSpPr>
          <p:spPr bwMode="auto">
            <a:xfrm>
              <a:off x="558" y="1282"/>
              <a:ext cx="63" cy="853"/>
            </a:xfrm>
            <a:custGeom>
              <a:avLst/>
              <a:gdLst>
                <a:gd name="T0" fmla="*/ 0 w 131"/>
                <a:gd name="T1" fmla="*/ 0 h 1746"/>
                <a:gd name="T2" fmla="*/ 9 w 131"/>
                <a:gd name="T3" fmla="*/ 10 h 1746"/>
                <a:gd name="T4" fmla="*/ 13 w 131"/>
                <a:gd name="T5" fmla="*/ 33 h 1746"/>
                <a:gd name="T6" fmla="*/ 14 w 131"/>
                <a:gd name="T7" fmla="*/ 75 h 1746"/>
                <a:gd name="T8" fmla="*/ 14 w 131"/>
                <a:gd name="T9" fmla="*/ 204 h 17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"/>
                <a:gd name="T16" fmla="*/ 0 h 1746"/>
                <a:gd name="T17" fmla="*/ 131 w 131"/>
                <a:gd name="T18" fmla="*/ 1746 h 17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" h="1746">
                  <a:moveTo>
                    <a:pt x="0" y="0"/>
                  </a:moveTo>
                  <a:cubicBezTo>
                    <a:pt x="32" y="19"/>
                    <a:pt x="64" y="39"/>
                    <a:pt x="84" y="86"/>
                  </a:cubicBezTo>
                  <a:cubicBezTo>
                    <a:pt x="104" y="133"/>
                    <a:pt x="114" y="192"/>
                    <a:pt x="121" y="285"/>
                  </a:cubicBezTo>
                  <a:cubicBezTo>
                    <a:pt x="128" y="378"/>
                    <a:pt x="124" y="402"/>
                    <a:pt x="126" y="645"/>
                  </a:cubicBezTo>
                  <a:cubicBezTo>
                    <a:pt x="128" y="888"/>
                    <a:pt x="129" y="1317"/>
                    <a:pt x="131" y="1746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2" name="Freeform 33"/>
            <p:cNvSpPr>
              <a:spLocks/>
            </p:cNvSpPr>
            <p:nvPr/>
          </p:nvSpPr>
          <p:spPr bwMode="auto">
            <a:xfrm>
              <a:off x="540" y="1701"/>
              <a:ext cx="41" cy="437"/>
            </a:xfrm>
            <a:custGeom>
              <a:avLst/>
              <a:gdLst>
                <a:gd name="T0" fmla="*/ 9 w 89"/>
                <a:gd name="T1" fmla="*/ 0 h 891"/>
                <a:gd name="T2" fmla="*/ 7 w 89"/>
                <a:gd name="T3" fmla="*/ 14 h 891"/>
                <a:gd name="T4" fmla="*/ 6 w 89"/>
                <a:gd name="T5" fmla="*/ 35 h 891"/>
                <a:gd name="T6" fmla="*/ 2 w 89"/>
                <a:gd name="T7" fmla="*/ 64 h 891"/>
                <a:gd name="T8" fmla="*/ 0 w 89"/>
                <a:gd name="T9" fmla="*/ 86 h 891"/>
                <a:gd name="T10" fmla="*/ 0 w 89"/>
                <a:gd name="T11" fmla="*/ 105 h 8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"/>
                <a:gd name="T19" fmla="*/ 0 h 891"/>
                <a:gd name="T20" fmla="*/ 89 w 89"/>
                <a:gd name="T21" fmla="*/ 891 h 8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" h="891">
                  <a:moveTo>
                    <a:pt x="89" y="0"/>
                  </a:moveTo>
                  <a:cubicBezTo>
                    <a:pt x="82" y="34"/>
                    <a:pt x="75" y="69"/>
                    <a:pt x="70" y="119"/>
                  </a:cubicBezTo>
                  <a:cubicBezTo>
                    <a:pt x="65" y="169"/>
                    <a:pt x="69" y="229"/>
                    <a:pt x="61" y="299"/>
                  </a:cubicBezTo>
                  <a:cubicBezTo>
                    <a:pt x="53" y="369"/>
                    <a:pt x="33" y="468"/>
                    <a:pt x="24" y="540"/>
                  </a:cubicBezTo>
                  <a:cubicBezTo>
                    <a:pt x="15" y="612"/>
                    <a:pt x="9" y="670"/>
                    <a:pt x="5" y="729"/>
                  </a:cubicBezTo>
                  <a:cubicBezTo>
                    <a:pt x="1" y="788"/>
                    <a:pt x="0" y="839"/>
                    <a:pt x="0" y="891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3" name="Oval 34"/>
            <p:cNvSpPr>
              <a:spLocks noChangeArrowheads="1"/>
            </p:cNvSpPr>
            <p:nvPr/>
          </p:nvSpPr>
          <p:spPr bwMode="auto">
            <a:xfrm>
              <a:off x="658" y="758"/>
              <a:ext cx="80" cy="17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4" name="Freeform 35"/>
            <p:cNvSpPr>
              <a:spLocks/>
            </p:cNvSpPr>
            <p:nvPr/>
          </p:nvSpPr>
          <p:spPr bwMode="auto">
            <a:xfrm>
              <a:off x="686" y="1942"/>
              <a:ext cx="18" cy="195"/>
            </a:xfrm>
            <a:custGeom>
              <a:avLst/>
              <a:gdLst>
                <a:gd name="T0" fmla="*/ 0 w 39"/>
                <a:gd name="T1" fmla="*/ 41 h 428"/>
                <a:gd name="T2" fmla="*/ 0 w 39"/>
                <a:gd name="T3" fmla="*/ 31 h 428"/>
                <a:gd name="T4" fmla="*/ 0 w 39"/>
                <a:gd name="T5" fmla="*/ 21 h 428"/>
                <a:gd name="T6" fmla="*/ 4 w 39"/>
                <a:gd name="T7" fmla="*/ 0 h 4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428"/>
                <a:gd name="T14" fmla="*/ 39 w 39"/>
                <a:gd name="T15" fmla="*/ 428 h 4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428">
                  <a:moveTo>
                    <a:pt x="1" y="428"/>
                  </a:moveTo>
                  <a:cubicBezTo>
                    <a:pt x="0" y="393"/>
                    <a:pt x="0" y="358"/>
                    <a:pt x="1" y="324"/>
                  </a:cubicBezTo>
                  <a:cubicBezTo>
                    <a:pt x="2" y="290"/>
                    <a:pt x="1" y="276"/>
                    <a:pt x="7" y="222"/>
                  </a:cubicBezTo>
                  <a:cubicBezTo>
                    <a:pt x="13" y="168"/>
                    <a:pt x="26" y="84"/>
                    <a:pt x="39" y="0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 type="triangle" w="sm" len="med"/>
              <a:tailEnd type="non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5" name="Freeform 36"/>
            <p:cNvSpPr>
              <a:spLocks/>
            </p:cNvSpPr>
            <p:nvPr/>
          </p:nvSpPr>
          <p:spPr bwMode="auto">
            <a:xfrm>
              <a:off x="590" y="409"/>
              <a:ext cx="694" cy="1743"/>
            </a:xfrm>
            <a:custGeom>
              <a:avLst/>
              <a:gdLst>
                <a:gd name="T0" fmla="*/ 137 w 1562"/>
                <a:gd name="T1" fmla="*/ 0 h 3826"/>
                <a:gd name="T2" fmla="*/ 113 w 1562"/>
                <a:gd name="T3" fmla="*/ 19 h 3826"/>
                <a:gd name="T4" fmla="*/ 92 w 1562"/>
                <a:gd name="T5" fmla="*/ 41 h 3826"/>
                <a:gd name="T6" fmla="*/ 72 w 1562"/>
                <a:gd name="T7" fmla="*/ 66 h 3826"/>
                <a:gd name="T8" fmla="*/ 51 w 1562"/>
                <a:gd name="T9" fmla="*/ 108 h 3826"/>
                <a:gd name="T10" fmla="*/ 28 w 1562"/>
                <a:gd name="T11" fmla="*/ 156 h 3826"/>
                <a:gd name="T12" fmla="*/ 25 w 1562"/>
                <a:gd name="T13" fmla="*/ 201 h 3826"/>
                <a:gd name="T14" fmla="*/ 25 w 1562"/>
                <a:gd name="T15" fmla="*/ 276 h 3826"/>
                <a:gd name="T16" fmla="*/ 23 w 1562"/>
                <a:gd name="T17" fmla="*/ 315 h 3826"/>
                <a:gd name="T18" fmla="*/ 20 w 1562"/>
                <a:gd name="T19" fmla="*/ 326 h 3826"/>
                <a:gd name="T20" fmla="*/ 10 w 1562"/>
                <a:gd name="T21" fmla="*/ 338 h 3826"/>
                <a:gd name="T22" fmla="*/ 3 w 1562"/>
                <a:gd name="T23" fmla="*/ 343 h 3826"/>
                <a:gd name="T24" fmla="*/ 0 w 1562"/>
                <a:gd name="T25" fmla="*/ 352 h 3826"/>
                <a:gd name="T26" fmla="*/ 1 w 1562"/>
                <a:gd name="T27" fmla="*/ 362 h 38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62"/>
                <a:gd name="T43" fmla="*/ 0 h 3826"/>
                <a:gd name="T44" fmla="*/ 1562 w 1562"/>
                <a:gd name="T45" fmla="*/ 3826 h 38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62" h="3826">
                  <a:moveTo>
                    <a:pt x="1562" y="0"/>
                  </a:moveTo>
                  <a:cubicBezTo>
                    <a:pt x="1468" y="67"/>
                    <a:pt x="1375" y="134"/>
                    <a:pt x="1290" y="205"/>
                  </a:cubicBezTo>
                  <a:cubicBezTo>
                    <a:pt x="1205" y="276"/>
                    <a:pt x="1129" y="345"/>
                    <a:pt x="1050" y="427"/>
                  </a:cubicBezTo>
                  <a:cubicBezTo>
                    <a:pt x="971" y="509"/>
                    <a:pt x="893" y="580"/>
                    <a:pt x="814" y="700"/>
                  </a:cubicBezTo>
                  <a:cubicBezTo>
                    <a:pt x="735" y="820"/>
                    <a:pt x="661" y="985"/>
                    <a:pt x="578" y="1144"/>
                  </a:cubicBezTo>
                  <a:cubicBezTo>
                    <a:pt x="495" y="1303"/>
                    <a:pt x="363" y="1488"/>
                    <a:pt x="315" y="1652"/>
                  </a:cubicBezTo>
                  <a:cubicBezTo>
                    <a:pt x="267" y="1816"/>
                    <a:pt x="292" y="1919"/>
                    <a:pt x="287" y="2129"/>
                  </a:cubicBezTo>
                  <a:cubicBezTo>
                    <a:pt x="282" y="2339"/>
                    <a:pt x="287" y="2714"/>
                    <a:pt x="282" y="2915"/>
                  </a:cubicBezTo>
                  <a:cubicBezTo>
                    <a:pt x="277" y="3116"/>
                    <a:pt x="267" y="3247"/>
                    <a:pt x="259" y="3335"/>
                  </a:cubicBezTo>
                  <a:cubicBezTo>
                    <a:pt x="251" y="3423"/>
                    <a:pt x="255" y="3407"/>
                    <a:pt x="231" y="3446"/>
                  </a:cubicBezTo>
                  <a:cubicBezTo>
                    <a:pt x="207" y="3485"/>
                    <a:pt x="148" y="3541"/>
                    <a:pt x="116" y="3571"/>
                  </a:cubicBezTo>
                  <a:cubicBezTo>
                    <a:pt x="84" y="3601"/>
                    <a:pt x="56" y="3602"/>
                    <a:pt x="37" y="3627"/>
                  </a:cubicBezTo>
                  <a:cubicBezTo>
                    <a:pt x="18" y="3652"/>
                    <a:pt x="10" y="3691"/>
                    <a:pt x="5" y="3724"/>
                  </a:cubicBezTo>
                  <a:cubicBezTo>
                    <a:pt x="0" y="3757"/>
                    <a:pt x="9" y="3810"/>
                    <a:pt x="9" y="3826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42" name="Text Box 37"/>
          <p:cNvSpPr txBox="1">
            <a:spLocks noChangeArrowheads="1"/>
          </p:cNvSpPr>
          <p:nvPr/>
        </p:nvSpPr>
        <p:spPr bwMode="auto">
          <a:xfrm>
            <a:off x="1219200" y="152400"/>
            <a:ext cx="890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Arial" charset="0"/>
              </a:rPr>
              <a:t>Slide 2</a:t>
            </a:r>
          </a:p>
        </p:txBody>
      </p:sp>
      <p:pic>
        <p:nvPicPr>
          <p:cNvPr id="18443" name="Picture 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5100" y="349250"/>
            <a:ext cx="389890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Text Box 39"/>
          <p:cNvSpPr txBox="1">
            <a:spLocks noChangeArrowheads="1"/>
          </p:cNvSpPr>
          <p:nvPr/>
        </p:nvSpPr>
        <p:spPr bwMode="auto">
          <a:xfrm>
            <a:off x="1981200" y="3200400"/>
            <a:ext cx="63404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smtClean="0"/>
              <a:t>Note: This is at the level of </a:t>
            </a:r>
            <a:r>
              <a:rPr lang="en-US" sz="1600" dirty="0" err="1" smtClean="0"/>
              <a:t>decussation</a:t>
            </a:r>
            <a:r>
              <a:rPr lang="en-US" sz="1600" dirty="0" smtClean="0"/>
              <a:t>. </a:t>
            </a:r>
            <a:endParaRPr lang="en-US" sz="1600" dirty="0"/>
          </a:p>
        </p:txBody>
      </p:sp>
      <p:sp>
        <p:nvSpPr>
          <p:cNvPr id="18445" name="TextBox 33"/>
          <p:cNvSpPr txBox="1">
            <a:spLocks noChangeArrowheads="1"/>
          </p:cNvSpPr>
          <p:nvPr/>
        </p:nvSpPr>
        <p:spPr bwMode="auto">
          <a:xfrm>
            <a:off x="2895600" y="2590800"/>
            <a:ext cx="561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CS</a:t>
            </a:r>
          </a:p>
        </p:txBody>
      </p:sp>
      <p:sp>
        <p:nvSpPr>
          <p:cNvPr id="18446" name="TextBox 34"/>
          <p:cNvSpPr txBox="1">
            <a:spLocks noChangeArrowheads="1"/>
          </p:cNvSpPr>
          <p:nvPr/>
        </p:nvSpPr>
        <p:spPr bwMode="auto">
          <a:xfrm>
            <a:off x="6448425" y="2590800"/>
            <a:ext cx="561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CS</a:t>
            </a:r>
          </a:p>
        </p:txBody>
      </p:sp>
      <p:sp>
        <p:nvSpPr>
          <p:cNvPr id="36" name="Oval 35"/>
          <p:cNvSpPr/>
          <p:nvPr/>
        </p:nvSpPr>
        <p:spPr>
          <a:xfrm>
            <a:off x="3200400" y="1600200"/>
            <a:ext cx="228600" cy="304800"/>
          </a:xfrm>
          <a:prstGeom prst="ellipse">
            <a:avLst/>
          </a:prstGeom>
          <a:noFill/>
          <a:ln w="38100">
            <a:solidFill>
              <a:srgbClr val="0BE02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667000" y="2057400"/>
            <a:ext cx="304800" cy="152400"/>
          </a:xfrm>
          <a:prstGeom prst="ellipse">
            <a:avLst/>
          </a:prstGeom>
          <a:noFill/>
          <a:ln w="38100">
            <a:solidFill>
              <a:srgbClr val="C803C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286000" y="1905000"/>
            <a:ext cx="381000" cy="228600"/>
          </a:xfrm>
          <a:prstGeom prst="ellipse">
            <a:avLst/>
          </a:prstGeom>
          <a:noFill/>
          <a:ln w="57150">
            <a:solidFill>
              <a:srgbClr val="13FFE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086600" y="1752600"/>
            <a:ext cx="228600" cy="304800"/>
          </a:xfrm>
          <a:prstGeom prst="ellipse">
            <a:avLst/>
          </a:prstGeom>
          <a:noFill/>
          <a:ln w="38100">
            <a:solidFill>
              <a:srgbClr val="0BE02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324600" y="1295400"/>
            <a:ext cx="304800" cy="152400"/>
          </a:xfrm>
          <a:prstGeom prst="ellipse">
            <a:avLst/>
          </a:prstGeom>
          <a:noFill/>
          <a:ln w="38100">
            <a:solidFill>
              <a:srgbClr val="C803C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867400" y="1752600"/>
            <a:ext cx="381000" cy="228600"/>
          </a:xfrm>
          <a:prstGeom prst="ellipse">
            <a:avLst/>
          </a:prstGeom>
          <a:noFill/>
          <a:ln w="57150">
            <a:solidFill>
              <a:srgbClr val="13FFE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400800" y="2514600"/>
            <a:ext cx="7620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743200" y="2514600"/>
            <a:ext cx="7620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6. Which is not a part of the basal ganglia?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4582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Caudate nucleus - participates in eye movement control and cognition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Putamen</a:t>
            </a:r>
            <a:r>
              <a:rPr lang="en-US" dirty="0" smtClean="0"/>
              <a:t> - participates in limb and trunk movements.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Globus</a:t>
            </a:r>
            <a:r>
              <a:rPr lang="en-US" dirty="0" smtClean="0"/>
              <a:t> </a:t>
            </a:r>
            <a:r>
              <a:rPr lang="en-US" dirty="0" err="1" smtClean="0"/>
              <a:t>pallidus</a:t>
            </a:r>
            <a:r>
              <a:rPr lang="en-US" dirty="0" smtClean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Red nucleus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3810000"/>
            <a:ext cx="6324600" cy="304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Caudate</a:t>
            </a:r>
          </a:p>
          <a:p>
            <a:pPr eaLnBrk="1" hangingPunct="1">
              <a:buFontTx/>
              <a:buNone/>
            </a:pPr>
            <a:r>
              <a:rPr lang="en-US" smtClean="0"/>
              <a:t>Putamen</a:t>
            </a:r>
          </a:p>
          <a:p>
            <a:pPr eaLnBrk="1" hangingPunct="1">
              <a:buFontTx/>
              <a:buNone/>
            </a:pPr>
            <a:r>
              <a:rPr lang="en-US" smtClean="0"/>
              <a:t>Globus Pallidus</a:t>
            </a:r>
          </a:p>
          <a:p>
            <a:pPr eaLnBrk="1" hangingPunct="1">
              <a:buFontTx/>
              <a:buNone/>
            </a:pPr>
            <a:r>
              <a:rPr lang="en-US" smtClean="0"/>
              <a:t>Amygdala</a:t>
            </a:r>
          </a:p>
        </p:txBody>
      </p:sp>
      <p:pic>
        <p:nvPicPr>
          <p:cNvPr id="7171" name="Picture 4" descr="D5FD595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552767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533400" y="4495800"/>
            <a:ext cx="183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Corpus Striatum</a:t>
            </a:r>
          </a:p>
        </p:txBody>
      </p:sp>
      <p:sp>
        <p:nvSpPr>
          <p:cNvPr id="7173" name="AutoShape 7"/>
          <p:cNvSpPr>
            <a:spLocks/>
          </p:cNvSpPr>
          <p:nvPr/>
        </p:nvSpPr>
        <p:spPr bwMode="auto">
          <a:xfrm>
            <a:off x="2590800" y="3810000"/>
            <a:ext cx="381000" cy="1752600"/>
          </a:xfrm>
          <a:prstGeom prst="leftBrace">
            <a:avLst>
              <a:gd name="adj1" fmla="val 3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4937125" y="4151313"/>
            <a:ext cx="103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Striatum</a:t>
            </a: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6096000" y="4800600"/>
            <a:ext cx="206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Lenticular Nucleus</a:t>
            </a:r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6248400" y="5105400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Pallidum</a:t>
            </a:r>
          </a:p>
        </p:txBody>
      </p:sp>
      <p:sp>
        <p:nvSpPr>
          <p:cNvPr id="7177" name="AutoShape 11"/>
          <p:cNvSpPr>
            <a:spLocks/>
          </p:cNvSpPr>
          <p:nvPr/>
        </p:nvSpPr>
        <p:spPr bwMode="auto">
          <a:xfrm>
            <a:off x="4724400" y="3962400"/>
            <a:ext cx="228600" cy="762000"/>
          </a:xfrm>
          <a:prstGeom prst="rightBrace">
            <a:avLst>
              <a:gd name="adj1" fmla="val 27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AutoShape 12"/>
          <p:cNvSpPr>
            <a:spLocks/>
          </p:cNvSpPr>
          <p:nvPr/>
        </p:nvSpPr>
        <p:spPr bwMode="auto">
          <a:xfrm>
            <a:off x="5867400" y="4572000"/>
            <a:ext cx="228600" cy="9144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7. </a:t>
            </a:r>
            <a:r>
              <a:rPr lang="en-US" dirty="0" err="1" smtClean="0"/>
              <a:t>Substantia</a:t>
            </a:r>
            <a:r>
              <a:rPr lang="en-US" dirty="0" smtClean="0"/>
              <a:t> </a:t>
            </a:r>
            <a:r>
              <a:rPr lang="en-US" dirty="0" err="1" smtClean="0"/>
              <a:t>nigra</a:t>
            </a:r>
            <a:r>
              <a:rPr lang="en-US" dirty="0" smtClean="0"/>
              <a:t> is found in the: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Cerebral cortex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Diencephalon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Midbrain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Pons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4763"/>
            <a:ext cx="5842000" cy="400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97" name="Group 57"/>
          <p:cNvGraphicFramePr>
            <a:graphicFrameLocks noGrp="1"/>
          </p:cNvGraphicFramePr>
          <p:nvPr/>
        </p:nvGraphicFramePr>
        <p:xfrm>
          <a:off x="0" y="4343400"/>
          <a:ext cx="9144000" cy="2438400"/>
        </p:xfrm>
        <a:graphic>
          <a:graphicData uri="http://schemas.openxmlformats.org/drawingml/2006/table">
            <a:tbl>
              <a:tblPr/>
              <a:tblGrid>
                <a:gridCol w="2057400"/>
                <a:gridCol w="3276600"/>
                <a:gridCol w="3810000"/>
              </a:tblGrid>
              <a:tr h="243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Basal ganglia and associated structures.</a:t>
                      </a:r>
                    </a:p>
                    <a:p>
                      <a:pPr marL="114300" marR="0" lvl="1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68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Subthalamic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 nucleus.</a:t>
                      </a:r>
                    </a:p>
                    <a:p>
                      <a:pPr marL="114300" marR="0" lvl="1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68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Substantia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nigra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.</a:t>
                      </a:r>
                    </a:p>
                    <a:p>
                      <a:pPr marL="114300" marR="0" lvl="1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68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Caudate (body).</a:t>
                      </a:r>
                    </a:p>
                    <a:p>
                      <a:pPr marL="114300" marR="0" lvl="1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68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Putamen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 &amp;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globus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pallidus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Other structures.  Identify: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68" charset="0"/>
                        <a:ea typeface="ＭＳ Ｐゴシック" pitchFamily="68" charset="-128"/>
                      </a:endParaRPr>
                    </a:p>
                    <a:p>
                      <a:pPr marL="230188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68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Midbrain, with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crus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cerebri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.</a:t>
                      </a:r>
                    </a:p>
                    <a:p>
                      <a:pPr marL="230188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68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Pons (base).</a:t>
                      </a:r>
                    </a:p>
                    <a:p>
                      <a:pPr marL="230188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68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Posteior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 limb of internal capsule.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Cerebellum &amp;  associated structures.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Red nucleus (RN)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Superior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cerebellar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 peduncle - the darkly stained axons medial to the red nucleus (these are often referred to as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dentato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-thalamic fibers because many originate in the dentate nucleus of the cerebellum and project to the thalamus (mainly VL [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ventrolateral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nuc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 of thalamus]).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68" charset="0"/>
                        <a:ea typeface="ＭＳ Ｐゴシック" pitchFamily="6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42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2488" y="1227138"/>
            <a:ext cx="1897062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2" name="Rectangle 15"/>
          <p:cNvSpPr>
            <a:spLocks noChangeArrowheads="1"/>
          </p:cNvSpPr>
          <p:nvPr/>
        </p:nvSpPr>
        <p:spPr bwMode="auto">
          <a:xfrm>
            <a:off x="7388225" y="838200"/>
            <a:ext cx="1470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plane of section</a:t>
            </a:r>
          </a:p>
        </p:txBody>
      </p:sp>
      <p:sp>
        <p:nvSpPr>
          <p:cNvPr id="17423" name="Line 16"/>
          <p:cNvSpPr>
            <a:spLocks noChangeShapeType="1"/>
          </p:cNvSpPr>
          <p:nvPr/>
        </p:nvSpPr>
        <p:spPr bwMode="auto">
          <a:xfrm>
            <a:off x="8018463" y="1241425"/>
            <a:ext cx="261937" cy="145097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Rectangle 39"/>
          <p:cNvSpPr>
            <a:spLocks noChangeArrowheads="1"/>
          </p:cNvSpPr>
          <p:nvPr/>
        </p:nvSpPr>
        <p:spPr bwMode="auto">
          <a:xfrm>
            <a:off x="4146550" y="1828800"/>
            <a:ext cx="5016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RN</a:t>
            </a:r>
          </a:p>
        </p:txBody>
      </p:sp>
      <p:sp>
        <p:nvSpPr>
          <p:cNvPr id="17425" name="Freeform 40"/>
          <p:cNvSpPr>
            <a:spLocks/>
          </p:cNvSpPr>
          <p:nvPr/>
        </p:nvSpPr>
        <p:spPr bwMode="auto">
          <a:xfrm>
            <a:off x="2835275" y="144463"/>
            <a:ext cx="490538" cy="354012"/>
          </a:xfrm>
          <a:custGeom>
            <a:avLst/>
            <a:gdLst>
              <a:gd name="T0" fmla="*/ 2147483647 w 309"/>
              <a:gd name="T1" fmla="*/ 2147483647 h 223"/>
              <a:gd name="T2" fmla="*/ 2147483647 w 309"/>
              <a:gd name="T3" fmla="*/ 2147483647 h 223"/>
              <a:gd name="T4" fmla="*/ 2147483647 w 309"/>
              <a:gd name="T5" fmla="*/ 2147483647 h 223"/>
              <a:gd name="T6" fmla="*/ 2147483647 w 309"/>
              <a:gd name="T7" fmla="*/ 2147483647 h 223"/>
              <a:gd name="T8" fmla="*/ 2147483647 w 309"/>
              <a:gd name="T9" fmla="*/ 2147483647 h 223"/>
              <a:gd name="T10" fmla="*/ 2147483647 w 309"/>
              <a:gd name="T11" fmla="*/ 2147483647 h 223"/>
              <a:gd name="T12" fmla="*/ 2147483647 w 309"/>
              <a:gd name="T13" fmla="*/ 2147483647 h 223"/>
              <a:gd name="T14" fmla="*/ 2147483647 w 309"/>
              <a:gd name="T15" fmla="*/ 2147483647 h 223"/>
              <a:gd name="T16" fmla="*/ 2147483647 w 309"/>
              <a:gd name="T17" fmla="*/ 2147483647 h 223"/>
              <a:gd name="T18" fmla="*/ 2147483647 w 309"/>
              <a:gd name="T19" fmla="*/ 2147483647 h 22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9"/>
              <a:gd name="T31" fmla="*/ 0 h 223"/>
              <a:gd name="T32" fmla="*/ 309 w 309"/>
              <a:gd name="T33" fmla="*/ 223 h 22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9" h="223">
                <a:moveTo>
                  <a:pt x="278" y="191"/>
                </a:moveTo>
                <a:cubicBezTo>
                  <a:pt x="293" y="176"/>
                  <a:pt x="309" y="140"/>
                  <a:pt x="302" y="121"/>
                </a:cubicBezTo>
                <a:cubicBezTo>
                  <a:pt x="295" y="102"/>
                  <a:pt x="266" y="97"/>
                  <a:pt x="235" y="78"/>
                </a:cubicBezTo>
                <a:cubicBezTo>
                  <a:pt x="204" y="59"/>
                  <a:pt x="153" y="14"/>
                  <a:pt x="117" y="7"/>
                </a:cubicBezTo>
                <a:cubicBezTo>
                  <a:pt x="81" y="0"/>
                  <a:pt x="36" y="21"/>
                  <a:pt x="18" y="36"/>
                </a:cubicBezTo>
                <a:cubicBezTo>
                  <a:pt x="0" y="51"/>
                  <a:pt x="3" y="76"/>
                  <a:pt x="8" y="97"/>
                </a:cubicBezTo>
                <a:cubicBezTo>
                  <a:pt x="13" y="118"/>
                  <a:pt x="37" y="143"/>
                  <a:pt x="51" y="163"/>
                </a:cubicBezTo>
                <a:cubicBezTo>
                  <a:pt x="65" y="183"/>
                  <a:pt x="66" y="207"/>
                  <a:pt x="93" y="215"/>
                </a:cubicBezTo>
                <a:cubicBezTo>
                  <a:pt x="120" y="223"/>
                  <a:pt x="179" y="216"/>
                  <a:pt x="212" y="211"/>
                </a:cubicBezTo>
                <a:cubicBezTo>
                  <a:pt x="245" y="206"/>
                  <a:pt x="263" y="206"/>
                  <a:pt x="278" y="191"/>
                </a:cubicBezTo>
                <a:close/>
              </a:path>
            </a:pathLst>
          </a:custGeom>
          <a:noFill/>
          <a:ln w="19050">
            <a:solidFill>
              <a:schemeClr val="bg2"/>
            </a:solidFill>
            <a:round/>
            <a:headEnd/>
            <a:tailEnd/>
          </a:ln>
          <a:effectLst>
            <a:prstShdw prst="shdw17" dist="17961" dir="13500000">
              <a:schemeClr val="tx1">
                <a:alpha val="74997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Freeform 41"/>
          <p:cNvSpPr>
            <a:spLocks/>
          </p:cNvSpPr>
          <p:nvPr/>
        </p:nvSpPr>
        <p:spPr bwMode="auto">
          <a:xfrm>
            <a:off x="1758950" y="585788"/>
            <a:ext cx="582613" cy="1420812"/>
          </a:xfrm>
          <a:custGeom>
            <a:avLst/>
            <a:gdLst>
              <a:gd name="T0" fmla="*/ 2147483647 w 367"/>
              <a:gd name="T1" fmla="*/ 2147483647 h 895"/>
              <a:gd name="T2" fmla="*/ 2147483647 w 367"/>
              <a:gd name="T3" fmla="*/ 2147483647 h 895"/>
              <a:gd name="T4" fmla="*/ 2147483647 w 367"/>
              <a:gd name="T5" fmla="*/ 2147483647 h 895"/>
              <a:gd name="T6" fmla="*/ 2147483647 w 367"/>
              <a:gd name="T7" fmla="*/ 2147483647 h 895"/>
              <a:gd name="T8" fmla="*/ 2147483647 w 367"/>
              <a:gd name="T9" fmla="*/ 2147483647 h 895"/>
              <a:gd name="T10" fmla="*/ 2147483647 w 367"/>
              <a:gd name="T11" fmla="*/ 2147483647 h 895"/>
              <a:gd name="T12" fmla="*/ 2147483647 w 367"/>
              <a:gd name="T13" fmla="*/ 2147483647 h 895"/>
              <a:gd name="T14" fmla="*/ 2147483647 w 367"/>
              <a:gd name="T15" fmla="*/ 2147483647 h 895"/>
              <a:gd name="T16" fmla="*/ 2147483647 w 367"/>
              <a:gd name="T17" fmla="*/ 2147483647 h 895"/>
              <a:gd name="T18" fmla="*/ 2147483647 w 367"/>
              <a:gd name="T19" fmla="*/ 2147483647 h 895"/>
              <a:gd name="T20" fmla="*/ 2147483647 w 367"/>
              <a:gd name="T21" fmla="*/ 2147483647 h 895"/>
              <a:gd name="T22" fmla="*/ 2147483647 w 367"/>
              <a:gd name="T23" fmla="*/ 2147483647 h 895"/>
              <a:gd name="T24" fmla="*/ 2147483647 w 367"/>
              <a:gd name="T25" fmla="*/ 2147483647 h 895"/>
              <a:gd name="T26" fmla="*/ 2147483647 w 367"/>
              <a:gd name="T27" fmla="*/ 2147483647 h 895"/>
              <a:gd name="T28" fmla="*/ 2147483647 w 367"/>
              <a:gd name="T29" fmla="*/ 2147483647 h 895"/>
              <a:gd name="T30" fmla="*/ 2147483647 w 367"/>
              <a:gd name="T31" fmla="*/ 2147483647 h 895"/>
              <a:gd name="T32" fmla="*/ 2147483647 w 367"/>
              <a:gd name="T33" fmla="*/ 2147483647 h 895"/>
              <a:gd name="T34" fmla="*/ 2147483647 w 367"/>
              <a:gd name="T35" fmla="*/ 2147483647 h 89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67"/>
              <a:gd name="T55" fmla="*/ 0 h 895"/>
              <a:gd name="T56" fmla="*/ 367 w 367"/>
              <a:gd name="T57" fmla="*/ 895 h 89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67" h="895">
                <a:moveTo>
                  <a:pt x="236" y="9"/>
                </a:moveTo>
                <a:cubicBezTo>
                  <a:pt x="214" y="18"/>
                  <a:pt x="171" y="83"/>
                  <a:pt x="146" y="131"/>
                </a:cubicBezTo>
                <a:cubicBezTo>
                  <a:pt x="121" y="179"/>
                  <a:pt x="101" y="236"/>
                  <a:pt x="85" y="297"/>
                </a:cubicBezTo>
                <a:cubicBezTo>
                  <a:pt x="69" y="358"/>
                  <a:pt x="56" y="449"/>
                  <a:pt x="47" y="496"/>
                </a:cubicBezTo>
                <a:cubicBezTo>
                  <a:pt x="38" y="543"/>
                  <a:pt x="32" y="540"/>
                  <a:pt x="33" y="576"/>
                </a:cubicBezTo>
                <a:cubicBezTo>
                  <a:pt x="34" y="612"/>
                  <a:pt x="49" y="680"/>
                  <a:pt x="52" y="714"/>
                </a:cubicBezTo>
                <a:cubicBezTo>
                  <a:pt x="55" y="748"/>
                  <a:pt x="60" y="757"/>
                  <a:pt x="52" y="780"/>
                </a:cubicBezTo>
                <a:cubicBezTo>
                  <a:pt x="44" y="803"/>
                  <a:pt x="6" y="832"/>
                  <a:pt x="4" y="851"/>
                </a:cubicBezTo>
                <a:cubicBezTo>
                  <a:pt x="2" y="870"/>
                  <a:pt x="0" y="893"/>
                  <a:pt x="42" y="894"/>
                </a:cubicBezTo>
                <a:cubicBezTo>
                  <a:pt x="84" y="895"/>
                  <a:pt x="217" y="875"/>
                  <a:pt x="255" y="860"/>
                </a:cubicBezTo>
                <a:cubicBezTo>
                  <a:pt x="293" y="845"/>
                  <a:pt x="275" y="831"/>
                  <a:pt x="270" y="804"/>
                </a:cubicBezTo>
                <a:cubicBezTo>
                  <a:pt x="265" y="777"/>
                  <a:pt x="226" y="738"/>
                  <a:pt x="227" y="700"/>
                </a:cubicBezTo>
                <a:cubicBezTo>
                  <a:pt x="228" y="662"/>
                  <a:pt x="253" y="623"/>
                  <a:pt x="274" y="576"/>
                </a:cubicBezTo>
                <a:cubicBezTo>
                  <a:pt x="295" y="529"/>
                  <a:pt x="343" y="466"/>
                  <a:pt x="355" y="420"/>
                </a:cubicBezTo>
                <a:cubicBezTo>
                  <a:pt x="367" y="374"/>
                  <a:pt x="349" y="339"/>
                  <a:pt x="345" y="297"/>
                </a:cubicBezTo>
                <a:cubicBezTo>
                  <a:pt x="341" y="255"/>
                  <a:pt x="342" y="206"/>
                  <a:pt x="331" y="169"/>
                </a:cubicBezTo>
                <a:cubicBezTo>
                  <a:pt x="320" y="132"/>
                  <a:pt x="295" y="101"/>
                  <a:pt x="279" y="75"/>
                </a:cubicBezTo>
                <a:cubicBezTo>
                  <a:pt x="263" y="49"/>
                  <a:pt x="258" y="0"/>
                  <a:pt x="236" y="9"/>
                </a:cubicBezTo>
                <a:close/>
              </a:path>
            </a:pathLst>
          </a:custGeom>
          <a:noFill/>
          <a:ln w="19050">
            <a:solidFill>
              <a:schemeClr val="bg2"/>
            </a:solidFill>
            <a:round/>
            <a:headEnd/>
            <a:tailEnd/>
          </a:ln>
          <a:effectLst>
            <a:prstShdw prst="shdw17" dist="17961" dir="13500000">
              <a:schemeClr val="tx1">
                <a:alpha val="74997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Freeform 42"/>
          <p:cNvSpPr>
            <a:spLocks/>
          </p:cNvSpPr>
          <p:nvPr/>
        </p:nvSpPr>
        <p:spPr bwMode="auto">
          <a:xfrm>
            <a:off x="2209800" y="1209675"/>
            <a:ext cx="369888" cy="712788"/>
          </a:xfrm>
          <a:custGeom>
            <a:avLst/>
            <a:gdLst>
              <a:gd name="T0" fmla="*/ 2147483647 w 233"/>
              <a:gd name="T1" fmla="*/ 0 h 449"/>
              <a:gd name="T2" fmla="*/ 2147483647 w 233"/>
              <a:gd name="T3" fmla="*/ 2147483647 h 449"/>
              <a:gd name="T4" fmla="*/ 2147483647 w 233"/>
              <a:gd name="T5" fmla="*/ 2147483647 h 449"/>
              <a:gd name="T6" fmla="*/ 2147483647 w 233"/>
              <a:gd name="T7" fmla="*/ 2147483647 h 449"/>
              <a:gd name="T8" fmla="*/ 2147483647 w 233"/>
              <a:gd name="T9" fmla="*/ 2147483647 h 449"/>
              <a:gd name="T10" fmla="*/ 2147483647 w 233"/>
              <a:gd name="T11" fmla="*/ 2147483647 h 449"/>
              <a:gd name="T12" fmla="*/ 0 w 233"/>
              <a:gd name="T13" fmla="*/ 2147483647 h 4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3"/>
              <a:gd name="T22" fmla="*/ 0 h 449"/>
              <a:gd name="T23" fmla="*/ 233 w 233"/>
              <a:gd name="T24" fmla="*/ 449 h 44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3" h="449">
                <a:moveTo>
                  <a:pt x="96" y="0"/>
                </a:moveTo>
                <a:cubicBezTo>
                  <a:pt x="116" y="38"/>
                  <a:pt x="136" y="77"/>
                  <a:pt x="151" y="122"/>
                </a:cubicBezTo>
                <a:cubicBezTo>
                  <a:pt x="166" y="167"/>
                  <a:pt x="171" y="226"/>
                  <a:pt x="184" y="273"/>
                </a:cubicBezTo>
                <a:cubicBezTo>
                  <a:pt x="197" y="320"/>
                  <a:pt x="231" y="378"/>
                  <a:pt x="232" y="406"/>
                </a:cubicBezTo>
                <a:cubicBezTo>
                  <a:pt x="233" y="434"/>
                  <a:pt x="213" y="434"/>
                  <a:pt x="189" y="439"/>
                </a:cubicBezTo>
                <a:cubicBezTo>
                  <a:pt x="165" y="444"/>
                  <a:pt x="121" y="437"/>
                  <a:pt x="90" y="439"/>
                </a:cubicBezTo>
                <a:cubicBezTo>
                  <a:pt x="59" y="441"/>
                  <a:pt x="29" y="445"/>
                  <a:pt x="0" y="449"/>
                </a:cubicBezTo>
              </a:path>
            </a:pathLst>
          </a:custGeom>
          <a:noFill/>
          <a:ln w="19050">
            <a:solidFill>
              <a:schemeClr val="bg2"/>
            </a:solidFill>
            <a:round/>
            <a:headEnd/>
            <a:tailEnd/>
          </a:ln>
          <a:effectLst>
            <a:prstShdw prst="shdw17" dist="17961" dir="13500000">
              <a:schemeClr val="tx1">
                <a:alpha val="74997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Freeform 43"/>
          <p:cNvSpPr>
            <a:spLocks/>
          </p:cNvSpPr>
          <p:nvPr/>
        </p:nvSpPr>
        <p:spPr bwMode="auto">
          <a:xfrm>
            <a:off x="4200525" y="2057400"/>
            <a:ext cx="915988" cy="609600"/>
          </a:xfrm>
          <a:custGeom>
            <a:avLst/>
            <a:gdLst>
              <a:gd name="T0" fmla="*/ 2147483647 w 577"/>
              <a:gd name="T1" fmla="*/ 2147483647 h 384"/>
              <a:gd name="T2" fmla="*/ 2147483647 w 577"/>
              <a:gd name="T3" fmla="*/ 2147483647 h 384"/>
              <a:gd name="T4" fmla="*/ 2147483647 w 577"/>
              <a:gd name="T5" fmla="*/ 2147483647 h 384"/>
              <a:gd name="T6" fmla="*/ 2147483647 w 577"/>
              <a:gd name="T7" fmla="*/ 2147483647 h 384"/>
              <a:gd name="T8" fmla="*/ 2147483647 w 577"/>
              <a:gd name="T9" fmla="*/ 2147483647 h 384"/>
              <a:gd name="T10" fmla="*/ 2147483647 w 577"/>
              <a:gd name="T11" fmla="*/ 2147483647 h 384"/>
              <a:gd name="T12" fmla="*/ 2147483647 w 577"/>
              <a:gd name="T13" fmla="*/ 2147483647 h 384"/>
              <a:gd name="T14" fmla="*/ 2147483647 w 577"/>
              <a:gd name="T15" fmla="*/ 2147483647 h 384"/>
              <a:gd name="T16" fmla="*/ 2147483647 w 577"/>
              <a:gd name="T17" fmla="*/ 2147483647 h 384"/>
              <a:gd name="T18" fmla="*/ 2147483647 w 577"/>
              <a:gd name="T19" fmla="*/ 2147483647 h 384"/>
              <a:gd name="T20" fmla="*/ 2147483647 w 577"/>
              <a:gd name="T21" fmla="*/ 2147483647 h 38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7"/>
              <a:gd name="T34" fmla="*/ 0 h 384"/>
              <a:gd name="T35" fmla="*/ 577 w 577"/>
              <a:gd name="T36" fmla="*/ 384 h 38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7" h="384">
                <a:moveTo>
                  <a:pt x="42" y="378"/>
                </a:moveTo>
                <a:cubicBezTo>
                  <a:pt x="67" y="384"/>
                  <a:pt x="115" y="357"/>
                  <a:pt x="156" y="336"/>
                </a:cubicBezTo>
                <a:cubicBezTo>
                  <a:pt x="197" y="315"/>
                  <a:pt x="251" y="277"/>
                  <a:pt x="289" y="251"/>
                </a:cubicBezTo>
                <a:cubicBezTo>
                  <a:pt x="327" y="225"/>
                  <a:pt x="344" y="208"/>
                  <a:pt x="384" y="180"/>
                </a:cubicBezTo>
                <a:cubicBezTo>
                  <a:pt x="424" y="152"/>
                  <a:pt x="499" y="114"/>
                  <a:pt x="526" y="85"/>
                </a:cubicBezTo>
                <a:cubicBezTo>
                  <a:pt x="553" y="56"/>
                  <a:pt x="577" y="8"/>
                  <a:pt x="545" y="4"/>
                </a:cubicBezTo>
                <a:cubicBezTo>
                  <a:pt x="513" y="0"/>
                  <a:pt x="397" y="38"/>
                  <a:pt x="336" y="61"/>
                </a:cubicBezTo>
                <a:cubicBezTo>
                  <a:pt x="275" y="84"/>
                  <a:pt x="227" y="114"/>
                  <a:pt x="180" y="142"/>
                </a:cubicBezTo>
                <a:cubicBezTo>
                  <a:pt x="133" y="170"/>
                  <a:pt x="81" y="201"/>
                  <a:pt x="52" y="227"/>
                </a:cubicBezTo>
                <a:cubicBezTo>
                  <a:pt x="23" y="253"/>
                  <a:pt x="10" y="272"/>
                  <a:pt x="5" y="298"/>
                </a:cubicBezTo>
                <a:cubicBezTo>
                  <a:pt x="0" y="324"/>
                  <a:pt x="17" y="372"/>
                  <a:pt x="42" y="378"/>
                </a:cubicBezTo>
                <a:close/>
              </a:path>
            </a:pathLst>
          </a:custGeom>
          <a:noFill/>
          <a:ln w="19050">
            <a:solidFill>
              <a:schemeClr val="bg2"/>
            </a:solidFill>
            <a:round/>
            <a:headEnd/>
            <a:tailEnd/>
          </a:ln>
          <a:effectLst>
            <a:prstShdw prst="shdw17" dist="17961" dir="13500000">
              <a:schemeClr val="tx1">
                <a:alpha val="74997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Freeform 52"/>
          <p:cNvSpPr>
            <a:spLocks/>
          </p:cNvSpPr>
          <p:nvPr/>
        </p:nvSpPr>
        <p:spPr bwMode="auto">
          <a:xfrm>
            <a:off x="2916238" y="1703388"/>
            <a:ext cx="519112" cy="384175"/>
          </a:xfrm>
          <a:custGeom>
            <a:avLst/>
            <a:gdLst>
              <a:gd name="T0" fmla="*/ 2147483647 w 327"/>
              <a:gd name="T1" fmla="*/ 2147483647 h 242"/>
              <a:gd name="T2" fmla="*/ 2147483647 w 327"/>
              <a:gd name="T3" fmla="*/ 2147483647 h 242"/>
              <a:gd name="T4" fmla="*/ 2147483647 w 327"/>
              <a:gd name="T5" fmla="*/ 2147483647 h 242"/>
              <a:gd name="T6" fmla="*/ 2147483647 w 327"/>
              <a:gd name="T7" fmla="*/ 2147483647 h 242"/>
              <a:gd name="T8" fmla="*/ 2147483647 w 327"/>
              <a:gd name="T9" fmla="*/ 0 h 242"/>
              <a:gd name="T10" fmla="*/ 2147483647 w 327"/>
              <a:gd name="T11" fmla="*/ 2147483647 h 242"/>
              <a:gd name="T12" fmla="*/ 2147483647 w 327"/>
              <a:gd name="T13" fmla="*/ 2147483647 h 242"/>
              <a:gd name="T14" fmla="*/ 2147483647 w 327"/>
              <a:gd name="T15" fmla="*/ 2147483647 h 242"/>
              <a:gd name="T16" fmla="*/ 2147483647 w 327"/>
              <a:gd name="T17" fmla="*/ 2147483647 h 242"/>
              <a:gd name="T18" fmla="*/ 2147483647 w 327"/>
              <a:gd name="T19" fmla="*/ 2147483647 h 2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7"/>
              <a:gd name="T31" fmla="*/ 0 h 242"/>
              <a:gd name="T32" fmla="*/ 327 w 327"/>
              <a:gd name="T33" fmla="*/ 242 h 24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7" h="242">
                <a:moveTo>
                  <a:pt x="323" y="217"/>
                </a:moveTo>
                <a:cubicBezTo>
                  <a:pt x="327" y="204"/>
                  <a:pt x="311" y="180"/>
                  <a:pt x="298" y="161"/>
                </a:cubicBezTo>
                <a:cubicBezTo>
                  <a:pt x="285" y="142"/>
                  <a:pt x="270" y="125"/>
                  <a:pt x="246" y="104"/>
                </a:cubicBezTo>
                <a:cubicBezTo>
                  <a:pt x="222" y="83"/>
                  <a:pt x="191" y="50"/>
                  <a:pt x="156" y="33"/>
                </a:cubicBezTo>
                <a:cubicBezTo>
                  <a:pt x="121" y="16"/>
                  <a:pt x="57" y="0"/>
                  <a:pt x="33" y="0"/>
                </a:cubicBezTo>
                <a:cubicBezTo>
                  <a:pt x="9" y="0"/>
                  <a:pt x="0" y="11"/>
                  <a:pt x="9" y="33"/>
                </a:cubicBezTo>
                <a:cubicBezTo>
                  <a:pt x="18" y="55"/>
                  <a:pt x="66" y="106"/>
                  <a:pt x="90" y="133"/>
                </a:cubicBezTo>
                <a:cubicBezTo>
                  <a:pt x="114" y="160"/>
                  <a:pt x="125" y="177"/>
                  <a:pt x="156" y="194"/>
                </a:cubicBezTo>
                <a:cubicBezTo>
                  <a:pt x="187" y="211"/>
                  <a:pt x="246" y="232"/>
                  <a:pt x="274" y="237"/>
                </a:cubicBezTo>
                <a:cubicBezTo>
                  <a:pt x="302" y="242"/>
                  <a:pt x="319" y="230"/>
                  <a:pt x="323" y="217"/>
                </a:cubicBezTo>
                <a:close/>
              </a:path>
            </a:pathLst>
          </a:custGeom>
          <a:noFill/>
          <a:ln w="19050">
            <a:solidFill>
              <a:schemeClr val="bg2"/>
            </a:solidFill>
            <a:round/>
            <a:headEnd/>
            <a:tailEnd/>
          </a:ln>
          <a:effectLst>
            <a:prstShdw prst="shdw17" dist="17961" dir="13500000">
              <a:schemeClr val="tx1">
                <a:alpha val="74997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Rectangle 59"/>
          <p:cNvSpPr>
            <a:spLocks noChangeArrowheads="1"/>
          </p:cNvSpPr>
          <p:nvPr/>
        </p:nvSpPr>
        <p:spPr bwMode="auto">
          <a:xfrm>
            <a:off x="330200" y="254000"/>
            <a:ext cx="84931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600"/>
              <a:t>Caudate</a:t>
            </a:r>
          </a:p>
        </p:txBody>
      </p:sp>
      <p:sp>
        <p:nvSpPr>
          <p:cNvPr id="17431" name="Rectangle 60"/>
          <p:cNvSpPr>
            <a:spLocks noChangeArrowheads="1"/>
          </p:cNvSpPr>
          <p:nvPr/>
        </p:nvSpPr>
        <p:spPr bwMode="auto">
          <a:xfrm>
            <a:off x="268288" y="762000"/>
            <a:ext cx="8953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600"/>
              <a:t>Putamen</a:t>
            </a:r>
          </a:p>
        </p:txBody>
      </p:sp>
      <p:sp>
        <p:nvSpPr>
          <p:cNvPr id="17432" name="Rectangle 61"/>
          <p:cNvSpPr>
            <a:spLocks noChangeArrowheads="1"/>
          </p:cNvSpPr>
          <p:nvPr/>
        </p:nvSpPr>
        <p:spPr bwMode="auto">
          <a:xfrm>
            <a:off x="228600" y="2162175"/>
            <a:ext cx="1066800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/>
              <a:t>Globus pallidus</a:t>
            </a:r>
          </a:p>
        </p:txBody>
      </p:sp>
      <p:sp>
        <p:nvSpPr>
          <p:cNvPr id="17433" name="Rectangle 62"/>
          <p:cNvSpPr>
            <a:spLocks noChangeArrowheads="1"/>
          </p:cNvSpPr>
          <p:nvPr/>
        </p:nvSpPr>
        <p:spPr bwMode="auto">
          <a:xfrm>
            <a:off x="152400" y="2847975"/>
            <a:ext cx="1295400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/>
              <a:t>Subthalamic nuc.</a:t>
            </a:r>
          </a:p>
        </p:txBody>
      </p:sp>
      <p:sp>
        <p:nvSpPr>
          <p:cNvPr id="17434" name="Rectangle 63"/>
          <p:cNvSpPr>
            <a:spLocks noChangeArrowheads="1"/>
          </p:cNvSpPr>
          <p:nvPr/>
        </p:nvSpPr>
        <p:spPr bwMode="auto">
          <a:xfrm>
            <a:off x="4953000" y="3733800"/>
            <a:ext cx="1443038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Substania nigra</a:t>
            </a:r>
          </a:p>
        </p:txBody>
      </p:sp>
      <p:sp>
        <p:nvSpPr>
          <p:cNvPr id="17435" name="Line 64"/>
          <p:cNvSpPr>
            <a:spLocks noChangeShapeType="1"/>
          </p:cNvSpPr>
          <p:nvPr/>
        </p:nvSpPr>
        <p:spPr bwMode="auto">
          <a:xfrm flipV="1">
            <a:off x="1143000" y="304800"/>
            <a:ext cx="1660525" cy="98425"/>
          </a:xfrm>
          <a:prstGeom prst="line">
            <a:avLst/>
          </a:prstGeom>
          <a:noFill/>
          <a:ln w="19050">
            <a:solidFill>
              <a:srgbClr val="0AFFA4"/>
            </a:solidFill>
            <a:round/>
            <a:headEnd/>
            <a:tailEnd type="triangle" w="lg" len="med"/>
          </a:ln>
          <a:effectLst>
            <a:prstShdw prst="shdw17" dist="17961" dir="13500000">
              <a:schemeClr val="bg2">
                <a:alpha val="74997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6" name="Line 65"/>
          <p:cNvSpPr>
            <a:spLocks noChangeShapeType="1"/>
          </p:cNvSpPr>
          <p:nvPr/>
        </p:nvSpPr>
        <p:spPr bwMode="auto">
          <a:xfrm>
            <a:off x="1066800" y="936625"/>
            <a:ext cx="728663" cy="119063"/>
          </a:xfrm>
          <a:prstGeom prst="line">
            <a:avLst/>
          </a:prstGeom>
          <a:noFill/>
          <a:ln w="19050">
            <a:solidFill>
              <a:srgbClr val="0AFFA4"/>
            </a:solidFill>
            <a:round/>
            <a:headEnd/>
            <a:tailEnd type="triangle" w="lg" len="med"/>
          </a:ln>
          <a:effectLst>
            <a:prstShdw prst="shdw17" dist="17961" dir="13500000">
              <a:schemeClr val="bg2">
                <a:alpha val="74997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7" name="Line 66"/>
          <p:cNvSpPr>
            <a:spLocks noChangeShapeType="1"/>
          </p:cNvSpPr>
          <p:nvPr/>
        </p:nvSpPr>
        <p:spPr bwMode="auto">
          <a:xfrm flipV="1">
            <a:off x="1384300" y="2008188"/>
            <a:ext cx="1676400" cy="977900"/>
          </a:xfrm>
          <a:prstGeom prst="line">
            <a:avLst/>
          </a:prstGeom>
          <a:noFill/>
          <a:ln w="19050">
            <a:solidFill>
              <a:srgbClr val="0AFFA4"/>
            </a:solidFill>
            <a:round/>
            <a:headEnd/>
            <a:tailEnd type="triangle" w="lg" len="med"/>
          </a:ln>
          <a:effectLst>
            <a:prstShdw prst="shdw17" dist="17961" dir="13500000">
              <a:schemeClr val="bg2">
                <a:alpha val="74997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8" name="Freeform 67"/>
          <p:cNvSpPr>
            <a:spLocks/>
          </p:cNvSpPr>
          <p:nvPr/>
        </p:nvSpPr>
        <p:spPr bwMode="auto">
          <a:xfrm>
            <a:off x="1295400" y="1990725"/>
            <a:ext cx="1027113" cy="523875"/>
          </a:xfrm>
          <a:custGeom>
            <a:avLst/>
            <a:gdLst>
              <a:gd name="T0" fmla="*/ 0 w 647"/>
              <a:gd name="T1" fmla="*/ 2147483647 h 330"/>
              <a:gd name="T2" fmla="*/ 2147483647 w 647"/>
              <a:gd name="T3" fmla="*/ 2147483647 h 330"/>
              <a:gd name="T4" fmla="*/ 2147483647 w 647"/>
              <a:gd name="T5" fmla="*/ 0 h 330"/>
              <a:gd name="T6" fmla="*/ 0 60000 65536"/>
              <a:gd name="T7" fmla="*/ 0 60000 65536"/>
              <a:gd name="T8" fmla="*/ 0 60000 65536"/>
              <a:gd name="T9" fmla="*/ 0 w 647"/>
              <a:gd name="T10" fmla="*/ 0 h 330"/>
              <a:gd name="T11" fmla="*/ 647 w 647"/>
              <a:gd name="T12" fmla="*/ 330 h 3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7" h="330">
                <a:moveTo>
                  <a:pt x="0" y="330"/>
                </a:moveTo>
                <a:lnTo>
                  <a:pt x="514" y="232"/>
                </a:lnTo>
                <a:lnTo>
                  <a:pt x="647" y="0"/>
                </a:lnTo>
              </a:path>
            </a:pathLst>
          </a:custGeom>
          <a:noFill/>
          <a:ln w="19050">
            <a:solidFill>
              <a:srgbClr val="0AFFA4"/>
            </a:solidFill>
            <a:round/>
            <a:headEnd/>
            <a:tailEnd type="triangle" w="lg" len="med"/>
          </a:ln>
          <a:effectLst>
            <a:prstShdw prst="shdw17" dist="17961" dir="13500000">
              <a:schemeClr val="bg2">
                <a:alpha val="74997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9" name="Line 69"/>
          <p:cNvSpPr>
            <a:spLocks noChangeShapeType="1"/>
          </p:cNvSpPr>
          <p:nvPr/>
        </p:nvSpPr>
        <p:spPr bwMode="auto">
          <a:xfrm flipH="1" flipV="1">
            <a:off x="4724400" y="2514600"/>
            <a:ext cx="549275" cy="1239838"/>
          </a:xfrm>
          <a:prstGeom prst="line">
            <a:avLst/>
          </a:prstGeom>
          <a:noFill/>
          <a:ln w="19050">
            <a:solidFill>
              <a:srgbClr val="0AFFA4"/>
            </a:solidFill>
            <a:round/>
            <a:headEnd/>
            <a:tailEnd type="triangle" w="lg" len="med"/>
          </a:ln>
          <a:effectLst>
            <a:prstShdw prst="shdw17" dist="17961" dir="13500000">
              <a:schemeClr val="bg2">
                <a:alpha val="74997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8. How many peduncles connect the cerebellum to the brainstem?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46237"/>
            <a:ext cx="81534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2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3 – Connected via the inferior, middle, and superior </a:t>
            </a:r>
            <a:r>
              <a:rPr lang="en-US" dirty="0" err="1" smtClean="0">
                <a:solidFill>
                  <a:srgbClr val="FF0000"/>
                </a:solidFill>
              </a:rPr>
              <a:t>cerebeller</a:t>
            </a:r>
            <a:r>
              <a:rPr lang="en-US" dirty="0" smtClean="0">
                <a:solidFill>
                  <a:srgbClr val="FF0000"/>
                </a:solidFill>
              </a:rPr>
              <a:t> peduncle.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4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9. </a:t>
            </a:r>
            <a:r>
              <a:rPr lang="en-US" sz="3600" dirty="0" err="1" smtClean="0"/>
              <a:t>Truncal</a:t>
            </a:r>
            <a:r>
              <a:rPr lang="en-US" sz="3600" dirty="0" smtClean="0"/>
              <a:t> ataxia and standing on a wide base reeling from side to side indicates:</a:t>
            </a:r>
            <a:endParaRPr lang="en-US" sz="36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38200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err="1" smtClean="0">
                <a:solidFill>
                  <a:srgbClr val="FF0000"/>
                </a:solidFill>
              </a:rPr>
              <a:t>Flocculonodular</a:t>
            </a:r>
            <a:r>
              <a:rPr lang="en-US" sz="2000" dirty="0" smtClean="0">
                <a:solidFill>
                  <a:srgbClr val="FF0000"/>
                </a:solidFill>
              </a:rPr>
              <a:t> lobe syndrome</a:t>
            </a:r>
            <a:r>
              <a:rPr lang="en-US" sz="2000" dirty="0" smtClean="0"/>
              <a:t>.</a:t>
            </a:r>
          </a:p>
          <a:p>
            <a:pPr marL="914400" lvl="1" indent="-514350"/>
            <a:r>
              <a:rPr lang="en-US" sz="1200" dirty="0" smtClean="0"/>
              <a:t>See question.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 smtClean="0"/>
              <a:t>Anterior lobe syndrome</a:t>
            </a:r>
          </a:p>
          <a:p>
            <a:pPr marL="914400" lvl="1" indent="-514350"/>
            <a:r>
              <a:rPr lang="en-US" sz="1600" dirty="0" smtClean="0"/>
              <a:t>Commonly results from chronic alcoholism.</a:t>
            </a:r>
          </a:p>
          <a:p>
            <a:pPr marL="914400" lvl="1" indent="-514350"/>
            <a:r>
              <a:rPr lang="en-US" sz="1600" dirty="0" smtClean="0"/>
              <a:t>Marked lower limb instability and clumsy movements.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 smtClean="0"/>
              <a:t>Posterior lobe  syndrome.  </a:t>
            </a:r>
          </a:p>
          <a:p>
            <a:pPr marL="914400" lvl="1" indent="-514350"/>
            <a:r>
              <a:rPr lang="en-US" sz="1600" dirty="0" smtClean="0"/>
              <a:t> </a:t>
            </a:r>
            <a:r>
              <a:rPr lang="en-US" sz="1600" dirty="0" err="1" smtClean="0"/>
              <a:t>Charaterized</a:t>
            </a:r>
            <a:r>
              <a:rPr lang="en-US" sz="1600" dirty="0" smtClean="0"/>
              <a:t> by intention tremor</a:t>
            </a:r>
          </a:p>
          <a:p>
            <a:pPr marL="1314450" lvl="2" indent="-514350"/>
            <a:r>
              <a:rPr lang="en-US" sz="1200" dirty="0" smtClean="0"/>
              <a:t>Only happens during volitional movement.</a:t>
            </a:r>
          </a:p>
          <a:p>
            <a:pPr marL="914400" lvl="1" indent="-514350"/>
            <a:r>
              <a:rPr lang="en-US" sz="1600" dirty="0" err="1" smtClean="0"/>
              <a:t>Dysmetria</a:t>
            </a:r>
            <a:endParaRPr lang="en-US" sz="1600" dirty="0" smtClean="0"/>
          </a:p>
          <a:p>
            <a:pPr marL="1314450" lvl="2" indent="-514350"/>
            <a:r>
              <a:rPr lang="en-US" sz="1200" dirty="0" smtClean="0"/>
              <a:t>Over or undershooting  when attempting to touch a target.</a:t>
            </a:r>
          </a:p>
          <a:p>
            <a:pPr marL="914400" lvl="1" indent="-514350"/>
            <a:r>
              <a:rPr lang="en-US" sz="1600" dirty="0" err="1" smtClean="0"/>
              <a:t>Dysdiadochokinesia</a:t>
            </a:r>
            <a:endParaRPr lang="en-US" sz="1600" dirty="0" smtClean="0"/>
          </a:p>
          <a:p>
            <a:pPr marL="1314450" lvl="2" indent="-514350"/>
            <a:r>
              <a:rPr lang="en-US" sz="1200" dirty="0" smtClean="0"/>
              <a:t>The inability to perform rapid alternating movements.</a:t>
            </a:r>
          </a:p>
          <a:p>
            <a:pPr marL="1314450" lvl="2" indent="-514350">
              <a:buFont typeface="Wingdings" pitchFamily="2" charset="2"/>
              <a:buChar char="§"/>
            </a:pPr>
            <a:endParaRPr lang="en-US" sz="1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A lower motor neuron and the muscles it innervates is called a: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78486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Muscle spindle.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Neuromuscular spindle. (Synonym for 1)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Motor unit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Gamma loop.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10.  An intention tremor would indicate:</a:t>
            </a:r>
            <a:endParaRPr lang="en-US" sz="36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 smtClean="0"/>
              <a:t>Basal Ganglia disease</a:t>
            </a:r>
          </a:p>
          <a:p>
            <a:pPr marL="914400" lvl="1" indent="-514350"/>
            <a:r>
              <a:rPr lang="en-US" sz="1600" dirty="0" smtClean="0"/>
              <a:t>Parkinson’s Disease</a:t>
            </a:r>
          </a:p>
          <a:p>
            <a:pPr marL="914400" lvl="1" indent="-514350"/>
            <a:r>
              <a:rPr lang="en-US" sz="1600" dirty="0" smtClean="0"/>
              <a:t>Huntington disease</a:t>
            </a:r>
          </a:p>
          <a:p>
            <a:pPr marL="914400" lvl="1" indent="-514350"/>
            <a:r>
              <a:rPr lang="en-US" sz="1600" dirty="0" err="1" smtClean="0"/>
              <a:t>Hemiballismus</a:t>
            </a:r>
            <a:endParaRPr lang="en-US" sz="1600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Posterior lobe syndrome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 smtClean="0"/>
              <a:t>Anterior lobe syndrome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 err="1" smtClean="0"/>
              <a:t>Flocculonodular</a:t>
            </a:r>
            <a:r>
              <a:rPr lang="en-US" sz="2000" dirty="0" smtClean="0"/>
              <a:t> lobe syndrome</a:t>
            </a:r>
            <a:endParaRPr lang="en-US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The posterior </a:t>
            </a:r>
            <a:r>
              <a:rPr lang="en-US" dirty="0" err="1" smtClean="0"/>
              <a:t>spinocerebellar</a:t>
            </a:r>
            <a:r>
              <a:rPr lang="en-US" dirty="0" smtClean="0"/>
              <a:t> tract would be found at:</a:t>
            </a:r>
            <a:endParaRPr lang="en-US" dirty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4" cstate="print"/>
          <a:srcRect t="4050" b="8505"/>
          <a:stretch>
            <a:fillRect/>
          </a:stretch>
        </p:blipFill>
        <p:spPr bwMode="auto">
          <a:xfrm>
            <a:off x="4419600" y="1905000"/>
            <a:ext cx="4419600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72200" y="2514600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A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4690" y="3834825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B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3810000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C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05800" y="1524000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 rot="5400000">
            <a:off x="8174273" y="2316502"/>
            <a:ext cx="558225" cy="1427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None/>
              <a:tabLst>
                <a:tab pos="454025" algn="l"/>
              </a:tabLst>
              <a:defRPr/>
            </a:pPr>
            <a:r>
              <a:rPr lang="en-US" dirty="0" smtClean="0">
                <a:solidFill>
                  <a:srgbClr val="7030A0"/>
                </a:solidFill>
              </a:rPr>
              <a:t>A- 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Posterior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Funiculus</a:t>
            </a:r>
            <a:endParaRPr lang="en-US" sz="1200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>
              <a:spcBef>
                <a:spcPct val="50000"/>
              </a:spcBef>
              <a:tabLst>
                <a:tab pos="454025" algn="l"/>
              </a:tabLst>
              <a:defRPr/>
            </a:pP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Fasciculus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Gracilis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(</a:t>
            </a:r>
            <a:r>
              <a:rPr lang="en-US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) - 		present at all cord levels </a:t>
            </a:r>
          </a:p>
          <a:p>
            <a:pPr>
              <a:spcBef>
                <a:spcPct val="50000"/>
              </a:spcBef>
              <a:tabLst>
                <a:tab pos="454025" algn="l"/>
              </a:tabLst>
              <a:defRPr/>
            </a:pP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Fasciculus </a:t>
            </a: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Cuneatus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(</a:t>
            </a:r>
            <a:r>
              <a:rPr lang="en-US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</a:t>
            </a:r>
            <a:r>
              <a:rPr lang="en-US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) -   only at T6-C1</a:t>
            </a:r>
            <a:endParaRPr lang="en-US" dirty="0" smtClean="0">
              <a:solidFill>
                <a:srgbClr val="7030A0"/>
              </a:solidFill>
            </a:endParaRPr>
          </a:p>
          <a:p>
            <a:pPr marL="514350" indent="-514350">
              <a:buNone/>
            </a:pPr>
            <a:r>
              <a:rPr lang="en-US" dirty="0" smtClean="0">
                <a:solidFill>
                  <a:srgbClr val="00B0F0"/>
                </a:solidFill>
              </a:rPr>
              <a:t>B – Both B and C are the </a:t>
            </a:r>
            <a:r>
              <a:rPr lang="en-US" dirty="0" err="1" smtClean="0">
                <a:solidFill>
                  <a:srgbClr val="00B0F0"/>
                </a:solidFill>
              </a:rPr>
              <a:t>Ventromedial</a:t>
            </a:r>
            <a:r>
              <a:rPr lang="en-US" dirty="0" smtClean="0">
                <a:solidFill>
                  <a:srgbClr val="00B0F0"/>
                </a:solidFill>
              </a:rPr>
              <a:t> pathway.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00B0F0"/>
                </a:solidFill>
              </a:rPr>
              <a:t>C</a:t>
            </a:r>
          </a:p>
          <a:p>
            <a:pPr marL="514350" indent="-514350">
              <a:buNone/>
            </a:pPr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0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02175" y="3873500"/>
              <a:ext cx="3835400" cy="920750"/>
            </p14:xfrm>
          </p:contentPart>
        </mc:Choice>
        <mc:Fallback>
          <p:pic>
            <p:nvPicPr>
              <p:cNvPr id="20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92816" y="3864163"/>
                <a:ext cx="3854118" cy="939424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441" name="Group 49"/>
          <p:cNvGraphicFramePr>
            <a:graphicFrameLocks noGrp="1"/>
          </p:cNvGraphicFramePr>
          <p:nvPr/>
        </p:nvGraphicFramePr>
        <p:xfrm>
          <a:off x="152400" y="838200"/>
          <a:ext cx="1981200" cy="914400"/>
        </p:xfrm>
        <a:graphic>
          <a:graphicData uri="http://schemas.openxmlformats.org/drawingml/2006/table">
            <a:tbl>
              <a:tblPr/>
              <a:tblGrid>
                <a:gridCol w="19812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L3 level of spinal cord.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148" name="Picture 19"/>
          <p:cNvPicPr>
            <a:picLocks noChangeAspect="1" noChangeArrowheads="1"/>
          </p:cNvPicPr>
          <p:nvPr/>
        </p:nvPicPr>
        <p:blipFill>
          <a:blip r:embed="rId2" cstate="print"/>
          <a:srcRect l="1414" t="2571" r="4456" b="3128"/>
          <a:stretch>
            <a:fillRect/>
          </a:stretch>
        </p:blipFill>
        <p:spPr bwMode="auto">
          <a:xfrm>
            <a:off x="2390775" y="100013"/>
            <a:ext cx="4225925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28" name="Rectangle 36"/>
          <p:cNvSpPr>
            <a:spLocks noChangeArrowheads="1"/>
          </p:cNvSpPr>
          <p:nvPr/>
        </p:nvSpPr>
        <p:spPr bwMode="auto">
          <a:xfrm>
            <a:off x="7146925" y="144463"/>
            <a:ext cx="1468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68" charset="0"/>
              </a:rPr>
              <a:t>Dorsal root entry zone</a:t>
            </a:r>
          </a:p>
        </p:txBody>
      </p:sp>
      <p:sp>
        <p:nvSpPr>
          <p:cNvPr id="6150" name="Freeform 37"/>
          <p:cNvSpPr>
            <a:spLocks/>
          </p:cNvSpPr>
          <p:nvPr/>
        </p:nvSpPr>
        <p:spPr bwMode="auto">
          <a:xfrm>
            <a:off x="5654675" y="307975"/>
            <a:ext cx="1504950" cy="298450"/>
          </a:xfrm>
          <a:custGeom>
            <a:avLst/>
            <a:gdLst>
              <a:gd name="T0" fmla="*/ 2147483647 w 948"/>
              <a:gd name="T1" fmla="*/ 2147483647 h 188"/>
              <a:gd name="T2" fmla="*/ 2147483647 w 948"/>
              <a:gd name="T3" fmla="*/ 2147483647 h 188"/>
              <a:gd name="T4" fmla="*/ 2147483647 w 948"/>
              <a:gd name="T5" fmla="*/ 2147483647 h 188"/>
              <a:gd name="T6" fmla="*/ 2147483647 w 948"/>
              <a:gd name="T7" fmla="*/ 0 h 188"/>
              <a:gd name="T8" fmla="*/ 2147483647 w 948"/>
              <a:gd name="T9" fmla="*/ 2147483647 h 188"/>
              <a:gd name="T10" fmla="*/ 2147483647 w 948"/>
              <a:gd name="T11" fmla="*/ 2147483647 h 188"/>
              <a:gd name="T12" fmla="*/ 0 w 948"/>
              <a:gd name="T13" fmla="*/ 2147483647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48"/>
              <a:gd name="T22" fmla="*/ 0 h 188"/>
              <a:gd name="T23" fmla="*/ 948 w 948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48" h="188">
                <a:moveTo>
                  <a:pt x="948" y="99"/>
                </a:moveTo>
                <a:cubicBezTo>
                  <a:pt x="935" y="78"/>
                  <a:pt x="922" y="58"/>
                  <a:pt x="897" y="45"/>
                </a:cubicBezTo>
                <a:cubicBezTo>
                  <a:pt x="872" y="32"/>
                  <a:pt x="842" y="25"/>
                  <a:pt x="800" y="18"/>
                </a:cubicBezTo>
                <a:cubicBezTo>
                  <a:pt x="758" y="11"/>
                  <a:pt x="694" y="0"/>
                  <a:pt x="644" y="0"/>
                </a:cubicBezTo>
                <a:cubicBezTo>
                  <a:pt x="594" y="0"/>
                  <a:pt x="582" y="1"/>
                  <a:pt x="501" y="18"/>
                </a:cubicBezTo>
                <a:cubicBezTo>
                  <a:pt x="420" y="35"/>
                  <a:pt x="239" y="73"/>
                  <a:pt x="156" y="101"/>
                </a:cubicBezTo>
                <a:cubicBezTo>
                  <a:pt x="73" y="129"/>
                  <a:pt x="36" y="158"/>
                  <a:pt x="0" y="188"/>
                </a:cubicBezTo>
              </a:path>
            </a:pathLst>
          </a:custGeom>
          <a:noFill/>
          <a:ln w="19050">
            <a:solidFill>
              <a:schemeClr val="bg2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Oval 42"/>
          <p:cNvSpPr>
            <a:spLocks noChangeArrowheads="1"/>
          </p:cNvSpPr>
          <p:nvPr/>
        </p:nvSpPr>
        <p:spPr bwMode="auto">
          <a:xfrm>
            <a:off x="4732338" y="1592263"/>
            <a:ext cx="431800" cy="412750"/>
          </a:xfrm>
          <a:prstGeom prst="ellips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>
            <a:prstShdw prst="shdw17" dist="17961" dir="13500000">
              <a:schemeClr val="bg2">
                <a:alpha val="74997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Freeform 43"/>
          <p:cNvSpPr>
            <a:spLocks/>
          </p:cNvSpPr>
          <p:nvPr/>
        </p:nvSpPr>
        <p:spPr bwMode="auto">
          <a:xfrm>
            <a:off x="5837238" y="955675"/>
            <a:ext cx="415925" cy="930275"/>
          </a:xfrm>
          <a:custGeom>
            <a:avLst/>
            <a:gdLst>
              <a:gd name="T0" fmla="*/ 2147483647 w 262"/>
              <a:gd name="T1" fmla="*/ 2147483647 h 586"/>
              <a:gd name="T2" fmla="*/ 2147483647 w 262"/>
              <a:gd name="T3" fmla="*/ 2147483647 h 586"/>
              <a:gd name="T4" fmla="*/ 2147483647 w 262"/>
              <a:gd name="T5" fmla="*/ 2147483647 h 586"/>
              <a:gd name="T6" fmla="*/ 2147483647 w 262"/>
              <a:gd name="T7" fmla="*/ 2147483647 h 586"/>
              <a:gd name="T8" fmla="*/ 2147483647 w 262"/>
              <a:gd name="T9" fmla="*/ 2147483647 h 586"/>
              <a:gd name="T10" fmla="*/ 2147483647 w 262"/>
              <a:gd name="T11" fmla="*/ 2147483647 h 586"/>
              <a:gd name="T12" fmla="*/ 2147483647 w 262"/>
              <a:gd name="T13" fmla="*/ 2147483647 h 586"/>
              <a:gd name="T14" fmla="*/ 2147483647 w 262"/>
              <a:gd name="T15" fmla="*/ 2147483647 h 586"/>
              <a:gd name="T16" fmla="*/ 2147483647 w 262"/>
              <a:gd name="T17" fmla="*/ 2147483647 h 586"/>
              <a:gd name="T18" fmla="*/ 2147483647 w 262"/>
              <a:gd name="T19" fmla="*/ 2147483647 h 586"/>
              <a:gd name="T20" fmla="*/ 2147483647 w 262"/>
              <a:gd name="T21" fmla="*/ 2147483647 h 586"/>
              <a:gd name="T22" fmla="*/ 2147483647 w 262"/>
              <a:gd name="T23" fmla="*/ 2147483647 h 586"/>
              <a:gd name="T24" fmla="*/ 2147483647 w 262"/>
              <a:gd name="T25" fmla="*/ 2147483647 h 5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62"/>
              <a:gd name="T40" fmla="*/ 0 h 586"/>
              <a:gd name="T41" fmla="*/ 262 w 262"/>
              <a:gd name="T42" fmla="*/ 586 h 58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62" h="586">
                <a:moveTo>
                  <a:pt x="67" y="22"/>
                </a:moveTo>
                <a:cubicBezTo>
                  <a:pt x="52" y="11"/>
                  <a:pt x="20" y="0"/>
                  <a:pt x="11" y="12"/>
                </a:cubicBezTo>
                <a:cubicBezTo>
                  <a:pt x="2" y="24"/>
                  <a:pt x="0" y="56"/>
                  <a:pt x="16" y="92"/>
                </a:cubicBezTo>
                <a:cubicBezTo>
                  <a:pt x="32" y="128"/>
                  <a:pt x="86" y="189"/>
                  <a:pt x="107" y="228"/>
                </a:cubicBezTo>
                <a:cubicBezTo>
                  <a:pt x="128" y="267"/>
                  <a:pt x="133" y="293"/>
                  <a:pt x="142" y="329"/>
                </a:cubicBezTo>
                <a:cubicBezTo>
                  <a:pt x="151" y="365"/>
                  <a:pt x="158" y="413"/>
                  <a:pt x="162" y="445"/>
                </a:cubicBezTo>
                <a:cubicBezTo>
                  <a:pt x="166" y="477"/>
                  <a:pt x="153" y="498"/>
                  <a:pt x="167" y="520"/>
                </a:cubicBezTo>
                <a:cubicBezTo>
                  <a:pt x="181" y="542"/>
                  <a:pt x="234" y="586"/>
                  <a:pt x="248" y="575"/>
                </a:cubicBezTo>
                <a:cubicBezTo>
                  <a:pt x="262" y="564"/>
                  <a:pt x="257" y="494"/>
                  <a:pt x="253" y="455"/>
                </a:cubicBezTo>
                <a:cubicBezTo>
                  <a:pt x="249" y="416"/>
                  <a:pt x="239" y="389"/>
                  <a:pt x="223" y="339"/>
                </a:cubicBezTo>
                <a:cubicBezTo>
                  <a:pt x="207" y="289"/>
                  <a:pt x="177" y="197"/>
                  <a:pt x="157" y="153"/>
                </a:cubicBezTo>
                <a:cubicBezTo>
                  <a:pt x="137" y="109"/>
                  <a:pt x="119" y="98"/>
                  <a:pt x="102" y="77"/>
                </a:cubicBezTo>
                <a:cubicBezTo>
                  <a:pt x="85" y="56"/>
                  <a:pt x="82" y="33"/>
                  <a:pt x="67" y="22"/>
                </a:cubicBez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  <a:effectLst>
            <a:prstShdw prst="shdw17" dist="17961" dir="13500000">
              <a:schemeClr val="bg2">
                <a:alpha val="74997"/>
              </a:schemeClr>
            </a:prstShdw>
          </a:effectLst>
        </p:spPr>
        <p:txBody>
          <a:bodyPr wrap="none" anchor="ctr"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153" name="Rectangle 44"/>
          <p:cNvSpPr>
            <a:spLocks noChangeArrowheads="1"/>
          </p:cNvSpPr>
          <p:nvPr/>
        </p:nvSpPr>
        <p:spPr bwMode="auto">
          <a:xfrm>
            <a:off x="6865938" y="950913"/>
            <a:ext cx="1539875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Posterior spino-cerebellar tract</a:t>
            </a:r>
          </a:p>
        </p:txBody>
      </p:sp>
      <p:sp>
        <p:nvSpPr>
          <p:cNvPr id="6154" name="Line 45"/>
          <p:cNvSpPr>
            <a:spLocks noChangeShapeType="1"/>
          </p:cNvSpPr>
          <p:nvPr/>
        </p:nvSpPr>
        <p:spPr bwMode="auto">
          <a:xfrm flipH="1">
            <a:off x="6191250" y="1230313"/>
            <a:ext cx="733425" cy="134937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Freeform 48"/>
          <p:cNvSpPr>
            <a:spLocks/>
          </p:cNvSpPr>
          <p:nvPr/>
        </p:nvSpPr>
        <p:spPr bwMode="auto">
          <a:xfrm>
            <a:off x="4953000" y="1357313"/>
            <a:ext cx="1133475" cy="522287"/>
          </a:xfrm>
          <a:custGeom>
            <a:avLst/>
            <a:gdLst>
              <a:gd name="T0" fmla="*/ 0 w 714"/>
              <a:gd name="T1" fmla="*/ 2147483647 h 329"/>
              <a:gd name="T2" fmla="*/ 2147483647 w 714"/>
              <a:gd name="T3" fmla="*/ 2147483647 h 329"/>
              <a:gd name="T4" fmla="*/ 2147483647 w 714"/>
              <a:gd name="T5" fmla="*/ 2147483647 h 329"/>
              <a:gd name="T6" fmla="*/ 2147483647 w 714"/>
              <a:gd name="T7" fmla="*/ 2147483647 h 329"/>
              <a:gd name="T8" fmla="*/ 2147483647 w 714"/>
              <a:gd name="T9" fmla="*/ 2147483647 h 329"/>
              <a:gd name="T10" fmla="*/ 2147483647 w 714"/>
              <a:gd name="T11" fmla="*/ 0 h 3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14"/>
              <a:gd name="T19" fmla="*/ 0 h 329"/>
              <a:gd name="T20" fmla="*/ 714 w 714"/>
              <a:gd name="T21" fmla="*/ 329 h 32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14" h="329">
                <a:moveTo>
                  <a:pt x="0" y="297"/>
                </a:moveTo>
                <a:cubicBezTo>
                  <a:pt x="26" y="311"/>
                  <a:pt x="52" y="325"/>
                  <a:pt x="100" y="327"/>
                </a:cubicBezTo>
                <a:cubicBezTo>
                  <a:pt x="148" y="329"/>
                  <a:pt x="225" y="329"/>
                  <a:pt x="286" y="312"/>
                </a:cubicBezTo>
                <a:cubicBezTo>
                  <a:pt x="347" y="295"/>
                  <a:pt x="410" y="257"/>
                  <a:pt x="468" y="227"/>
                </a:cubicBezTo>
                <a:cubicBezTo>
                  <a:pt x="526" y="197"/>
                  <a:pt x="593" y="169"/>
                  <a:pt x="634" y="131"/>
                </a:cubicBezTo>
                <a:cubicBezTo>
                  <a:pt x="675" y="93"/>
                  <a:pt x="694" y="46"/>
                  <a:pt x="714" y="0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  <a:effectLst>
            <a:prstShdw prst="shdw17" dist="17961" dir="13500000">
              <a:schemeClr val="bg2">
                <a:alpha val="74997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Oval 47"/>
          <p:cNvSpPr>
            <a:spLocks noChangeArrowheads="1"/>
          </p:cNvSpPr>
          <p:nvPr/>
        </p:nvSpPr>
        <p:spPr bwMode="auto">
          <a:xfrm>
            <a:off x="4889500" y="1792288"/>
            <a:ext cx="134938" cy="1016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9451" name="Group 59"/>
          <p:cNvGraphicFramePr>
            <a:graphicFrameLocks noGrp="1"/>
          </p:cNvGraphicFramePr>
          <p:nvPr/>
        </p:nvGraphicFramePr>
        <p:xfrm>
          <a:off x="0" y="3657600"/>
          <a:ext cx="9144000" cy="3115056"/>
        </p:xfrm>
        <a:graphic>
          <a:graphicData uri="http://schemas.openxmlformats.org/drawingml/2006/table">
            <a:tbl>
              <a:tblPr/>
              <a:tblGrid>
                <a:gridCol w="1828800"/>
                <a:gridCol w="7315200"/>
              </a:tblGrid>
              <a:tr h="309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As you go through these sections, you should review the major systems covered previously in the course, including the descending motor systems.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Cerebellum and associated structures.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Spinocerebellar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 Tracts - a system for relaying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proprioceptive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 information to the cerebellum.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Neuron #1.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  Axons at Dorsal Root entry zone.  The green line illustrates schematically the path of  primary afferents into the nucleus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dorsalis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, which contains neuron #2.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Neuron #2.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Nucleus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dorsalis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, outlined in yellow. This nucleus contains the second neuron in a pathway from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proprioceptors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 of the lower extremity and trunk to the cerebellum.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Posterior (or dorsal) </a:t>
                      </a:r>
                      <a:r>
                        <a:rPr kumimoji="0" lang="en-US" sz="16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spinocerebellar</a:t>
                      </a: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 tract (also outlined in yellow)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, an uncrossed tract from nucleus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dorsalis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 to the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spinocerebellum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 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vermis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 + anterior lobe).  There is also an anterior (or ventral)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spinocerebellar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 tract that we are not considering in this course.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799013" y="609600"/>
            <a:ext cx="763587" cy="1144588"/>
            <a:chOff x="3023" y="384"/>
            <a:chExt cx="481" cy="721"/>
          </a:xfrm>
        </p:grpSpPr>
        <p:sp>
          <p:nvSpPr>
            <p:cNvPr id="6166" name="Freeform 38"/>
            <p:cNvSpPr>
              <a:spLocks/>
            </p:cNvSpPr>
            <p:nvPr/>
          </p:nvSpPr>
          <p:spPr bwMode="auto">
            <a:xfrm>
              <a:off x="3030" y="384"/>
              <a:ext cx="474" cy="678"/>
            </a:xfrm>
            <a:custGeom>
              <a:avLst/>
              <a:gdLst>
                <a:gd name="T0" fmla="*/ 474 w 474"/>
                <a:gd name="T1" fmla="*/ 0 h 678"/>
                <a:gd name="T2" fmla="*/ 296 w 474"/>
                <a:gd name="T3" fmla="*/ 114 h 678"/>
                <a:gd name="T4" fmla="*/ 110 w 474"/>
                <a:gd name="T5" fmla="*/ 280 h 678"/>
                <a:gd name="T6" fmla="*/ 14 w 474"/>
                <a:gd name="T7" fmla="*/ 502 h 678"/>
                <a:gd name="T8" fmla="*/ 29 w 474"/>
                <a:gd name="T9" fmla="*/ 678 h 6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4"/>
                <a:gd name="T16" fmla="*/ 0 h 678"/>
                <a:gd name="T17" fmla="*/ 474 w 474"/>
                <a:gd name="T18" fmla="*/ 678 h 6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4" h="678">
                  <a:moveTo>
                    <a:pt x="474" y="0"/>
                  </a:moveTo>
                  <a:cubicBezTo>
                    <a:pt x="415" y="33"/>
                    <a:pt x="357" y="67"/>
                    <a:pt x="296" y="114"/>
                  </a:cubicBezTo>
                  <a:cubicBezTo>
                    <a:pt x="235" y="161"/>
                    <a:pt x="157" y="215"/>
                    <a:pt x="110" y="280"/>
                  </a:cubicBezTo>
                  <a:cubicBezTo>
                    <a:pt x="63" y="345"/>
                    <a:pt x="28" y="436"/>
                    <a:pt x="14" y="502"/>
                  </a:cubicBezTo>
                  <a:cubicBezTo>
                    <a:pt x="0" y="568"/>
                    <a:pt x="14" y="623"/>
                    <a:pt x="29" y="678"/>
                  </a:cubicBezTo>
                </a:path>
              </a:pathLst>
            </a:custGeom>
            <a:noFill/>
            <a:ln w="19050">
              <a:solidFill>
                <a:srgbClr val="02FF14"/>
              </a:solidFill>
              <a:round/>
              <a:headEnd/>
              <a:tailEnd/>
            </a:ln>
            <a:effectLst>
              <a:prstShdw prst="shdw17" dist="17961" dir="13500000">
                <a:schemeClr val="bg2">
                  <a:alpha val="74997"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AutoShape 39"/>
            <p:cNvSpPr>
              <a:spLocks noChangeArrowheads="1"/>
            </p:cNvSpPr>
            <p:nvPr/>
          </p:nvSpPr>
          <p:spPr bwMode="auto">
            <a:xfrm rot="-1806782">
              <a:off x="3023" y="1057"/>
              <a:ext cx="96" cy="48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rgbClr val="02FF14"/>
              </a:solidFill>
              <a:miter lim="800000"/>
              <a:headEnd/>
              <a:tailEnd/>
            </a:ln>
            <a:effectLst>
              <a:prstShdw prst="shdw17" dist="17961" dir="13500000">
                <a:schemeClr val="bg2">
                  <a:alpha val="74997"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7875" y="973138"/>
              <a:ext cx="1006475" cy="882650"/>
            </p14:xfrm>
          </p:contentPart>
        </mc:Choice>
        <mc:Fallback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48502" y="963779"/>
                <a:ext cx="1025220" cy="90136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2. The dentate nucleus is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6325" y="1447800"/>
            <a:ext cx="4257675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0" y="2286000"/>
            <a:ext cx="436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B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4062" y="2438400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0662" y="4687669"/>
            <a:ext cx="436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50462" y="4154269"/>
            <a:ext cx="468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D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12954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– </a:t>
            </a:r>
            <a:r>
              <a:rPr lang="en-US" dirty="0" err="1" smtClean="0"/>
              <a:t>Vermis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B - Dentate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 – </a:t>
            </a:r>
            <a:r>
              <a:rPr lang="en-US" dirty="0" err="1" smtClean="0"/>
              <a:t>Olivary</a:t>
            </a:r>
            <a:r>
              <a:rPr lang="en-US" dirty="0" smtClean="0"/>
              <a:t> nucleus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 - </a:t>
            </a:r>
            <a:r>
              <a:rPr lang="en-US" dirty="0" err="1" smtClean="0"/>
              <a:t>flocculus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Substantia</a:t>
            </a:r>
            <a:r>
              <a:rPr lang="en-US" dirty="0" smtClean="0"/>
              <a:t> </a:t>
            </a:r>
            <a:r>
              <a:rPr lang="en-US" dirty="0" err="1" smtClean="0"/>
              <a:t>nigra</a:t>
            </a:r>
            <a:r>
              <a:rPr lang="en-US" dirty="0" smtClean="0"/>
              <a:t> is located at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2000" y="1143000"/>
            <a:ext cx="5842000" cy="400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28194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-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68" charset="0"/>
                <a:ea typeface="ＭＳ Ｐゴシック" pitchFamily="68" charset="-128"/>
              </a:rPr>
              <a:t>VL nucleus of the thalamus</a:t>
            </a:r>
            <a:endParaRPr lang="en-US" sz="2400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 - </a:t>
            </a:r>
            <a:r>
              <a:rPr lang="en-US" sz="2400" dirty="0" err="1" smtClean="0"/>
              <a:t>Putamen</a:t>
            </a:r>
            <a:endParaRPr lang="en-US" sz="2400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 - </a:t>
            </a:r>
            <a:r>
              <a:rPr lang="en-US" sz="2400" dirty="0" err="1" smtClean="0">
                <a:solidFill>
                  <a:srgbClr val="FF0000"/>
                </a:solidFill>
              </a:rPr>
              <a:t>Substantia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Nigra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 - </a:t>
            </a:r>
            <a:r>
              <a:rPr lang="en-US" sz="2400" dirty="0" err="1" smtClean="0"/>
              <a:t>Globus</a:t>
            </a:r>
            <a:r>
              <a:rPr lang="en-US" sz="2400" dirty="0" smtClean="0"/>
              <a:t> </a:t>
            </a:r>
            <a:r>
              <a:rPr lang="en-US" sz="2400" dirty="0" err="1" smtClean="0"/>
              <a:t>Pallidus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001000" y="2514600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1981200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2514600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3225225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4. The caudate nucleus is found at:</a:t>
            </a:r>
            <a:endParaRPr lang="en-US" dirty="0"/>
          </a:p>
        </p:txBody>
      </p:sp>
      <p:pic>
        <p:nvPicPr>
          <p:cNvPr id="5" name="Picture 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5288" y="1295400"/>
            <a:ext cx="4938712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81600" y="2057400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C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1905000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B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1371600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A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0" y="3657600"/>
            <a:ext cx="468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D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 – </a:t>
            </a:r>
            <a:r>
              <a:rPr lang="en-US" dirty="0" err="1" smtClean="0"/>
              <a:t>Putamen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 – </a:t>
            </a:r>
            <a:r>
              <a:rPr lang="en-US" dirty="0" err="1" smtClean="0"/>
              <a:t>Globus</a:t>
            </a:r>
            <a:r>
              <a:rPr lang="en-US" dirty="0" smtClean="0"/>
              <a:t> </a:t>
            </a:r>
            <a:r>
              <a:rPr lang="en-US" dirty="0" err="1" smtClean="0"/>
              <a:t>Pallidus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 – </a:t>
            </a:r>
            <a:r>
              <a:rPr lang="en-US" dirty="0" err="1" smtClean="0"/>
              <a:t>Amygdala</a:t>
            </a:r>
            <a:r>
              <a:rPr lang="en-US" dirty="0" smtClean="0"/>
              <a:t>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5. The yellow </a:t>
            </a:r>
            <a:r>
              <a:rPr lang="en-US" dirty="0" err="1" smtClean="0"/>
              <a:t>asterick</a:t>
            </a:r>
            <a:r>
              <a:rPr lang="en-US" dirty="0" smtClean="0"/>
              <a:t> lies over the:</a:t>
            </a:r>
            <a:endParaRPr lang="en-US" dirty="0"/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3759200" y="1371600"/>
            <a:ext cx="5384800" cy="3881438"/>
            <a:chOff x="816" y="0"/>
            <a:chExt cx="3392" cy="2445"/>
          </a:xfrm>
        </p:grpSpPr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6" y="0"/>
              <a:ext cx="3392" cy="2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32"/>
            <p:cNvSpPr>
              <a:spLocks noChangeArrowheads="1"/>
            </p:cNvSpPr>
            <p:nvPr/>
          </p:nvSpPr>
          <p:spPr bwMode="auto">
            <a:xfrm>
              <a:off x="3456" y="768"/>
              <a:ext cx="472" cy="91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68" charset="0"/>
                </a:rPr>
                <a:t>*</a:t>
              </a:r>
              <a:endParaRPr lang="en-US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68" charset="0"/>
              </a:endParaRPr>
            </a:p>
          </p:txBody>
        </p:sp>
      </p:grp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15240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Inferior </a:t>
            </a:r>
            <a:r>
              <a:rPr lang="en-US" dirty="0" err="1" smtClean="0"/>
              <a:t>cerebellar</a:t>
            </a:r>
            <a:r>
              <a:rPr lang="en-US" dirty="0" smtClean="0"/>
              <a:t> peduncle.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Middle </a:t>
            </a:r>
            <a:r>
              <a:rPr lang="en-US" dirty="0" err="1" smtClean="0">
                <a:solidFill>
                  <a:srgbClr val="FF0000"/>
                </a:solidFill>
              </a:rPr>
              <a:t>cerebellar</a:t>
            </a:r>
            <a:r>
              <a:rPr lang="en-US" dirty="0" smtClean="0">
                <a:solidFill>
                  <a:srgbClr val="FF0000"/>
                </a:solidFill>
              </a:rPr>
              <a:t> peduncle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superior </a:t>
            </a:r>
            <a:r>
              <a:rPr lang="en-US" dirty="0" err="1" smtClean="0"/>
              <a:t>cerebellar</a:t>
            </a:r>
            <a:r>
              <a:rPr lang="en-US" dirty="0" smtClean="0"/>
              <a:t> peduncle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3"/>
          <p:cNvSpPr txBox="1">
            <a:spLocks noChangeArrowheads="1"/>
          </p:cNvSpPr>
          <p:nvPr/>
        </p:nvSpPr>
        <p:spPr bwMode="auto">
          <a:xfrm>
            <a:off x="6969125" y="1900238"/>
            <a:ext cx="2170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4339" name="Rectangle 39"/>
          <p:cNvSpPr>
            <a:spLocks noChangeArrowheads="1"/>
          </p:cNvSpPr>
          <p:nvPr/>
        </p:nvSpPr>
        <p:spPr bwMode="auto">
          <a:xfrm>
            <a:off x="6581775" y="131763"/>
            <a:ext cx="2409825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Mibrain, level of inferior colliculus</a:t>
            </a:r>
          </a:p>
        </p:txBody>
      </p:sp>
      <p:graphicFrame>
        <p:nvGraphicFramePr>
          <p:cNvPr id="49212" name="Group 60"/>
          <p:cNvGraphicFramePr>
            <a:graphicFrameLocks noGrp="1"/>
          </p:cNvGraphicFramePr>
          <p:nvPr/>
        </p:nvGraphicFramePr>
        <p:xfrm>
          <a:off x="0" y="4014788"/>
          <a:ext cx="9067800" cy="2667000"/>
        </p:xfrm>
        <a:graphic>
          <a:graphicData uri="http://schemas.openxmlformats.org/drawingml/2006/table">
            <a:tbl>
              <a:tblPr/>
              <a:tblGrid>
                <a:gridCol w="2057400"/>
                <a:gridCol w="3276600"/>
                <a:gridCol w="3733800"/>
              </a:tblGrid>
              <a:tr h="266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Review components of descending motor systems seen in this section including the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corticospinal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 tract, and MLF.   Also identify the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tegmentum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substantia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nigra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, and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crus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cerebri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 of the midbrain.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Superior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cerebellar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 peduncle (outlined in red),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68" charset="0"/>
                        <a:ea typeface="ＭＳ Ｐゴシック" pitchFamily="6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Basal ganglia and associated structures.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Substantia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nigra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 (outlined in blue-green).  This cell group separates the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crus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cerebri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 from the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tegmentum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 of the midbrain, and it is interconnected with the caudate and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putamen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 of  the basal ganglia.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1357313" y="23813"/>
            <a:ext cx="5164137" cy="3943350"/>
            <a:chOff x="855" y="0"/>
            <a:chExt cx="2889" cy="2294"/>
          </a:xfrm>
        </p:grpSpPr>
        <p:pic>
          <p:nvPicPr>
            <p:cNvPr id="143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4" y="0"/>
              <a:ext cx="2880" cy="2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2" name="Freeform 59"/>
            <p:cNvSpPr>
              <a:spLocks/>
            </p:cNvSpPr>
            <p:nvPr/>
          </p:nvSpPr>
          <p:spPr bwMode="auto">
            <a:xfrm>
              <a:off x="1848" y="808"/>
              <a:ext cx="1024" cy="636"/>
            </a:xfrm>
            <a:custGeom>
              <a:avLst/>
              <a:gdLst>
                <a:gd name="T0" fmla="*/ 504 w 1024"/>
                <a:gd name="T1" fmla="*/ 56 h 636"/>
                <a:gd name="T2" fmla="*/ 438 w 1024"/>
                <a:gd name="T3" fmla="*/ 30 h 636"/>
                <a:gd name="T4" fmla="*/ 320 w 1024"/>
                <a:gd name="T5" fmla="*/ 20 h 636"/>
                <a:gd name="T6" fmla="*/ 117 w 1024"/>
                <a:gd name="T7" fmla="*/ 125 h 636"/>
                <a:gd name="T8" fmla="*/ 27 w 1024"/>
                <a:gd name="T9" fmla="*/ 248 h 636"/>
                <a:gd name="T10" fmla="*/ 12 w 1024"/>
                <a:gd name="T11" fmla="*/ 361 h 636"/>
                <a:gd name="T12" fmla="*/ 98 w 1024"/>
                <a:gd name="T13" fmla="*/ 527 h 636"/>
                <a:gd name="T14" fmla="*/ 230 w 1024"/>
                <a:gd name="T15" fmla="*/ 622 h 636"/>
                <a:gd name="T16" fmla="*/ 434 w 1024"/>
                <a:gd name="T17" fmla="*/ 612 h 636"/>
                <a:gd name="T18" fmla="*/ 581 w 1024"/>
                <a:gd name="T19" fmla="*/ 612 h 636"/>
                <a:gd name="T20" fmla="*/ 775 w 1024"/>
                <a:gd name="T21" fmla="*/ 588 h 636"/>
                <a:gd name="T22" fmla="*/ 936 w 1024"/>
                <a:gd name="T23" fmla="*/ 418 h 636"/>
                <a:gd name="T24" fmla="*/ 1011 w 1024"/>
                <a:gd name="T25" fmla="*/ 243 h 636"/>
                <a:gd name="T26" fmla="*/ 855 w 1024"/>
                <a:gd name="T27" fmla="*/ 96 h 636"/>
                <a:gd name="T28" fmla="*/ 751 w 1024"/>
                <a:gd name="T29" fmla="*/ 25 h 636"/>
                <a:gd name="T30" fmla="*/ 680 w 1024"/>
                <a:gd name="T31" fmla="*/ 1 h 636"/>
                <a:gd name="T32" fmla="*/ 581 w 1024"/>
                <a:gd name="T33" fmla="*/ 20 h 636"/>
                <a:gd name="T34" fmla="*/ 533 w 1024"/>
                <a:gd name="T35" fmla="*/ 44 h 636"/>
                <a:gd name="T36" fmla="*/ 504 w 1024"/>
                <a:gd name="T37" fmla="*/ 56 h 6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24"/>
                <a:gd name="T58" fmla="*/ 0 h 636"/>
                <a:gd name="T59" fmla="*/ 1024 w 1024"/>
                <a:gd name="T60" fmla="*/ 636 h 6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24" h="636">
                  <a:moveTo>
                    <a:pt x="504" y="56"/>
                  </a:moveTo>
                  <a:cubicBezTo>
                    <a:pt x="488" y="54"/>
                    <a:pt x="469" y="36"/>
                    <a:pt x="438" y="30"/>
                  </a:cubicBezTo>
                  <a:cubicBezTo>
                    <a:pt x="407" y="24"/>
                    <a:pt x="373" y="4"/>
                    <a:pt x="320" y="20"/>
                  </a:cubicBezTo>
                  <a:cubicBezTo>
                    <a:pt x="267" y="36"/>
                    <a:pt x="166" y="87"/>
                    <a:pt x="117" y="125"/>
                  </a:cubicBezTo>
                  <a:cubicBezTo>
                    <a:pt x="68" y="163"/>
                    <a:pt x="44" y="209"/>
                    <a:pt x="27" y="248"/>
                  </a:cubicBezTo>
                  <a:cubicBezTo>
                    <a:pt x="10" y="287"/>
                    <a:pt x="0" y="315"/>
                    <a:pt x="12" y="361"/>
                  </a:cubicBezTo>
                  <a:cubicBezTo>
                    <a:pt x="24" y="407"/>
                    <a:pt x="62" y="484"/>
                    <a:pt x="98" y="527"/>
                  </a:cubicBezTo>
                  <a:cubicBezTo>
                    <a:pt x="134" y="570"/>
                    <a:pt x="174" y="608"/>
                    <a:pt x="230" y="622"/>
                  </a:cubicBezTo>
                  <a:cubicBezTo>
                    <a:pt x="286" y="636"/>
                    <a:pt x="376" y="614"/>
                    <a:pt x="434" y="612"/>
                  </a:cubicBezTo>
                  <a:cubicBezTo>
                    <a:pt x="492" y="610"/>
                    <a:pt x="524" y="616"/>
                    <a:pt x="581" y="612"/>
                  </a:cubicBezTo>
                  <a:cubicBezTo>
                    <a:pt x="638" y="608"/>
                    <a:pt x="716" y="620"/>
                    <a:pt x="775" y="588"/>
                  </a:cubicBezTo>
                  <a:cubicBezTo>
                    <a:pt x="834" y="556"/>
                    <a:pt x="897" y="475"/>
                    <a:pt x="936" y="418"/>
                  </a:cubicBezTo>
                  <a:cubicBezTo>
                    <a:pt x="975" y="361"/>
                    <a:pt x="1024" y="297"/>
                    <a:pt x="1011" y="243"/>
                  </a:cubicBezTo>
                  <a:cubicBezTo>
                    <a:pt x="998" y="189"/>
                    <a:pt x="898" y="132"/>
                    <a:pt x="855" y="96"/>
                  </a:cubicBezTo>
                  <a:cubicBezTo>
                    <a:pt x="812" y="60"/>
                    <a:pt x="780" y="41"/>
                    <a:pt x="751" y="25"/>
                  </a:cubicBezTo>
                  <a:cubicBezTo>
                    <a:pt x="722" y="9"/>
                    <a:pt x="708" y="2"/>
                    <a:pt x="680" y="1"/>
                  </a:cubicBezTo>
                  <a:cubicBezTo>
                    <a:pt x="652" y="0"/>
                    <a:pt x="605" y="13"/>
                    <a:pt x="581" y="20"/>
                  </a:cubicBezTo>
                  <a:cubicBezTo>
                    <a:pt x="557" y="27"/>
                    <a:pt x="546" y="38"/>
                    <a:pt x="533" y="44"/>
                  </a:cubicBezTo>
                  <a:cubicBezTo>
                    <a:pt x="520" y="50"/>
                    <a:pt x="520" y="58"/>
                    <a:pt x="504" y="56"/>
                  </a:cubicBez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>
              <a:prstShdw prst="shdw17" dist="17961" dir="13500000">
                <a:schemeClr val="bg2">
                  <a:alpha val="74997"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Freeform 61"/>
            <p:cNvSpPr>
              <a:spLocks/>
            </p:cNvSpPr>
            <p:nvPr/>
          </p:nvSpPr>
          <p:spPr bwMode="auto">
            <a:xfrm>
              <a:off x="1349" y="1817"/>
              <a:ext cx="800" cy="477"/>
            </a:xfrm>
            <a:custGeom>
              <a:avLst/>
              <a:gdLst>
                <a:gd name="T0" fmla="*/ 763 w 800"/>
                <a:gd name="T1" fmla="*/ 55 h 477"/>
                <a:gd name="T2" fmla="*/ 791 w 800"/>
                <a:gd name="T3" fmla="*/ 147 h 477"/>
                <a:gd name="T4" fmla="*/ 710 w 800"/>
                <a:gd name="T5" fmla="*/ 261 h 477"/>
                <a:gd name="T6" fmla="*/ 545 w 800"/>
                <a:gd name="T7" fmla="*/ 408 h 477"/>
                <a:gd name="T8" fmla="*/ 322 w 800"/>
                <a:gd name="T9" fmla="*/ 469 h 477"/>
                <a:gd name="T10" fmla="*/ 175 w 800"/>
                <a:gd name="T11" fmla="*/ 455 h 477"/>
                <a:gd name="T12" fmla="*/ 24 w 800"/>
                <a:gd name="T13" fmla="*/ 389 h 477"/>
                <a:gd name="T14" fmla="*/ 29 w 800"/>
                <a:gd name="T15" fmla="*/ 261 h 477"/>
                <a:gd name="T16" fmla="*/ 156 w 800"/>
                <a:gd name="T17" fmla="*/ 195 h 477"/>
                <a:gd name="T18" fmla="*/ 398 w 800"/>
                <a:gd name="T19" fmla="*/ 62 h 477"/>
                <a:gd name="T20" fmla="*/ 516 w 800"/>
                <a:gd name="T21" fmla="*/ 10 h 477"/>
                <a:gd name="T22" fmla="*/ 630 w 800"/>
                <a:gd name="T23" fmla="*/ 10 h 477"/>
                <a:gd name="T24" fmla="*/ 763 w 800"/>
                <a:gd name="T25" fmla="*/ 55 h 4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0"/>
                <a:gd name="T40" fmla="*/ 0 h 477"/>
                <a:gd name="T41" fmla="*/ 800 w 800"/>
                <a:gd name="T42" fmla="*/ 477 h 4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0" h="477">
                  <a:moveTo>
                    <a:pt x="763" y="55"/>
                  </a:moveTo>
                  <a:cubicBezTo>
                    <a:pt x="790" y="78"/>
                    <a:pt x="800" y="113"/>
                    <a:pt x="791" y="147"/>
                  </a:cubicBezTo>
                  <a:cubicBezTo>
                    <a:pt x="782" y="181"/>
                    <a:pt x="751" y="218"/>
                    <a:pt x="710" y="261"/>
                  </a:cubicBezTo>
                  <a:cubicBezTo>
                    <a:pt x="669" y="304"/>
                    <a:pt x="610" y="373"/>
                    <a:pt x="545" y="408"/>
                  </a:cubicBezTo>
                  <a:cubicBezTo>
                    <a:pt x="480" y="443"/>
                    <a:pt x="384" y="461"/>
                    <a:pt x="322" y="469"/>
                  </a:cubicBezTo>
                  <a:cubicBezTo>
                    <a:pt x="260" y="477"/>
                    <a:pt x="225" y="468"/>
                    <a:pt x="175" y="455"/>
                  </a:cubicBezTo>
                  <a:cubicBezTo>
                    <a:pt x="125" y="442"/>
                    <a:pt x="48" y="421"/>
                    <a:pt x="24" y="389"/>
                  </a:cubicBezTo>
                  <a:cubicBezTo>
                    <a:pt x="0" y="357"/>
                    <a:pt x="7" y="293"/>
                    <a:pt x="29" y="261"/>
                  </a:cubicBezTo>
                  <a:cubicBezTo>
                    <a:pt x="51" y="229"/>
                    <a:pt x="95" y="228"/>
                    <a:pt x="156" y="195"/>
                  </a:cubicBezTo>
                  <a:cubicBezTo>
                    <a:pt x="217" y="162"/>
                    <a:pt x="338" y="93"/>
                    <a:pt x="398" y="62"/>
                  </a:cubicBezTo>
                  <a:cubicBezTo>
                    <a:pt x="458" y="31"/>
                    <a:pt x="477" y="19"/>
                    <a:pt x="516" y="10"/>
                  </a:cubicBezTo>
                  <a:cubicBezTo>
                    <a:pt x="555" y="1"/>
                    <a:pt x="588" y="0"/>
                    <a:pt x="630" y="10"/>
                  </a:cubicBezTo>
                  <a:cubicBezTo>
                    <a:pt x="672" y="20"/>
                    <a:pt x="736" y="32"/>
                    <a:pt x="763" y="55"/>
                  </a:cubicBezTo>
                  <a:close/>
                </a:path>
              </a:pathLst>
            </a:cu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>
              <a:prstShdw prst="shdw17" dist="17961" dir="13500000">
                <a:schemeClr val="bg2">
                  <a:alpha val="74997"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4" name="Freeform 62"/>
            <p:cNvSpPr>
              <a:spLocks/>
            </p:cNvSpPr>
            <p:nvPr/>
          </p:nvSpPr>
          <p:spPr bwMode="auto">
            <a:xfrm>
              <a:off x="855" y="1147"/>
              <a:ext cx="606" cy="536"/>
            </a:xfrm>
            <a:custGeom>
              <a:avLst/>
              <a:gdLst>
                <a:gd name="T0" fmla="*/ 346 w 644"/>
                <a:gd name="T1" fmla="*/ 2 h 673"/>
                <a:gd name="T2" fmla="*/ 269 w 644"/>
                <a:gd name="T3" fmla="*/ 18 h 673"/>
                <a:gd name="T4" fmla="*/ 176 w 644"/>
                <a:gd name="T5" fmla="*/ 43 h 673"/>
                <a:gd name="T6" fmla="*/ 87 w 644"/>
                <a:gd name="T7" fmla="*/ 74 h 673"/>
                <a:gd name="T8" fmla="*/ 53 w 644"/>
                <a:gd name="T9" fmla="*/ 145 h 673"/>
                <a:gd name="T10" fmla="*/ 7 w 644"/>
                <a:gd name="T11" fmla="*/ 185 h 673"/>
                <a:gd name="T12" fmla="*/ 21 w 644"/>
                <a:gd name="T13" fmla="*/ 213 h 673"/>
                <a:gd name="T14" fmla="*/ 68 w 644"/>
                <a:gd name="T15" fmla="*/ 254 h 673"/>
                <a:gd name="T16" fmla="*/ 124 w 644"/>
                <a:gd name="T17" fmla="*/ 268 h 673"/>
                <a:gd name="T18" fmla="*/ 244 w 644"/>
                <a:gd name="T19" fmla="*/ 240 h 673"/>
                <a:gd name="T20" fmla="*/ 343 w 644"/>
                <a:gd name="T21" fmla="*/ 214 h 673"/>
                <a:gd name="T22" fmla="*/ 413 w 644"/>
                <a:gd name="T23" fmla="*/ 189 h 673"/>
                <a:gd name="T24" fmla="*/ 476 w 644"/>
                <a:gd name="T25" fmla="*/ 160 h 673"/>
                <a:gd name="T26" fmla="*/ 502 w 644"/>
                <a:gd name="T27" fmla="*/ 118 h 673"/>
                <a:gd name="T28" fmla="*/ 461 w 644"/>
                <a:gd name="T29" fmla="*/ 72 h 673"/>
                <a:gd name="T30" fmla="*/ 417 w 644"/>
                <a:gd name="T31" fmla="*/ 33 h 673"/>
                <a:gd name="T32" fmla="*/ 346 w 644"/>
                <a:gd name="T33" fmla="*/ 2 h 6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4"/>
                <a:gd name="T52" fmla="*/ 0 h 673"/>
                <a:gd name="T53" fmla="*/ 644 w 644"/>
                <a:gd name="T54" fmla="*/ 673 h 6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4" h="673">
                  <a:moveTo>
                    <a:pt x="441" y="5"/>
                  </a:moveTo>
                  <a:cubicBezTo>
                    <a:pt x="410" y="0"/>
                    <a:pt x="379" y="30"/>
                    <a:pt x="343" y="47"/>
                  </a:cubicBezTo>
                  <a:cubicBezTo>
                    <a:pt x="307" y="64"/>
                    <a:pt x="263" y="85"/>
                    <a:pt x="224" y="108"/>
                  </a:cubicBezTo>
                  <a:cubicBezTo>
                    <a:pt x="185" y="131"/>
                    <a:pt x="137" y="142"/>
                    <a:pt x="111" y="184"/>
                  </a:cubicBezTo>
                  <a:cubicBezTo>
                    <a:pt x="85" y="226"/>
                    <a:pt x="85" y="313"/>
                    <a:pt x="68" y="359"/>
                  </a:cubicBezTo>
                  <a:cubicBezTo>
                    <a:pt x="51" y="405"/>
                    <a:pt x="14" y="430"/>
                    <a:pt x="7" y="458"/>
                  </a:cubicBezTo>
                  <a:cubicBezTo>
                    <a:pt x="0" y="486"/>
                    <a:pt x="13" y="500"/>
                    <a:pt x="26" y="529"/>
                  </a:cubicBezTo>
                  <a:cubicBezTo>
                    <a:pt x="39" y="558"/>
                    <a:pt x="65" y="610"/>
                    <a:pt x="87" y="633"/>
                  </a:cubicBezTo>
                  <a:cubicBezTo>
                    <a:pt x="109" y="656"/>
                    <a:pt x="121" y="673"/>
                    <a:pt x="158" y="667"/>
                  </a:cubicBezTo>
                  <a:cubicBezTo>
                    <a:pt x="195" y="661"/>
                    <a:pt x="264" y="618"/>
                    <a:pt x="310" y="596"/>
                  </a:cubicBezTo>
                  <a:cubicBezTo>
                    <a:pt x="356" y="574"/>
                    <a:pt x="401" y="555"/>
                    <a:pt x="437" y="534"/>
                  </a:cubicBezTo>
                  <a:cubicBezTo>
                    <a:pt x="473" y="513"/>
                    <a:pt x="499" y="491"/>
                    <a:pt x="527" y="468"/>
                  </a:cubicBezTo>
                  <a:cubicBezTo>
                    <a:pt x="555" y="445"/>
                    <a:pt x="589" y="426"/>
                    <a:pt x="608" y="397"/>
                  </a:cubicBezTo>
                  <a:cubicBezTo>
                    <a:pt x="627" y="368"/>
                    <a:pt x="644" y="329"/>
                    <a:pt x="641" y="293"/>
                  </a:cubicBezTo>
                  <a:cubicBezTo>
                    <a:pt x="638" y="257"/>
                    <a:pt x="607" y="215"/>
                    <a:pt x="589" y="179"/>
                  </a:cubicBezTo>
                  <a:cubicBezTo>
                    <a:pt x="571" y="143"/>
                    <a:pt x="555" y="111"/>
                    <a:pt x="532" y="80"/>
                  </a:cubicBezTo>
                  <a:cubicBezTo>
                    <a:pt x="509" y="49"/>
                    <a:pt x="472" y="10"/>
                    <a:pt x="441" y="5"/>
                  </a:cubicBezTo>
                  <a:close/>
                </a:path>
              </a:pathLst>
            </a:cu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>
              <a:prstShdw prst="shdw17" dist="17961" dir="13500000">
                <a:schemeClr val="bg2">
                  <a:alpha val="74997"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5" name="Freeform 63"/>
            <p:cNvSpPr>
              <a:spLocks/>
            </p:cNvSpPr>
            <p:nvPr/>
          </p:nvSpPr>
          <p:spPr bwMode="auto">
            <a:xfrm>
              <a:off x="1398" y="981"/>
              <a:ext cx="830" cy="709"/>
            </a:xfrm>
            <a:custGeom>
              <a:avLst/>
              <a:gdLst>
                <a:gd name="T0" fmla="*/ 810 w 830"/>
                <a:gd name="T1" fmla="*/ 603 h 709"/>
                <a:gd name="T2" fmla="*/ 761 w 830"/>
                <a:gd name="T3" fmla="*/ 690 h 709"/>
                <a:gd name="T4" fmla="*/ 548 w 830"/>
                <a:gd name="T5" fmla="*/ 704 h 709"/>
                <a:gd name="T6" fmla="*/ 316 w 830"/>
                <a:gd name="T7" fmla="*/ 662 h 709"/>
                <a:gd name="T8" fmla="*/ 221 w 830"/>
                <a:gd name="T9" fmla="*/ 557 h 709"/>
                <a:gd name="T10" fmla="*/ 103 w 830"/>
                <a:gd name="T11" fmla="*/ 363 h 709"/>
                <a:gd name="T12" fmla="*/ 17 w 830"/>
                <a:gd name="T13" fmla="*/ 188 h 709"/>
                <a:gd name="T14" fmla="*/ 3 w 830"/>
                <a:gd name="T15" fmla="*/ 112 h 709"/>
                <a:gd name="T16" fmla="*/ 17 w 830"/>
                <a:gd name="T17" fmla="*/ 4 h 709"/>
                <a:gd name="T18" fmla="*/ 74 w 830"/>
                <a:gd name="T19" fmla="*/ 136 h 709"/>
                <a:gd name="T20" fmla="*/ 197 w 830"/>
                <a:gd name="T21" fmla="*/ 297 h 709"/>
                <a:gd name="T22" fmla="*/ 458 w 830"/>
                <a:gd name="T23" fmla="*/ 434 h 709"/>
                <a:gd name="T24" fmla="*/ 638 w 830"/>
                <a:gd name="T25" fmla="*/ 515 h 709"/>
                <a:gd name="T26" fmla="*/ 810 w 830"/>
                <a:gd name="T27" fmla="*/ 603 h 7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0"/>
                <a:gd name="T43" fmla="*/ 0 h 709"/>
                <a:gd name="T44" fmla="*/ 830 w 830"/>
                <a:gd name="T45" fmla="*/ 709 h 70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0" h="709">
                  <a:moveTo>
                    <a:pt x="810" y="603"/>
                  </a:moveTo>
                  <a:cubicBezTo>
                    <a:pt x="830" y="632"/>
                    <a:pt x="805" y="673"/>
                    <a:pt x="761" y="690"/>
                  </a:cubicBezTo>
                  <a:cubicBezTo>
                    <a:pt x="717" y="707"/>
                    <a:pt x="622" y="709"/>
                    <a:pt x="548" y="704"/>
                  </a:cubicBezTo>
                  <a:cubicBezTo>
                    <a:pt x="474" y="699"/>
                    <a:pt x="370" y="686"/>
                    <a:pt x="316" y="662"/>
                  </a:cubicBezTo>
                  <a:cubicBezTo>
                    <a:pt x="262" y="638"/>
                    <a:pt x="256" y="607"/>
                    <a:pt x="221" y="557"/>
                  </a:cubicBezTo>
                  <a:cubicBezTo>
                    <a:pt x="186" y="507"/>
                    <a:pt x="137" y="424"/>
                    <a:pt x="103" y="363"/>
                  </a:cubicBezTo>
                  <a:cubicBezTo>
                    <a:pt x="69" y="302"/>
                    <a:pt x="34" y="230"/>
                    <a:pt x="17" y="188"/>
                  </a:cubicBezTo>
                  <a:cubicBezTo>
                    <a:pt x="0" y="146"/>
                    <a:pt x="3" y="143"/>
                    <a:pt x="3" y="112"/>
                  </a:cubicBezTo>
                  <a:cubicBezTo>
                    <a:pt x="3" y="81"/>
                    <a:pt x="5" y="0"/>
                    <a:pt x="17" y="4"/>
                  </a:cubicBezTo>
                  <a:cubicBezTo>
                    <a:pt x="29" y="8"/>
                    <a:pt x="44" y="87"/>
                    <a:pt x="74" y="136"/>
                  </a:cubicBezTo>
                  <a:cubicBezTo>
                    <a:pt x="104" y="185"/>
                    <a:pt x="133" y="247"/>
                    <a:pt x="197" y="297"/>
                  </a:cubicBezTo>
                  <a:cubicBezTo>
                    <a:pt x="261" y="347"/>
                    <a:pt x="384" y="398"/>
                    <a:pt x="458" y="434"/>
                  </a:cubicBezTo>
                  <a:cubicBezTo>
                    <a:pt x="532" y="470"/>
                    <a:pt x="580" y="484"/>
                    <a:pt x="638" y="515"/>
                  </a:cubicBezTo>
                  <a:cubicBezTo>
                    <a:pt x="696" y="546"/>
                    <a:pt x="790" y="574"/>
                    <a:pt x="810" y="603"/>
                  </a:cubicBezTo>
                  <a:close/>
                </a:path>
              </a:pathLst>
            </a:custGeom>
            <a:noFill/>
            <a:ln w="19050">
              <a:solidFill>
                <a:srgbClr val="0AFFA4"/>
              </a:solidFill>
              <a:round/>
              <a:headEnd/>
              <a:tailEnd/>
            </a:ln>
            <a:effectLst>
              <a:prstShdw prst="shdw17" dist="17961" dir="13500000">
                <a:schemeClr val="bg2">
                  <a:alpha val="74997"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-3175"/>
            <a:ext cx="4257675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8184" name="Group 56"/>
          <p:cNvGraphicFramePr>
            <a:graphicFrameLocks noGrp="1"/>
          </p:cNvGraphicFramePr>
          <p:nvPr/>
        </p:nvGraphicFramePr>
        <p:xfrm>
          <a:off x="0" y="4102100"/>
          <a:ext cx="9144000" cy="2667000"/>
        </p:xfrm>
        <a:graphic>
          <a:graphicData uri="http://schemas.openxmlformats.org/drawingml/2006/table">
            <a:tbl>
              <a:tblPr/>
              <a:tblGrid>
                <a:gridCol w="2209800"/>
                <a:gridCol w="6934200"/>
              </a:tblGrid>
              <a:tr h="266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Review components of descending motor systems seen in this section including the pyramids, MLF, vestibular nuclei &amp; 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vestibulospinal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 tracts.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Inferior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olivary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 nucleus (outlined in orange).  The orange arrow identifies the general path of the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olivocerebellar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 fibers.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Inferior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cerebellar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 peduncle (outline in yellow + purple).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  This structure contains axons projecting to the cerebellum, and includes the posterior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spinocerebellar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 and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cuneocerebellar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 tract axons, axons from the vestibular nuclei and vestibular receptors, and from the inferior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olivary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 nucleus.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Vermis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 and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flocculus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68" charset="0"/>
                          <a:ea typeface="ＭＳ Ｐゴシック" pitchFamily="68" charset="-128"/>
                        </a:rPr>
                        <a:t> (*) of the cerebellum.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68" charset="0"/>
                          <a:ea typeface="ＭＳ Ｐゴシック" pitchFamily="68" charset="-128"/>
                        </a:rPr>
                        <a:t>Dentate nucleus of the cerebellum (outlined in red); one of the deep nuclei of the cerebellum.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68" charset="0"/>
                        <a:ea typeface="ＭＳ Ｐゴシック" pitchFamily="6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51" name="Freeform 41"/>
          <p:cNvSpPr>
            <a:spLocks/>
          </p:cNvSpPr>
          <p:nvPr/>
        </p:nvSpPr>
        <p:spPr bwMode="auto">
          <a:xfrm>
            <a:off x="1422400" y="3273425"/>
            <a:ext cx="620713" cy="565150"/>
          </a:xfrm>
          <a:custGeom>
            <a:avLst/>
            <a:gdLst>
              <a:gd name="T0" fmla="*/ 2147483647 w 391"/>
              <a:gd name="T1" fmla="*/ 2147483647 h 356"/>
              <a:gd name="T2" fmla="*/ 2147483647 w 391"/>
              <a:gd name="T3" fmla="*/ 2147483647 h 356"/>
              <a:gd name="T4" fmla="*/ 2147483647 w 391"/>
              <a:gd name="T5" fmla="*/ 2147483647 h 356"/>
              <a:gd name="T6" fmla="*/ 2147483647 w 391"/>
              <a:gd name="T7" fmla="*/ 2147483647 h 356"/>
              <a:gd name="T8" fmla="*/ 2147483647 w 391"/>
              <a:gd name="T9" fmla="*/ 2147483647 h 356"/>
              <a:gd name="T10" fmla="*/ 2147483647 w 391"/>
              <a:gd name="T11" fmla="*/ 2147483647 h 356"/>
              <a:gd name="T12" fmla="*/ 2147483647 w 391"/>
              <a:gd name="T13" fmla="*/ 2147483647 h 356"/>
              <a:gd name="T14" fmla="*/ 2147483647 w 391"/>
              <a:gd name="T15" fmla="*/ 2147483647 h 356"/>
              <a:gd name="T16" fmla="*/ 2147483647 w 391"/>
              <a:gd name="T17" fmla="*/ 2147483647 h 356"/>
              <a:gd name="T18" fmla="*/ 2147483647 w 391"/>
              <a:gd name="T19" fmla="*/ 2147483647 h 356"/>
              <a:gd name="T20" fmla="*/ 2147483647 w 391"/>
              <a:gd name="T21" fmla="*/ 2147483647 h 3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91"/>
              <a:gd name="T34" fmla="*/ 0 h 356"/>
              <a:gd name="T35" fmla="*/ 391 w 391"/>
              <a:gd name="T36" fmla="*/ 356 h 35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91" h="356">
                <a:moveTo>
                  <a:pt x="256" y="2"/>
                </a:moveTo>
                <a:cubicBezTo>
                  <a:pt x="239" y="1"/>
                  <a:pt x="218" y="1"/>
                  <a:pt x="193" y="19"/>
                </a:cubicBezTo>
                <a:cubicBezTo>
                  <a:pt x="168" y="37"/>
                  <a:pt x="139" y="78"/>
                  <a:pt x="108" y="109"/>
                </a:cubicBezTo>
                <a:cubicBezTo>
                  <a:pt x="77" y="140"/>
                  <a:pt x="16" y="172"/>
                  <a:pt x="8" y="205"/>
                </a:cubicBezTo>
                <a:cubicBezTo>
                  <a:pt x="0" y="238"/>
                  <a:pt x="33" y="281"/>
                  <a:pt x="60" y="305"/>
                </a:cubicBezTo>
                <a:cubicBezTo>
                  <a:pt x="87" y="329"/>
                  <a:pt x="131" y="342"/>
                  <a:pt x="170" y="347"/>
                </a:cubicBezTo>
                <a:cubicBezTo>
                  <a:pt x="209" y="352"/>
                  <a:pt x="260" y="356"/>
                  <a:pt x="293" y="338"/>
                </a:cubicBezTo>
                <a:cubicBezTo>
                  <a:pt x="326" y="320"/>
                  <a:pt x="356" y="267"/>
                  <a:pt x="370" y="238"/>
                </a:cubicBezTo>
                <a:cubicBezTo>
                  <a:pt x="384" y="209"/>
                  <a:pt x="391" y="201"/>
                  <a:pt x="379" y="166"/>
                </a:cubicBezTo>
                <a:cubicBezTo>
                  <a:pt x="367" y="131"/>
                  <a:pt x="319" y="56"/>
                  <a:pt x="298" y="28"/>
                </a:cubicBezTo>
                <a:cubicBezTo>
                  <a:pt x="277" y="0"/>
                  <a:pt x="273" y="3"/>
                  <a:pt x="256" y="2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round/>
            <a:headEnd/>
            <a:tailEnd/>
          </a:ln>
          <a:effectLst>
            <a:prstShdw prst="shdw17" dist="17961" dir="13500000">
              <a:schemeClr val="bg2">
                <a:alpha val="74997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Freeform 42"/>
          <p:cNvSpPr>
            <a:spLocks/>
          </p:cNvSpPr>
          <p:nvPr/>
        </p:nvSpPr>
        <p:spPr bwMode="auto">
          <a:xfrm>
            <a:off x="1752600" y="2767013"/>
            <a:ext cx="1163638" cy="738187"/>
          </a:xfrm>
          <a:custGeom>
            <a:avLst/>
            <a:gdLst>
              <a:gd name="T0" fmla="*/ 0 w 733"/>
              <a:gd name="T1" fmla="*/ 2147483647 h 465"/>
              <a:gd name="T2" fmla="*/ 2147483647 w 733"/>
              <a:gd name="T3" fmla="*/ 2147483647 h 465"/>
              <a:gd name="T4" fmla="*/ 2147483647 w 733"/>
              <a:gd name="T5" fmla="*/ 2147483647 h 465"/>
              <a:gd name="T6" fmla="*/ 2147483647 w 733"/>
              <a:gd name="T7" fmla="*/ 0 h 465"/>
              <a:gd name="T8" fmla="*/ 0 60000 65536"/>
              <a:gd name="T9" fmla="*/ 0 60000 65536"/>
              <a:gd name="T10" fmla="*/ 0 60000 65536"/>
              <a:gd name="T11" fmla="*/ 0 60000 65536"/>
              <a:gd name="T12" fmla="*/ 0 w 733"/>
              <a:gd name="T13" fmla="*/ 0 h 465"/>
              <a:gd name="T14" fmla="*/ 733 w 733"/>
              <a:gd name="T15" fmla="*/ 465 h 4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3" h="465">
                <a:moveTo>
                  <a:pt x="0" y="465"/>
                </a:moveTo>
                <a:cubicBezTo>
                  <a:pt x="53" y="455"/>
                  <a:pt x="107" y="445"/>
                  <a:pt x="181" y="409"/>
                </a:cubicBezTo>
                <a:cubicBezTo>
                  <a:pt x="255" y="373"/>
                  <a:pt x="351" y="315"/>
                  <a:pt x="443" y="247"/>
                </a:cubicBezTo>
                <a:cubicBezTo>
                  <a:pt x="535" y="179"/>
                  <a:pt x="634" y="89"/>
                  <a:pt x="733" y="0"/>
                </a:cubicBezTo>
              </a:path>
            </a:pathLst>
          </a:custGeom>
          <a:noFill/>
          <a:ln w="19050">
            <a:solidFill>
              <a:schemeClr val="accent1"/>
            </a:solidFill>
            <a:round/>
            <a:headEnd/>
            <a:tailEnd type="triangle" w="lg" len="med"/>
          </a:ln>
          <a:effectLst>
            <a:prstShdw prst="shdw17" dist="17961" dir="13500000">
              <a:schemeClr val="bg2">
                <a:alpha val="74997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Freeform 43"/>
          <p:cNvSpPr>
            <a:spLocks/>
          </p:cNvSpPr>
          <p:nvPr/>
        </p:nvSpPr>
        <p:spPr bwMode="auto">
          <a:xfrm>
            <a:off x="974725" y="2587625"/>
            <a:ext cx="449263" cy="658813"/>
          </a:xfrm>
          <a:custGeom>
            <a:avLst/>
            <a:gdLst>
              <a:gd name="T0" fmla="*/ 2147483647 w 283"/>
              <a:gd name="T1" fmla="*/ 2147483647 h 415"/>
              <a:gd name="T2" fmla="*/ 2147483647 w 283"/>
              <a:gd name="T3" fmla="*/ 2147483647 h 415"/>
              <a:gd name="T4" fmla="*/ 2147483647 w 283"/>
              <a:gd name="T5" fmla="*/ 2147483647 h 415"/>
              <a:gd name="T6" fmla="*/ 2147483647 w 283"/>
              <a:gd name="T7" fmla="*/ 2147483647 h 415"/>
              <a:gd name="T8" fmla="*/ 2147483647 w 283"/>
              <a:gd name="T9" fmla="*/ 2147483647 h 415"/>
              <a:gd name="T10" fmla="*/ 2147483647 w 283"/>
              <a:gd name="T11" fmla="*/ 2147483647 h 415"/>
              <a:gd name="T12" fmla="*/ 2147483647 w 283"/>
              <a:gd name="T13" fmla="*/ 2147483647 h 415"/>
              <a:gd name="T14" fmla="*/ 2147483647 w 283"/>
              <a:gd name="T15" fmla="*/ 2147483647 h 415"/>
              <a:gd name="T16" fmla="*/ 2147483647 w 283"/>
              <a:gd name="T17" fmla="*/ 2147483647 h 415"/>
              <a:gd name="T18" fmla="*/ 2147483647 w 283"/>
              <a:gd name="T19" fmla="*/ 2147483647 h 415"/>
              <a:gd name="T20" fmla="*/ 2147483647 w 283"/>
              <a:gd name="T21" fmla="*/ 2147483647 h 415"/>
              <a:gd name="T22" fmla="*/ 2147483647 w 283"/>
              <a:gd name="T23" fmla="*/ 2147483647 h 41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83"/>
              <a:gd name="T37" fmla="*/ 0 h 415"/>
              <a:gd name="T38" fmla="*/ 283 w 283"/>
              <a:gd name="T39" fmla="*/ 415 h 41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83" h="415">
                <a:moveTo>
                  <a:pt x="202" y="2"/>
                </a:moveTo>
                <a:cubicBezTo>
                  <a:pt x="173" y="0"/>
                  <a:pt x="126" y="11"/>
                  <a:pt x="95" y="32"/>
                </a:cubicBezTo>
                <a:cubicBezTo>
                  <a:pt x="64" y="53"/>
                  <a:pt x="28" y="91"/>
                  <a:pt x="14" y="127"/>
                </a:cubicBezTo>
                <a:cubicBezTo>
                  <a:pt x="0" y="163"/>
                  <a:pt x="3" y="205"/>
                  <a:pt x="9" y="246"/>
                </a:cubicBezTo>
                <a:cubicBezTo>
                  <a:pt x="15" y="287"/>
                  <a:pt x="29" y="350"/>
                  <a:pt x="52" y="375"/>
                </a:cubicBezTo>
                <a:cubicBezTo>
                  <a:pt x="75" y="400"/>
                  <a:pt x="129" y="415"/>
                  <a:pt x="147" y="398"/>
                </a:cubicBezTo>
                <a:cubicBezTo>
                  <a:pt x="165" y="381"/>
                  <a:pt x="153" y="303"/>
                  <a:pt x="161" y="275"/>
                </a:cubicBezTo>
                <a:cubicBezTo>
                  <a:pt x="169" y="247"/>
                  <a:pt x="181" y="243"/>
                  <a:pt x="195" y="227"/>
                </a:cubicBezTo>
                <a:cubicBezTo>
                  <a:pt x="209" y="211"/>
                  <a:pt x="235" y="195"/>
                  <a:pt x="247" y="179"/>
                </a:cubicBezTo>
                <a:cubicBezTo>
                  <a:pt x="259" y="163"/>
                  <a:pt x="262" y="155"/>
                  <a:pt x="266" y="132"/>
                </a:cubicBezTo>
                <a:cubicBezTo>
                  <a:pt x="270" y="109"/>
                  <a:pt x="283" y="64"/>
                  <a:pt x="271" y="41"/>
                </a:cubicBezTo>
                <a:cubicBezTo>
                  <a:pt x="259" y="18"/>
                  <a:pt x="231" y="4"/>
                  <a:pt x="202" y="2"/>
                </a:cubicBez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  <a:effectLst>
            <a:prstShdw prst="shdw17" dist="17961" dir="13500000">
              <a:srgbClr val="C004DE">
                <a:alpha val="74997"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Freeform 48"/>
          <p:cNvSpPr>
            <a:spLocks/>
          </p:cNvSpPr>
          <p:nvPr/>
        </p:nvSpPr>
        <p:spPr bwMode="auto">
          <a:xfrm>
            <a:off x="1447800" y="3175"/>
            <a:ext cx="1835150" cy="2351088"/>
          </a:xfrm>
          <a:custGeom>
            <a:avLst/>
            <a:gdLst>
              <a:gd name="T0" fmla="*/ 0 w 1156"/>
              <a:gd name="T1" fmla="*/ 2147483647 h 1481"/>
              <a:gd name="T2" fmla="*/ 2147483647 w 1156"/>
              <a:gd name="T3" fmla="*/ 2147483647 h 1481"/>
              <a:gd name="T4" fmla="*/ 2147483647 w 1156"/>
              <a:gd name="T5" fmla="*/ 2147483647 h 1481"/>
              <a:gd name="T6" fmla="*/ 2147483647 w 1156"/>
              <a:gd name="T7" fmla="*/ 2147483647 h 1481"/>
              <a:gd name="T8" fmla="*/ 2147483647 w 1156"/>
              <a:gd name="T9" fmla="*/ 2147483647 h 1481"/>
              <a:gd name="T10" fmla="*/ 2147483647 w 1156"/>
              <a:gd name="T11" fmla="*/ 2147483647 h 1481"/>
              <a:gd name="T12" fmla="*/ 2147483647 w 1156"/>
              <a:gd name="T13" fmla="*/ 2147483647 h 1481"/>
              <a:gd name="T14" fmla="*/ 2147483647 w 1156"/>
              <a:gd name="T15" fmla="*/ 2147483647 h 1481"/>
              <a:gd name="T16" fmla="*/ 2147483647 w 1156"/>
              <a:gd name="T17" fmla="*/ 2147483647 h 1481"/>
              <a:gd name="T18" fmla="*/ 2147483647 w 1156"/>
              <a:gd name="T19" fmla="*/ 2147483647 h 1481"/>
              <a:gd name="T20" fmla="*/ 2147483647 w 1156"/>
              <a:gd name="T21" fmla="*/ 2147483647 h 1481"/>
              <a:gd name="T22" fmla="*/ 2147483647 w 1156"/>
              <a:gd name="T23" fmla="*/ 2147483647 h 1481"/>
              <a:gd name="T24" fmla="*/ 2147483647 w 1156"/>
              <a:gd name="T25" fmla="*/ 2147483647 h 14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56"/>
              <a:gd name="T40" fmla="*/ 0 h 1481"/>
              <a:gd name="T41" fmla="*/ 1156 w 1156"/>
              <a:gd name="T42" fmla="*/ 1481 h 148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56" h="1481">
                <a:moveTo>
                  <a:pt x="0" y="3"/>
                </a:moveTo>
                <a:cubicBezTo>
                  <a:pt x="1" y="15"/>
                  <a:pt x="3" y="27"/>
                  <a:pt x="30" y="127"/>
                </a:cubicBezTo>
                <a:cubicBezTo>
                  <a:pt x="57" y="227"/>
                  <a:pt x="122" y="485"/>
                  <a:pt x="163" y="603"/>
                </a:cubicBezTo>
                <a:cubicBezTo>
                  <a:pt x="204" y="721"/>
                  <a:pt x="230" y="729"/>
                  <a:pt x="277" y="836"/>
                </a:cubicBezTo>
                <a:cubicBezTo>
                  <a:pt x="324" y="943"/>
                  <a:pt x="406" y="1143"/>
                  <a:pt x="444" y="1246"/>
                </a:cubicBezTo>
                <a:cubicBezTo>
                  <a:pt x="482" y="1349"/>
                  <a:pt x="463" y="1421"/>
                  <a:pt x="506" y="1451"/>
                </a:cubicBezTo>
                <a:cubicBezTo>
                  <a:pt x="549" y="1481"/>
                  <a:pt x="657" y="1477"/>
                  <a:pt x="701" y="1427"/>
                </a:cubicBezTo>
                <a:cubicBezTo>
                  <a:pt x="745" y="1377"/>
                  <a:pt x="755" y="1246"/>
                  <a:pt x="768" y="1151"/>
                </a:cubicBezTo>
                <a:cubicBezTo>
                  <a:pt x="781" y="1056"/>
                  <a:pt x="752" y="953"/>
                  <a:pt x="782" y="855"/>
                </a:cubicBezTo>
                <a:cubicBezTo>
                  <a:pt x="812" y="757"/>
                  <a:pt x="901" y="651"/>
                  <a:pt x="949" y="565"/>
                </a:cubicBezTo>
                <a:cubicBezTo>
                  <a:pt x="997" y="479"/>
                  <a:pt x="1040" y="421"/>
                  <a:pt x="1073" y="336"/>
                </a:cubicBezTo>
                <a:cubicBezTo>
                  <a:pt x="1106" y="251"/>
                  <a:pt x="1132" y="110"/>
                  <a:pt x="1144" y="55"/>
                </a:cubicBezTo>
                <a:cubicBezTo>
                  <a:pt x="1156" y="0"/>
                  <a:pt x="1150" y="1"/>
                  <a:pt x="1144" y="3"/>
                </a:cubicBezTo>
              </a:path>
            </a:pathLst>
          </a:custGeom>
          <a:noFill/>
          <a:ln w="19050">
            <a:solidFill>
              <a:srgbClr val="02FF14"/>
            </a:solidFill>
            <a:round/>
            <a:headEnd/>
            <a:tailEnd/>
          </a:ln>
          <a:effectLst>
            <a:prstShdw prst="shdw17" dist="17961" dir="13500000">
              <a:schemeClr val="bg2">
                <a:alpha val="74997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Rectangle 50"/>
          <p:cNvSpPr>
            <a:spLocks noChangeArrowheads="1"/>
          </p:cNvSpPr>
          <p:nvPr/>
        </p:nvSpPr>
        <p:spPr bwMode="auto">
          <a:xfrm>
            <a:off x="3906838" y="2971800"/>
            <a:ext cx="438150" cy="701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*</a:t>
            </a:r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4800600" y="-1588"/>
            <a:ext cx="4327525" cy="3379788"/>
            <a:chOff x="3171" y="1443"/>
            <a:chExt cx="1630" cy="1196"/>
          </a:xfrm>
        </p:grpSpPr>
        <p:pic>
          <p:nvPicPr>
            <p:cNvPr id="10259" name="Picture 57"/>
            <p:cNvPicPr>
              <a:picLocks noChangeAspect="1" noChangeArrowheads="1"/>
            </p:cNvPicPr>
            <p:nvPr/>
          </p:nvPicPr>
          <p:blipFill>
            <a:blip r:embed="rId2" cstate="print"/>
            <a:srcRect l="7271" t="53841" r="31953"/>
            <a:stretch>
              <a:fillRect/>
            </a:stretch>
          </p:blipFill>
          <p:spPr bwMode="auto">
            <a:xfrm>
              <a:off x="3171" y="1443"/>
              <a:ext cx="1630" cy="1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0" name="Freeform 58"/>
            <p:cNvSpPr>
              <a:spLocks/>
            </p:cNvSpPr>
            <p:nvPr/>
          </p:nvSpPr>
          <p:spPr bwMode="auto">
            <a:xfrm>
              <a:off x="3632" y="2112"/>
              <a:ext cx="391" cy="356"/>
            </a:xfrm>
            <a:custGeom>
              <a:avLst/>
              <a:gdLst>
                <a:gd name="T0" fmla="*/ 256 w 391"/>
                <a:gd name="T1" fmla="*/ 2 h 356"/>
                <a:gd name="T2" fmla="*/ 193 w 391"/>
                <a:gd name="T3" fmla="*/ 19 h 356"/>
                <a:gd name="T4" fmla="*/ 108 w 391"/>
                <a:gd name="T5" fmla="*/ 109 h 356"/>
                <a:gd name="T6" fmla="*/ 8 w 391"/>
                <a:gd name="T7" fmla="*/ 205 h 356"/>
                <a:gd name="T8" fmla="*/ 60 w 391"/>
                <a:gd name="T9" fmla="*/ 305 h 356"/>
                <a:gd name="T10" fmla="*/ 170 w 391"/>
                <a:gd name="T11" fmla="*/ 347 h 356"/>
                <a:gd name="T12" fmla="*/ 293 w 391"/>
                <a:gd name="T13" fmla="*/ 338 h 356"/>
                <a:gd name="T14" fmla="*/ 370 w 391"/>
                <a:gd name="T15" fmla="*/ 238 h 356"/>
                <a:gd name="T16" fmla="*/ 379 w 391"/>
                <a:gd name="T17" fmla="*/ 166 h 356"/>
                <a:gd name="T18" fmla="*/ 298 w 391"/>
                <a:gd name="T19" fmla="*/ 28 h 356"/>
                <a:gd name="T20" fmla="*/ 256 w 391"/>
                <a:gd name="T21" fmla="*/ 2 h 3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1"/>
                <a:gd name="T34" fmla="*/ 0 h 356"/>
                <a:gd name="T35" fmla="*/ 391 w 391"/>
                <a:gd name="T36" fmla="*/ 356 h 3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1" h="356">
                  <a:moveTo>
                    <a:pt x="256" y="2"/>
                  </a:moveTo>
                  <a:cubicBezTo>
                    <a:pt x="239" y="1"/>
                    <a:pt x="218" y="1"/>
                    <a:pt x="193" y="19"/>
                  </a:cubicBezTo>
                  <a:cubicBezTo>
                    <a:pt x="168" y="37"/>
                    <a:pt x="139" y="78"/>
                    <a:pt x="108" y="109"/>
                  </a:cubicBezTo>
                  <a:cubicBezTo>
                    <a:pt x="77" y="140"/>
                    <a:pt x="16" y="172"/>
                    <a:pt x="8" y="205"/>
                  </a:cubicBezTo>
                  <a:cubicBezTo>
                    <a:pt x="0" y="238"/>
                    <a:pt x="33" y="281"/>
                    <a:pt x="60" y="305"/>
                  </a:cubicBezTo>
                  <a:cubicBezTo>
                    <a:pt x="87" y="329"/>
                    <a:pt x="131" y="342"/>
                    <a:pt x="170" y="347"/>
                  </a:cubicBezTo>
                  <a:cubicBezTo>
                    <a:pt x="209" y="352"/>
                    <a:pt x="260" y="356"/>
                    <a:pt x="293" y="338"/>
                  </a:cubicBezTo>
                  <a:cubicBezTo>
                    <a:pt x="326" y="320"/>
                    <a:pt x="356" y="267"/>
                    <a:pt x="370" y="238"/>
                  </a:cubicBezTo>
                  <a:cubicBezTo>
                    <a:pt x="384" y="209"/>
                    <a:pt x="391" y="201"/>
                    <a:pt x="379" y="166"/>
                  </a:cubicBezTo>
                  <a:cubicBezTo>
                    <a:pt x="367" y="131"/>
                    <a:pt x="319" y="56"/>
                    <a:pt x="298" y="28"/>
                  </a:cubicBezTo>
                  <a:cubicBezTo>
                    <a:pt x="277" y="0"/>
                    <a:pt x="273" y="3"/>
                    <a:pt x="256" y="2"/>
                  </a:cubicBezTo>
                  <a:close/>
                </a:path>
              </a:pathLst>
            </a:cu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prstShdw prst="shdw17" dist="17961" dir="13500000">
                <a:schemeClr val="bg2">
                  <a:alpha val="74997"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1" name="Freeform 59"/>
            <p:cNvSpPr>
              <a:spLocks/>
            </p:cNvSpPr>
            <p:nvPr/>
          </p:nvSpPr>
          <p:spPr bwMode="auto">
            <a:xfrm>
              <a:off x="3840" y="1793"/>
              <a:ext cx="733" cy="465"/>
            </a:xfrm>
            <a:custGeom>
              <a:avLst/>
              <a:gdLst>
                <a:gd name="T0" fmla="*/ 0 w 733"/>
                <a:gd name="T1" fmla="*/ 465 h 465"/>
                <a:gd name="T2" fmla="*/ 181 w 733"/>
                <a:gd name="T3" fmla="*/ 409 h 465"/>
                <a:gd name="T4" fmla="*/ 443 w 733"/>
                <a:gd name="T5" fmla="*/ 247 h 465"/>
                <a:gd name="T6" fmla="*/ 733 w 733"/>
                <a:gd name="T7" fmla="*/ 0 h 4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3"/>
                <a:gd name="T13" fmla="*/ 0 h 465"/>
                <a:gd name="T14" fmla="*/ 733 w 733"/>
                <a:gd name="T15" fmla="*/ 465 h 4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3" h="465">
                  <a:moveTo>
                    <a:pt x="0" y="465"/>
                  </a:moveTo>
                  <a:cubicBezTo>
                    <a:pt x="53" y="455"/>
                    <a:pt x="107" y="445"/>
                    <a:pt x="181" y="409"/>
                  </a:cubicBezTo>
                  <a:cubicBezTo>
                    <a:pt x="255" y="373"/>
                    <a:pt x="351" y="315"/>
                    <a:pt x="443" y="247"/>
                  </a:cubicBezTo>
                  <a:cubicBezTo>
                    <a:pt x="535" y="179"/>
                    <a:pt x="634" y="89"/>
                    <a:pt x="733" y="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round/>
              <a:headEnd/>
              <a:tailEnd type="triangle" w="lg" len="med"/>
            </a:ln>
            <a:effectLst>
              <a:prstShdw prst="shdw17" dist="17961" dir="13500000">
                <a:schemeClr val="bg2">
                  <a:alpha val="74997"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2" name="Freeform 60"/>
            <p:cNvSpPr>
              <a:spLocks/>
            </p:cNvSpPr>
            <p:nvPr/>
          </p:nvSpPr>
          <p:spPr bwMode="auto">
            <a:xfrm>
              <a:off x="3350" y="1680"/>
              <a:ext cx="283" cy="415"/>
            </a:xfrm>
            <a:custGeom>
              <a:avLst/>
              <a:gdLst>
                <a:gd name="T0" fmla="*/ 202 w 283"/>
                <a:gd name="T1" fmla="*/ 2 h 415"/>
                <a:gd name="T2" fmla="*/ 95 w 283"/>
                <a:gd name="T3" fmla="*/ 32 h 415"/>
                <a:gd name="T4" fmla="*/ 14 w 283"/>
                <a:gd name="T5" fmla="*/ 127 h 415"/>
                <a:gd name="T6" fmla="*/ 9 w 283"/>
                <a:gd name="T7" fmla="*/ 246 h 415"/>
                <a:gd name="T8" fmla="*/ 52 w 283"/>
                <a:gd name="T9" fmla="*/ 375 h 415"/>
                <a:gd name="T10" fmla="*/ 147 w 283"/>
                <a:gd name="T11" fmla="*/ 398 h 415"/>
                <a:gd name="T12" fmla="*/ 161 w 283"/>
                <a:gd name="T13" fmla="*/ 275 h 415"/>
                <a:gd name="T14" fmla="*/ 195 w 283"/>
                <a:gd name="T15" fmla="*/ 227 h 415"/>
                <a:gd name="T16" fmla="*/ 247 w 283"/>
                <a:gd name="T17" fmla="*/ 179 h 415"/>
                <a:gd name="T18" fmla="*/ 266 w 283"/>
                <a:gd name="T19" fmla="*/ 132 h 415"/>
                <a:gd name="T20" fmla="*/ 271 w 283"/>
                <a:gd name="T21" fmla="*/ 41 h 415"/>
                <a:gd name="T22" fmla="*/ 202 w 283"/>
                <a:gd name="T23" fmla="*/ 2 h 4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3"/>
                <a:gd name="T37" fmla="*/ 0 h 415"/>
                <a:gd name="T38" fmla="*/ 283 w 283"/>
                <a:gd name="T39" fmla="*/ 415 h 4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3" h="415">
                  <a:moveTo>
                    <a:pt x="202" y="2"/>
                  </a:moveTo>
                  <a:cubicBezTo>
                    <a:pt x="173" y="0"/>
                    <a:pt x="126" y="11"/>
                    <a:pt x="95" y="32"/>
                  </a:cubicBezTo>
                  <a:cubicBezTo>
                    <a:pt x="64" y="53"/>
                    <a:pt x="28" y="91"/>
                    <a:pt x="14" y="127"/>
                  </a:cubicBezTo>
                  <a:cubicBezTo>
                    <a:pt x="0" y="163"/>
                    <a:pt x="3" y="205"/>
                    <a:pt x="9" y="246"/>
                  </a:cubicBezTo>
                  <a:cubicBezTo>
                    <a:pt x="15" y="287"/>
                    <a:pt x="29" y="350"/>
                    <a:pt x="52" y="375"/>
                  </a:cubicBezTo>
                  <a:cubicBezTo>
                    <a:pt x="75" y="400"/>
                    <a:pt x="129" y="415"/>
                    <a:pt x="147" y="398"/>
                  </a:cubicBezTo>
                  <a:cubicBezTo>
                    <a:pt x="165" y="381"/>
                    <a:pt x="153" y="303"/>
                    <a:pt x="161" y="275"/>
                  </a:cubicBezTo>
                  <a:cubicBezTo>
                    <a:pt x="169" y="247"/>
                    <a:pt x="181" y="243"/>
                    <a:pt x="195" y="227"/>
                  </a:cubicBezTo>
                  <a:cubicBezTo>
                    <a:pt x="209" y="211"/>
                    <a:pt x="235" y="195"/>
                    <a:pt x="247" y="179"/>
                  </a:cubicBezTo>
                  <a:cubicBezTo>
                    <a:pt x="259" y="163"/>
                    <a:pt x="262" y="155"/>
                    <a:pt x="266" y="132"/>
                  </a:cubicBezTo>
                  <a:cubicBezTo>
                    <a:pt x="270" y="109"/>
                    <a:pt x="283" y="64"/>
                    <a:pt x="271" y="41"/>
                  </a:cubicBezTo>
                  <a:cubicBezTo>
                    <a:pt x="259" y="18"/>
                    <a:pt x="231" y="4"/>
                    <a:pt x="202" y="2"/>
                  </a:cubicBezTo>
                  <a:close/>
                </a:path>
              </a:pathLst>
            </a:cu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>
              <a:prstShdw prst="shdw17" dist="17961" dir="13500000">
                <a:srgbClr val="C004DE">
                  <a:alpha val="74997"/>
                </a:srgb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57" name="Rectangle 64"/>
          <p:cNvSpPr>
            <a:spLocks noChangeArrowheads="1"/>
          </p:cNvSpPr>
          <p:nvPr/>
        </p:nvSpPr>
        <p:spPr bwMode="auto">
          <a:xfrm>
            <a:off x="6248400" y="3581400"/>
            <a:ext cx="19367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High open medulla</a:t>
            </a:r>
          </a:p>
        </p:txBody>
      </p:sp>
      <p:sp>
        <p:nvSpPr>
          <p:cNvPr id="10258" name="Freeform 65"/>
          <p:cNvSpPr>
            <a:spLocks/>
          </p:cNvSpPr>
          <p:nvPr/>
        </p:nvSpPr>
        <p:spPr bwMode="auto">
          <a:xfrm>
            <a:off x="420688" y="30163"/>
            <a:ext cx="1100137" cy="2076450"/>
          </a:xfrm>
          <a:custGeom>
            <a:avLst/>
            <a:gdLst>
              <a:gd name="T0" fmla="*/ 2147483647 w 693"/>
              <a:gd name="T1" fmla="*/ 2147483647 h 1308"/>
              <a:gd name="T2" fmla="*/ 2147483647 w 693"/>
              <a:gd name="T3" fmla="*/ 2147483647 h 1308"/>
              <a:gd name="T4" fmla="*/ 2147483647 w 693"/>
              <a:gd name="T5" fmla="*/ 2147483647 h 1308"/>
              <a:gd name="T6" fmla="*/ 2147483647 w 693"/>
              <a:gd name="T7" fmla="*/ 2147483647 h 1308"/>
              <a:gd name="T8" fmla="*/ 2147483647 w 693"/>
              <a:gd name="T9" fmla="*/ 2147483647 h 1308"/>
              <a:gd name="T10" fmla="*/ 2147483647 w 693"/>
              <a:gd name="T11" fmla="*/ 2147483647 h 1308"/>
              <a:gd name="T12" fmla="*/ 2147483647 w 693"/>
              <a:gd name="T13" fmla="*/ 2147483647 h 1308"/>
              <a:gd name="T14" fmla="*/ 2147483647 w 693"/>
              <a:gd name="T15" fmla="*/ 2147483647 h 1308"/>
              <a:gd name="T16" fmla="*/ 2147483647 w 693"/>
              <a:gd name="T17" fmla="*/ 2147483647 h 1308"/>
              <a:gd name="T18" fmla="*/ 2147483647 w 693"/>
              <a:gd name="T19" fmla="*/ 2147483647 h 1308"/>
              <a:gd name="T20" fmla="*/ 2147483647 w 693"/>
              <a:gd name="T21" fmla="*/ 0 h 1308"/>
              <a:gd name="T22" fmla="*/ 2147483647 w 693"/>
              <a:gd name="T23" fmla="*/ 2147483647 h 1308"/>
              <a:gd name="T24" fmla="*/ 2147483647 w 693"/>
              <a:gd name="T25" fmla="*/ 2147483647 h 1308"/>
              <a:gd name="T26" fmla="*/ 2147483647 w 693"/>
              <a:gd name="T27" fmla="*/ 2147483647 h 1308"/>
              <a:gd name="T28" fmla="*/ 2147483647 w 693"/>
              <a:gd name="T29" fmla="*/ 2147483647 h 1308"/>
              <a:gd name="T30" fmla="*/ 2147483647 w 693"/>
              <a:gd name="T31" fmla="*/ 2147483647 h 1308"/>
              <a:gd name="T32" fmla="*/ 2147483647 w 693"/>
              <a:gd name="T33" fmla="*/ 2147483647 h 1308"/>
              <a:gd name="T34" fmla="*/ 2147483647 w 693"/>
              <a:gd name="T35" fmla="*/ 2147483647 h 1308"/>
              <a:gd name="T36" fmla="*/ 2147483647 w 693"/>
              <a:gd name="T37" fmla="*/ 2147483647 h 130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93"/>
              <a:gd name="T58" fmla="*/ 0 h 1308"/>
              <a:gd name="T59" fmla="*/ 693 w 693"/>
              <a:gd name="T60" fmla="*/ 1308 h 130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93" h="1308">
                <a:moveTo>
                  <a:pt x="359" y="1277"/>
                </a:moveTo>
                <a:cubicBezTo>
                  <a:pt x="372" y="1253"/>
                  <a:pt x="365" y="1208"/>
                  <a:pt x="373" y="1152"/>
                </a:cubicBezTo>
                <a:cubicBezTo>
                  <a:pt x="381" y="1096"/>
                  <a:pt x="381" y="1014"/>
                  <a:pt x="406" y="938"/>
                </a:cubicBezTo>
                <a:cubicBezTo>
                  <a:pt x="431" y="862"/>
                  <a:pt x="489" y="750"/>
                  <a:pt x="525" y="695"/>
                </a:cubicBezTo>
                <a:cubicBezTo>
                  <a:pt x="561" y="640"/>
                  <a:pt x="600" y="639"/>
                  <a:pt x="625" y="610"/>
                </a:cubicBezTo>
                <a:cubicBezTo>
                  <a:pt x="650" y="581"/>
                  <a:pt x="662" y="558"/>
                  <a:pt x="673" y="519"/>
                </a:cubicBezTo>
                <a:cubicBezTo>
                  <a:pt x="684" y="480"/>
                  <a:pt x="693" y="413"/>
                  <a:pt x="692" y="376"/>
                </a:cubicBezTo>
                <a:cubicBezTo>
                  <a:pt x="691" y="339"/>
                  <a:pt x="679" y="321"/>
                  <a:pt x="664" y="295"/>
                </a:cubicBezTo>
                <a:cubicBezTo>
                  <a:pt x="649" y="269"/>
                  <a:pt x="612" y="250"/>
                  <a:pt x="602" y="219"/>
                </a:cubicBezTo>
                <a:cubicBezTo>
                  <a:pt x="592" y="188"/>
                  <a:pt x="615" y="146"/>
                  <a:pt x="606" y="110"/>
                </a:cubicBezTo>
                <a:cubicBezTo>
                  <a:pt x="597" y="74"/>
                  <a:pt x="588" y="0"/>
                  <a:pt x="545" y="0"/>
                </a:cubicBezTo>
                <a:cubicBezTo>
                  <a:pt x="502" y="0"/>
                  <a:pt x="411" y="46"/>
                  <a:pt x="345" y="110"/>
                </a:cubicBezTo>
                <a:cubicBezTo>
                  <a:pt x="279" y="174"/>
                  <a:pt x="197" y="301"/>
                  <a:pt x="149" y="386"/>
                </a:cubicBezTo>
                <a:cubicBezTo>
                  <a:pt x="101" y="471"/>
                  <a:pt x="77" y="546"/>
                  <a:pt x="54" y="619"/>
                </a:cubicBezTo>
                <a:cubicBezTo>
                  <a:pt x="31" y="692"/>
                  <a:pt x="0" y="747"/>
                  <a:pt x="11" y="824"/>
                </a:cubicBezTo>
                <a:cubicBezTo>
                  <a:pt x="22" y="901"/>
                  <a:pt x="93" y="1018"/>
                  <a:pt x="121" y="1081"/>
                </a:cubicBezTo>
                <a:cubicBezTo>
                  <a:pt x="149" y="1144"/>
                  <a:pt x="149" y="1164"/>
                  <a:pt x="178" y="1200"/>
                </a:cubicBezTo>
                <a:cubicBezTo>
                  <a:pt x="207" y="1236"/>
                  <a:pt x="265" y="1282"/>
                  <a:pt x="297" y="1295"/>
                </a:cubicBezTo>
                <a:cubicBezTo>
                  <a:pt x="329" y="1308"/>
                  <a:pt x="346" y="1301"/>
                  <a:pt x="359" y="1277"/>
                </a:cubicBezTo>
                <a:close/>
              </a:path>
            </a:pathLst>
          </a:custGeom>
          <a:noFill/>
          <a:ln w="19050">
            <a:solidFill>
              <a:srgbClr val="FF050E"/>
            </a:solidFill>
            <a:round/>
            <a:headEnd/>
            <a:tailEnd/>
          </a:ln>
          <a:effectLst>
            <a:prstShdw prst="shdw17" dist="17961" dir="13500000">
              <a:schemeClr val="bg2">
                <a:alpha val="74997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4038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Motor Unit</a:t>
            </a:r>
          </a:p>
        </p:txBody>
      </p:sp>
      <p:pic>
        <p:nvPicPr>
          <p:cNvPr id="5124" name="Picture 5" descr="4CE892D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7925" y="-228600"/>
            <a:ext cx="5684838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Skeletal Muscle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3657600" cy="5181600"/>
          </a:xfrm>
        </p:spPr>
        <p:txBody>
          <a:bodyPr/>
          <a:lstStyle/>
          <a:p>
            <a:pPr eaLnBrk="1" hangingPunct="1"/>
            <a:r>
              <a:rPr lang="en-US" sz="2800" smtClean="0"/>
              <a:t>Regulation of Muscle Contraction</a:t>
            </a:r>
          </a:p>
          <a:p>
            <a:pPr lvl="1" eaLnBrk="1" hangingPunct="1"/>
            <a:r>
              <a:rPr lang="en-US" sz="2400" smtClean="0"/>
              <a:t>The stretch reflex</a:t>
            </a:r>
          </a:p>
          <a:p>
            <a:pPr lvl="1" eaLnBrk="1" hangingPunct="1"/>
            <a:r>
              <a:rPr lang="en-US" sz="2400" smtClean="0"/>
              <a:t>Muscle spindles as a sensory receptor.</a:t>
            </a:r>
          </a:p>
          <a:p>
            <a:pPr lvl="1" eaLnBrk="1" hangingPunct="1"/>
            <a:r>
              <a:rPr lang="en-US" sz="2400" smtClean="0"/>
              <a:t>Provides feedback on the state of a muscle.</a:t>
            </a:r>
          </a:p>
        </p:txBody>
      </p:sp>
      <p:pic>
        <p:nvPicPr>
          <p:cNvPr id="7172" name="Picture 4" descr="f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752600"/>
            <a:ext cx="6248400" cy="47037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gamma loop</a:t>
            </a:r>
          </a:p>
        </p:txBody>
      </p:sp>
      <p:pic>
        <p:nvPicPr>
          <p:cNvPr id="21507" name="Picture 5" descr="1B7119A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2413"/>
            <a:ext cx="9144000" cy="381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685800" y="1295400"/>
            <a:ext cx="2971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 Which symptom is not found in Lower Motor Neuron Syndrome?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305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Spastic paralysis </a:t>
            </a:r>
            <a:r>
              <a:rPr lang="en-US" dirty="0" smtClean="0"/>
              <a:t>– Upper Motor symptom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Hypotonia</a:t>
            </a:r>
            <a:r>
              <a:rPr lang="en-US" dirty="0" smtClean="0"/>
              <a:t> – Due to loss of passive stretch</a:t>
            </a:r>
            <a:endParaRPr lang="en-US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Rapid atrophy – 70-80% atrophy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Decreased or absent reflexes.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UMN lesions</a:t>
            </a:r>
          </a:p>
        </p:txBody>
      </p:sp>
      <p:pic>
        <p:nvPicPr>
          <p:cNvPr id="38915" name="Picture 5" descr="40A5B3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875" y="-152400"/>
            <a:ext cx="69342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3. Which of the following descending pathways is found in the lateral spinal cord?</a:t>
            </a:r>
            <a:endParaRPr lang="en-US" sz="32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Corticospinals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Corticobulbars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Vestibulospinals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Medial </a:t>
            </a:r>
            <a:r>
              <a:rPr lang="en-US" dirty="0" err="1" smtClean="0"/>
              <a:t>reticulospinals</a:t>
            </a:r>
            <a:r>
              <a:rPr lang="en-US" dirty="0" smtClean="0"/>
              <a:t>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Motor Control Pathways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/>
              <a:t>Seven descending motor pathways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dirty="0" smtClean="0"/>
              <a:t>3 from cortex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Lateral </a:t>
            </a:r>
            <a:r>
              <a:rPr lang="en-US" dirty="0" err="1" smtClean="0">
                <a:solidFill>
                  <a:srgbClr val="FF0000"/>
                </a:solidFill>
              </a:rPr>
              <a:t>corticospinals</a:t>
            </a:r>
            <a:endParaRPr lang="en-US" dirty="0" smtClean="0">
              <a:solidFill>
                <a:srgbClr val="FF0000"/>
              </a:solidFill>
            </a:endParaRP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dirty="0" smtClean="0"/>
              <a:t>Anterior </a:t>
            </a:r>
            <a:r>
              <a:rPr lang="en-US" dirty="0" err="1" smtClean="0"/>
              <a:t>corticospinals</a:t>
            </a:r>
            <a:endParaRPr lang="en-US" dirty="0" smtClean="0"/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dirty="0" err="1" smtClean="0"/>
              <a:t>Corticobulbars</a:t>
            </a:r>
            <a:endParaRPr lang="en-US" dirty="0" smtClean="0"/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dirty="0" smtClean="0"/>
              <a:t>4 from brainstem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dirty="0" err="1" smtClean="0"/>
              <a:t>Rubrospinals</a:t>
            </a:r>
            <a:endParaRPr lang="en-US" dirty="0" smtClean="0"/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dirty="0" err="1" smtClean="0"/>
              <a:t>Vestibulospinals</a:t>
            </a:r>
            <a:endParaRPr lang="en-US" dirty="0" smtClean="0"/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dirty="0" err="1" smtClean="0"/>
              <a:t>Reticulospinals</a:t>
            </a:r>
            <a:endParaRPr lang="en-US" dirty="0" smtClean="0"/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dirty="0" err="1" smtClean="0"/>
              <a:t>Tectospinals</a:t>
            </a:r>
            <a:endParaRPr lang="en-US" dirty="0" smtClean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OWERPOINTVERSION" val="12.0"/>
  <p:tag name="PPVERSION" val="12.0"/>
  <p:tag name="DELIMITERS" val="3.1"/>
  <p:tag name="SHOWBARVISIBLE" val="True"/>
  <p:tag name="EXPANDSHOWBAR" val="True"/>
  <p:tag name="USESECONDARYMONITOR" val="Tru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1"/>
  <p:tag name="FONTSIZE" val="32"/>
  <p:tag name="BULLETTYPE" val="ppBulletArabicPeriod"/>
  <p:tag name="ANSWERTEXT" val="Hyperactive reflexes&#10;Spastic paralysis&#10;Babinski sign&#10;Pronounced atrophy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6502CC4A248F4B92AFC1591F046106B7"/>
  <p:tag name="SLIDEID" val="6502CC4A248F4B92AFC1591F046106B7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AUTOADVANCE" val="False"/>
  <p:tag name="DELIMITERS" val="3.1"/>
  <p:tag name="VALUEFORMAT" val="0%"/>
  <p:tag name="QUESTIONALIAS" val="Which pathway would be found in the area surrounded by the red circle?"/>
  <p:tag name="ANSWERSALIAS" val="Vestibulospinal tract|smicln|Medial reticulospinal tract|smicln|Lateral  reticulospinal tract|smicln|Corticospinal tract"/>
  <p:tag name="COUNTDOWNSECONDS" val="60"/>
  <p:tag name="CORRECTPOINTVALUE" val="10"/>
  <p:tag name="VALUES" val="Incorrect|smicln|Incorrect|smicln|Incorrect|smicln|Correc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99"/>
  <p:tag name="FONTSIZE" val="32"/>
  <p:tag name="BULLETTYPE" val="ppBulletArabicPeriod"/>
  <p:tag name="ANSWERTEXT" val="Vestibulospinal tract&#10;Medial reticulospinal tract&#10;Lateral  reticulospinal tract&#10;Corticospinal trac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B96EA83F96D4F20B1E0651AE151491C"/>
  <p:tag name="SLIDEID" val="1B96EA83F96D4F20B1E0651AE151491C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AUTOADVANCE" val="False"/>
  <p:tag name="DELIMITERS" val="3.1"/>
  <p:tag name="VALUEFORMAT" val="0%"/>
  <p:tag name="CORRECTPOINTVALUE" val="10"/>
  <p:tag name="COUNTDOWNSECONDS" val="60"/>
  <p:tag name="QUESTIONALIAS" val="6. Which is not a part of the basal ganglia?"/>
  <p:tag name="ANSWERSALIAS" val="Caudate nucleus|smicln|Putamen|smicln|Globus pallidus|smicln|Red nucleus"/>
  <p:tag name="VALUES" val="Incorrect|smicln|Incorrect|smicln|Incorrect|smicln|Correc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51"/>
  <p:tag name="FONTSIZE" val="32"/>
  <p:tag name="BULLETTYPE" val="ppBulletArabicPeriod"/>
  <p:tag name="ANSWERTEXT" val="Caudate nucleus&#10;Putamen&#10;Globus pallidus&#10;Red nucleu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93C12FFCFDB46D08A7A5BB9790AC727"/>
  <p:tag name="SLIDEID" val="193C12FFCFDB46D08A7A5BB9790AC727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AUTOADVANCE" val="False"/>
  <p:tag name="DELIMITERS" val="3.1"/>
  <p:tag name="VALUEFORMAT" val="0%"/>
  <p:tag name="CORRECTPOINTVALUE" val="10"/>
  <p:tag name="QUESTIONALIAS" val="Substantia nigra is found in the:"/>
  <p:tag name="ANSWERSALIAS" val="Cerebral cortex|smicln|Diencephalon|smicln|Midbrain|smicln|Pons"/>
  <p:tag name="COUNTDOWNSECONDS" val="60"/>
  <p:tag name="VALUES" val="Incorrect|smicln|Incorrect|smicln|Correct|smicln|Incorrec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42"/>
  <p:tag name="FONTSIZE" val="32"/>
  <p:tag name="BULLETTYPE" val="ppBulletArabicPeriod"/>
  <p:tag name="ANSWERTEXT" val="Cerebral cortex&#10;Diencephalon&#10;Midbrain&#10;Pon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6A3B47D066324D22A40F6971044844FB"/>
  <p:tag name="SLIDEID" val="6A3B47D066324D22A40F6971044844FB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AUTOADVANCE" val="False"/>
  <p:tag name="DELIMITERS" val="3.1"/>
  <p:tag name="VALUEFORMAT" val="0%"/>
  <p:tag name="QUESTIONALIAS" val="How many peduncles connect the cerebellum to the brainstem?"/>
  <p:tag name="ANSWERSALIAS" val="2|smicln|3|smicln|4"/>
  <p:tag name="CORRECTPOINTVALUE" val="10"/>
  <p:tag name="COUNTDOWNSECONDS" val="60"/>
  <p:tag name="VALUES" val="Incorrect|smicln|Correct|smicln|Incorrec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5"/>
  <p:tag name="FONTSIZE" val="32"/>
  <p:tag name="BULLETTYPE" val="ppBulletArabicPeriod"/>
  <p:tag name="ANSWERTEXT" val="2&#10;3&#10;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2726F7D3F4944CD9B25CDF8B40CDB0E8"/>
  <p:tag name="SLIDEID" val="2726F7D3F4944CD9B25CDF8B40CDB0E8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AUTOADVANCE" val="False"/>
  <p:tag name="DELIMITERS" val="3.1"/>
  <p:tag name="VALUEFORMAT" val="0%"/>
  <p:tag name="CORRECTPOINTVALUE" val="10"/>
  <p:tag name="QUESTIONALIAS" val="9. Truncal ataxia and standing on a wide base reeling from side to side indicates:"/>
  <p:tag name="ANSWERSALIAS" val="Flocculonodular lobe syndrome.|smicln|Anterior lobe syndrome|smicln|Posterior lobe syndrome."/>
  <p:tag name="COUNTDOWNSECONDS" val="60"/>
  <p:tag name="VALUES" val="Correct|smicln|Incorrect|smicln|Incorrec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78"/>
  <p:tag name="FONTSIZE" val="32"/>
  <p:tag name="BULLETTYPE" val="ppBulletArabicPeriod"/>
  <p:tag name="ANSWERTEXT" val="Flocculonodular lobe syndrome.&#10;Anterior lobe syndrome&#10;Posterior lobe syndrome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25148E333F954FE585015A091C742145"/>
  <p:tag name="SLIDEID" val="25148E333F954FE585015A091C742145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AUTOADVANCE" val="False"/>
  <p:tag name="DELIMITERS" val="3.1"/>
  <p:tag name="VALUEFORMAT" val="0%"/>
  <p:tag name="QUESTIONALIAS" val="10 An intention tremor would indicate:"/>
  <p:tag name="ANSWERSALIAS" val="Basal Ganglia disease|smicln|Posterior lobe syndrome|smicln|Anterior lobe syndrome|smicln|Flocculonodular lobe syndrome"/>
  <p:tag name="CORRECTPOINTVALUE" val="10"/>
  <p:tag name="COUNTDOWNSECONDS" val="60"/>
  <p:tag name="VALUES" val="Incorrect|smicln|Correct|smicln|Incorrect|smicln|Incorrec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98"/>
  <p:tag name="FONTSIZE" val="32"/>
  <p:tag name="BULLETTYPE" val="ppBulletArabicPeriod"/>
  <p:tag name="ANSWERTEXT" val="Basal Ganglia disease&#10;Posterior lobe syndrome&#10;Anterior lobe syndrome&#10;Flocculonodular lobe syndrom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63D3F39A4BE74FA088C74D3ED5EAE923"/>
  <p:tag name="SLIDEID" val="63D3F39A4BE74FA088C74D3ED5EAE923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AUTOADVANCE" val="False"/>
  <p:tag name="DELIMITERS" val="3.1"/>
  <p:tag name="VALUEFORMAT" val="0%"/>
  <p:tag name="QUESTIONALIAS" val="The posterior spinocerebellar tract would be found at:"/>
  <p:tag name="ANSWERSALIAS" val="A|smicln|B|smicln|C|smicln|D"/>
  <p:tag name="CORRECTPOINTVALUE" val="20"/>
  <p:tag name="COUNTDOWNSECONDS" val="120"/>
  <p:tag name="VALUES" val="Incorrect|smicln|Incorrect|smicln|Incorrect|smicln|Correc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"/>
  <p:tag name="FONTSIZE" val="32"/>
  <p:tag name="BULLETTYPE" val="ppBulletArabicPeriod"/>
  <p:tag name="ANSWERTEXT" val="A&#10;B&#10;C&#10;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9A51B5AAE3674325ACFCB4AC496D1A8E"/>
  <p:tag name="SLIDEID" val="9A51B5AAE3674325ACFCB4AC496D1A8E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AUTOADVANCE" val="False"/>
  <p:tag name="DELIMITERS" val="3.1"/>
  <p:tag name="VALUEFORMAT" val="0%"/>
  <p:tag name="QUESTIONALIAS" val="The dentate nucleus is "/>
  <p:tag name="ANSWERSALIAS" val="A|smicln|B|smicln|C|smicln|D"/>
  <p:tag name="COUNTDOWNSECONDS" val="120"/>
  <p:tag name="CORRECTPOINTVALUE" val="20"/>
  <p:tag name="VALUES" val="Incorrect|smicln|Correct|smicln|Incorrect|smicln|Incorrec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"/>
  <p:tag name="FONTSIZE" val="32"/>
  <p:tag name="BULLETTYPE" val="ppBulletArabicPeriod"/>
  <p:tag name="ANSWERTEXT" val="A&#10;B&#10;C&#10;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8B2D4DB07BAA44F88DF1DDC96A532491"/>
  <p:tag name="SLIDEID" val="8B2D4DB07BAA44F88DF1DDC96A532491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AUTOADVANCE" val="False"/>
  <p:tag name="DELIMITERS" val="3.1"/>
  <p:tag name="VALUEFORMAT" val="0%"/>
  <p:tag name="QUESTIONALIAS" val="Substantia nigra is located at"/>
  <p:tag name="ANSWERSALIAS" val="A|smicln|B|smicln|C|smicln|D"/>
  <p:tag name="COUNTDOWNSECONDS" val="120"/>
  <p:tag name="CORRECTPOINTVALUE" val="20"/>
  <p:tag name="VALUES" val="Incorrect|smicln|Incorrect|smicln|Correct|smicln|Incorrect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"/>
  <p:tag name="FONTSIZE" val="32"/>
  <p:tag name="BULLETTYPE" val="ppBulletArabicPeriod"/>
  <p:tag name="ANSWERTEXT" val="A&#10;B&#10;C&#10;D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676551B8A70F4DF1A96122B15E342B00"/>
  <p:tag name="SLIDEID" val="676551B8A70F4DF1A96122B15E342B00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AUTOADVANCE" val="False"/>
  <p:tag name="DELIMITERS" val="3.1"/>
  <p:tag name="VALUEFORMAT" val="0%"/>
  <p:tag name="QUESTIONALIAS" val="The caudate nucleus is found at:"/>
  <p:tag name="ANSWERSALIAS" val="A|smicln|B|smicln|C|smicln|D"/>
  <p:tag name="COUNTDOWNSECONDS" val="120"/>
  <p:tag name="CORRECTPOINTVALUE" val="20"/>
  <p:tag name="VALUES" val="Correct|smicln|Incorrect|smicln|Incorrect|smicln|Incorrec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F6F22155C53A4BB4887DF35A8790BFFC"/>
  <p:tag name="SLIDEID" val="F6F22155C53A4BB4887DF35A8790BFFC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AUTOADVANCE" val="False"/>
  <p:tag name="DELIMITERS" val="3.1"/>
  <p:tag name="VALUEFORMAT" val="0%"/>
  <p:tag name="CORRECTPOINTVALUE" val="10"/>
  <p:tag name="QUESTIONALIAS" val="A lower motor neuron and the muscles it innervates is called a:"/>
  <p:tag name="ANSWERSALIAS" val="Muscle spindle.|smicln|Neuromuscular spindle.|smicln|Motor unit.|smicln|Gamma loop."/>
  <p:tag name="COUNTDOWNSECONDS" val="60"/>
  <p:tag name="VALUES" val="Incorrect|smicln|Incorrect|smicln|Correct|smicln|Incorrec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"/>
  <p:tag name="FONTSIZE" val="32"/>
  <p:tag name="BULLETTYPE" val="ppBulletArabicPeriod"/>
  <p:tag name="ANSWERTEXT" val="A&#10;B&#10;C&#10;D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BC7D3A841CEC4892A97538A6FBD7F720"/>
  <p:tag name="SLIDEID" val="BC7D3A841CEC4892A97538A6FBD7F720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AUTOADVANCE" val="False"/>
  <p:tag name="DELIMITERS" val="3.1"/>
  <p:tag name="VALUEFORMAT" val="0%"/>
  <p:tag name="QUESTIONALIAS" val="5. The yellow asterick lies over the:"/>
  <p:tag name="ANSWERSALIAS" val="Inferior cerebellar peduncle.|smicln|Middle cerebellar peduncle|smicln|Inferior cerebellar peduncle"/>
  <p:tag name="COUNTDOWNSECONDS" val="120"/>
  <p:tag name="VALUES" val="Incorrect|smicln|Correct|smicln|Incorrect"/>
  <p:tag name="CORRECTPOINTVALU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85"/>
  <p:tag name="FONTSIZE" val="32"/>
  <p:tag name="BULLETTYPE" val="ppBulletArabicPeriod"/>
  <p:tag name="ANSWERTEXT" val="Inferior cerebellar peduncle.&#10;Middle cerebellar peduncle&#10;Inferior cerebellar pedunc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2"/>
  <p:tag name="FONTSIZE" val="32"/>
  <p:tag name="BULLETTYPE" val="ppBulletArabicPeriod"/>
  <p:tag name="ANSWERTEXT" val="Muscle spindle.&#10;Neuromuscular spindle.&#10;Motor unit.&#10;Gamma loop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C011580CDE4144A78285D52C018F54E2"/>
  <p:tag name="SLIDEID" val="C011580CDE4144A78285D52C018F54E2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AUTOADVANCE" val="False"/>
  <p:tag name="DELIMITERS" val="3.1"/>
  <p:tag name="VALUEFORMAT" val="0%"/>
  <p:tag name="QUESTIONALIAS" val="Which symptom is not found in Lower Motor Neuron Syndrome?"/>
  <p:tag name="ANSWERSALIAS" val="Spastic paralysis|smicln|Hypotonia|smicln|Rapid atrophy|smicln|Decreased or absent reflexes."/>
  <p:tag name="CORRECTPOINTVALUE" val="10"/>
  <p:tag name="COUNTDOWNSECONDS" val="60"/>
  <p:tag name="VALUES" val="Correct|smicln|Incorrect|smicln|Incorrect|smicln|Incorrec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1"/>
  <p:tag name="FONTSIZE" val="32"/>
  <p:tag name="BULLETTYPE" val="ppBulletArabicPeriod"/>
  <p:tag name="ANSWERTEXT" val="Spastic paralysis&#10;Hypotonia&#10;Rapid atrophy&#10;Decreased or absent reflexes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F3A3B0659584B74BC4ADC8CA7F89B96"/>
  <p:tag name="SLIDEID" val="7F3A3B0659584B74BC4ADC8CA7F89B96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AUTOADVANCE" val="False"/>
  <p:tag name="DELIMITERS" val="3.1"/>
  <p:tag name="VALUEFORMAT" val="0%"/>
  <p:tag name="CORRECTPOINTVALUE" val="10"/>
  <p:tag name="QUESTIONALIAS" val="Which of the following descending pathways is found in the lateral spinal cord?"/>
  <p:tag name="ANSWERSALIAS" val="Corticopinals.|smicln|Corticobulbars|smicln|Vestibulospinals|smicln|Medial reticulospinals."/>
  <p:tag name="COUNTDOWNSECONDS" val="60"/>
  <p:tag name="VALUES" val="Correct|smicln|Incorrect|smicln|Incorrect|smicln|Incorrec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0"/>
  <p:tag name="FONTSIZE" val="32"/>
  <p:tag name="BULLETTYPE" val="ppBulletArabicPeriod"/>
  <p:tag name="ANSWERTEXT" val="Corticopinals.&#10;Corticobulbars&#10;Vestibulospinals&#10;Medial reticulospinals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8AA7011C2D934ECC8315A2C7B289DA73"/>
  <p:tag name="SLIDEID" val="8AA7011C2D934ECC8315A2C7B289DA73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AUTOADVANCE" val="False"/>
  <p:tag name="DELIMITERS" val="3.1"/>
  <p:tag name="VALUEFORMAT" val="0%"/>
  <p:tag name="QUESTIONALIAS" val="Which of the following is not found in Upper Motor Neuron Syndrome?"/>
  <p:tag name="ANSWERSALIAS" val="Hyperactive reflexes|smicln|Spastic paralysis|smicln|Babinski sign|smicln|Pronounced atrophy"/>
  <p:tag name="CORRECTPOINTVALUE" val="10"/>
  <p:tag name="COUNTDOWNSECONDS" val="60"/>
  <p:tag name="VALUES" val="Incorrect|smicln|Incorrect|smicln|Incorrect|smicln|Correct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1067</Words>
  <Application>Microsoft Office PowerPoint</Application>
  <PresentationFormat>On-screen Show (4:3)</PresentationFormat>
  <Paragraphs>183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Quiz 3a Brought to you by Chris Hill</vt:lpstr>
      <vt:lpstr>1. A lower motor neuron and the muscles it innervates is called a:</vt:lpstr>
      <vt:lpstr>Motor Unit</vt:lpstr>
      <vt:lpstr>Skeletal Muscle</vt:lpstr>
      <vt:lpstr>The gamma loop</vt:lpstr>
      <vt:lpstr>2. Which symptom is not found in Lower Motor Neuron Syndrome?</vt:lpstr>
      <vt:lpstr>UMN lesions</vt:lpstr>
      <vt:lpstr>3. Which of the following descending pathways is found in the lateral spinal cord?</vt:lpstr>
      <vt:lpstr>Motor Control Pathways</vt:lpstr>
      <vt:lpstr>4. Which of the following is not found in Upper Motor Neuron Syndrome?</vt:lpstr>
      <vt:lpstr>UMN lesions</vt:lpstr>
      <vt:lpstr>5. Which pathway would be found in the area surrounded by the red circle?</vt:lpstr>
      <vt:lpstr>PowerPoint Presentation</vt:lpstr>
      <vt:lpstr>6. Which is not a part of the basal ganglia?</vt:lpstr>
      <vt:lpstr>PowerPoint Presentation</vt:lpstr>
      <vt:lpstr>7. Substantia nigra is found in the:</vt:lpstr>
      <vt:lpstr>PowerPoint Presentation</vt:lpstr>
      <vt:lpstr>8. How many peduncles connect the cerebellum to the brainstem?</vt:lpstr>
      <vt:lpstr>9. Truncal ataxia and standing on a wide base reeling from side to side indicates:</vt:lpstr>
      <vt:lpstr>10.  An intention tremor would indicate:</vt:lpstr>
      <vt:lpstr>1. The posterior spinocerebellar tract would be found at:</vt:lpstr>
      <vt:lpstr>PowerPoint Presentation</vt:lpstr>
      <vt:lpstr>2. The dentate nucleus is </vt:lpstr>
      <vt:lpstr>3. Substantia nigra is located at</vt:lpstr>
      <vt:lpstr>4. The caudate nucleus is found at:</vt:lpstr>
      <vt:lpstr>5. The yellow asterick lies over the: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 3a</dc:title>
  <dc:creator>marino</dc:creator>
  <cp:lastModifiedBy>Admiss</cp:lastModifiedBy>
  <cp:revision>19</cp:revision>
  <dcterms:created xsi:type="dcterms:W3CDTF">2010-01-20T13:06:34Z</dcterms:created>
  <dcterms:modified xsi:type="dcterms:W3CDTF">2012-03-15T14:13:36Z</dcterms:modified>
</cp:coreProperties>
</file>