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1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2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3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4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5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6.xml" ContentType="application/vnd.openxmlformats-officedocument.presentationml.notesSl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7.xml" ContentType="application/vnd.openxmlformats-officedocument.presentationml.notesSlid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8.xml" ContentType="application/vnd.openxmlformats-officedocument.presentationml.notesSlide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9.xml" ContentType="application/vnd.openxmlformats-officedocument.presentationml.notesSlid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notesSlides/notesSlide10.xml" ContentType="application/vnd.openxmlformats-officedocument.presentationml.notesSlid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11.xml" ContentType="application/vnd.openxmlformats-officedocument.presentationml.notesSlid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12.xml" ContentType="application/vnd.openxmlformats-officedocument.presentationml.notesSlid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notesSlides/notesSlide13.xml" ContentType="application/vnd.openxmlformats-officedocument.presentationml.notesSlide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notesSlides/notesSlide14.xml" ContentType="application/vnd.openxmlformats-officedocument.presentationml.notesSlide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notesSlides/notesSlide15.xml" ContentType="application/vnd.openxmlformats-officedocument.presentationml.notesSlide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notesSlides/notesSlide16.xml" ContentType="application/vnd.openxmlformats-officedocument.presentationml.notesSlide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notesSlides/notesSlide17.xml" ContentType="application/vnd.openxmlformats-officedocument.presentationml.notesSlide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notesSlides/notesSlide18.xml" ContentType="application/vnd.openxmlformats-officedocument.presentationml.notesSlide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notesSlides/notesSlide19.xml" ContentType="application/vnd.openxmlformats-officedocument.presentationml.notesSlide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notesSlides/notesSlide20.xml" ContentType="application/vnd.openxmlformats-officedocument.presentationml.notesSlide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notesSlides/notesSlide21.xml" ContentType="application/vnd.openxmlformats-officedocument.presentationml.notesSlide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notesSlides/notesSlide22.xml" ContentType="application/vnd.openxmlformats-officedocument.presentationml.notesSlide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notesSlides/notesSlide23.xml" ContentType="application/vnd.openxmlformats-officedocument.presentationml.notesSlide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notesSlides/notesSlide24.xml" ContentType="application/vnd.openxmlformats-officedocument.presentationml.notesSlide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notesSlides/notesSlide25.xml" ContentType="application/vnd.openxmlformats-officedocument.presentationml.notesSlide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notesSlides/notesSlide26.xml" ContentType="application/vnd.openxmlformats-officedocument.presentationml.notesSlide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notesSlides/notesSlide27.xml" ContentType="application/vnd.openxmlformats-officedocument.presentationml.notesSlide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notesSlides/notesSlide28.xml" ContentType="application/vnd.openxmlformats-officedocument.presentationml.notesSlide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notesSlides/notesSlide29.xml" ContentType="application/vnd.openxmlformats-officedocument.presentationml.notesSlide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notesSlides/notesSlide30.xml" ContentType="application/vnd.openxmlformats-officedocument.presentationml.notesSlide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notesSlides/notesSlide31.xml" ContentType="application/vnd.openxmlformats-officedocument.presentationml.notesSlide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notesSlides/notesSlide32.xml" ContentType="application/vnd.openxmlformats-officedocument.presentationml.notesSlide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notesSlides/notesSlide33.xml" ContentType="application/vnd.openxmlformats-officedocument.presentationml.notesSlide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notesSlides/notesSlide34.xml" ContentType="application/vnd.openxmlformats-officedocument.presentationml.notesSlide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notesSlides/notesSlide35.xml" ContentType="application/vnd.openxmlformats-officedocument.presentationml.notesSlide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notesSlides/notesSlide36.xml" ContentType="application/vnd.openxmlformats-officedocument.presentationml.notesSlide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notesSlides/notesSlide37.xml" ContentType="application/vnd.openxmlformats-officedocument.presentationml.notesSlide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notesSlides/notesSlide38.xml" ContentType="application/vnd.openxmlformats-officedocument.presentationml.notesSlide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notesSlides/notesSlide39.xml" ContentType="application/vnd.openxmlformats-officedocument.presentationml.notesSlide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notesSlides/notesSlide40.xml" ContentType="application/vnd.openxmlformats-officedocument.presentationml.notesSlide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notesSlides/notesSlide41.xml" ContentType="application/vnd.openxmlformats-officedocument.presentationml.notesSlide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notesSlides/notesSlide42.xml" ContentType="application/vnd.openxmlformats-officedocument.presentationml.notesSlide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notesSlides/notesSlide43.xml" ContentType="application/vnd.openxmlformats-officedocument.presentationml.notesSlide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notesSlides/notesSlide44.xml" ContentType="application/vnd.openxmlformats-officedocument.presentationml.notesSlide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notesSlides/notesSlide45.xml" ContentType="application/vnd.openxmlformats-officedocument.presentationml.notesSlide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notesSlides/notesSlide46.xml" ContentType="application/vnd.openxmlformats-officedocument.presentationml.notesSlide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notesSlides/notesSlide47.xml" ContentType="application/vnd.openxmlformats-officedocument.presentationml.notesSlide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notesSlides/notesSlide48.xml" ContentType="application/vnd.openxmlformats-officedocument.presentationml.notesSlide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notesSlides/notesSlide49.xml" ContentType="application/vnd.openxmlformats-officedocument.presentationml.notesSlide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notesSlides/notesSlide50.xml" ContentType="application/vnd.openxmlformats-officedocument.presentationml.notesSlide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notesSlides/notesSlide51.xml" ContentType="application/vnd.openxmlformats-officedocument.presentationml.notesSlide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notesSlides/notesSlide52.xml" ContentType="application/vnd.openxmlformats-officedocument.presentationml.notesSlide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notesSlides/notesSlide53.xml" ContentType="application/vnd.openxmlformats-officedocument.presentationml.notesSlide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notesSlides/notesSlide54.xml" ContentType="application/vnd.openxmlformats-officedocument.presentationml.notesSlide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notesSlides/notesSlide55.xml" ContentType="application/vnd.openxmlformats-officedocument.presentationml.notesSlide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notesSlides/notesSlide56.xml" ContentType="application/vnd.openxmlformats-officedocument.presentationml.notesSlide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1" r:id="rId62"/>
    <p:sldId id="322" r:id="rId63"/>
    <p:sldId id="323" r:id="rId64"/>
    <p:sldId id="324" r:id="rId65"/>
    <p:sldId id="325" r:id="rId66"/>
    <p:sldId id="326" r:id="rId67"/>
    <p:sldId id="327" r:id="rId68"/>
    <p:sldId id="328" r:id="rId69"/>
    <p:sldId id="329" r:id="rId70"/>
    <p:sldId id="330" r:id="rId71"/>
    <p:sldId id="331" r:id="rId72"/>
    <p:sldId id="332" r:id="rId73"/>
    <p:sldId id="333" r:id="rId74"/>
    <p:sldId id="334" r:id="rId75"/>
    <p:sldId id="335" r:id="rId76"/>
    <p:sldId id="337" r:id="rId77"/>
    <p:sldId id="338" r:id="rId78"/>
    <p:sldId id="339" r:id="rId79"/>
    <p:sldId id="340" r:id="rId80"/>
    <p:sldId id="341" r:id="rId81"/>
    <p:sldId id="342" r:id="rId82"/>
    <p:sldId id="343" r:id="rId83"/>
    <p:sldId id="344" r:id="rId84"/>
    <p:sldId id="345" r:id="rId85"/>
    <p:sldId id="346" r:id="rId86"/>
    <p:sldId id="347" r:id="rId87"/>
    <p:sldId id="348" r:id="rId88"/>
    <p:sldId id="349" r:id="rId89"/>
    <p:sldId id="350" r:id="rId90"/>
    <p:sldId id="351" r:id="rId91"/>
    <p:sldId id="353" r:id="rId92"/>
    <p:sldId id="354" r:id="rId93"/>
    <p:sldId id="355" r:id="rId94"/>
    <p:sldId id="356" r:id="rId95"/>
    <p:sldId id="357" r:id="rId96"/>
    <p:sldId id="358" r:id="rId97"/>
    <p:sldId id="359" r:id="rId98"/>
    <p:sldId id="360" r:id="rId99"/>
    <p:sldId id="361" r:id="rId100"/>
    <p:sldId id="362" r:id="rId101"/>
    <p:sldId id="363" r:id="rId102"/>
    <p:sldId id="364" r:id="rId103"/>
    <p:sldId id="365" r:id="rId104"/>
    <p:sldId id="366" r:id="rId105"/>
    <p:sldId id="367" r:id="rId106"/>
    <p:sldId id="369" r:id="rId107"/>
    <p:sldId id="370" r:id="rId108"/>
    <p:sldId id="371" r:id="rId109"/>
    <p:sldId id="372" r:id="rId110"/>
    <p:sldId id="373" r:id="rId111"/>
    <p:sldId id="374" r:id="rId112"/>
    <p:sldId id="375" r:id="rId113"/>
    <p:sldId id="376" r:id="rId114"/>
    <p:sldId id="377" r:id="rId115"/>
    <p:sldId id="378" r:id="rId116"/>
    <p:sldId id="379" r:id="rId117"/>
    <p:sldId id="380" r:id="rId118"/>
    <p:sldId id="381" r:id="rId119"/>
    <p:sldId id="382" r:id="rId120"/>
    <p:sldId id="383" r:id="rId121"/>
    <p:sldId id="385" r:id="rId122"/>
    <p:sldId id="386" r:id="rId123"/>
    <p:sldId id="387" r:id="rId124"/>
    <p:sldId id="388" r:id="rId125"/>
    <p:sldId id="389" r:id="rId126"/>
    <p:sldId id="390" r:id="rId127"/>
    <p:sldId id="391" r:id="rId128"/>
    <p:sldId id="392" r:id="rId129"/>
    <p:sldId id="393" r:id="rId130"/>
    <p:sldId id="394" r:id="rId131"/>
    <p:sldId id="395" r:id="rId132"/>
    <p:sldId id="396" r:id="rId133"/>
    <p:sldId id="397" r:id="rId134"/>
    <p:sldId id="398" r:id="rId135"/>
    <p:sldId id="399" r:id="rId136"/>
    <p:sldId id="401" r:id="rId137"/>
    <p:sldId id="402" r:id="rId138"/>
    <p:sldId id="403" r:id="rId139"/>
    <p:sldId id="404" r:id="rId140"/>
    <p:sldId id="405" r:id="rId141"/>
    <p:sldId id="406" r:id="rId142"/>
    <p:sldId id="407" r:id="rId143"/>
    <p:sldId id="408" r:id="rId144"/>
    <p:sldId id="409" r:id="rId145"/>
    <p:sldId id="410" r:id="rId146"/>
    <p:sldId id="411" r:id="rId147"/>
    <p:sldId id="412" r:id="rId148"/>
    <p:sldId id="413" r:id="rId149"/>
    <p:sldId id="414" r:id="rId150"/>
    <p:sldId id="415" r:id="rId151"/>
    <p:sldId id="417" r:id="rId152"/>
    <p:sldId id="418" r:id="rId153"/>
    <p:sldId id="419" r:id="rId154"/>
    <p:sldId id="420" r:id="rId155"/>
    <p:sldId id="421" r:id="rId156"/>
    <p:sldId id="422" r:id="rId157"/>
    <p:sldId id="423" r:id="rId158"/>
    <p:sldId id="424" r:id="rId159"/>
    <p:sldId id="425" r:id="rId160"/>
    <p:sldId id="426" r:id="rId161"/>
    <p:sldId id="427" r:id="rId162"/>
    <p:sldId id="428" r:id="rId163"/>
    <p:sldId id="429" r:id="rId164"/>
    <p:sldId id="430" r:id="rId165"/>
    <p:sldId id="431" r:id="rId166"/>
  </p:sldIdLst>
  <p:sldSz cx="9144000" cy="6858000" type="screen4x3"/>
  <p:notesSz cx="7010400" cy="9296400"/>
  <p:custDataLst>
    <p:tags r:id="rId16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0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7B3EBB6-410F-49C2-841F-DB19FE763FC0}" type="datetimeFigureOut">
              <a:rPr lang="en-US" smtClean="0"/>
              <a:t>3/15/2012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9381024-1E9E-447D-ACD2-684D38691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774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2BC26-BAFD-472C-99CD-157C5C6FD544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342C8-E33B-40E6-9E07-AC59CBFC111A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342C8-E33B-40E6-9E07-AC59CBFC111A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342C8-E33B-40E6-9E07-AC59CBFC111A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751AB-3AD2-492D-9DF5-9C4585AF06F0}" type="slidenum">
              <a:rPr lang="en-US" smtClean="0"/>
              <a:pPr/>
              <a:t>121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751AB-3AD2-492D-9DF5-9C4585AF06F0}" type="slidenum">
              <a:rPr lang="en-US" smtClean="0"/>
              <a:pPr/>
              <a:t>122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751AB-3AD2-492D-9DF5-9C4585AF06F0}" type="slidenum">
              <a:rPr lang="en-US" smtClean="0"/>
              <a:pPr/>
              <a:t>123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751AB-3AD2-492D-9DF5-9C4585AF06F0}" type="slidenum">
              <a:rPr lang="en-US" smtClean="0"/>
              <a:pPr/>
              <a:t>124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751AB-3AD2-492D-9DF5-9C4585AF06F0}" type="slidenum">
              <a:rPr lang="en-US" smtClean="0"/>
              <a:pPr/>
              <a:t>125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751AB-3AD2-492D-9DF5-9C4585AF06F0}" type="slidenum">
              <a:rPr lang="en-US" smtClean="0"/>
              <a:pPr/>
              <a:t>126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751AB-3AD2-492D-9DF5-9C4585AF06F0}" type="slidenum">
              <a:rPr lang="en-US" smtClean="0"/>
              <a:pPr/>
              <a:t>127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2BC26-BAFD-472C-99CD-157C5C6FD544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751AB-3AD2-492D-9DF5-9C4585AF06F0}" type="slidenum">
              <a:rPr lang="en-US" smtClean="0"/>
              <a:pPr/>
              <a:t>128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751AB-3AD2-492D-9DF5-9C4585AF06F0}" type="slidenum">
              <a:rPr lang="en-US" smtClean="0"/>
              <a:pPr/>
              <a:t>129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751AB-3AD2-492D-9DF5-9C4585AF06F0}" type="slidenum">
              <a:rPr lang="en-US" smtClean="0"/>
              <a:pPr/>
              <a:t>130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7684B-905D-4309-A84E-9528EEB8D9F7}" type="slidenum">
              <a:rPr lang="en-US" smtClean="0"/>
              <a:pPr/>
              <a:t>131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7684B-905D-4309-A84E-9528EEB8D9F7}" type="slidenum">
              <a:rPr lang="en-US" smtClean="0"/>
              <a:pPr/>
              <a:t>132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7684B-905D-4309-A84E-9528EEB8D9F7}" type="slidenum">
              <a:rPr lang="en-US" smtClean="0"/>
              <a:pPr/>
              <a:t>133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7684B-905D-4309-A84E-9528EEB8D9F7}" type="slidenum">
              <a:rPr lang="en-US" smtClean="0"/>
              <a:pPr/>
              <a:t>134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7684B-905D-4309-A84E-9528EEB8D9F7}" type="slidenum">
              <a:rPr lang="en-US" smtClean="0"/>
              <a:pPr/>
              <a:t>135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7691A-1AFD-4BDC-A789-211610EB246D}" type="slidenum">
              <a:rPr lang="en-US" smtClean="0"/>
              <a:pPr/>
              <a:t>136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7691A-1AFD-4BDC-A789-211610EB246D}" type="slidenum">
              <a:rPr lang="en-US" smtClean="0"/>
              <a:pPr/>
              <a:t>137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2BC26-BAFD-472C-99CD-157C5C6FD544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7691A-1AFD-4BDC-A789-211610EB246D}" type="slidenum">
              <a:rPr lang="en-US" smtClean="0"/>
              <a:pPr/>
              <a:t>138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7691A-1AFD-4BDC-A789-211610EB246D}" type="slidenum">
              <a:rPr lang="en-US" smtClean="0"/>
              <a:pPr/>
              <a:t>139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7691A-1AFD-4BDC-A789-211610EB246D}" type="slidenum">
              <a:rPr lang="en-US" smtClean="0"/>
              <a:pPr/>
              <a:t>140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7691A-1AFD-4BDC-A789-211610EB246D}" type="slidenum">
              <a:rPr lang="en-US" smtClean="0"/>
              <a:pPr/>
              <a:t>141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7691A-1AFD-4BDC-A789-211610EB246D}" type="slidenum">
              <a:rPr lang="en-US" smtClean="0"/>
              <a:pPr/>
              <a:t>142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7691A-1AFD-4BDC-A789-211610EB246D}" type="slidenum">
              <a:rPr lang="en-US" smtClean="0"/>
              <a:pPr/>
              <a:t>143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7691A-1AFD-4BDC-A789-211610EB246D}" type="slidenum">
              <a:rPr lang="en-US" smtClean="0"/>
              <a:pPr/>
              <a:t>144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7691A-1AFD-4BDC-A789-211610EB246D}" type="slidenum">
              <a:rPr lang="en-US" smtClean="0"/>
              <a:pPr/>
              <a:t>145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647C3-D773-4895-868E-582349B61508}" type="slidenum">
              <a:rPr lang="en-US" smtClean="0"/>
              <a:pPr/>
              <a:t>146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647C3-D773-4895-868E-582349B61508}" type="slidenum">
              <a:rPr lang="en-US" smtClean="0"/>
              <a:pPr/>
              <a:t>147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2BC26-BAFD-472C-99CD-157C5C6FD544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647C3-D773-4895-868E-582349B61508}" type="slidenum">
              <a:rPr lang="en-US" smtClean="0"/>
              <a:pPr/>
              <a:t>148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647C3-D773-4895-868E-582349B61508}" type="slidenum">
              <a:rPr lang="en-US" smtClean="0"/>
              <a:pPr/>
              <a:t>149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8647C3-D773-4895-868E-582349B61508}" type="slidenum">
              <a:rPr lang="en-US" smtClean="0"/>
              <a:pPr/>
              <a:t>150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C9BFD-6F00-46F5-B5D1-449918717469}" type="slidenum">
              <a:rPr lang="en-US" smtClean="0"/>
              <a:pPr/>
              <a:t>151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C9BFD-6F00-46F5-B5D1-449918717469}" type="slidenum">
              <a:rPr lang="en-US" smtClean="0"/>
              <a:pPr/>
              <a:t>152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C9BFD-6F00-46F5-B5D1-449918717469}" type="slidenum">
              <a:rPr lang="en-US" smtClean="0"/>
              <a:pPr/>
              <a:t>153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C9BFD-6F00-46F5-B5D1-449918717469}" type="slidenum">
              <a:rPr lang="en-US" smtClean="0"/>
              <a:pPr/>
              <a:t>154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C9BFD-6F00-46F5-B5D1-449918717469}" type="slidenum">
              <a:rPr lang="en-US" smtClean="0"/>
              <a:pPr/>
              <a:t>155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C9BFD-6F00-46F5-B5D1-449918717469}" type="slidenum">
              <a:rPr lang="en-US" smtClean="0"/>
              <a:pPr/>
              <a:t>156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C9BFD-6F00-46F5-B5D1-449918717469}" type="slidenum">
              <a:rPr lang="en-US" smtClean="0"/>
              <a:pPr/>
              <a:t>157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2BC26-BAFD-472C-99CD-157C5C6FD544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C9BFD-6F00-46F5-B5D1-449918717469}" type="slidenum">
              <a:rPr lang="en-US" smtClean="0"/>
              <a:pPr/>
              <a:t>158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C9BFD-6F00-46F5-B5D1-449918717469}" type="slidenum">
              <a:rPr lang="en-US" smtClean="0"/>
              <a:pPr/>
              <a:t>159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C9BFD-6F00-46F5-B5D1-449918717469}" type="slidenum">
              <a:rPr lang="en-US" smtClean="0"/>
              <a:pPr/>
              <a:t>160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4B904-12AA-4FD2-9D38-5365B4E54BCE}" type="slidenum">
              <a:rPr lang="en-US" smtClean="0"/>
              <a:pPr/>
              <a:t>161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4B904-12AA-4FD2-9D38-5365B4E54BCE}" type="slidenum">
              <a:rPr lang="en-US" smtClean="0"/>
              <a:pPr/>
              <a:t>162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4B904-12AA-4FD2-9D38-5365B4E54BCE}" type="slidenum">
              <a:rPr lang="en-US" smtClean="0"/>
              <a:pPr/>
              <a:t>163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4B904-12AA-4FD2-9D38-5365B4E54BCE}" type="slidenum">
              <a:rPr lang="en-US" smtClean="0"/>
              <a:pPr/>
              <a:t>164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4B904-12AA-4FD2-9D38-5365B4E54BCE}" type="slidenum">
              <a:rPr lang="en-US" smtClean="0"/>
              <a:pPr/>
              <a:t>165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2BC26-BAFD-472C-99CD-157C5C6FD544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2BC26-BAFD-472C-99CD-157C5C6FD544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342C8-E33B-40E6-9E07-AC59CBFC111A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342C8-E33B-40E6-9E07-AC59CBFC111A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B5FA4-DF3F-4375-9836-A8C4BF6160B0}" type="datetimeFigureOut">
              <a:rPr lang="en-US" smtClean="0"/>
              <a:pPr/>
              <a:t>3/15/2012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1BC71-92BC-4A93-BE94-A9530DCA48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B5FA4-DF3F-4375-9836-A8C4BF6160B0}" type="datetimeFigureOut">
              <a:rPr lang="en-US" smtClean="0"/>
              <a:pPr/>
              <a:t>3/15/2012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1BC71-92BC-4A93-BE94-A9530DCA48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B5FA4-DF3F-4375-9836-A8C4BF6160B0}" type="datetimeFigureOut">
              <a:rPr lang="en-US" smtClean="0"/>
              <a:pPr/>
              <a:t>3/15/2012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1BC71-92BC-4A93-BE94-A9530DCA48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B5FA4-DF3F-4375-9836-A8C4BF6160B0}" type="datetimeFigureOut">
              <a:rPr lang="en-US" smtClean="0"/>
              <a:pPr/>
              <a:t>3/15/2012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1BC71-92BC-4A93-BE94-A9530DCA48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B5FA4-DF3F-4375-9836-A8C4BF6160B0}" type="datetimeFigureOut">
              <a:rPr lang="en-US" smtClean="0"/>
              <a:pPr/>
              <a:t>3/15/2012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1BC71-92BC-4A93-BE94-A9530DCA48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B5FA4-DF3F-4375-9836-A8C4BF6160B0}" type="datetimeFigureOut">
              <a:rPr lang="en-US" smtClean="0"/>
              <a:pPr/>
              <a:t>3/15/2012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1BC71-92BC-4A93-BE94-A9530DCA48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B5FA4-DF3F-4375-9836-A8C4BF6160B0}" type="datetimeFigureOut">
              <a:rPr lang="en-US" smtClean="0"/>
              <a:pPr/>
              <a:t>3/15/2012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1BC71-92BC-4A93-BE94-A9530DCA48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B5FA4-DF3F-4375-9836-A8C4BF6160B0}" type="datetimeFigureOut">
              <a:rPr lang="en-US" smtClean="0"/>
              <a:pPr/>
              <a:t>3/15/2012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1BC71-92BC-4A93-BE94-A9530DCA48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B5FA4-DF3F-4375-9836-A8C4BF6160B0}" type="datetimeFigureOut">
              <a:rPr lang="en-US" smtClean="0"/>
              <a:pPr/>
              <a:t>3/15/2012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1BC71-92BC-4A93-BE94-A9530DCA48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B5FA4-DF3F-4375-9836-A8C4BF6160B0}" type="datetimeFigureOut">
              <a:rPr lang="en-US" smtClean="0"/>
              <a:pPr/>
              <a:t>3/15/2012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1BC71-92BC-4A93-BE94-A9530DCA48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B5FA4-DF3F-4375-9836-A8C4BF6160B0}" type="datetimeFigureOut">
              <a:rPr lang="en-US" smtClean="0"/>
              <a:pPr/>
              <a:t>3/15/2012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1BC71-92BC-4A93-BE94-A9530DCA48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B5FA4-DF3F-4375-9836-A8C4BF6160B0}" type="datetimeFigureOut">
              <a:rPr lang="en-US" smtClean="0"/>
              <a:pPr/>
              <a:t>3/15/2012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1BC71-92BC-4A93-BE94-A9530DCA48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B5FA4-DF3F-4375-9836-A8C4BF6160B0}" type="datetimeFigureOut">
              <a:rPr lang="en-US" smtClean="0"/>
              <a:pPr/>
              <a:t>3/15/2012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1BC71-92BC-4A93-BE94-A9530DCA48D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4" Type="http://schemas.openxmlformats.org/officeDocument/2006/relationships/image" Target="../media/image2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95.xml"/><Relationship Id="rId1" Type="http://schemas.openxmlformats.org/officeDocument/2006/relationships/tags" Target="../tags/tag19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97.xml"/><Relationship Id="rId1" Type="http://schemas.openxmlformats.org/officeDocument/2006/relationships/tags" Target="../tags/tag196.xml"/><Relationship Id="rId4" Type="http://schemas.openxmlformats.org/officeDocument/2006/relationships/image" Target="../media/image34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99.xml"/><Relationship Id="rId1" Type="http://schemas.openxmlformats.org/officeDocument/2006/relationships/tags" Target="../tags/tag198.xml"/><Relationship Id="rId4" Type="http://schemas.openxmlformats.org/officeDocument/2006/relationships/image" Target="../media/image35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01.xml"/><Relationship Id="rId1" Type="http://schemas.openxmlformats.org/officeDocument/2006/relationships/tags" Target="../tags/tag200.xml"/><Relationship Id="rId4" Type="http://schemas.openxmlformats.org/officeDocument/2006/relationships/image" Target="../media/image1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03.xml"/><Relationship Id="rId1" Type="http://schemas.openxmlformats.org/officeDocument/2006/relationships/tags" Target="../tags/tag202.xml"/><Relationship Id="rId4" Type="http://schemas.openxmlformats.org/officeDocument/2006/relationships/image" Target="../media/image22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05.xml"/><Relationship Id="rId1" Type="http://schemas.openxmlformats.org/officeDocument/2006/relationships/tags" Target="../tags/tag204.xml"/><Relationship Id="rId4" Type="http://schemas.openxmlformats.org/officeDocument/2006/relationships/image" Target="../media/image36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07.xml"/><Relationship Id="rId1" Type="http://schemas.openxmlformats.org/officeDocument/2006/relationships/tags" Target="../tags/tag20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09.xml"/><Relationship Id="rId1" Type="http://schemas.openxmlformats.org/officeDocument/2006/relationships/tags" Target="../tags/tag208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11.xml"/><Relationship Id="rId1" Type="http://schemas.openxmlformats.org/officeDocument/2006/relationships/tags" Target="../tags/tag210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13.xml"/><Relationship Id="rId1" Type="http://schemas.openxmlformats.org/officeDocument/2006/relationships/tags" Target="../tags/tag2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3.xml"/><Relationship Id="rId1" Type="http://schemas.openxmlformats.org/officeDocument/2006/relationships/tags" Target="../tags/tag2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15.xml"/><Relationship Id="rId1" Type="http://schemas.openxmlformats.org/officeDocument/2006/relationships/tags" Target="../tags/tag214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17.xml"/><Relationship Id="rId1" Type="http://schemas.openxmlformats.org/officeDocument/2006/relationships/tags" Target="../tags/tag216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19.xml"/><Relationship Id="rId1" Type="http://schemas.openxmlformats.org/officeDocument/2006/relationships/tags" Target="../tags/tag218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21.xml"/><Relationship Id="rId1" Type="http://schemas.openxmlformats.org/officeDocument/2006/relationships/tags" Target="../tags/tag220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23.xml"/><Relationship Id="rId1" Type="http://schemas.openxmlformats.org/officeDocument/2006/relationships/tags" Target="../tags/tag22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25.xml"/><Relationship Id="rId1" Type="http://schemas.openxmlformats.org/officeDocument/2006/relationships/tags" Target="../tags/tag224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27.xml"/><Relationship Id="rId1" Type="http://schemas.openxmlformats.org/officeDocument/2006/relationships/tags" Target="../tags/tag226.xml"/><Relationship Id="rId4" Type="http://schemas.openxmlformats.org/officeDocument/2006/relationships/image" Target="../media/image37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29.xml"/><Relationship Id="rId1" Type="http://schemas.openxmlformats.org/officeDocument/2006/relationships/tags" Target="../tags/tag228.xml"/><Relationship Id="rId4" Type="http://schemas.openxmlformats.org/officeDocument/2006/relationships/image" Target="../media/image38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31.xml"/><Relationship Id="rId1" Type="http://schemas.openxmlformats.org/officeDocument/2006/relationships/tags" Target="../tags/tag230.xml"/><Relationship Id="rId4" Type="http://schemas.openxmlformats.org/officeDocument/2006/relationships/image" Target="../media/image39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33.xml"/><Relationship Id="rId1" Type="http://schemas.openxmlformats.org/officeDocument/2006/relationships/tags" Target="../tags/tag232.xml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4" Type="http://schemas.openxmlformats.org/officeDocument/2006/relationships/image" Target="../media/image1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35.xml"/><Relationship Id="rId1" Type="http://schemas.openxmlformats.org/officeDocument/2006/relationships/tags" Target="../tags/tag234.xml"/><Relationship Id="rId4" Type="http://schemas.openxmlformats.org/officeDocument/2006/relationships/image" Target="../media/image16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37.xml"/><Relationship Id="rId1" Type="http://schemas.openxmlformats.org/officeDocument/2006/relationships/tags" Target="../tags/tag236.xml"/><Relationship Id="rId4" Type="http://schemas.openxmlformats.org/officeDocument/2006/relationships/notesSlide" Target="../notesSlides/notesSlide13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39.xml"/><Relationship Id="rId1" Type="http://schemas.openxmlformats.org/officeDocument/2006/relationships/tags" Target="../tags/tag238.xml"/><Relationship Id="rId4" Type="http://schemas.openxmlformats.org/officeDocument/2006/relationships/notesSlide" Target="../notesSlides/notesSlide14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41.xml"/><Relationship Id="rId1" Type="http://schemas.openxmlformats.org/officeDocument/2006/relationships/tags" Target="../tags/tag240.xml"/><Relationship Id="rId4" Type="http://schemas.openxmlformats.org/officeDocument/2006/relationships/notesSlide" Target="../notesSlides/notesSlide15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43.xml"/><Relationship Id="rId1" Type="http://schemas.openxmlformats.org/officeDocument/2006/relationships/tags" Target="../tags/tag242.xml"/><Relationship Id="rId4" Type="http://schemas.openxmlformats.org/officeDocument/2006/relationships/notesSlide" Target="../notesSlides/notesSlide16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45.xml"/><Relationship Id="rId1" Type="http://schemas.openxmlformats.org/officeDocument/2006/relationships/tags" Target="../tags/tag244.xml"/><Relationship Id="rId4" Type="http://schemas.openxmlformats.org/officeDocument/2006/relationships/notesSlide" Target="../notesSlides/notesSlide1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47.xml"/><Relationship Id="rId1" Type="http://schemas.openxmlformats.org/officeDocument/2006/relationships/tags" Target="../tags/tag246.xml"/><Relationship Id="rId4" Type="http://schemas.openxmlformats.org/officeDocument/2006/relationships/notesSlide" Target="../notesSlides/notesSlide18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49.xml"/><Relationship Id="rId1" Type="http://schemas.openxmlformats.org/officeDocument/2006/relationships/tags" Target="../tags/tag248.xml"/><Relationship Id="rId4" Type="http://schemas.openxmlformats.org/officeDocument/2006/relationships/notesSlide" Target="../notesSlides/notesSlide19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51.xml"/><Relationship Id="rId1" Type="http://schemas.openxmlformats.org/officeDocument/2006/relationships/tags" Target="../tags/tag250.xml"/><Relationship Id="rId4" Type="http://schemas.openxmlformats.org/officeDocument/2006/relationships/notesSlide" Target="../notesSlides/notesSlide20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53.xml"/><Relationship Id="rId1" Type="http://schemas.openxmlformats.org/officeDocument/2006/relationships/tags" Target="../tags/tag252.xml"/><Relationship Id="rId4" Type="http://schemas.openxmlformats.org/officeDocument/2006/relationships/notesSlide" Target="../notesSlides/notesSlide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7.xml"/><Relationship Id="rId1" Type="http://schemas.openxmlformats.org/officeDocument/2006/relationships/tags" Target="../tags/tag26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55.xml"/><Relationship Id="rId1" Type="http://schemas.openxmlformats.org/officeDocument/2006/relationships/tags" Target="../tags/tag254.xml"/><Relationship Id="rId4" Type="http://schemas.openxmlformats.org/officeDocument/2006/relationships/notesSlide" Target="../notesSlides/notesSlide2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57.xml"/><Relationship Id="rId1" Type="http://schemas.openxmlformats.org/officeDocument/2006/relationships/tags" Target="../tags/tag256.xml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23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59.xml"/><Relationship Id="rId1" Type="http://schemas.openxmlformats.org/officeDocument/2006/relationships/tags" Target="../tags/tag258.xml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4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61.xml"/><Relationship Id="rId1" Type="http://schemas.openxmlformats.org/officeDocument/2006/relationships/tags" Target="../tags/tag260.xml"/><Relationship Id="rId5" Type="http://schemas.openxmlformats.org/officeDocument/2006/relationships/image" Target="../media/image40.jpeg"/><Relationship Id="rId4" Type="http://schemas.openxmlformats.org/officeDocument/2006/relationships/notesSlide" Target="../notesSlides/notesSlide25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63.xml"/><Relationship Id="rId1" Type="http://schemas.openxmlformats.org/officeDocument/2006/relationships/tags" Target="../tags/tag262.xml"/><Relationship Id="rId5" Type="http://schemas.openxmlformats.org/officeDocument/2006/relationships/image" Target="../media/image40.jpeg"/><Relationship Id="rId4" Type="http://schemas.openxmlformats.org/officeDocument/2006/relationships/notesSlide" Target="../notesSlides/notesSlide26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65.xml"/><Relationship Id="rId1" Type="http://schemas.openxmlformats.org/officeDocument/2006/relationships/tags" Target="../tags/tag264.xml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67.xml"/><Relationship Id="rId1" Type="http://schemas.openxmlformats.org/officeDocument/2006/relationships/tags" Target="../tags/tag266.xml"/><Relationship Id="rId4" Type="http://schemas.openxmlformats.org/officeDocument/2006/relationships/notesSlide" Target="../notesSlides/notesSlide28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69.xml"/><Relationship Id="rId1" Type="http://schemas.openxmlformats.org/officeDocument/2006/relationships/tags" Target="../tags/tag268.xml"/><Relationship Id="rId4" Type="http://schemas.openxmlformats.org/officeDocument/2006/relationships/notesSlide" Target="../notesSlides/notesSlide29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71.xml"/><Relationship Id="rId1" Type="http://schemas.openxmlformats.org/officeDocument/2006/relationships/tags" Target="../tags/tag270.xml"/><Relationship Id="rId4" Type="http://schemas.openxmlformats.org/officeDocument/2006/relationships/notesSlide" Target="../notesSlides/notesSlide30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73.xml"/><Relationship Id="rId1" Type="http://schemas.openxmlformats.org/officeDocument/2006/relationships/tags" Target="../tags/tag272.xml"/><Relationship Id="rId4" Type="http://schemas.openxmlformats.org/officeDocument/2006/relationships/notesSlide" Target="../notesSlides/notesSlide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4" Type="http://schemas.openxmlformats.org/officeDocument/2006/relationships/image" Target="../media/image3.jpe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75.xml"/><Relationship Id="rId1" Type="http://schemas.openxmlformats.org/officeDocument/2006/relationships/tags" Target="../tags/tag274.xml"/><Relationship Id="rId4" Type="http://schemas.openxmlformats.org/officeDocument/2006/relationships/notesSlide" Target="../notesSlides/notesSlide3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77.xml"/><Relationship Id="rId1" Type="http://schemas.openxmlformats.org/officeDocument/2006/relationships/tags" Target="../tags/tag276.xml"/><Relationship Id="rId4" Type="http://schemas.openxmlformats.org/officeDocument/2006/relationships/notesSlide" Target="../notesSlides/notesSlide33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79.xml"/><Relationship Id="rId1" Type="http://schemas.openxmlformats.org/officeDocument/2006/relationships/tags" Target="../tags/tag278.xml"/><Relationship Id="rId4" Type="http://schemas.openxmlformats.org/officeDocument/2006/relationships/notesSlide" Target="../notesSlides/notesSlide34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81.xml"/><Relationship Id="rId1" Type="http://schemas.openxmlformats.org/officeDocument/2006/relationships/tags" Target="../tags/tag280.xml"/><Relationship Id="rId4" Type="http://schemas.openxmlformats.org/officeDocument/2006/relationships/notesSlide" Target="../notesSlides/notesSlide35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83.xml"/><Relationship Id="rId1" Type="http://schemas.openxmlformats.org/officeDocument/2006/relationships/tags" Target="../tags/tag282.xml"/><Relationship Id="rId4" Type="http://schemas.openxmlformats.org/officeDocument/2006/relationships/notesSlide" Target="../notesSlides/notesSlide36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85.xml"/><Relationship Id="rId1" Type="http://schemas.openxmlformats.org/officeDocument/2006/relationships/tags" Target="../tags/tag284.xml"/><Relationship Id="rId4" Type="http://schemas.openxmlformats.org/officeDocument/2006/relationships/notesSlide" Target="../notesSlides/notesSlide37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87.xml"/><Relationship Id="rId1" Type="http://schemas.openxmlformats.org/officeDocument/2006/relationships/tags" Target="../tags/tag286.xml"/><Relationship Id="rId4" Type="http://schemas.openxmlformats.org/officeDocument/2006/relationships/notesSlide" Target="../notesSlides/notesSlide38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89.xml"/><Relationship Id="rId1" Type="http://schemas.openxmlformats.org/officeDocument/2006/relationships/tags" Target="../tags/tag288.xml"/><Relationship Id="rId4" Type="http://schemas.openxmlformats.org/officeDocument/2006/relationships/notesSlide" Target="../notesSlides/notesSlide39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91.xml"/><Relationship Id="rId1" Type="http://schemas.openxmlformats.org/officeDocument/2006/relationships/tags" Target="../tags/tag290.xml"/><Relationship Id="rId4" Type="http://schemas.openxmlformats.org/officeDocument/2006/relationships/notesSlide" Target="../notesSlides/notesSlide40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93.xml"/><Relationship Id="rId1" Type="http://schemas.openxmlformats.org/officeDocument/2006/relationships/tags" Target="../tags/tag292.xml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4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31.xml"/><Relationship Id="rId1" Type="http://schemas.openxmlformats.org/officeDocument/2006/relationships/tags" Target="../tags/tag30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95.xml"/><Relationship Id="rId1" Type="http://schemas.openxmlformats.org/officeDocument/2006/relationships/tags" Target="../tags/tag294.xml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4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97.xml"/><Relationship Id="rId1" Type="http://schemas.openxmlformats.org/officeDocument/2006/relationships/tags" Target="../tags/tag296.xml"/><Relationship Id="rId4" Type="http://schemas.openxmlformats.org/officeDocument/2006/relationships/notesSlide" Target="../notesSlides/notesSlide43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99.xml"/><Relationship Id="rId1" Type="http://schemas.openxmlformats.org/officeDocument/2006/relationships/tags" Target="../tags/tag298.xml"/><Relationship Id="rId4" Type="http://schemas.openxmlformats.org/officeDocument/2006/relationships/notesSlide" Target="../notesSlides/notesSlide44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301.xml"/><Relationship Id="rId1" Type="http://schemas.openxmlformats.org/officeDocument/2006/relationships/tags" Target="../tags/tag300.xml"/><Relationship Id="rId4" Type="http://schemas.openxmlformats.org/officeDocument/2006/relationships/notesSlide" Target="../notesSlides/notesSlide45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303.xml"/><Relationship Id="rId1" Type="http://schemas.openxmlformats.org/officeDocument/2006/relationships/tags" Target="../tags/tag302.xml"/><Relationship Id="rId4" Type="http://schemas.openxmlformats.org/officeDocument/2006/relationships/notesSlide" Target="../notesSlides/notesSlide46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305.xml"/><Relationship Id="rId1" Type="http://schemas.openxmlformats.org/officeDocument/2006/relationships/tags" Target="../tags/tag304.xml"/><Relationship Id="rId4" Type="http://schemas.openxmlformats.org/officeDocument/2006/relationships/notesSlide" Target="../notesSlides/notesSlide47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307.xml"/><Relationship Id="rId1" Type="http://schemas.openxmlformats.org/officeDocument/2006/relationships/tags" Target="../tags/tag306.xml"/><Relationship Id="rId4" Type="http://schemas.openxmlformats.org/officeDocument/2006/relationships/notesSlide" Target="../notesSlides/notesSlide48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309.xml"/><Relationship Id="rId1" Type="http://schemas.openxmlformats.org/officeDocument/2006/relationships/tags" Target="../tags/tag308.xml"/><Relationship Id="rId4" Type="http://schemas.openxmlformats.org/officeDocument/2006/relationships/notesSlide" Target="../notesSlides/notesSlide49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311.xml"/><Relationship Id="rId1" Type="http://schemas.openxmlformats.org/officeDocument/2006/relationships/tags" Target="../tags/tag310.xml"/><Relationship Id="rId4" Type="http://schemas.openxmlformats.org/officeDocument/2006/relationships/notesSlide" Target="../notesSlides/notesSlide50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313.xml"/><Relationship Id="rId1" Type="http://schemas.openxmlformats.org/officeDocument/2006/relationships/tags" Target="../tags/tag312.xml"/><Relationship Id="rId4" Type="http://schemas.openxmlformats.org/officeDocument/2006/relationships/notesSlide" Target="../notesSlides/notesSlide5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4" Type="http://schemas.openxmlformats.org/officeDocument/2006/relationships/image" Target="../media/image1.jpe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315.xml"/><Relationship Id="rId1" Type="http://schemas.openxmlformats.org/officeDocument/2006/relationships/tags" Target="../tags/tag314.xml"/><Relationship Id="rId4" Type="http://schemas.openxmlformats.org/officeDocument/2006/relationships/notesSlide" Target="../notesSlides/notesSlide5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317.xml"/><Relationship Id="rId1" Type="http://schemas.openxmlformats.org/officeDocument/2006/relationships/tags" Target="../tags/tag316.xml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53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319.xml"/><Relationship Id="rId1" Type="http://schemas.openxmlformats.org/officeDocument/2006/relationships/tags" Target="../tags/tag318.xml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54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321.xml"/><Relationship Id="rId1" Type="http://schemas.openxmlformats.org/officeDocument/2006/relationships/tags" Target="../tags/tag320.xml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55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323.xml"/><Relationship Id="rId1" Type="http://schemas.openxmlformats.org/officeDocument/2006/relationships/tags" Target="../tags/tag322.xml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56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325.xml"/><Relationship Id="rId1" Type="http://schemas.openxmlformats.org/officeDocument/2006/relationships/tags" Target="../tags/tag324.xml"/><Relationship Id="rId5" Type="http://schemas.openxmlformats.org/officeDocument/2006/relationships/image" Target="../media/image43.jpeg"/><Relationship Id="rId4" Type="http://schemas.openxmlformats.org/officeDocument/2006/relationships/notesSlide" Target="../notesSlides/notesSlide5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37.xml"/><Relationship Id="rId1" Type="http://schemas.openxmlformats.org/officeDocument/2006/relationships/tags" Target="../tags/tag3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5.xml"/><Relationship Id="rId1" Type="http://schemas.openxmlformats.org/officeDocument/2006/relationships/tags" Target="../tags/tag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4" Type="http://schemas.openxmlformats.org/officeDocument/2006/relationships/notesSlide" Target="../notesSlides/notesSlid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4" Type="http://schemas.openxmlformats.org/officeDocument/2006/relationships/notesSlide" Target="../notesSlides/notesSlide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4" Type="http://schemas.openxmlformats.org/officeDocument/2006/relationships/notesSlide" Target="../notesSlides/notesSlide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4" Type="http://schemas.openxmlformats.org/officeDocument/2006/relationships/notesSlide" Target="../notesSlides/notesSlide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7.xml"/><Relationship Id="rId1" Type="http://schemas.openxmlformats.org/officeDocument/2006/relationships/tags" Target="../tags/tag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png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63.xml"/><Relationship Id="rId1" Type="http://schemas.openxmlformats.org/officeDocument/2006/relationships/tags" Target="../tags/tag6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65.xml"/><Relationship Id="rId1" Type="http://schemas.openxmlformats.org/officeDocument/2006/relationships/tags" Target="../tags/tag6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67.xml"/><Relationship Id="rId1" Type="http://schemas.openxmlformats.org/officeDocument/2006/relationships/tags" Target="../tags/tag6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69.xml"/><Relationship Id="rId1" Type="http://schemas.openxmlformats.org/officeDocument/2006/relationships/tags" Target="../tags/tag6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73.xml"/><Relationship Id="rId1" Type="http://schemas.openxmlformats.org/officeDocument/2006/relationships/tags" Target="../tags/tag7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75.xml"/><Relationship Id="rId1" Type="http://schemas.openxmlformats.org/officeDocument/2006/relationships/tags" Target="../tags/tag7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77.xml"/><Relationship Id="rId1" Type="http://schemas.openxmlformats.org/officeDocument/2006/relationships/tags" Target="../tags/tag7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79.xml"/><Relationship Id="rId1" Type="http://schemas.openxmlformats.org/officeDocument/2006/relationships/tags" Target="../tags/tag7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4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81.xml"/><Relationship Id="rId1" Type="http://schemas.openxmlformats.org/officeDocument/2006/relationships/tags" Target="../tags/tag8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4" Type="http://schemas.openxmlformats.org/officeDocument/2006/relationships/image" Target="../media/image1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4" Type="http://schemas.openxmlformats.org/officeDocument/2006/relationships/image" Target="../media/image1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4" Type="http://schemas.openxmlformats.org/officeDocument/2006/relationships/image" Target="../media/image1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4" Type="http://schemas.openxmlformats.org/officeDocument/2006/relationships/image" Target="../media/image1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4" Type="http://schemas.openxmlformats.org/officeDocument/2006/relationships/image" Target="../media/image1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93.xml"/><Relationship Id="rId1" Type="http://schemas.openxmlformats.org/officeDocument/2006/relationships/tags" Target="../tags/tag9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95.xml"/><Relationship Id="rId1" Type="http://schemas.openxmlformats.org/officeDocument/2006/relationships/tags" Target="../tags/tag9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4" Type="http://schemas.openxmlformats.org/officeDocument/2006/relationships/image" Target="../media/image18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99.xml"/><Relationship Id="rId1" Type="http://schemas.openxmlformats.org/officeDocument/2006/relationships/tags" Target="../tags/tag9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01.xml"/><Relationship Id="rId1" Type="http://schemas.openxmlformats.org/officeDocument/2006/relationships/tags" Target="../tags/tag10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03.xml"/><Relationship Id="rId1" Type="http://schemas.openxmlformats.org/officeDocument/2006/relationships/tags" Target="../tags/tag10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4" Type="http://schemas.openxmlformats.org/officeDocument/2006/relationships/image" Target="../media/image1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4" Type="http://schemas.openxmlformats.org/officeDocument/2006/relationships/image" Target="../media/image2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3.xml"/><Relationship Id="rId1" Type="http://schemas.openxmlformats.org/officeDocument/2006/relationships/tags" Target="../tags/tag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4" Type="http://schemas.openxmlformats.org/officeDocument/2006/relationships/image" Target="../media/image2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15.xml"/><Relationship Id="rId1" Type="http://schemas.openxmlformats.org/officeDocument/2006/relationships/tags" Target="../tags/tag11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17.xml"/><Relationship Id="rId1" Type="http://schemas.openxmlformats.org/officeDocument/2006/relationships/tags" Target="../tags/tag11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19.xml"/><Relationship Id="rId1" Type="http://schemas.openxmlformats.org/officeDocument/2006/relationships/tags" Target="../tags/tag11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21.xml"/><Relationship Id="rId1" Type="http://schemas.openxmlformats.org/officeDocument/2006/relationships/tags" Target="../tags/tag12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4" Type="http://schemas.openxmlformats.org/officeDocument/2006/relationships/image" Target="../media/image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25.xml"/><Relationship Id="rId1" Type="http://schemas.openxmlformats.org/officeDocument/2006/relationships/tags" Target="../tags/tag12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27.xml"/><Relationship Id="rId1" Type="http://schemas.openxmlformats.org/officeDocument/2006/relationships/tags" Target="../tags/tag12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29.xml"/><Relationship Id="rId1" Type="http://schemas.openxmlformats.org/officeDocument/2006/relationships/tags" Target="../tags/tag12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31.xml"/><Relationship Id="rId1" Type="http://schemas.openxmlformats.org/officeDocument/2006/relationships/tags" Target="../tags/tag1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5.xml"/><Relationship Id="rId1" Type="http://schemas.openxmlformats.org/officeDocument/2006/relationships/tags" Target="../tags/tag1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33.xml"/><Relationship Id="rId1" Type="http://schemas.openxmlformats.org/officeDocument/2006/relationships/tags" Target="../tags/tag13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35.xml"/><Relationship Id="rId1" Type="http://schemas.openxmlformats.org/officeDocument/2006/relationships/tags" Target="../tags/tag13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4" Type="http://schemas.openxmlformats.org/officeDocument/2006/relationships/image" Target="../media/image23.jpe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tags" Target="../tags/tag139.xml"/><Relationship Id="rId7" Type="http://schemas.openxmlformats.org/officeDocument/2006/relationships/oleObject" Target="../embeddings/oleObject1.bin"/><Relationship Id="rId2" Type="http://schemas.openxmlformats.org/officeDocument/2006/relationships/tags" Target="../tags/tag138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141.xml"/><Relationship Id="rId4" Type="http://schemas.openxmlformats.org/officeDocument/2006/relationships/tags" Target="../tags/tag140.xml"/><Relationship Id="rId9" Type="http://schemas.openxmlformats.org/officeDocument/2006/relationships/image" Target="../media/image2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4" Type="http://schemas.openxmlformats.org/officeDocument/2006/relationships/image" Target="../media/image2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4" Type="http://schemas.openxmlformats.org/officeDocument/2006/relationships/image" Target="../media/image26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47.xml"/><Relationship Id="rId1" Type="http://schemas.openxmlformats.org/officeDocument/2006/relationships/tags" Target="../tags/tag14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49.xml"/><Relationship Id="rId1" Type="http://schemas.openxmlformats.org/officeDocument/2006/relationships/tags" Target="../tags/tag14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51.xml"/><Relationship Id="rId1" Type="http://schemas.openxmlformats.org/officeDocument/2006/relationships/tags" Target="../tags/tag15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53.xml"/><Relationship Id="rId1" Type="http://schemas.openxmlformats.org/officeDocument/2006/relationships/tags" Target="../tags/tag15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7.xml"/><Relationship Id="rId1" Type="http://schemas.openxmlformats.org/officeDocument/2006/relationships/tags" Target="../tags/tag1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4" Type="http://schemas.openxmlformats.org/officeDocument/2006/relationships/image" Target="../media/image27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57.xml"/><Relationship Id="rId1" Type="http://schemas.openxmlformats.org/officeDocument/2006/relationships/tags" Target="../tags/tag15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59.xml"/><Relationship Id="rId1" Type="http://schemas.openxmlformats.org/officeDocument/2006/relationships/tags" Target="../tags/tag15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61.xml"/><Relationship Id="rId1" Type="http://schemas.openxmlformats.org/officeDocument/2006/relationships/tags" Target="../tags/tag160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63.xml"/><Relationship Id="rId1" Type="http://schemas.openxmlformats.org/officeDocument/2006/relationships/tags" Target="../tags/tag16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65.xml"/><Relationship Id="rId1" Type="http://schemas.openxmlformats.org/officeDocument/2006/relationships/tags" Target="../tags/tag16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67.xml"/><Relationship Id="rId1" Type="http://schemas.openxmlformats.org/officeDocument/2006/relationships/tags" Target="../tags/tag166.xml"/><Relationship Id="rId4" Type="http://schemas.openxmlformats.org/officeDocument/2006/relationships/image" Target="../media/image28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69.xml"/><Relationship Id="rId1" Type="http://schemas.openxmlformats.org/officeDocument/2006/relationships/tags" Target="../tags/tag168.xml"/><Relationship Id="rId4" Type="http://schemas.openxmlformats.org/officeDocument/2006/relationships/image" Target="../media/image29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71.xml"/><Relationship Id="rId1" Type="http://schemas.openxmlformats.org/officeDocument/2006/relationships/tags" Target="../tags/tag170.xml"/><Relationship Id="rId4" Type="http://schemas.openxmlformats.org/officeDocument/2006/relationships/image" Target="../media/image3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73.xml"/><Relationship Id="rId1" Type="http://schemas.openxmlformats.org/officeDocument/2006/relationships/tags" Target="../tags/tag172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9.xml"/><Relationship Id="rId1" Type="http://schemas.openxmlformats.org/officeDocument/2006/relationships/tags" Target="../tags/tag18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4" Type="http://schemas.openxmlformats.org/officeDocument/2006/relationships/image" Target="../media/image31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77.xml"/><Relationship Id="rId1" Type="http://schemas.openxmlformats.org/officeDocument/2006/relationships/tags" Target="../tags/tag17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79.xml"/><Relationship Id="rId1" Type="http://schemas.openxmlformats.org/officeDocument/2006/relationships/tags" Target="../tags/tag178.xml"/><Relationship Id="rId4" Type="http://schemas.openxmlformats.org/officeDocument/2006/relationships/image" Target="../media/image32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81.xml"/><Relationship Id="rId1" Type="http://schemas.openxmlformats.org/officeDocument/2006/relationships/tags" Target="../tags/tag180.xml"/><Relationship Id="rId4" Type="http://schemas.openxmlformats.org/officeDocument/2006/relationships/image" Target="../media/image33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83.xml"/><Relationship Id="rId1" Type="http://schemas.openxmlformats.org/officeDocument/2006/relationships/tags" Target="../tags/tag18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85.xml"/><Relationship Id="rId1" Type="http://schemas.openxmlformats.org/officeDocument/2006/relationships/tags" Target="../tags/tag184.xml"/><Relationship Id="rId4" Type="http://schemas.openxmlformats.org/officeDocument/2006/relationships/image" Target="../media/image23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87.xml"/><Relationship Id="rId1" Type="http://schemas.openxmlformats.org/officeDocument/2006/relationships/tags" Target="../tags/tag18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89.xml"/><Relationship Id="rId1" Type="http://schemas.openxmlformats.org/officeDocument/2006/relationships/tags" Target="../tags/tag188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91.xml"/><Relationship Id="rId1" Type="http://schemas.openxmlformats.org/officeDocument/2006/relationships/tags" Target="../tags/tag190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93.xml"/><Relationship Id="rId1" Type="http://schemas.openxmlformats.org/officeDocument/2006/relationships/tags" Target="../tags/tag19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1. In the dorsal root ganglion, the neurons are: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Pseudounipolar</a:t>
            </a:r>
            <a:r>
              <a:rPr lang="en-US" dirty="0" smtClean="0"/>
              <a:t>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Bipolar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Multipolar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#1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10. Which region of the cortex is most involved in behavior and movement?</a:t>
            </a:r>
            <a:endParaRPr lang="en-US" dirty="0"/>
          </a:p>
        </p:txBody>
      </p:sp>
      <p:pic>
        <p:nvPicPr>
          <p:cNvPr id="5" name="Picture 8" descr="lat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2743200"/>
            <a:ext cx="4799013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B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C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/>
              <a:t>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00600" y="3733800"/>
            <a:ext cx="511679" cy="76944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A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05600" y="3276600"/>
            <a:ext cx="490840" cy="76944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B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72400" y="4495800"/>
            <a:ext cx="486030" cy="76944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C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19800" y="4800600"/>
            <a:ext cx="532518" cy="76944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D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#1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10. How many cell layers are there in the </a:t>
            </a:r>
            <a:r>
              <a:rPr lang="en-US" dirty="0" err="1" smtClean="0"/>
              <a:t>neocortex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3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4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5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#7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 smtClean="0"/>
              <a:t>1. The area in blue is:</a:t>
            </a:r>
            <a:endParaRPr lang="en-US" dirty="0"/>
          </a:p>
        </p:txBody>
      </p:sp>
      <p:pic>
        <p:nvPicPr>
          <p:cNvPr id="5" name="Picture 11" descr="lata"/>
          <p:cNvPicPr>
            <a:picLocks noChangeAspect="1" noChangeArrowheads="1"/>
          </p:cNvPicPr>
          <p:nvPr/>
        </p:nvPicPr>
        <p:blipFill>
          <a:blip r:embed="rId4" cstate="print"/>
          <a:srcRect r="6120"/>
          <a:stretch>
            <a:fillRect/>
          </a:stretch>
        </p:blipFill>
        <p:spPr bwMode="auto">
          <a:xfrm>
            <a:off x="4638675" y="1219200"/>
            <a:ext cx="450532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reeform 17"/>
          <p:cNvSpPr>
            <a:spLocks/>
          </p:cNvSpPr>
          <p:nvPr/>
        </p:nvSpPr>
        <p:spPr bwMode="auto">
          <a:xfrm>
            <a:off x="6332538" y="2992438"/>
            <a:ext cx="1143000" cy="752475"/>
          </a:xfrm>
          <a:custGeom>
            <a:avLst/>
            <a:gdLst>
              <a:gd name="T0" fmla="*/ 2147483647 w 720"/>
              <a:gd name="T1" fmla="*/ 2147483647 h 474"/>
              <a:gd name="T2" fmla="*/ 2147483647 w 720"/>
              <a:gd name="T3" fmla="*/ 2147483647 h 474"/>
              <a:gd name="T4" fmla="*/ 2147483647 w 720"/>
              <a:gd name="T5" fmla="*/ 2147483647 h 474"/>
              <a:gd name="T6" fmla="*/ 2147483647 w 720"/>
              <a:gd name="T7" fmla="*/ 2147483647 h 474"/>
              <a:gd name="T8" fmla="*/ 2147483647 w 720"/>
              <a:gd name="T9" fmla="*/ 2147483647 h 474"/>
              <a:gd name="T10" fmla="*/ 2147483647 w 720"/>
              <a:gd name="T11" fmla="*/ 2147483647 h 474"/>
              <a:gd name="T12" fmla="*/ 2147483647 w 720"/>
              <a:gd name="T13" fmla="*/ 2147483647 h 474"/>
              <a:gd name="T14" fmla="*/ 2147483647 w 720"/>
              <a:gd name="T15" fmla="*/ 2147483647 h 474"/>
              <a:gd name="T16" fmla="*/ 2147483647 w 720"/>
              <a:gd name="T17" fmla="*/ 2147483647 h 474"/>
              <a:gd name="T18" fmla="*/ 2147483647 w 720"/>
              <a:gd name="T19" fmla="*/ 2147483647 h 474"/>
              <a:gd name="T20" fmla="*/ 2147483647 w 720"/>
              <a:gd name="T21" fmla="*/ 2147483647 h 474"/>
              <a:gd name="T22" fmla="*/ 2147483647 w 720"/>
              <a:gd name="T23" fmla="*/ 2147483647 h 474"/>
              <a:gd name="T24" fmla="*/ 2147483647 w 720"/>
              <a:gd name="T25" fmla="*/ 2147483647 h 47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20"/>
              <a:gd name="T40" fmla="*/ 0 h 474"/>
              <a:gd name="T41" fmla="*/ 720 w 720"/>
              <a:gd name="T42" fmla="*/ 474 h 47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20" h="474">
                <a:moveTo>
                  <a:pt x="133" y="187"/>
                </a:moveTo>
                <a:cubicBezTo>
                  <a:pt x="111" y="201"/>
                  <a:pt x="72" y="239"/>
                  <a:pt x="52" y="271"/>
                </a:cubicBezTo>
                <a:cubicBezTo>
                  <a:pt x="32" y="303"/>
                  <a:pt x="0" y="346"/>
                  <a:pt x="10" y="378"/>
                </a:cubicBezTo>
                <a:cubicBezTo>
                  <a:pt x="20" y="410"/>
                  <a:pt x="68" y="460"/>
                  <a:pt x="111" y="467"/>
                </a:cubicBezTo>
                <a:cubicBezTo>
                  <a:pt x="154" y="474"/>
                  <a:pt x="208" y="446"/>
                  <a:pt x="271" y="419"/>
                </a:cubicBezTo>
                <a:cubicBezTo>
                  <a:pt x="334" y="392"/>
                  <a:pt x="428" y="337"/>
                  <a:pt x="490" y="307"/>
                </a:cubicBezTo>
                <a:cubicBezTo>
                  <a:pt x="552" y="277"/>
                  <a:pt x="606" y="264"/>
                  <a:pt x="644" y="236"/>
                </a:cubicBezTo>
                <a:cubicBezTo>
                  <a:pt x="682" y="208"/>
                  <a:pt x="712" y="178"/>
                  <a:pt x="716" y="141"/>
                </a:cubicBezTo>
                <a:cubicBezTo>
                  <a:pt x="720" y="104"/>
                  <a:pt x="711" y="32"/>
                  <a:pt x="668" y="16"/>
                </a:cubicBezTo>
                <a:cubicBezTo>
                  <a:pt x="625" y="0"/>
                  <a:pt x="512" y="32"/>
                  <a:pt x="455" y="46"/>
                </a:cubicBezTo>
                <a:cubicBezTo>
                  <a:pt x="398" y="60"/>
                  <a:pt x="369" y="75"/>
                  <a:pt x="324" y="99"/>
                </a:cubicBezTo>
                <a:cubicBezTo>
                  <a:pt x="279" y="123"/>
                  <a:pt x="220" y="171"/>
                  <a:pt x="188" y="188"/>
                </a:cubicBezTo>
                <a:cubicBezTo>
                  <a:pt x="156" y="205"/>
                  <a:pt x="155" y="173"/>
                  <a:pt x="133" y="187"/>
                </a:cubicBezTo>
                <a:close/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Broca’s</a:t>
            </a:r>
            <a:r>
              <a:rPr lang="en-US" dirty="0" smtClean="0"/>
              <a:t> area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Wernicke’s</a:t>
            </a:r>
            <a:r>
              <a:rPr lang="en-US" dirty="0" smtClean="0"/>
              <a:t> area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Somatosensory</a:t>
            </a:r>
            <a:r>
              <a:rPr lang="en-US" dirty="0" smtClean="0"/>
              <a:t> cortex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Primary Auditory cortex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#7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2. The area 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68" charset="-128"/>
                <a:cs typeface="Times New Roman" pitchFamily="68" charset="0"/>
              </a:rPr>
              <a:t>important for detection of motion and </a:t>
            </a:r>
            <a:r>
              <a:rPr kumimoji="0" lang="en-US" sz="3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68" charset="-128"/>
                <a:cs typeface="Times New Roman" pitchFamily="68" charset="0"/>
              </a:rPr>
              <a:t>location</a:t>
            </a: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68" charset="-128"/>
                <a:cs typeface="Times New Roman" pitchFamily="68" charset="0"/>
              </a:rPr>
              <a:t>.</a:t>
            </a:r>
            <a:endParaRPr lang="en-US" sz="3600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1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2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3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/>
              <a:t>4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1752600"/>
            <a:ext cx="3773487" cy="286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543800" y="220980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1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3000" y="304800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4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67400" y="205740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3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00800" y="350520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2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#7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 smtClean="0"/>
              <a:t>3. The arrow points to the:</a:t>
            </a:r>
            <a:endParaRPr lang="en-US" dirty="0"/>
          </a:p>
        </p:txBody>
      </p:sp>
      <p:pic>
        <p:nvPicPr>
          <p:cNvPr id="5" name="Picture 5" descr="midsag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1828800"/>
            <a:ext cx="5181600" cy="3900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own Arrow 5"/>
          <p:cNvSpPr/>
          <p:nvPr/>
        </p:nvSpPr>
        <p:spPr>
          <a:xfrm>
            <a:off x="6858000" y="2590800"/>
            <a:ext cx="4572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0" y="1524000"/>
            <a:ext cx="39624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Cingulate</a:t>
            </a:r>
            <a:r>
              <a:rPr lang="en-US" dirty="0" smtClean="0"/>
              <a:t> </a:t>
            </a:r>
            <a:r>
              <a:rPr lang="en-US" dirty="0" err="1" smtClean="0"/>
              <a:t>gyrus</a:t>
            </a:r>
            <a:r>
              <a:rPr lang="en-US" dirty="0" smtClean="0"/>
              <a:t>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Cuneate</a:t>
            </a:r>
            <a:r>
              <a:rPr lang="en-US" dirty="0" smtClean="0"/>
              <a:t> </a:t>
            </a:r>
            <a:r>
              <a:rPr lang="en-US" dirty="0" err="1" smtClean="0"/>
              <a:t>gyrus</a:t>
            </a:r>
            <a:r>
              <a:rPr lang="en-US" dirty="0" smtClean="0"/>
              <a:t>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Lateral  frontal </a:t>
            </a:r>
            <a:r>
              <a:rPr lang="en-US" dirty="0" err="1" smtClean="0"/>
              <a:t>gyrus</a:t>
            </a:r>
            <a:r>
              <a:rPr lang="en-US" dirty="0" smtClean="0"/>
              <a:t>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Orbitofrontal</a:t>
            </a:r>
            <a:r>
              <a:rPr lang="en-US" dirty="0" smtClean="0"/>
              <a:t> cortex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#7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 smtClean="0"/>
              <a:t>4. The area in red is the</a:t>
            </a:r>
            <a:endParaRPr lang="en-US" dirty="0"/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00475" y="1143000"/>
            <a:ext cx="5343525" cy="468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reeform 24"/>
          <p:cNvSpPr>
            <a:spLocks/>
          </p:cNvSpPr>
          <p:nvPr/>
        </p:nvSpPr>
        <p:spPr bwMode="auto">
          <a:xfrm>
            <a:off x="6153150" y="1154113"/>
            <a:ext cx="1231900" cy="1374775"/>
          </a:xfrm>
          <a:custGeom>
            <a:avLst/>
            <a:gdLst>
              <a:gd name="T0" fmla="*/ 2147483647 w 776"/>
              <a:gd name="T1" fmla="*/ 2147483647 h 866"/>
              <a:gd name="T2" fmla="*/ 2147483647 w 776"/>
              <a:gd name="T3" fmla="*/ 2147483647 h 866"/>
              <a:gd name="T4" fmla="*/ 2147483647 w 776"/>
              <a:gd name="T5" fmla="*/ 2147483647 h 866"/>
              <a:gd name="T6" fmla="*/ 2147483647 w 776"/>
              <a:gd name="T7" fmla="*/ 2147483647 h 866"/>
              <a:gd name="T8" fmla="*/ 2147483647 w 776"/>
              <a:gd name="T9" fmla="*/ 2147483647 h 866"/>
              <a:gd name="T10" fmla="*/ 2147483647 w 776"/>
              <a:gd name="T11" fmla="*/ 2147483647 h 866"/>
              <a:gd name="T12" fmla="*/ 2147483647 w 776"/>
              <a:gd name="T13" fmla="*/ 2147483647 h 866"/>
              <a:gd name="T14" fmla="*/ 2147483647 w 776"/>
              <a:gd name="T15" fmla="*/ 2147483647 h 866"/>
              <a:gd name="T16" fmla="*/ 2147483647 w 776"/>
              <a:gd name="T17" fmla="*/ 2147483647 h 866"/>
              <a:gd name="T18" fmla="*/ 2147483647 w 776"/>
              <a:gd name="T19" fmla="*/ 2147483647 h 866"/>
              <a:gd name="T20" fmla="*/ 2147483647 w 776"/>
              <a:gd name="T21" fmla="*/ 2147483647 h 866"/>
              <a:gd name="T22" fmla="*/ 2147483647 w 776"/>
              <a:gd name="T23" fmla="*/ 2147483647 h 866"/>
              <a:gd name="T24" fmla="*/ 2147483647 w 776"/>
              <a:gd name="T25" fmla="*/ 2147483647 h 866"/>
              <a:gd name="T26" fmla="*/ 2147483647 w 776"/>
              <a:gd name="T27" fmla="*/ 2147483647 h 866"/>
              <a:gd name="T28" fmla="*/ 2147483647 w 776"/>
              <a:gd name="T29" fmla="*/ 2147483647 h 866"/>
              <a:gd name="T30" fmla="*/ 2147483647 w 776"/>
              <a:gd name="T31" fmla="*/ 2147483647 h 866"/>
              <a:gd name="T32" fmla="*/ 2147483647 w 776"/>
              <a:gd name="T33" fmla="*/ 2147483647 h 866"/>
              <a:gd name="T34" fmla="*/ 2147483647 w 776"/>
              <a:gd name="T35" fmla="*/ 2147483647 h 866"/>
              <a:gd name="T36" fmla="*/ 2147483647 w 776"/>
              <a:gd name="T37" fmla="*/ 2147483647 h 866"/>
              <a:gd name="T38" fmla="*/ 2147483647 w 776"/>
              <a:gd name="T39" fmla="*/ 2147483647 h 866"/>
              <a:gd name="T40" fmla="*/ 2147483647 w 776"/>
              <a:gd name="T41" fmla="*/ 2147483647 h 866"/>
              <a:gd name="T42" fmla="*/ 2147483647 w 776"/>
              <a:gd name="T43" fmla="*/ 2147483647 h 866"/>
              <a:gd name="T44" fmla="*/ 2147483647 w 776"/>
              <a:gd name="T45" fmla="*/ 2147483647 h 866"/>
              <a:gd name="T46" fmla="*/ 2147483647 w 776"/>
              <a:gd name="T47" fmla="*/ 2147483647 h 866"/>
              <a:gd name="T48" fmla="*/ 2147483647 w 776"/>
              <a:gd name="T49" fmla="*/ 2147483647 h 866"/>
              <a:gd name="T50" fmla="*/ 2147483647 w 776"/>
              <a:gd name="T51" fmla="*/ 2147483647 h 866"/>
              <a:gd name="T52" fmla="*/ 2147483647 w 776"/>
              <a:gd name="T53" fmla="*/ 2147483647 h 866"/>
              <a:gd name="T54" fmla="*/ 2147483647 w 776"/>
              <a:gd name="T55" fmla="*/ 2147483647 h 866"/>
              <a:gd name="T56" fmla="*/ 2147483647 w 776"/>
              <a:gd name="T57" fmla="*/ 2147483647 h 866"/>
              <a:gd name="T58" fmla="*/ 2147483647 w 776"/>
              <a:gd name="T59" fmla="*/ 2147483647 h 866"/>
              <a:gd name="T60" fmla="*/ 2147483647 w 776"/>
              <a:gd name="T61" fmla="*/ 2147483647 h 866"/>
              <a:gd name="T62" fmla="*/ 2147483647 w 776"/>
              <a:gd name="T63" fmla="*/ 2147483647 h 866"/>
              <a:gd name="T64" fmla="*/ 2147483647 w 776"/>
              <a:gd name="T65" fmla="*/ 2147483647 h 86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776"/>
              <a:gd name="T100" fmla="*/ 0 h 866"/>
              <a:gd name="T101" fmla="*/ 776 w 776"/>
              <a:gd name="T102" fmla="*/ 866 h 86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776" h="866">
                <a:moveTo>
                  <a:pt x="6" y="41"/>
                </a:moveTo>
                <a:lnTo>
                  <a:pt x="6" y="21"/>
                </a:lnTo>
                <a:cubicBezTo>
                  <a:pt x="11" y="15"/>
                  <a:pt x="17" y="6"/>
                  <a:pt x="38" y="3"/>
                </a:cubicBezTo>
                <a:cubicBezTo>
                  <a:pt x="59" y="0"/>
                  <a:pt x="105" y="2"/>
                  <a:pt x="130" y="3"/>
                </a:cubicBezTo>
                <a:cubicBezTo>
                  <a:pt x="155" y="4"/>
                  <a:pt x="171" y="9"/>
                  <a:pt x="186" y="11"/>
                </a:cubicBezTo>
                <a:cubicBezTo>
                  <a:pt x="201" y="13"/>
                  <a:pt x="198" y="18"/>
                  <a:pt x="220" y="17"/>
                </a:cubicBezTo>
                <a:cubicBezTo>
                  <a:pt x="242" y="16"/>
                  <a:pt x="291" y="6"/>
                  <a:pt x="318" y="7"/>
                </a:cubicBezTo>
                <a:cubicBezTo>
                  <a:pt x="345" y="8"/>
                  <a:pt x="367" y="19"/>
                  <a:pt x="384" y="23"/>
                </a:cubicBezTo>
                <a:cubicBezTo>
                  <a:pt x="401" y="27"/>
                  <a:pt x="398" y="34"/>
                  <a:pt x="418" y="33"/>
                </a:cubicBezTo>
                <a:cubicBezTo>
                  <a:pt x="438" y="32"/>
                  <a:pt x="476" y="19"/>
                  <a:pt x="502" y="19"/>
                </a:cubicBezTo>
                <a:cubicBezTo>
                  <a:pt x="528" y="19"/>
                  <a:pt x="547" y="21"/>
                  <a:pt x="576" y="31"/>
                </a:cubicBezTo>
                <a:cubicBezTo>
                  <a:pt x="605" y="41"/>
                  <a:pt x="655" y="63"/>
                  <a:pt x="676" y="77"/>
                </a:cubicBezTo>
                <a:cubicBezTo>
                  <a:pt x="697" y="91"/>
                  <a:pt x="687" y="86"/>
                  <a:pt x="700" y="115"/>
                </a:cubicBezTo>
                <a:cubicBezTo>
                  <a:pt x="713" y="144"/>
                  <a:pt x="742" y="215"/>
                  <a:pt x="754" y="253"/>
                </a:cubicBezTo>
                <a:cubicBezTo>
                  <a:pt x="766" y="291"/>
                  <a:pt x="772" y="299"/>
                  <a:pt x="774" y="341"/>
                </a:cubicBezTo>
                <a:cubicBezTo>
                  <a:pt x="776" y="383"/>
                  <a:pt x="770" y="451"/>
                  <a:pt x="766" y="507"/>
                </a:cubicBezTo>
                <a:cubicBezTo>
                  <a:pt x="762" y="563"/>
                  <a:pt x="773" y="619"/>
                  <a:pt x="752" y="675"/>
                </a:cubicBezTo>
                <a:cubicBezTo>
                  <a:pt x="731" y="731"/>
                  <a:pt x="663" y="820"/>
                  <a:pt x="642" y="843"/>
                </a:cubicBezTo>
                <a:cubicBezTo>
                  <a:pt x="621" y="866"/>
                  <a:pt x="629" y="831"/>
                  <a:pt x="626" y="811"/>
                </a:cubicBezTo>
                <a:cubicBezTo>
                  <a:pt x="623" y="791"/>
                  <a:pt x="631" y="756"/>
                  <a:pt x="624" y="725"/>
                </a:cubicBezTo>
                <a:cubicBezTo>
                  <a:pt x="617" y="694"/>
                  <a:pt x="604" y="663"/>
                  <a:pt x="584" y="627"/>
                </a:cubicBezTo>
                <a:cubicBezTo>
                  <a:pt x="564" y="591"/>
                  <a:pt x="542" y="543"/>
                  <a:pt x="504" y="511"/>
                </a:cubicBezTo>
                <a:cubicBezTo>
                  <a:pt x="466" y="479"/>
                  <a:pt x="384" y="450"/>
                  <a:pt x="356" y="437"/>
                </a:cubicBezTo>
                <a:cubicBezTo>
                  <a:pt x="328" y="424"/>
                  <a:pt x="347" y="444"/>
                  <a:pt x="338" y="431"/>
                </a:cubicBezTo>
                <a:cubicBezTo>
                  <a:pt x="329" y="418"/>
                  <a:pt x="316" y="386"/>
                  <a:pt x="300" y="361"/>
                </a:cubicBezTo>
                <a:cubicBezTo>
                  <a:pt x="284" y="336"/>
                  <a:pt x="262" y="306"/>
                  <a:pt x="244" y="281"/>
                </a:cubicBezTo>
                <a:cubicBezTo>
                  <a:pt x="226" y="256"/>
                  <a:pt x="217" y="232"/>
                  <a:pt x="194" y="213"/>
                </a:cubicBezTo>
                <a:cubicBezTo>
                  <a:pt x="171" y="194"/>
                  <a:pt x="134" y="179"/>
                  <a:pt x="106" y="169"/>
                </a:cubicBezTo>
                <a:cubicBezTo>
                  <a:pt x="78" y="159"/>
                  <a:pt x="45" y="159"/>
                  <a:pt x="28" y="155"/>
                </a:cubicBezTo>
                <a:cubicBezTo>
                  <a:pt x="11" y="151"/>
                  <a:pt x="0" y="152"/>
                  <a:pt x="2" y="143"/>
                </a:cubicBezTo>
                <a:cubicBezTo>
                  <a:pt x="4" y="134"/>
                  <a:pt x="36" y="115"/>
                  <a:pt x="40" y="101"/>
                </a:cubicBezTo>
                <a:cubicBezTo>
                  <a:pt x="44" y="87"/>
                  <a:pt x="30" y="68"/>
                  <a:pt x="24" y="57"/>
                </a:cubicBezTo>
                <a:cubicBezTo>
                  <a:pt x="18" y="46"/>
                  <a:pt x="12" y="41"/>
                  <a:pt x="6" y="41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prstShdw prst="shdw17" dist="17961" dir="13500000">
              <a:schemeClr val="tx1">
                <a:alpha val="74997"/>
              </a:schemeClr>
            </a:prst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Motor cortex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Premotor</a:t>
            </a:r>
            <a:r>
              <a:rPr lang="en-US" dirty="0" smtClean="0"/>
              <a:t> cortex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Supplementary motor cortex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#7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/>
          <a:srcRect l="424" t="984" r="636"/>
          <a:stretch>
            <a:fillRect/>
          </a:stretch>
        </p:blipFill>
        <p:spPr bwMode="auto">
          <a:xfrm>
            <a:off x="4800600" y="1752600"/>
            <a:ext cx="4181475" cy="360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 smtClean="0"/>
              <a:t>5. The area outlined in red is the:</a:t>
            </a:r>
            <a:endParaRPr lang="en-US" dirty="0"/>
          </a:p>
        </p:txBody>
      </p:sp>
      <p:sp>
        <p:nvSpPr>
          <p:cNvPr id="6" name="Freeform 12"/>
          <p:cNvSpPr>
            <a:spLocks/>
          </p:cNvSpPr>
          <p:nvPr/>
        </p:nvSpPr>
        <p:spPr bwMode="auto">
          <a:xfrm>
            <a:off x="7487292" y="2138272"/>
            <a:ext cx="1439030" cy="1521598"/>
          </a:xfrm>
          <a:custGeom>
            <a:avLst/>
            <a:gdLst>
              <a:gd name="T0" fmla="*/ 194 w 955"/>
              <a:gd name="T1" fmla="*/ 8 h 1010"/>
              <a:gd name="T2" fmla="*/ 97 w 955"/>
              <a:gd name="T3" fmla="*/ 111 h 1010"/>
              <a:gd name="T4" fmla="*/ 20 w 955"/>
              <a:gd name="T5" fmla="*/ 295 h 1010"/>
              <a:gd name="T6" fmla="*/ 9 w 955"/>
              <a:gd name="T7" fmla="*/ 597 h 1010"/>
              <a:gd name="T8" fmla="*/ 74 w 955"/>
              <a:gd name="T9" fmla="*/ 881 h 1010"/>
              <a:gd name="T10" fmla="*/ 169 w 955"/>
              <a:gd name="T11" fmla="*/ 982 h 1010"/>
              <a:gd name="T12" fmla="*/ 334 w 955"/>
              <a:gd name="T13" fmla="*/ 994 h 1010"/>
              <a:gd name="T14" fmla="*/ 619 w 955"/>
              <a:gd name="T15" fmla="*/ 1000 h 1010"/>
              <a:gd name="T16" fmla="*/ 874 w 955"/>
              <a:gd name="T17" fmla="*/ 953 h 1010"/>
              <a:gd name="T18" fmla="*/ 945 w 955"/>
              <a:gd name="T19" fmla="*/ 656 h 1010"/>
              <a:gd name="T20" fmla="*/ 814 w 955"/>
              <a:gd name="T21" fmla="*/ 396 h 1010"/>
              <a:gd name="T22" fmla="*/ 637 w 955"/>
              <a:gd name="T23" fmla="*/ 206 h 1010"/>
              <a:gd name="T24" fmla="*/ 370 w 955"/>
              <a:gd name="T25" fmla="*/ 64 h 1010"/>
              <a:gd name="T26" fmla="*/ 194 w 955"/>
              <a:gd name="T27" fmla="*/ 8 h 101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955"/>
              <a:gd name="T43" fmla="*/ 0 h 1010"/>
              <a:gd name="T44" fmla="*/ 955 w 955"/>
              <a:gd name="T45" fmla="*/ 1010 h 101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955" h="1010">
                <a:moveTo>
                  <a:pt x="194" y="8"/>
                </a:moveTo>
                <a:cubicBezTo>
                  <a:pt x="149" y="16"/>
                  <a:pt x="126" y="63"/>
                  <a:pt x="97" y="111"/>
                </a:cubicBezTo>
                <a:cubicBezTo>
                  <a:pt x="68" y="159"/>
                  <a:pt x="35" y="214"/>
                  <a:pt x="20" y="295"/>
                </a:cubicBezTo>
                <a:cubicBezTo>
                  <a:pt x="5" y="376"/>
                  <a:pt x="0" y="499"/>
                  <a:pt x="9" y="597"/>
                </a:cubicBezTo>
                <a:cubicBezTo>
                  <a:pt x="18" y="695"/>
                  <a:pt x="47" y="817"/>
                  <a:pt x="74" y="881"/>
                </a:cubicBezTo>
                <a:cubicBezTo>
                  <a:pt x="101" y="945"/>
                  <a:pt x="126" y="963"/>
                  <a:pt x="169" y="982"/>
                </a:cubicBezTo>
                <a:cubicBezTo>
                  <a:pt x="212" y="1001"/>
                  <a:pt x="259" y="991"/>
                  <a:pt x="334" y="994"/>
                </a:cubicBezTo>
                <a:cubicBezTo>
                  <a:pt x="409" y="997"/>
                  <a:pt x="529" y="1007"/>
                  <a:pt x="619" y="1000"/>
                </a:cubicBezTo>
                <a:cubicBezTo>
                  <a:pt x="709" y="993"/>
                  <a:pt x="820" y="1010"/>
                  <a:pt x="874" y="953"/>
                </a:cubicBezTo>
                <a:cubicBezTo>
                  <a:pt x="928" y="896"/>
                  <a:pt x="955" y="749"/>
                  <a:pt x="945" y="656"/>
                </a:cubicBezTo>
                <a:cubicBezTo>
                  <a:pt x="935" y="563"/>
                  <a:pt x="865" y="471"/>
                  <a:pt x="814" y="396"/>
                </a:cubicBezTo>
                <a:cubicBezTo>
                  <a:pt x="763" y="321"/>
                  <a:pt x="711" y="261"/>
                  <a:pt x="637" y="206"/>
                </a:cubicBezTo>
                <a:cubicBezTo>
                  <a:pt x="563" y="151"/>
                  <a:pt x="446" y="98"/>
                  <a:pt x="370" y="64"/>
                </a:cubicBezTo>
                <a:cubicBezTo>
                  <a:pt x="294" y="30"/>
                  <a:pt x="239" y="0"/>
                  <a:pt x="194" y="8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228600" y="1600200"/>
            <a:ext cx="43434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sz="2800" dirty="0" smtClean="0"/>
              <a:t>Orbital frontal cortex.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800" dirty="0" smtClean="0"/>
              <a:t>Lateral prefrontal cortex.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800" dirty="0" smtClean="0"/>
              <a:t>Visual cortex.</a:t>
            </a:r>
            <a:endParaRPr lang="en-US" sz="2800" dirty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800" dirty="0" smtClean="0"/>
              <a:t>Inferior temporal cortex.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#7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1. The part of the brain that is most involved in behavioral choice is the: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Frontal lobe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Parietal lobe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Temporal lobe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Occipital lobe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#8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2. Projections from the thalamus synapse on which layer of the cortex?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3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4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5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#8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3. When intermediary processing is shallow: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The stimulus and response are not linked.</a:t>
            </a:r>
            <a:endParaRPr lang="en-US" dirty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The stimulus leads to preprogrammed behaviors.</a:t>
            </a:r>
            <a:endParaRPr lang="en-US" dirty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Context is always taken into account.</a:t>
            </a:r>
            <a:endParaRPr lang="en-US" dirty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Behavior is guided by context.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705600" y="60198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#8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4. The face and object recognition network is largely associated with the: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Frontal lobe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Parietal lobe.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Occipital lobe.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Temporal lobe.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#8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1. Where would you find lateral motor nuclei?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C1 – 5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C5 – T1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T1 – T5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T8 – L1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#1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 smtClean="0"/>
              <a:t>5. For language: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Wernicke’s</a:t>
            </a:r>
            <a:r>
              <a:rPr lang="en-US" dirty="0" smtClean="0"/>
              <a:t> area is the motor area.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Broca’s</a:t>
            </a:r>
            <a:r>
              <a:rPr lang="en-US" dirty="0" smtClean="0"/>
              <a:t> area is the sensory area.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The left hemisphere is dominant.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The right hemisphere is dominant.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248400" y="60198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#8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6. A key role in memory and learning is played by the: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Hippocampus.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Amygdala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Cingulate</a:t>
            </a:r>
            <a:r>
              <a:rPr lang="en-US" dirty="0" smtClean="0"/>
              <a:t> </a:t>
            </a:r>
            <a:r>
              <a:rPr lang="en-US" dirty="0" err="1" smtClean="0"/>
              <a:t>gyrus</a:t>
            </a:r>
            <a:r>
              <a:rPr lang="en-US" dirty="0" smtClean="0"/>
              <a:t>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Nucleus </a:t>
            </a:r>
            <a:r>
              <a:rPr lang="en-US" dirty="0" err="1" smtClean="0"/>
              <a:t>accumbens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#8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7. Which nucleus is most involved in behavior and emotions?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Hippocampus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Amygdala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Nucleus </a:t>
            </a:r>
            <a:r>
              <a:rPr lang="en-US" dirty="0" err="1" smtClean="0"/>
              <a:t>accumbens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Cingulate</a:t>
            </a:r>
            <a:r>
              <a:rPr lang="en-US" dirty="0" smtClean="0"/>
              <a:t> </a:t>
            </a:r>
            <a:r>
              <a:rPr lang="en-US" dirty="0" err="1" smtClean="0"/>
              <a:t>gyrus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#8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8. Alzheimer’s disease and other dementias are often associated with a loss of neurons in the:</a:t>
            </a:r>
            <a:endParaRPr lang="en-US" sz="3200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Hippocampus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Amygdala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Cingulate</a:t>
            </a:r>
            <a:r>
              <a:rPr lang="en-US" dirty="0" smtClean="0"/>
              <a:t> </a:t>
            </a:r>
            <a:r>
              <a:rPr lang="en-US" dirty="0" err="1" smtClean="0"/>
              <a:t>gyrus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Nucleus </a:t>
            </a:r>
            <a:r>
              <a:rPr lang="en-US" dirty="0" err="1" smtClean="0"/>
              <a:t>accumbens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#8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 smtClean="0"/>
              <a:t>9. </a:t>
            </a:r>
            <a:r>
              <a:rPr lang="en-US" dirty="0" err="1" smtClean="0"/>
              <a:t>Anterograde</a:t>
            </a:r>
            <a:r>
              <a:rPr lang="en-US" dirty="0" smtClean="0"/>
              <a:t> amnesia is the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381000" y="1219200"/>
            <a:ext cx="4114800" cy="5181600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sz="2400" dirty="0" smtClean="0"/>
              <a:t>Loss of memory about places visited as a child.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400" dirty="0" smtClean="0"/>
              <a:t>Loss of memory about childhood events.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400" dirty="0" smtClean="0"/>
              <a:t>Loss of memory about anything that happened after the first episode of amnesia.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400" dirty="0" smtClean="0"/>
              <a:t>Loss of memory about anything that happened before the first episode of amnesia.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#8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10. The </a:t>
            </a:r>
            <a:r>
              <a:rPr lang="en-US" dirty="0" err="1" smtClean="0"/>
              <a:t>accumbens</a:t>
            </a:r>
            <a:r>
              <a:rPr lang="en-US" dirty="0" smtClean="0"/>
              <a:t> nucleus is associated with: 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Fear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Anxiety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Pleasure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Pain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#8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 smtClean="0"/>
              <a:t>1. The arrow points to the:</a:t>
            </a:r>
            <a:endParaRPr lang="en-US" dirty="0"/>
          </a:p>
        </p:txBody>
      </p:sp>
      <p:pic>
        <p:nvPicPr>
          <p:cNvPr id="5" name="Picture 3" descr="coronal oc ed1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19538" y="1295400"/>
            <a:ext cx="5224462" cy="424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Up Arrow 5"/>
          <p:cNvSpPr/>
          <p:nvPr/>
        </p:nvSpPr>
        <p:spPr>
          <a:xfrm>
            <a:off x="7772400" y="4267200"/>
            <a:ext cx="304800" cy="381000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Hippocampus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Fornix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Amygdala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Caudate nucleus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#8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 smtClean="0"/>
              <a:t>2. The arrow points to the: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1905000"/>
            <a:ext cx="5383955" cy="39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0" y="13716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Parahippocampus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Fornix</a:t>
            </a:r>
            <a:endParaRPr lang="en-US" dirty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Mammillary</a:t>
            </a:r>
            <a:r>
              <a:rPr lang="en-US" dirty="0" smtClean="0"/>
              <a:t> bodies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Hippocampus</a:t>
            </a:r>
            <a:endParaRPr lang="en-US" dirty="0"/>
          </a:p>
        </p:txBody>
      </p:sp>
      <p:sp>
        <p:nvSpPr>
          <p:cNvPr id="6" name="Up Arrow 5"/>
          <p:cNvSpPr/>
          <p:nvPr/>
        </p:nvSpPr>
        <p:spPr>
          <a:xfrm>
            <a:off x="6248400" y="4114800"/>
            <a:ext cx="304799" cy="381000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#8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 smtClean="0"/>
              <a:t>3. The arrow points to the: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2000" y="1295400"/>
            <a:ext cx="5842000" cy="400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Up Arrow 5"/>
          <p:cNvSpPr/>
          <p:nvPr/>
        </p:nvSpPr>
        <p:spPr>
          <a:xfrm>
            <a:off x="4038600" y="3886200"/>
            <a:ext cx="304799" cy="381000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228600" y="1219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Amygdala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Hippocampal</a:t>
            </a:r>
            <a:r>
              <a:rPr lang="en-US" dirty="0" smtClean="0"/>
              <a:t> formation.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Medial dorsal  nucleus.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Putamen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#8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4. Identify the cranial nerve at the tip of the pointer.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t="1741"/>
          <a:stretch>
            <a:fillRect/>
          </a:stretch>
        </p:blipFill>
        <p:spPr bwMode="auto">
          <a:xfrm>
            <a:off x="3944937" y="1447800"/>
            <a:ext cx="5199063" cy="394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Olfactory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Optic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Occulomotor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Trochlear</a:t>
            </a:r>
            <a:endParaRPr lang="en-US" dirty="0"/>
          </a:p>
        </p:txBody>
      </p:sp>
      <p:sp>
        <p:nvSpPr>
          <p:cNvPr id="6" name="Up Arrow 5"/>
          <p:cNvSpPr/>
          <p:nvPr/>
        </p:nvSpPr>
        <p:spPr>
          <a:xfrm>
            <a:off x="6477000" y="4419600"/>
            <a:ext cx="304799" cy="381000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#8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2. The structure at the tip of the arrow is the:</a:t>
            </a:r>
            <a:endParaRPr lang="en-US" sz="3200" dirty="0"/>
          </a:p>
        </p:txBody>
      </p:sp>
      <p:pic>
        <p:nvPicPr>
          <p:cNvPr id="6" name="Picture 11" descr="midsag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2863" y="1981200"/>
            <a:ext cx="5291137" cy="398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0" y="9906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Tegmentum</a:t>
            </a:r>
            <a:r>
              <a:rPr lang="en-US" dirty="0" smtClean="0"/>
              <a:t> of the </a:t>
            </a:r>
            <a:r>
              <a:rPr lang="en-US" dirty="0" err="1" smtClean="0"/>
              <a:t>pons</a:t>
            </a:r>
            <a:r>
              <a:rPr lang="en-US" dirty="0" smtClean="0"/>
              <a:t>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Tegmentum</a:t>
            </a:r>
            <a:r>
              <a:rPr lang="en-US" dirty="0" smtClean="0"/>
              <a:t> of the midbrain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Tectum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Diencephalon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rot="16200000" flipV="1">
            <a:off x="5410200" y="3733800"/>
            <a:ext cx="685800" cy="53340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#1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 smtClean="0"/>
              <a:t>5. The arrows point to the: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b="356"/>
          <a:stretch>
            <a:fillRect/>
          </a:stretch>
        </p:blipFill>
        <p:spPr bwMode="auto">
          <a:xfrm>
            <a:off x="4205288" y="1447800"/>
            <a:ext cx="4938712" cy="399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17"/>
          <p:cNvSpPr>
            <a:spLocks noChangeShapeType="1"/>
          </p:cNvSpPr>
          <p:nvPr/>
        </p:nvSpPr>
        <p:spPr bwMode="auto">
          <a:xfrm>
            <a:off x="5695950" y="1974850"/>
            <a:ext cx="558800" cy="4508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prstShdw prst="shdw17" dist="17961" dir="13500000">
              <a:schemeClr val="bg1">
                <a:alpha val="74997"/>
              </a:schemeClr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Line 16"/>
          <p:cNvSpPr>
            <a:spLocks noChangeShapeType="1"/>
          </p:cNvSpPr>
          <p:nvPr/>
        </p:nvSpPr>
        <p:spPr bwMode="auto">
          <a:xfrm>
            <a:off x="3581400" y="1676400"/>
            <a:ext cx="2867025" cy="3444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>
            <a:prstShdw prst="shdw17" dist="17961" dir="13500000">
              <a:schemeClr val="bg1">
                <a:alpha val="74997"/>
              </a:schemeClr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Anterior limb of the internal capsule.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Hypothalamus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Caudate nucleus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Fornix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#8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1. Procedural memory involves the cerebral cortex and the: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Cerebellum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Amygdala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Hippocampus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Prefrontal cortex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#9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 smtClean="0"/>
              <a:t>2. Which is a primary </a:t>
            </a:r>
            <a:r>
              <a:rPr lang="en-US" dirty="0" err="1" smtClean="0"/>
              <a:t>reinforcer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Visual information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Auditory information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Pain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Memories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#9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3. As a patient moves toward a negative </a:t>
            </a:r>
            <a:r>
              <a:rPr lang="en-US" sz="3600" dirty="0" err="1" smtClean="0"/>
              <a:t>reinforcer</a:t>
            </a:r>
            <a:r>
              <a:rPr lang="en-US" sz="3600" dirty="0" smtClean="0"/>
              <a:t> they would experience:</a:t>
            </a:r>
            <a:endParaRPr lang="en-US" sz="3600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Sadness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Frustration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Apprehension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Grief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#9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4. With loss of the hippocampus on both sides of the brain your patient would have lost:</a:t>
            </a:r>
            <a:endParaRPr lang="en-US" sz="3200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Short term memory.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Memory of past episodes.</a:t>
            </a:r>
            <a:endParaRPr lang="en-US" dirty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Future memories.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Procedural memory.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#9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5. With the loss of the </a:t>
            </a:r>
            <a:r>
              <a:rPr lang="en-US" sz="3600" dirty="0" err="1" smtClean="0"/>
              <a:t>amygdala</a:t>
            </a:r>
            <a:r>
              <a:rPr lang="en-US" sz="3600" dirty="0" smtClean="0"/>
              <a:t> the most difficult face to recognize is on that shows:</a:t>
            </a:r>
            <a:endParaRPr lang="en-US" sz="3600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Fear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Disgust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Happiness</a:t>
            </a:r>
            <a:endParaRPr lang="en-US" dirty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Sadness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#9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6. The most anterior part of the hypothalamus is associated with the: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Optic chiasm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Pituitary gland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Pineal gland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Mamillary</a:t>
            </a:r>
            <a:r>
              <a:rPr lang="en-US" dirty="0" smtClean="0"/>
              <a:t> body.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#9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7. Located in the post posterior part of the hypothalamus is the: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Red nucleus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Infundibulum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Medial </a:t>
            </a:r>
            <a:r>
              <a:rPr lang="en-US" dirty="0" err="1" smtClean="0"/>
              <a:t>geniculate</a:t>
            </a:r>
            <a:r>
              <a:rPr lang="en-US" dirty="0" smtClean="0"/>
              <a:t>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Mamillary</a:t>
            </a:r>
            <a:r>
              <a:rPr lang="en-US" dirty="0" smtClean="0"/>
              <a:t> bodies.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#9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 smtClean="0"/>
              <a:t>8. Input to the hypothalamus is: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Neural only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Humoral</a:t>
            </a:r>
            <a:r>
              <a:rPr lang="en-US" dirty="0" smtClean="0"/>
              <a:t> only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Both neural and </a:t>
            </a:r>
            <a:r>
              <a:rPr lang="en-US" dirty="0" err="1" smtClean="0"/>
              <a:t>humoral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Neither neural nor </a:t>
            </a:r>
            <a:r>
              <a:rPr lang="en-US" dirty="0" err="1" smtClean="0"/>
              <a:t>humoral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#9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9. Output from the hypothalamus is: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Humoral</a:t>
            </a:r>
            <a:r>
              <a:rPr lang="en-US" dirty="0" smtClean="0"/>
              <a:t> only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Neural only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Humoral</a:t>
            </a:r>
            <a:r>
              <a:rPr lang="en-US" dirty="0" smtClean="0"/>
              <a:t> and neural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Neither neural nor </a:t>
            </a:r>
            <a:r>
              <a:rPr lang="en-US" dirty="0" err="1" smtClean="0"/>
              <a:t>humoral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#9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3. The cerebrospinal fluid-filled cavity found in the middle of the </a:t>
            </a:r>
            <a:r>
              <a:rPr lang="en-US" sz="3200" dirty="0" err="1" smtClean="0"/>
              <a:t>diencepahalon</a:t>
            </a:r>
            <a:r>
              <a:rPr lang="en-US" sz="3200" dirty="0" smtClean="0"/>
              <a:t> is the</a:t>
            </a:r>
            <a:endParaRPr lang="en-US" sz="3200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ventricle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 ventricle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Cerebral aqueduct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/>
              <a:t>L</a:t>
            </a:r>
            <a:r>
              <a:rPr lang="en-US" dirty="0" smtClean="0"/>
              <a:t>ateral ventricle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#1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10. What type of portal system is the </a:t>
            </a:r>
            <a:r>
              <a:rPr lang="en-US" dirty="0" err="1" smtClean="0"/>
              <a:t>hypophysial</a:t>
            </a:r>
            <a:r>
              <a:rPr lang="en-US" dirty="0" smtClean="0"/>
              <a:t> portal system?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Arterial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Venous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#9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1. You are looking at a section through the: </a:t>
            </a:r>
            <a:endParaRPr lang="en-US" sz="36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78238" y="1371600"/>
            <a:ext cx="5465762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Anterior hypothalamus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Middle hypothalamus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Posterior hypothalamus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590800" y="59436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#9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2. Identify the structure at the tip of the pointer.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 b="356"/>
          <a:stretch>
            <a:fillRect/>
          </a:stretch>
        </p:blipFill>
        <p:spPr bwMode="auto">
          <a:xfrm>
            <a:off x="4205288" y="1828800"/>
            <a:ext cx="4938712" cy="399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eft Arrow 5"/>
          <p:cNvSpPr/>
          <p:nvPr/>
        </p:nvSpPr>
        <p:spPr>
          <a:xfrm>
            <a:off x="6553200" y="2438400"/>
            <a:ext cx="533400" cy="228600"/>
          </a:xfrm>
          <a:prstGeom prst="leftArrow">
            <a:avLst/>
          </a:prstGeom>
          <a:solidFill>
            <a:schemeClr val="accent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36576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Corpus </a:t>
            </a:r>
            <a:r>
              <a:rPr lang="en-US" dirty="0" err="1" smtClean="0"/>
              <a:t>callosum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Fornix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Anterior </a:t>
            </a:r>
            <a:r>
              <a:rPr lang="en-US" dirty="0" err="1" smtClean="0"/>
              <a:t>commisure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Hypothalamus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362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#9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3. You are looking at a section through the:</a:t>
            </a:r>
            <a:endParaRPr lang="en-US" sz="36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 t="1741"/>
          <a:stretch>
            <a:fillRect/>
          </a:stretch>
        </p:blipFill>
        <p:spPr bwMode="auto">
          <a:xfrm>
            <a:off x="3944937" y="1143000"/>
            <a:ext cx="5199063" cy="394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Anterior hypothalamus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Posterior hypothalamus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Middle hypothalamus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048000" y="59436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#9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4. Identify the structure at the tip of the pointer.</a:t>
            </a:r>
            <a:endParaRPr lang="en-US" sz="32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 t="1741"/>
          <a:stretch>
            <a:fillRect/>
          </a:stretch>
        </p:blipFill>
        <p:spPr bwMode="auto">
          <a:xfrm>
            <a:off x="3944937" y="1143000"/>
            <a:ext cx="5199063" cy="394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eft Arrow 5"/>
          <p:cNvSpPr/>
          <p:nvPr/>
        </p:nvSpPr>
        <p:spPr>
          <a:xfrm>
            <a:off x="5638800" y="3352800"/>
            <a:ext cx="457200" cy="304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Olfactory tract.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Olfactory nerve.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Optic nerve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Optic tract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5908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#9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5. Identify the structure at the tip of the pointer.</a:t>
            </a:r>
            <a:endParaRPr lang="en-US" sz="32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 b="356"/>
          <a:stretch>
            <a:fillRect/>
          </a:stretch>
        </p:blipFill>
        <p:spPr bwMode="auto">
          <a:xfrm>
            <a:off x="3962400" y="1524000"/>
            <a:ext cx="4938712" cy="399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Hippocampus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Amygdala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Hypothalamus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Basal forebrain</a:t>
            </a:r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>
            <a:off x="6705600" y="3962400"/>
            <a:ext cx="609600" cy="457200"/>
          </a:xfrm>
          <a:prstGeom prst="right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057400" y="59436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#9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 smtClean="0"/>
              <a:t>1. </a:t>
            </a:r>
            <a:r>
              <a:rPr lang="en-US" dirty="0" err="1" smtClean="0"/>
              <a:t>Acidophils</a:t>
            </a:r>
            <a:r>
              <a:rPr lang="en-US" dirty="0" smtClean="0"/>
              <a:t> produce: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Prolactin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TSH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LH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ACTH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#10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2. The </a:t>
            </a:r>
            <a:r>
              <a:rPr lang="en-US" dirty="0" err="1" smtClean="0"/>
              <a:t>secretory</a:t>
            </a:r>
            <a:r>
              <a:rPr lang="en-US" dirty="0" smtClean="0"/>
              <a:t> products of </a:t>
            </a:r>
            <a:r>
              <a:rPr lang="en-US" dirty="0" err="1" smtClean="0"/>
              <a:t>basophils</a:t>
            </a:r>
            <a:r>
              <a:rPr lang="en-US" dirty="0" smtClean="0"/>
              <a:t> act on the: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Mammary gland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Kidney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Thyroid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Uterus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#10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3. </a:t>
            </a:r>
            <a:r>
              <a:rPr lang="en-US" dirty="0" err="1" smtClean="0"/>
              <a:t>Secretory</a:t>
            </a:r>
            <a:r>
              <a:rPr lang="en-US" dirty="0" smtClean="0"/>
              <a:t> products that act on the mammary gland arise from cells in the: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Hypothalamus only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Pars nervosa only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Pars </a:t>
            </a:r>
            <a:r>
              <a:rPr lang="en-US" dirty="0" err="1" smtClean="0"/>
              <a:t>distalis</a:t>
            </a:r>
            <a:r>
              <a:rPr lang="en-US" dirty="0" smtClean="0"/>
              <a:t> only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Hypothalamus and pars nervosa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Hypothalamus and Pars </a:t>
            </a:r>
            <a:r>
              <a:rPr lang="en-US" dirty="0" err="1" smtClean="0"/>
              <a:t>distalis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#10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 smtClean="0"/>
              <a:t>4. Heat loss is regulated in the: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Anterior hypothalamus.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Intermediate hypothalamus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Posterior hypothalamus.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#10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0" y="1"/>
            <a:ext cx="4114800" cy="1219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4. Identify the trigeminal nerve.</a:t>
            </a:r>
            <a:endParaRPr lang="en-US" dirty="0"/>
          </a:p>
        </p:txBody>
      </p:sp>
      <p:pic>
        <p:nvPicPr>
          <p:cNvPr id="5" name="Picture 11" descr="brainstem4_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7025" y="0"/>
            <a:ext cx="5006975" cy="678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B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C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/>
              <a:t>D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5181600" y="3352800"/>
            <a:ext cx="533400" cy="457200"/>
          </a:xfrm>
          <a:prstGeom prst="wedgeRoundRectCallout">
            <a:avLst>
              <a:gd name="adj1" fmla="val -18068"/>
              <a:gd name="adj2" fmla="val 117339"/>
              <a:gd name="adj3" fmla="val 1666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A</a:t>
            </a:r>
            <a:endParaRPr lang="en-US" sz="3600" dirty="0"/>
          </a:p>
        </p:txBody>
      </p:sp>
      <p:sp>
        <p:nvSpPr>
          <p:cNvPr id="11" name="Rounded Rectangular Callout 10"/>
          <p:cNvSpPr/>
          <p:nvPr/>
        </p:nvSpPr>
        <p:spPr>
          <a:xfrm>
            <a:off x="7543800" y="1828800"/>
            <a:ext cx="533400" cy="457200"/>
          </a:xfrm>
          <a:prstGeom prst="wedgeRoundRectCallout">
            <a:avLst>
              <a:gd name="adj1" fmla="val -18068"/>
              <a:gd name="adj2" fmla="val 117339"/>
              <a:gd name="adj3" fmla="val 1666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B</a:t>
            </a:r>
            <a:endParaRPr lang="en-US" sz="3600" dirty="0"/>
          </a:p>
        </p:txBody>
      </p:sp>
      <p:sp>
        <p:nvSpPr>
          <p:cNvPr id="12" name="Rounded Rectangular Callout 11"/>
          <p:cNvSpPr/>
          <p:nvPr/>
        </p:nvSpPr>
        <p:spPr>
          <a:xfrm>
            <a:off x="6096000" y="3733800"/>
            <a:ext cx="533400" cy="457200"/>
          </a:xfrm>
          <a:prstGeom prst="wedgeRoundRectCallout">
            <a:avLst>
              <a:gd name="adj1" fmla="val -18068"/>
              <a:gd name="adj2" fmla="val 117339"/>
              <a:gd name="adj3" fmla="val 1666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C</a:t>
            </a:r>
            <a:endParaRPr lang="en-US" sz="3600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6172200" y="5257800"/>
            <a:ext cx="533400" cy="457200"/>
          </a:xfrm>
          <a:prstGeom prst="wedgeRoundRectCallout">
            <a:avLst>
              <a:gd name="adj1" fmla="val -18068"/>
              <a:gd name="adj2" fmla="val 117339"/>
              <a:gd name="adj3" fmla="val 1666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D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#1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5. In the hypothalamus satiety is regulated by the: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Lateral intermediate portion 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Medial intermediate portion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Lateral anterior portion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Medial anterior portion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#10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6. The cranial nerve that innervates the </a:t>
            </a:r>
            <a:r>
              <a:rPr lang="en-US" dirty="0" err="1" smtClean="0"/>
              <a:t>pupillary</a:t>
            </a:r>
            <a:r>
              <a:rPr lang="en-US" dirty="0" smtClean="0"/>
              <a:t> constrictor is: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Occulomotor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Trochlear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Abducens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Vagus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#10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7. The cranial nerve that causes the parotid gland to secrete is the: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Oculomotor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Facial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Glopharyngeal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Vagus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#10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8. The cranial nerve that innervates the </a:t>
            </a:r>
            <a:r>
              <a:rPr lang="en-US" dirty="0" err="1" smtClean="0"/>
              <a:t>lacrimal</a:t>
            </a:r>
            <a:r>
              <a:rPr lang="en-US" dirty="0" smtClean="0"/>
              <a:t> gland is the: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Occulomotor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Facial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Glossopharyngeal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Vagus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#10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9. The sympathetic </a:t>
            </a:r>
            <a:r>
              <a:rPr lang="en-US" dirty="0" err="1" smtClean="0"/>
              <a:t>preganglionic</a:t>
            </a:r>
            <a:r>
              <a:rPr lang="en-US" dirty="0" smtClean="0"/>
              <a:t> nerve fibers arise from the: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Upper cervical spinal cord.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Upper thoracic spinal cord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Lower lumbar spinal cord.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Lower sacral spinal cord.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#10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10. Parasympathetic </a:t>
            </a:r>
            <a:r>
              <a:rPr lang="en-US" dirty="0" err="1" smtClean="0"/>
              <a:t>preganglionic</a:t>
            </a:r>
            <a:r>
              <a:rPr lang="en-US" dirty="0" smtClean="0"/>
              <a:t> neurons arise from the: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Cervical spinal cord.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Thoracic spinal cord.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Lumbar spinal cord.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Sacral spinal cord.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#10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1. What cranial nerve nucleus would not be found in the medulla?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Dorsal motor nucleus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Nuc</a:t>
            </a:r>
            <a:r>
              <a:rPr lang="en-US" dirty="0" smtClean="0"/>
              <a:t>. Ambiguous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Facial nucleus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Spinal nucleus of 5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#10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2. What nucleus is found in the midbrain?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Edinger-Westphal</a:t>
            </a:r>
            <a:r>
              <a:rPr lang="en-US" dirty="0" smtClean="0"/>
              <a:t>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Abducens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Mains sensory nucleus of 5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Globus</a:t>
            </a:r>
            <a:r>
              <a:rPr lang="en-US" dirty="0" smtClean="0"/>
              <a:t> </a:t>
            </a:r>
            <a:r>
              <a:rPr lang="en-US" dirty="0" err="1" smtClean="0"/>
              <a:t>pallidus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#10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3.Which nucleus does not span the medulla and </a:t>
            </a:r>
            <a:r>
              <a:rPr lang="en-US" dirty="0" err="1" smtClean="0"/>
              <a:t>pons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Spinal nucleus of 5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Main sensory nucleus of 5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Facial motor nucleus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Vestibular nuclei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#10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 smtClean="0"/>
              <a:t>4. Identify the nucleus.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 l="4919" t="10368" r="9648"/>
          <a:stretch>
            <a:fillRect/>
          </a:stretch>
        </p:blipFill>
        <p:spPr bwMode="auto">
          <a:xfrm>
            <a:off x="4152900" y="1905000"/>
            <a:ext cx="49911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Up Arrow 5"/>
          <p:cNvSpPr/>
          <p:nvPr/>
        </p:nvSpPr>
        <p:spPr>
          <a:xfrm>
            <a:off x="5334000" y="3886200"/>
            <a:ext cx="457200" cy="381000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Dorsal Motor nucleus.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Nuc</a:t>
            </a:r>
            <a:r>
              <a:rPr lang="en-US" dirty="0" smtClean="0"/>
              <a:t>. Ambiguous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Olive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Spinal nucleus of 5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336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#10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5. Which nerves both arise from the medulla?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Abducens</a:t>
            </a:r>
            <a:r>
              <a:rPr lang="en-US" dirty="0" smtClean="0"/>
              <a:t> and trigeminal.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Trigeminal and </a:t>
            </a:r>
            <a:r>
              <a:rPr lang="en-US" dirty="0" err="1" smtClean="0"/>
              <a:t>Vagus</a:t>
            </a:r>
            <a:r>
              <a:rPr lang="en-US" dirty="0" smtClean="0"/>
              <a:t>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Oculomotor</a:t>
            </a:r>
            <a:r>
              <a:rPr lang="en-US" dirty="0" smtClean="0"/>
              <a:t> and </a:t>
            </a:r>
            <a:r>
              <a:rPr lang="en-US" dirty="0" err="1" smtClean="0"/>
              <a:t>Abducens</a:t>
            </a:r>
            <a:r>
              <a:rPr lang="en-US" dirty="0" smtClean="0"/>
              <a:t>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Vagus</a:t>
            </a:r>
            <a:r>
              <a:rPr lang="en-US" dirty="0" smtClean="0"/>
              <a:t> and Hypoglossal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#1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 smtClean="0"/>
              <a:t>5. Identify the nucleus.</a:t>
            </a:r>
            <a:endParaRPr lang="en-US" dirty="0"/>
          </a:p>
        </p:txBody>
      </p:sp>
      <p:pic>
        <p:nvPicPr>
          <p:cNvPr id="5" name="Picture 3" descr="pons2a"/>
          <p:cNvPicPr>
            <a:picLocks noChangeAspect="1" noChangeArrowheads="1"/>
          </p:cNvPicPr>
          <p:nvPr/>
        </p:nvPicPr>
        <p:blipFill>
          <a:blip r:embed="rId5" cstate="print"/>
          <a:srcRect b="2089"/>
          <a:stretch>
            <a:fillRect/>
          </a:stretch>
        </p:blipFill>
        <p:spPr bwMode="auto">
          <a:xfrm>
            <a:off x="5154612" y="1828800"/>
            <a:ext cx="3989388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Facial.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Motor nucleus of 5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Sensory nucleus of 5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Abducens</a:t>
            </a:r>
            <a:endParaRPr lang="en-US" dirty="0"/>
          </a:p>
        </p:txBody>
      </p:sp>
      <p:sp>
        <p:nvSpPr>
          <p:cNvPr id="6" name="Down Arrow 5"/>
          <p:cNvSpPr/>
          <p:nvPr/>
        </p:nvSpPr>
        <p:spPr>
          <a:xfrm>
            <a:off x="6324600" y="2895600"/>
            <a:ext cx="228600" cy="38100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362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#10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 smtClean="0"/>
              <a:t>1. </a:t>
            </a:r>
            <a:r>
              <a:rPr lang="en-US" dirty="0" err="1" smtClean="0"/>
              <a:t>Dialation</a:t>
            </a:r>
            <a:r>
              <a:rPr lang="en-US" dirty="0" smtClean="0"/>
              <a:t> of the iris is caused by: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sz="2400" dirty="0" smtClean="0"/>
              <a:t>Sympathetic neurons from the superior cervical </a:t>
            </a:r>
            <a:r>
              <a:rPr lang="en-US" sz="2400" dirty="0" err="1" smtClean="0"/>
              <a:t>gangion</a:t>
            </a:r>
            <a:r>
              <a:rPr lang="en-US" sz="2400" dirty="0" smtClean="0"/>
              <a:t>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400" dirty="0" smtClean="0"/>
              <a:t>Sympathetic neurons from the middle cervical ganglion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400" dirty="0" smtClean="0"/>
              <a:t>Parasympathetic neurons from the </a:t>
            </a:r>
            <a:r>
              <a:rPr lang="en-US" sz="2400" dirty="0" err="1" smtClean="0"/>
              <a:t>ciliary</a:t>
            </a:r>
            <a:r>
              <a:rPr lang="en-US" sz="2400" dirty="0" smtClean="0"/>
              <a:t> ganglion.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400" dirty="0" smtClean="0"/>
              <a:t>Parasympathetic neurons from the </a:t>
            </a:r>
            <a:r>
              <a:rPr lang="en-US" sz="2400" dirty="0" err="1" smtClean="0"/>
              <a:t>otic</a:t>
            </a:r>
            <a:r>
              <a:rPr lang="en-US" sz="2400" dirty="0" smtClean="0"/>
              <a:t> ganglion.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#11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2. </a:t>
            </a:r>
            <a:r>
              <a:rPr lang="en-US" dirty="0" err="1" smtClean="0"/>
              <a:t>Preganglionic</a:t>
            </a:r>
            <a:r>
              <a:rPr lang="en-US" dirty="0" smtClean="0"/>
              <a:t> fibers that cause </a:t>
            </a:r>
            <a:r>
              <a:rPr lang="en-US" dirty="0" err="1" smtClean="0"/>
              <a:t>dialation</a:t>
            </a:r>
            <a:r>
              <a:rPr lang="en-US" dirty="0" smtClean="0"/>
              <a:t> of the bronchi arise from the: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Thoracic spinal cord.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Sympathetic chain ganglia T1- T5.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Dorsal motor nucleus of the </a:t>
            </a:r>
            <a:r>
              <a:rPr lang="en-US" dirty="0" err="1" smtClean="0"/>
              <a:t>vagus</a:t>
            </a:r>
            <a:r>
              <a:rPr lang="en-US" dirty="0" smtClean="0"/>
              <a:t>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S2 - 4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#11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3. </a:t>
            </a:r>
            <a:r>
              <a:rPr lang="en-US" sz="3200" dirty="0" err="1" smtClean="0"/>
              <a:t>Decreaed</a:t>
            </a:r>
            <a:r>
              <a:rPr lang="en-US" sz="3200" dirty="0" smtClean="0"/>
              <a:t> heart rate is caused by </a:t>
            </a:r>
            <a:r>
              <a:rPr lang="en-US" sz="3200" dirty="0" err="1" smtClean="0"/>
              <a:t>preganglionic</a:t>
            </a:r>
            <a:r>
              <a:rPr lang="en-US" sz="3200" dirty="0" smtClean="0"/>
              <a:t> nerve cell bodies located in the:</a:t>
            </a:r>
            <a:endParaRPr lang="en-US" sz="3200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Sympathetic trunk.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Brainstem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Spinal cord.</a:t>
            </a:r>
            <a:endParaRPr lang="en-US" dirty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Heart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#11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4. The </a:t>
            </a:r>
            <a:r>
              <a:rPr lang="en-US" dirty="0" err="1" smtClean="0"/>
              <a:t>vagus</a:t>
            </a:r>
            <a:r>
              <a:rPr lang="en-US" dirty="0" smtClean="0"/>
              <a:t> nerve innervates all of these structures EXCEPT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Heart.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Lungs.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Stomach.</a:t>
            </a:r>
            <a:endParaRPr lang="en-US" dirty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Bladder.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#11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5. Postganglionic parasympathetic neurons to the parotid gland arise in the:</a:t>
            </a:r>
            <a:endParaRPr lang="en-US" sz="3600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Brainstem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Submandibular</a:t>
            </a:r>
            <a:r>
              <a:rPr lang="en-US" dirty="0"/>
              <a:t> </a:t>
            </a:r>
            <a:r>
              <a:rPr lang="en-US" dirty="0" smtClean="0"/>
              <a:t>ganglion.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Otic</a:t>
            </a:r>
            <a:r>
              <a:rPr lang="en-US" dirty="0" smtClean="0"/>
              <a:t> ganglion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Pterygopalatine</a:t>
            </a:r>
            <a:r>
              <a:rPr lang="en-US" dirty="0" smtClean="0"/>
              <a:t> ganglion.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#11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6. Alterations in which basal forebrain nucleus are associated with decreased cerebral cortical cholinergic activity in Alzheimer disease?</a:t>
            </a:r>
            <a:endParaRPr lang="en-US" sz="2800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Nucleus </a:t>
            </a:r>
            <a:r>
              <a:rPr lang="en-US" dirty="0" err="1" smtClean="0"/>
              <a:t>accumbens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Septal</a:t>
            </a:r>
            <a:r>
              <a:rPr lang="en-US" dirty="0" smtClean="0"/>
              <a:t> nuclei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Basal nucleus of </a:t>
            </a:r>
            <a:r>
              <a:rPr lang="en-US" dirty="0" err="1" smtClean="0"/>
              <a:t>Meynert</a:t>
            </a:r>
            <a:r>
              <a:rPr lang="en-US" dirty="0" smtClean="0"/>
              <a:t>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Hippocampus.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#11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7. The pleasure induced by </a:t>
            </a:r>
            <a:r>
              <a:rPr lang="en-US" sz="2800" dirty="0" err="1" smtClean="0"/>
              <a:t>psychostimulants</a:t>
            </a:r>
            <a:r>
              <a:rPr lang="en-US" sz="2800" dirty="0" smtClean="0"/>
              <a:t> such as amphetamine or cocaine is associated with increased activity of what neurotransmitter:</a:t>
            </a:r>
            <a:endParaRPr lang="en-US" sz="2800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Acetylcholine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Dopamine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Serotonin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Norepinephrine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#11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8. Bilateral lesions at which CNS levels result in respiratory arrest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Medulla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Middle </a:t>
            </a:r>
            <a:r>
              <a:rPr lang="en-US" dirty="0" err="1" smtClean="0"/>
              <a:t>pons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Upper </a:t>
            </a:r>
            <a:r>
              <a:rPr lang="en-US" dirty="0" err="1" smtClean="0"/>
              <a:t>pons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Midbrain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#11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9. Which part of the brain is chiefly associated with REM sleep?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Medulla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Pons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Midbrain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Hypothalamus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#11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1. The structure at the tip of the arrow is the:</a:t>
            </a:r>
            <a:endParaRPr lang="en-US" sz="3200" dirty="0"/>
          </a:p>
        </p:txBody>
      </p:sp>
      <p:pic>
        <p:nvPicPr>
          <p:cNvPr id="6" name="Picture 11" descr="midsag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2863" y="1981200"/>
            <a:ext cx="5291137" cy="398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0" y="9906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Tegmentum</a:t>
            </a:r>
            <a:r>
              <a:rPr lang="en-US" dirty="0" smtClean="0"/>
              <a:t> of the </a:t>
            </a:r>
            <a:r>
              <a:rPr lang="en-US" dirty="0" err="1" smtClean="0"/>
              <a:t>pons</a:t>
            </a:r>
            <a:r>
              <a:rPr lang="en-US" dirty="0" smtClean="0"/>
              <a:t>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Tegmentum</a:t>
            </a:r>
            <a:r>
              <a:rPr lang="en-US" dirty="0" smtClean="0"/>
              <a:t> of the midbrain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Tectum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Diencephalon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rot="16200000" flipV="1">
            <a:off x="5410200" y="3733800"/>
            <a:ext cx="685800" cy="53340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#2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10. </a:t>
            </a:r>
            <a:r>
              <a:rPr lang="en-US" dirty="0" err="1" smtClean="0"/>
              <a:t>Dopaminergic</a:t>
            </a:r>
            <a:r>
              <a:rPr lang="en-US" dirty="0" smtClean="0"/>
              <a:t> neurons would most likely be found in the: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Medulla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Mid </a:t>
            </a:r>
            <a:r>
              <a:rPr lang="en-US" dirty="0" err="1" smtClean="0"/>
              <a:t>pons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Upper </a:t>
            </a:r>
            <a:r>
              <a:rPr lang="en-US" dirty="0" err="1" smtClean="0"/>
              <a:t>pons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Midbrain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#11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1. Information about what modality lies in this region?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 l="4919" t="10368" r="9648"/>
          <a:stretch>
            <a:fillRect/>
          </a:stretch>
        </p:blipFill>
        <p:spPr bwMode="auto">
          <a:xfrm>
            <a:off x="4152900" y="1676400"/>
            <a:ext cx="49911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ight Arrow 5"/>
          <p:cNvSpPr/>
          <p:nvPr/>
        </p:nvSpPr>
        <p:spPr>
          <a:xfrm>
            <a:off x="5867400" y="3886200"/>
            <a:ext cx="685800" cy="228600"/>
          </a:xfrm>
          <a:prstGeom prst="rightArrow">
            <a:avLst/>
          </a:prstGeom>
          <a:solidFill>
            <a:schemeClr val="accent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524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sz="2400" dirty="0" smtClean="0"/>
              <a:t>Pain from  the leg.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400" dirty="0" smtClean="0"/>
              <a:t>Temperature from the face.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400" dirty="0" smtClean="0"/>
              <a:t>Pressure from the buttocks.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400" dirty="0" smtClean="0"/>
              <a:t>Vibrations from the lips.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743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#11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2. Identify the tract located at the tip of the pointer. 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 t="10835"/>
          <a:stretch>
            <a:fillRect/>
          </a:stretch>
        </p:blipFill>
        <p:spPr bwMode="auto">
          <a:xfrm>
            <a:off x="4267200" y="1981200"/>
            <a:ext cx="4670425" cy="341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ight Arrow 5"/>
          <p:cNvSpPr/>
          <p:nvPr/>
        </p:nvSpPr>
        <p:spPr>
          <a:xfrm>
            <a:off x="5334000" y="4648200"/>
            <a:ext cx="685800" cy="228600"/>
          </a:xfrm>
          <a:prstGeom prst="rightArrow">
            <a:avLst/>
          </a:prstGeom>
          <a:solidFill>
            <a:schemeClr val="accent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Reticulospinal</a:t>
            </a:r>
            <a:r>
              <a:rPr lang="en-US" dirty="0" smtClean="0"/>
              <a:t>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Corticobulbar</a:t>
            </a:r>
            <a:r>
              <a:rPr lang="en-US" dirty="0" smtClean="0"/>
              <a:t>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Vestibulospinal</a:t>
            </a:r>
            <a:r>
              <a:rPr lang="en-US" dirty="0" smtClean="0"/>
              <a:t>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Spinal tract of 5.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4384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#11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3. Identify the cranial nerve at the tip of the pointer.</a:t>
            </a:r>
            <a:endParaRPr lang="en-US" dirty="0"/>
          </a:p>
        </p:txBody>
      </p:sp>
      <p:pic>
        <p:nvPicPr>
          <p:cNvPr id="5" name="Picture 3" descr="pons2a"/>
          <p:cNvPicPr>
            <a:picLocks noChangeAspect="1" noChangeArrowheads="1"/>
          </p:cNvPicPr>
          <p:nvPr/>
        </p:nvPicPr>
        <p:blipFill>
          <a:blip r:embed="rId5" cstate="print"/>
          <a:srcRect b="2089"/>
          <a:stretch>
            <a:fillRect/>
          </a:stretch>
        </p:blipFill>
        <p:spPr bwMode="auto">
          <a:xfrm>
            <a:off x="4876800" y="1524000"/>
            <a:ext cx="3989388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ight Arrow 5"/>
          <p:cNvSpPr/>
          <p:nvPr/>
        </p:nvSpPr>
        <p:spPr>
          <a:xfrm rot="16200000" flipV="1">
            <a:off x="8275320" y="4541520"/>
            <a:ext cx="685800" cy="289560"/>
          </a:xfrm>
          <a:prstGeom prst="rightArrow">
            <a:avLst/>
          </a:prstGeom>
          <a:solidFill>
            <a:schemeClr val="accent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6</a:t>
            </a:r>
            <a:r>
              <a:rPr lang="en-US" baseline="30000" dirty="0" smtClean="0"/>
              <a:t>th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7</a:t>
            </a:r>
            <a:r>
              <a:rPr lang="en-US" baseline="30000" dirty="0" smtClean="0"/>
              <a:t>th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9th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133600" y="60198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#11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4. What modality is associated with the structure at the tip of the pointer.</a:t>
            </a:r>
            <a:endParaRPr lang="en-US" dirty="0"/>
          </a:p>
        </p:txBody>
      </p:sp>
      <p:pic>
        <p:nvPicPr>
          <p:cNvPr id="5" name="Picture 2" descr="mid1a"/>
          <p:cNvPicPr>
            <a:picLocks noChangeAspect="1" noChangeArrowheads="1"/>
          </p:cNvPicPr>
          <p:nvPr/>
        </p:nvPicPr>
        <p:blipFill>
          <a:blip r:embed="rId5" cstate="print"/>
          <a:srcRect l="1888" t="504" r="3450" b="4846"/>
          <a:stretch>
            <a:fillRect/>
          </a:stretch>
        </p:blipFill>
        <p:spPr bwMode="auto">
          <a:xfrm>
            <a:off x="3352800" y="1600200"/>
            <a:ext cx="5791200" cy="412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ight Arrow 5"/>
          <p:cNvSpPr/>
          <p:nvPr/>
        </p:nvSpPr>
        <p:spPr>
          <a:xfrm rot="16200000" flipV="1">
            <a:off x="7040880" y="2484120"/>
            <a:ext cx="685800" cy="289560"/>
          </a:xfrm>
          <a:prstGeom prst="rightArrow">
            <a:avLst/>
          </a:prstGeom>
          <a:solidFill>
            <a:schemeClr val="accent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Vision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Balance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Hearing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Pain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#11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5. Which pathway would </a:t>
            </a:r>
            <a:r>
              <a:rPr lang="en-US" b="1" dirty="0" smtClean="0"/>
              <a:t>NOT</a:t>
            </a:r>
            <a:r>
              <a:rPr lang="en-US" dirty="0" smtClean="0"/>
              <a:t> be found in the region at the tip of the pointer:</a:t>
            </a:r>
            <a:endParaRPr lang="en-US" dirty="0"/>
          </a:p>
        </p:txBody>
      </p:sp>
      <p:pic>
        <p:nvPicPr>
          <p:cNvPr id="7" name="Picture 1129" descr="dien1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62179" y="2438400"/>
            <a:ext cx="3881821" cy="257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Corticospinal</a:t>
            </a:r>
            <a:r>
              <a:rPr lang="en-US" dirty="0" smtClean="0"/>
              <a:t> tract.</a:t>
            </a:r>
          </a:p>
          <a:p>
            <a:pPr marL="514350" indent="-514350">
              <a:buAutoNum type="arabicPeriod" startAt="2"/>
            </a:pPr>
            <a:r>
              <a:rPr lang="en-US" dirty="0" err="1" smtClean="0"/>
              <a:t>Reticulospinal</a:t>
            </a:r>
            <a:r>
              <a:rPr lang="en-US" dirty="0" smtClean="0"/>
              <a:t> tract.</a:t>
            </a:r>
          </a:p>
          <a:p>
            <a:pPr marL="514350" indent="-514350">
              <a:buAutoNum type="arabicPeriod" startAt="2"/>
            </a:pPr>
            <a:r>
              <a:rPr lang="en-US" dirty="0" smtClean="0"/>
              <a:t>Medial </a:t>
            </a:r>
            <a:r>
              <a:rPr lang="en-US" dirty="0" err="1" smtClean="0"/>
              <a:t>lemniscus</a:t>
            </a:r>
            <a:r>
              <a:rPr lang="en-US" dirty="0" smtClean="0"/>
              <a:t>/PWC.</a:t>
            </a:r>
          </a:p>
          <a:p>
            <a:pPr marL="514350" indent="-514350">
              <a:buAutoNum type="arabicPeriod" startAt="2"/>
            </a:pPr>
            <a:r>
              <a:rPr lang="en-US" dirty="0" smtClean="0"/>
              <a:t>ALS</a:t>
            </a:r>
          </a:p>
        </p:txBody>
      </p:sp>
      <p:sp>
        <p:nvSpPr>
          <p:cNvPr id="12" name="Right Arrow 11"/>
          <p:cNvSpPr/>
          <p:nvPr/>
        </p:nvSpPr>
        <p:spPr>
          <a:xfrm rot="16200000" flipV="1">
            <a:off x="6050280" y="3855720"/>
            <a:ext cx="685800" cy="289560"/>
          </a:xfrm>
          <a:prstGeom prst="rightArrow">
            <a:avLst/>
          </a:prstGeom>
          <a:solidFill>
            <a:schemeClr val="accent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#11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0" y="1"/>
            <a:ext cx="4114800" cy="1219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2. Identify the </a:t>
            </a:r>
            <a:r>
              <a:rPr lang="en-US" dirty="0" err="1" smtClean="0"/>
              <a:t>abucens</a:t>
            </a:r>
            <a:r>
              <a:rPr lang="en-US" dirty="0" smtClean="0"/>
              <a:t> nerve.</a:t>
            </a:r>
            <a:endParaRPr lang="en-US" dirty="0"/>
          </a:p>
        </p:txBody>
      </p:sp>
      <p:pic>
        <p:nvPicPr>
          <p:cNvPr id="5" name="Picture 11" descr="brainstem4_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7025" y="0"/>
            <a:ext cx="5006975" cy="678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B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C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/>
              <a:t>D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5181600" y="3352800"/>
            <a:ext cx="533400" cy="457200"/>
          </a:xfrm>
          <a:prstGeom prst="wedgeRoundRectCallout">
            <a:avLst>
              <a:gd name="adj1" fmla="val -18068"/>
              <a:gd name="adj2" fmla="val 117339"/>
              <a:gd name="adj3" fmla="val 1666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A</a:t>
            </a:r>
            <a:endParaRPr lang="en-US" sz="3600" dirty="0"/>
          </a:p>
        </p:txBody>
      </p:sp>
      <p:sp>
        <p:nvSpPr>
          <p:cNvPr id="11" name="Rounded Rectangular Callout 10"/>
          <p:cNvSpPr/>
          <p:nvPr/>
        </p:nvSpPr>
        <p:spPr>
          <a:xfrm>
            <a:off x="7543800" y="1828800"/>
            <a:ext cx="533400" cy="457200"/>
          </a:xfrm>
          <a:prstGeom prst="wedgeRoundRectCallout">
            <a:avLst>
              <a:gd name="adj1" fmla="val -18068"/>
              <a:gd name="adj2" fmla="val 117339"/>
              <a:gd name="adj3" fmla="val 1666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B</a:t>
            </a:r>
            <a:endParaRPr lang="en-US" sz="3600" dirty="0"/>
          </a:p>
        </p:txBody>
      </p:sp>
      <p:sp>
        <p:nvSpPr>
          <p:cNvPr id="12" name="Rounded Rectangular Callout 11"/>
          <p:cNvSpPr/>
          <p:nvPr/>
        </p:nvSpPr>
        <p:spPr>
          <a:xfrm>
            <a:off x="6096000" y="3733800"/>
            <a:ext cx="533400" cy="457200"/>
          </a:xfrm>
          <a:prstGeom prst="wedgeRoundRectCallout">
            <a:avLst>
              <a:gd name="adj1" fmla="val -18068"/>
              <a:gd name="adj2" fmla="val 117339"/>
              <a:gd name="adj3" fmla="val 1666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C</a:t>
            </a:r>
            <a:endParaRPr lang="en-US" sz="3600" dirty="0"/>
          </a:p>
        </p:txBody>
      </p:sp>
      <p:sp>
        <p:nvSpPr>
          <p:cNvPr id="13" name="Rounded Rectangular Callout 12"/>
          <p:cNvSpPr/>
          <p:nvPr/>
        </p:nvSpPr>
        <p:spPr>
          <a:xfrm>
            <a:off x="6172200" y="5257800"/>
            <a:ext cx="533400" cy="457200"/>
          </a:xfrm>
          <a:prstGeom prst="wedgeRoundRectCallout">
            <a:avLst>
              <a:gd name="adj1" fmla="val -18068"/>
              <a:gd name="adj2" fmla="val 117339"/>
              <a:gd name="adj3" fmla="val 1666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D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#2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3. Which nerve arises from the midbrain?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rm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Abducens</a:t>
            </a:r>
            <a:r>
              <a:rPr lang="en-US" dirty="0" smtClean="0"/>
              <a:t>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Trigeminal.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Oculomotor</a:t>
            </a:r>
            <a:r>
              <a:rPr lang="en-US" dirty="0" smtClean="0"/>
              <a:t>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Vagus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#2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0" y="0"/>
            <a:ext cx="4114800" cy="1219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4. The arrow points to the:</a:t>
            </a:r>
            <a:endParaRPr lang="en-US" dirty="0"/>
          </a:p>
        </p:txBody>
      </p:sp>
      <p:pic>
        <p:nvPicPr>
          <p:cNvPr id="5" name="Picture 11" descr="brainstem4_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7025" y="0"/>
            <a:ext cx="5006975" cy="678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 rot="5400000">
            <a:off x="6819900" y="1333500"/>
            <a:ext cx="1219200" cy="68580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rm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Pons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Midbrain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Diencephalon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Olive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#2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2. The spinal cord is surrounded by </a:t>
            </a:r>
            <a:r>
              <a:rPr lang="en-US" sz="3200" dirty="0" err="1" smtClean="0"/>
              <a:t>meninges</a:t>
            </a:r>
            <a:r>
              <a:rPr lang="en-US" sz="3200" dirty="0" smtClean="0"/>
              <a:t> and the innermost membrane is the:</a:t>
            </a:r>
            <a:endParaRPr lang="en-US" sz="3200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Dura mater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Arachnoid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Pia</a:t>
            </a:r>
            <a:r>
              <a:rPr lang="en-US" dirty="0" smtClean="0"/>
              <a:t> mater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#1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5. The red star lies over the:</a:t>
            </a:r>
            <a:endParaRPr lang="en-US" dirty="0"/>
          </a:p>
        </p:txBody>
      </p:sp>
      <p:pic>
        <p:nvPicPr>
          <p:cNvPr id="5" name="Picture 11" descr="midsag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2863" y="1981200"/>
            <a:ext cx="5291137" cy="398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rm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Frontal lobe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Parietal lobe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Occipital lobe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Temporal lobe.</a:t>
            </a:r>
            <a:endParaRPr lang="en-US" dirty="0"/>
          </a:p>
        </p:txBody>
      </p:sp>
      <p:sp>
        <p:nvSpPr>
          <p:cNvPr id="6" name="5-Point Star 5"/>
          <p:cNvSpPr/>
          <p:nvPr/>
        </p:nvSpPr>
        <p:spPr>
          <a:xfrm>
            <a:off x="5181600" y="2286000"/>
            <a:ext cx="762000" cy="533400"/>
          </a:xfrm>
          <a:prstGeom prst="star5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#2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6. With a loss of lower motor neurons a patient would have: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rm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Flaccid paralysis.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Spastic paralysis.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Sensory </a:t>
            </a:r>
            <a:r>
              <a:rPr lang="en-US" dirty="0" err="1" smtClean="0"/>
              <a:t>deficiets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#2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7. In the diagram the arrow points to the region where the lower motor neurons would innervate the:</a:t>
            </a:r>
            <a:endParaRPr lang="en-US" dirty="0"/>
          </a:p>
        </p:txBody>
      </p:sp>
      <p:pic>
        <p:nvPicPr>
          <p:cNvPr id="5" name="Picture 2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6012" y="1828800"/>
            <a:ext cx="5487988" cy="310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 rot="5400000">
            <a:off x="4076700" y="4610100"/>
            <a:ext cx="1524000" cy="76200"/>
          </a:xfrm>
          <a:prstGeom prst="straightConnector1">
            <a:avLst/>
          </a:prstGeom>
          <a:ln w="762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3581400" cy="4525963"/>
          </a:xfrm>
        </p:spPr>
        <p:txBody>
          <a:bodyPr>
            <a:norm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Neck muscles.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Trunk muscles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Upper limb muscles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#2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8. The contraction of muscle when it’s tendon is stretched is the: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rm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Myotatic</a:t>
            </a:r>
            <a:r>
              <a:rPr lang="en-US" dirty="0" smtClean="0"/>
              <a:t> reflex.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Inverse </a:t>
            </a:r>
            <a:r>
              <a:rPr lang="en-US" dirty="0" err="1" smtClean="0"/>
              <a:t>motatic</a:t>
            </a:r>
            <a:r>
              <a:rPr lang="en-US" dirty="0" smtClean="0"/>
              <a:t> reflex.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Gamma loop.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#2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9. The neurons that originate in the cortex and descend to the spinal cord are part of the</a:t>
            </a:r>
            <a:endParaRPr lang="en-US" sz="2800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rm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Corticospinal</a:t>
            </a:r>
            <a:r>
              <a:rPr lang="en-US" dirty="0" smtClean="0"/>
              <a:t> tract.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Vestibulospinal</a:t>
            </a:r>
            <a:r>
              <a:rPr lang="en-US" dirty="0" smtClean="0"/>
              <a:t> tract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Reticulspinal</a:t>
            </a:r>
            <a:r>
              <a:rPr lang="en-US" dirty="0" smtClean="0"/>
              <a:t> tract.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Rubrospinal</a:t>
            </a:r>
            <a:r>
              <a:rPr lang="en-US" dirty="0" smtClean="0"/>
              <a:t> tract.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#2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10. Which would give you pronounced atrophy if </a:t>
            </a:r>
            <a:r>
              <a:rPr lang="en-US" dirty="0" err="1" smtClean="0"/>
              <a:t>lesioned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rm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Pyramidal tract.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Lower motor neurons.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Vestibulospinal</a:t>
            </a:r>
            <a:r>
              <a:rPr lang="en-US" dirty="0" smtClean="0"/>
              <a:t> tract.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#2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Where is the 12</a:t>
            </a:r>
            <a:r>
              <a:rPr lang="en-US" baseline="30000" dirty="0" smtClean="0"/>
              <a:t>th</a:t>
            </a:r>
            <a:r>
              <a:rPr lang="en-US" dirty="0" smtClean="0"/>
              <a:t> nucleus?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1066800"/>
            <a:ext cx="4495800" cy="394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477000" y="228600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086600" y="1600200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219890" y="2667000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486400" y="3669268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</a:t>
            </a:r>
            <a:endParaRPr lang="en-US" b="1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rm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B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C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/>
              <a:t>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#2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2. The seventh cranial nerve nucleus is:</a:t>
            </a:r>
            <a:endParaRPr lang="en-US" dirty="0"/>
          </a:p>
        </p:txBody>
      </p:sp>
      <p:pic>
        <p:nvPicPr>
          <p:cNvPr id="5" name="Picture 2" descr="loPons ed2 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800" y="1600200"/>
            <a:ext cx="5410200" cy="3442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55"/>
          <p:cNvSpPr txBox="1">
            <a:spLocks noChangeArrowheads="1"/>
          </p:cNvSpPr>
          <p:nvPr/>
        </p:nvSpPr>
        <p:spPr bwMode="auto">
          <a:xfrm>
            <a:off x="5650552" y="4114800"/>
            <a:ext cx="4454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/>
              <a:t>A</a:t>
            </a:r>
          </a:p>
        </p:txBody>
      </p:sp>
      <p:sp>
        <p:nvSpPr>
          <p:cNvPr id="8" name="TextBox 56"/>
          <p:cNvSpPr txBox="1">
            <a:spLocks noChangeArrowheads="1"/>
          </p:cNvSpPr>
          <p:nvPr/>
        </p:nvSpPr>
        <p:spPr bwMode="auto">
          <a:xfrm>
            <a:off x="6555675" y="2181225"/>
            <a:ext cx="3785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>
                <a:solidFill>
                  <a:schemeClr val="bg2"/>
                </a:solidFill>
              </a:rPr>
              <a:t>6</a:t>
            </a:r>
          </a:p>
        </p:txBody>
      </p:sp>
      <p:sp>
        <p:nvSpPr>
          <p:cNvPr id="9" name="TextBox 55"/>
          <p:cNvSpPr txBox="1">
            <a:spLocks noChangeArrowheads="1"/>
          </p:cNvSpPr>
          <p:nvPr/>
        </p:nvSpPr>
        <p:spPr bwMode="auto">
          <a:xfrm>
            <a:off x="5715000" y="2286000"/>
            <a:ext cx="4454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B</a:t>
            </a:r>
            <a:endParaRPr lang="en-US" sz="2400" dirty="0"/>
          </a:p>
        </p:txBody>
      </p:sp>
      <p:sp>
        <p:nvSpPr>
          <p:cNvPr id="10" name="TextBox 55"/>
          <p:cNvSpPr txBox="1">
            <a:spLocks noChangeArrowheads="1"/>
          </p:cNvSpPr>
          <p:nvPr/>
        </p:nvSpPr>
        <p:spPr bwMode="auto">
          <a:xfrm>
            <a:off x="5105400" y="2895600"/>
            <a:ext cx="4454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C</a:t>
            </a:r>
            <a:endParaRPr lang="en-US" sz="2400" dirty="0"/>
          </a:p>
        </p:txBody>
      </p:sp>
      <p:sp>
        <p:nvSpPr>
          <p:cNvPr id="11" name="TextBox 55"/>
          <p:cNvSpPr txBox="1">
            <a:spLocks noChangeArrowheads="1"/>
          </p:cNvSpPr>
          <p:nvPr/>
        </p:nvSpPr>
        <p:spPr bwMode="auto">
          <a:xfrm>
            <a:off x="7174552" y="1981200"/>
            <a:ext cx="4454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D</a:t>
            </a:r>
            <a:endParaRPr lang="en-US" sz="2400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rm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B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C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/>
              <a:t>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#2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3. What tracts are found in the red box? </a:t>
            </a:r>
            <a:endParaRPr lang="en-US" dirty="0"/>
          </a:p>
        </p:txBody>
      </p:sp>
      <p:pic>
        <p:nvPicPr>
          <p:cNvPr id="5" name="Picture 37" descr="Mb-3"/>
          <p:cNvPicPr>
            <a:picLocks noChangeAspect="1" noChangeArrowheads="1"/>
          </p:cNvPicPr>
          <p:nvPr/>
        </p:nvPicPr>
        <p:blipFill>
          <a:blip r:embed="rId5" cstate="print"/>
          <a:srcRect t="2251" b="2251"/>
          <a:stretch>
            <a:fillRect/>
          </a:stretch>
        </p:blipFill>
        <p:spPr bwMode="auto">
          <a:xfrm>
            <a:off x="5486400" y="2209800"/>
            <a:ext cx="3657600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reeform 74"/>
          <p:cNvSpPr>
            <a:spLocks/>
          </p:cNvSpPr>
          <p:nvPr/>
        </p:nvSpPr>
        <p:spPr bwMode="auto">
          <a:xfrm>
            <a:off x="5562600" y="3581400"/>
            <a:ext cx="766763" cy="890588"/>
          </a:xfrm>
          <a:custGeom>
            <a:avLst/>
            <a:gdLst>
              <a:gd name="T0" fmla="*/ 374650 w 483"/>
              <a:gd name="T1" fmla="*/ 12700 h 561"/>
              <a:gd name="T2" fmla="*/ 520700 w 483"/>
              <a:gd name="T3" fmla="*/ 258763 h 561"/>
              <a:gd name="T4" fmla="*/ 593725 w 483"/>
              <a:gd name="T5" fmla="*/ 465138 h 561"/>
              <a:gd name="T6" fmla="*/ 660400 w 483"/>
              <a:gd name="T7" fmla="*/ 560388 h 561"/>
              <a:gd name="T8" fmla="*/ 741363 w 483"/>
              <a:gd name="T9" fmla="*/ 655638 h 561"/>
              <a:gd name="T10" fmla="*/ 506413 w 483"/>
              <a:gd name="T11" fmla="*/ 890588 h 561"/>
              <a:gd name="T12" fmla="*/ 307975 w 483"/>
              <a:gd name="T13" fmla="*/ 655638 h 561"/>
              <a:gd name="T14" fmla="*/ 28575 w 483"/>
              <a:gd name="T15" fmla="*/ 355600 h 561"/>
              <a:gd name="T16" fmla="*/ 139700 w 483"/>
              <a:gd name="T17" fmla="*/ 179388 h 561"/>
              <a:gd name="T18" fmla="*/ 374650 w 483"/>
              <a:gd name="T19" fmla="*/ 12700 h 56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83"/>
              <a:gd name="T31" fmla="*/ 0 h 561"/>
              <a:gd name="T32" fmla="*/ 483 w 483"/>
              <a:gd name="T33" fmla="*/ 561 h 56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83" h="561">
                <a:moveTo>
                  <a:pt x="236" y="8"/>
                </a:moveTo>
                <a:cubicBezTo>
                  <a:pt x="276" y="16"/>
                  <a:pt x="305" y="116"/>
                  <a:pt x="328" y="163"/>
                </a:cubicBezTo>
                <a:cubicBezTo>
                  <a:pt x="351" y="210"/>
                  <a:pt x="359" y="261"/>
                  <a:pt x="374" y="293"/>
                </a:cubicBezTo>
                <a:cubicBezTo>
                  <a:pt x="389" y="325"/>
                  <a:pt x="401" y="333"/>
                  <a:pt x="416" y="353"/>
                </a:cubicBezTo>
                <a:cubicBezTo>
                  <a:pt x="431" y="373"/>
                  <a:pt x="483" y="378"/>
                  <a:pt x="467" y="413"/>
                </a:cubicBezTo>
                <a:cubicBezTo>
                  <a:pt x="451" y="448"/>
                  <a:pt x="364" y="561"/>
                  <a:pt x="319" y="561"/>
                </a:cubicBezTo>
                <a:cubicBezTo>
                  <a:pt x="274" y="561"/>
                  <a:pt x="244" y="469"/>
                  <a:pt x="194" y="413"/>
                </a:cubicBezTo>
                <a:cubicBezTo>
                  <a:pt x="144" y="357"/>
                  <a:pt x="36" y="274"/>
                  <a:pt x="18" y="224"/>
                </a:cubicBezTo>
                <a:cubicBezTo>
                  <a:pt x="0" y="174"/>
                  <a:pt x="51" y="148"/>
                  <a:pt x="88" y="113"/>
                </a:cubicBezTo>
                <a:cubicBezTo>
                  <a:pt x="125" y="78"/>
                  <a:pt x="196" y="0"/>
                  <a:pt x="236" y="8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prstShdw prst="shdw17" dist="17961" dir="13500000">
              <a:schemeClr val="bg2">
                <a:alpha val="74997"/>
              </a:schemeClr>
            </a:prst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rm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Corticospinals</a:t>
            </a:r>
            <a:r>
              <a:rPr lang="en-US" dirty="0" smtClean="0"/>
              <a:t> and </a:t>
            </a:r>
            <a:r>
              <a:rPr lang="en-US" dirty="0" err="1" smtClean="0"/>
              <a:t>corticobulbars</a:t>
            </a:r>
            <a:r>
              <a:rPr lang="en-US" dirty="0" smtClean="0"/>
              <a:t>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Corticobulbars</a:t>
            </a:r>
            <a:r>
              <a:rPr lang="en-US" dirty="0" smtClean="0"/>
              <a:t> and </a:t>
            </a:r>
            <a:r>
              <a:rPr lang="en-US" dirty="0" err="1" smtClean="0"/>
              <a:t>corticoreticulars</a:t>
            </a:r>
            <a:r>
              <a:rPr lang="en-US" dirty="0" smtClean="0"/>
              <a:t>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Corticospinals</a:t>
            </a:r>
            <a:r>
              <a:rPr lang="en-US" dirty="0" smtClean="0"/>
              <a:t> and </a:t>
            </a:r>
            <a:r>
              <a:rPr lang="en-US" dirty="0" err="1" smtClean="0"/>
              <a:t>corticoreticulars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#2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4. The area in yellow would not contain the </a:t>
            </a:r>
            <a:endParaRPr lang="en-US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2187" y="1676400"/>
            <a:ext cx="4341813" cy="286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reeform 65"/>
          <p:cNvSpPr>
            <a:spLocks/>
          </p:cNvSpPr>
          <p:nvPr/>
        </p:nvSpPr>
        <p:spPr bwMode="auto">
          <a:xfrm>
            <a:off x="5183187" y="3429000"/>
            <a:ext cx="1371600" cy="898525"/>
          </a:xfrm>
          <a:custGeom>
            <a:avLst/>
            <a:gdLst>
              <a:gd name="T0" fmla="*/ 2147483647 w 864"/>
              <a:gd name="T1" fmla="*/ 2147483647 h 662"/>
              <a:gd name="T2" fmla="*/ 2147483647 w 864"/>
              <a:gd name="T3" fmla="*/ 2147483647 h 662"/>
              <a:gd name="T4" fmla="*/ 2147483647 w 864"/>
              <a:gd name="T5" fmla="*/ 2147483647 h 662"/>
              <a:gd name="T6" fmla="*/ 2147483647 w 864"/>
              <a:gd name="T7" fmla="*/ 2147483647 h 662"/>
              <a:gd name="T8" fmla="*/ 2147483647 w 864"/>
              <a:gd name="T9" fmla="*/ 2147483647 h 662"/>
              <a:gd name="T10" fmla="*/ 2147483647 w 864"/>
              <a:gd name="T11" fmla="*/ 2147483647 h 662"/>
              <a:gd name="T12" fmla="*/ 2147483647 w 864"/>
              <a:gd name="T13" fmla="*/ 2147483647 h 662"/>
              <a:gd name="T14" fmla="*/ 2147483647 w 864"/>
              <a:gd name="T15" fmla="*/ 2147483647 h 662"/>
              <a:gd name="T16" fmla="*/ 2147483647 w 864"/>
              <a:gd name="T17" fmla="*/ 2147483647 h 662"/>
              <a:gd name="T18" fmla="*/ 2147483647 w 864"/>
              <a:gd name="T19" fmla="*/ 2147483647 h 662"/>
              <a:gd name="T20" fmla="*/ 2147483647 w 864"/>
              <a:gd name="T21" fmla="*/ 2147483647 h 662"/>
              <a:gd name="T22" fmla="*/ 2147483647 w 864"/>
              <a:gd name="T23" fmla="*/ 2147483647 h 662"/>
              <a:gd name="T24" fmla="*/ 2147483647 w 864"/>
              <a:gd name="T25" fmla="*/ 2147483647 h 662"/>
              <a:gd name="T26" fmla="*/ 2147483647 w 864"/>
              <a:gd name="T27" fmla="*/ 2147483647 h 662"/>
              <a:gd name="T28" fmla="*/ 2147483647 w 864"/>
              <a:gd name="T29" fmla="*/ 2147483647 h 662"/>
              <a:gd name="T30" fmla="*/ 2147483647 w 864"/>
              <a:gd name="T31" fmla="*/ 2147483647 h 662"/>
              <a:gd name="T32" fmla="*/ 2147483647 w 864"/>
              <a:gd name="T33" fmla="*/ 2147483647 h 662"/>
              <a:gd name="T34" fmla="*/ 2147483647 w 864"/>
              <a:gd name="T35" fmla="*/ 2147483647 h 662"/>
              <a:gd name="T36" fmla="*/ 2147483647 w 864"/>
              <a:gd name="T37" fmla="*/ 2147483647 h 662"/>
              <a:gd name="T38" fmla="*/ 2147483647 w 864"/>
              <a:gd name="T39" fmla="*/ 2147483647 h 662"/>
              <a:gd name="T40" fmla="*/ 2147483647 w 864"/>
              <a:gd name="T41" fmla="*/ 2147483647 h 662"/>
              <a:gd name="T42" fmla="*/ 2147483647 w 864"/>
              <a:gd name="T43" fmla="*/ 2147483647 h 66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864"/>
              <a:gd name="T67" fmla="*/ 0 h 662"/>
              <a:gd name="T68" fmla="*/ 864 w 864"/>
              <a:gd name="T69" fmla="*/ 662 h 662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864" h="662">
                <a:moveTo>
                  <a:pt x="787" y="156"/>
                </a:moveTo>
                <a:cubicBezTo>
                  <a:pt x="772" y="150"/>
                  <a:pt x="744" y="141"/>
                  <a:pt x="730" y="152"/>
                </a:cubicBezTo>
                <a:cubicBezTo>
                  <a:pt x="716" y="163"/>
                  <a:pt x="709" y="189"/>
                  <a:pt x="702" y="221"/>
                </a:cubicBezTo>
                <a:cubicBezTo>
                  <a:pt x="695" y="253"/>
                  <a:pt x="692" y="308"/>
                  <a:pt x="688" y="346"/>
                </a:cubicBezTo>
                <a:cubicBezTo>
                  <a:pt x="684" y="384"/>
                  <a:pt x="697" y="426"/>
                  <a:pt x="679" y="452"/>
                </a:cubicBezTo>
                <a:cubicBezTo>
                  <a:pt x="661" y="478"/>
                  <a:pt x="620" y="494"/>
                  <a:pt x="582" y="503"/>
                </a:cubicBezTo>
                <a:cubicBezTo>
                  <a:pt x="544" y="512"/>
                  <a:pt x="491" y="527"/>
                  <a:pt x="448" y="508"/>
                </a:cubicBezTo>
                <a:cubicBezTo>
                  <a:pt x="405" y="489"/>
                  <a:pt x="352" y="432"/>
                  <a:pt x="323" y="387"/>
                </a:cubicBezTo>
                <a:cubicBezTo>
                  <a:pt x="294" y="342"/>
                  <a:pt x="287" y="279"/>
                  <a:pt x="272" y="240"/>
                </a:cubicBezTo>
                <a:cubicBezTo>
                  <a:pt x="257" y="201"/>
                  <a:pt x="245" y="178"/>
                  <a:pt x="235" y="152"/>
                </a:cubicBezTo>
                <a:cubicBezTo>
                  <a:pt x="225" y="126"/>
                  <a:pt x="221" y="107"/>
                  <a:pt x="212" y="82"/>
                </a:cubicBezTo>
                <a:cubicBezTo>
                  <a:pt x="203" y="57"/>
                  <a:pt x="211" y="8"/>
                  <a:pt x="179" y="4"/>
                </a:cubicBezTo>
                <a:cubicBezTo>
                  <a:pt x="147" y="0"/>
                  <a:pt x="44" y="9"/>
                  <a:pt x="22" y="55"/>
                </a:cubicBezTo>
                <a:cubicBezTo>
                  <a:pt x="0" y="101"/>
                  <a:pt x="18" y="210"/>
                  <a:pt x="45" y="281"/>
                </a:cubicBezTo>
                <a:cubicBezTo>
                  <a:pt x="72" y="352"/>
                  <a:pt x="132" y="425"/>
                  <a:pt x="184" y="480"/>
                </a:cubicBezTo>
                <a:cubicBezTo>
                  <a:pt x="236" y="535"/>
                  <a:pt x="286" y="584"/>
                  <a:pt x="360" y="614"/>
                </a:cubicBezTo>
                <a:cubicBezTo>
                  <a:pt x="434" y="644"/>
                  <a:pt x="556" y="662"/>
                  <a:pt x="628" y="660"/>
                </a:cubicBezTo>
                <a:cubicBezTo>
                  <a:pt x="700" y="658"/>
                  <a:pt x="753" y="642"/>
                  <a:pt x="790" y="600"/>
                </a:cubicBezTo>
                <a:cubicBezTo>
                  <a:pt x="827" y="558"/>
                  <a:pt x="839" y="459"/>
                  <a:pt x="850" y="406"/>
                </a:cubicBezTo>
                <a:cubicBezTo>
                  <a:pt x="861" y="353"/>
                  <a:pt x="864" y="317"/>
                  <a:pt x="859" y="281"/>
                </a:cubicBezTo>
                <a:cubicBezTo>
                  <a:pt x="854" y="245"/>
                  <a:pt x="834" y="210"/>
                  <a:pt x="822" y="189"/>
                </a:cubicBezTo>
                <a:cubicBezTo>
                  <a:pt x="810" y="168"/>
                  <a:pt x="802" y="162"/>
                  <a:pt x="787" y="156"/>
                </a:cubicBezTo>
                <a:close/>
              </a:path>
            </a:pathLst>
          </a:custGeom>
          <a:noFill/>
          <a:ln w="19050">
            <a:solidFill>
              <a:srgbClr val="FFFF00"/>
            </a:solidFill>
            <a:round/>
            <a:headEnd/>
            <a:tailEnd/>
          </a:ln>
          <a:effectLst>
            <a:prstShdw prst="shdw17" dist="17961" dir="13500000">
              <a:schemeClr val="bg2">
                <a:alpha val="74997"/>
              </a:schemeClr>
            </a:prst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381000" y="1371600"/>
            <a:ext cx="4114800" cy="4525963"/>
          </a:xfrm>
        </p:spPr>
        <p:txBody>
          <a:bodyPr>
            <a:norm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Corticospinal</a:t>
            </a:r>
            <a:r>
              <a:rPr lang="en-US" dirty="0" smtClean="0"/>
              <a:t> tract.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Vestibulospinal</a:t>
            </a:r>
            <a:r>
              <a:rPr lang="en-US" dirty="0" smtClean="0"/>
              <a:t> tract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Medial </a:t>
            </a:r>
            <a:r>
              <a:rPr lang="en-US" dirty="0" err="1" smtClean="0"/>
              <a:t>Reticulospinal</a:t>
            </a:r>
            <a:r>
              <a:rPr lang="en-US" dirty="0" smtClean="0"/>
              <a:t> tract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#2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3. The C8 spinal nerve emerges between which of the following vertebrae?</a:t>
            </a:r>
            <a:endParaRPr lang="en-US" sz="3600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C7 and C8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C8 and T1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C7 and T1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T1 and T2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#1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Which of these is located in the upper thoracic region?</a:t>
            </a:r>
            <a:endParaRPr lang="en-US" dirty="0"/>
          </a:p>
        </p:txBody>
      </p:sp>
      <p:pic>
        <p:nvPicPr>
          <p:cNvPr id="5" name="Picture 2" descr="T2a"/>
          <p:cNvPicPr>
            <a:picLocks noChangeAspect="1" noChangeArrowheads="1"/>
          </p:cNvPicPr>
          <p:nvPr/>
        </p:nvPicPr>
        <p:blipFill>
          <a:blip r:embed="rId5" cstate="print"/>
          <a:srcRect l="4555" t="6912" r="4732" b="9930"/>
          <a:stretch>
            <a:fillRect/>
          </a:stretch>
        </p:blipFill>
        <p:spPr bwMode="auto">
          <a:xfrm>
            <a:off x="6481818" y="1781174"/>
            <a:ext cx="2536769" cy="1876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print"/>
          <a:srcRect t="3914"/>
          <a:stretch>
            <a:fillRect/>
          </a:stretch>
        </p:blipFill>
        <p:spPr bwMode="auto">
          <a:xfrm>
            <a:off x="2060860" y="4770438"/>
            <a:ext cx="2531778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7" cstate="print"/>
          <a:srcRect l="11388" r="12958" b="5467"/>
          <a:stretch>
            <a:fillRect/>
          </a:stretch>
        </p:blipFill>
        <p:spPr bwMode="auto">
          <a:xfrm>
            <a:off x="5791200" y="4247611"/>
            <a:ext cx="2815028" cy="2610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43491" y="1600200"/>
            <a:ext cx="3412722" cy="2248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057400" y="3810000"/>
            <a:ext cx="4812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A</a:t>
            </a:r>
            <a:endParaRPr lang="en-US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6833978" y="3505200"/>
            <a:ext cx="4812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B</a:t>
            </a:r>
            <a:endParaRPr lang="en-US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4343400" y="6150114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C</a:t>
            </a:r>
            <a:endParaRPr lang="en-US" sz="4000" dirty="0"/>
          </a:p>
        </p:txBody>
      </p:sp>
      <p:sp>
        <p:nvSpPr>
          <p:cNvPr id="12" name="TextBox 11"/>
          <p:cNvSpPr txBox="1"/>
          <p:nvPr/>
        </p:nvSpPr>
        <p:spPr>
          <a:xfrm>
            <a:off x="8382000" y="6150114"/>
            <a:ext cx="5004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D</a:t>
            </a:r>
            <a:endParaRPr lang="en-US" sz="4000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rm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B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C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/>
              <a:t>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#2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1. A lower motor neuron and the muscles it innervates is called a: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Muscle spindle.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Neuromuscular spindle.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Motor unit.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Gamma loop.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#3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2. Which symptom is not found in Lower Motor Neuron Syndrome?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Spastic paralysis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Hypotonia</a:t>
            </a:r>
            <a:endParaRPr lang="en-US" dirty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Rapid atrophy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Decreased or absent reflexes.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#3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3. Which of the following descending pathways is found in the lateral spinal cord?</a:t>
            </a:r>
            <a:endParaRPr lang="en-US" sz="3200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Corticopinals</a:t>
            </a:r>
            <a:r>
              <a:rPr lang="en-US" dirty="0" smtClean="0"/>
              <a:t>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Corticobulbars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Vestibulospinals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Medial </a:t>
            </a:r>
            <a:r>
              <a:rPr lang="en-US" dirty="0" err="1" smtClean="0"/>
              <a:t>reticulospinals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#3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4. Which of the following is not found in Upper Motor Neuron Syndrome?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Hyperactive reflexes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Spastic paralysis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Babinski</a:t>
            </a:r>
            <a:r>
              <a:rPr lang="en-US" dirty="0" smtClean="0"/>
              <a:t> sign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Pronounced atrophy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#3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5. Which pathway would be found in the area surrounded by the red circle?</a:t>
            </a:r>
            <a:endParaRPr lang="en-US" dirty="0"/>
          </a:p>
        </p:txBody>
      </p:sp>
      <p:pic>
        <p:nvPicPr>
          <p:cNvPr id="5" name="Picture 3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45100" y="2133600"/>
            <a:ext cx="3898900" cy="290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6324600" y="4343400"/>
            <a:ext cx="762000" cy="609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876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Vestibulospinal</a:t>
            </a:r>
            <a:r>
              <a:rPr lang="en-US" dirty="0" smtClean="0"/>
              <a:t> tract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Medial </a:t>
            </a:r>
            <a:r>
              <a:rPr lang="en-US" dirty="0" err="1" smtClean="0"/>
              <a:t>reticulospinal</a:t>
            </a:r>
            <a:r>
              <a:rPr lang="en-US" dirty="0" smtClean="0"/>
              <a:t> tract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Lateral  </a:t>
            </a:r>
            <a:r>
              <a:rPr lang="en-US" dirty="0" err="1" smtClean="0"/>
              <a:t>reticulospinal</a:t>
            </a:r>
            <a:r>
              <a:rPr lang="en-US" dirty="0" smtClean="0"/>
              <a:t> tract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Corticospinal</a:t>
            </a:r>
            <a:r>
              <a:rPr lang="en-US" dirty="0" smtClean="0"/>
              <a:t> tract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#3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6. Which is not a part of the basal ganglia?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Caudate nucleus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Putamen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Globus</a:t>
            </a:r>
            <a:r>
              <a:rPr lang="en-US" dirty="0" smtClean="0"/>
              <a:t> </a:t>
            </a:r>
            <a:r>
              <a:rPr lang="en-US" dirty="0" err="1" smtClean="0"/>
              <a:t>pallidus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Red nucleus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#3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 smtClean="0"/>
              <a:t>7. </a:t>
            </a:r>
            <a:r>
              <a:rPr lang="en-US" dirty="0" err="1" smtClean="0"/>
              <a:t>Substantia</a:t>
            </a:r>
            <a:r>
              <a:rPr lang="en-US" dirty="0" smtClean="0"/>
              <a:t> </a:t>
            </a:r>
            <a:r>
              <a:rPr lang="en-US" dirty="0" err="1" smtClean="0"/>
              <a:t>nigra</a:t>
            </a:r>
            <a:r>
              <a:rPr lang="en-US" dirty="0" smtClean="0"/>
              <a:t> is found in the: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Cerebral cortex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Diencephalon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Midbrain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Pons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#3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8. How many peduncles connect the cerebellum to the brainstem?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2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3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/>
              <a:t>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#3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9. </a:t>
            </a:r>
            <a:r>
              <a:rPr lang="en-US" sz="3600" dirty="0" err="1" smtClean="0"/>
              <a:t>Truncal</a:t>
            </a:r>
            <a:r>
              <a:rPr lang="en-US" sz="3600" dirty="0" smtClean="0"/>
              <a:t> ataxia and standing on a wide base reeling from side to side indicates:</a:t>
            </a:r>
            <a:endParaRPr lang="en-US" sz="3600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Flocculonodular</a:t>
            </a:r>
            <a:r>
              <a:rPr lang="en-US" dirty="0" smtClean="0"/>
              <a:t> lobe syndrome.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Anterior lobe syndrome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Posterior lobe syndrome.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#3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4. The region at the tip of the arrow is the:</a:t>
            </a:r>
            <a:endParaRPr lang="en-US" dirty="0"/>
          </a:p>
        </p:txBody>
      </p:sp>
      <p:pic>
        <p:nvPicPr>
          <p:cNvPr id="7" name="Picture 11" descr="midsag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2863" y="1828800"/>
            <a:ext cx="5291137" cy="398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 rot="10800000">
            <a:off x="6324600" y="4876800"/>
            <a:ext cx="1371600" cy="609600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Medulla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Pons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Midbrain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Diencephalon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#1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10.  An intention tremor would indicate:</a:t>
            </a:r>
            <a:endParaRPr lang="en-US" sz="3600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Basal Ganglia disease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Posterior lobe syndrome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Anterior lobe syndrome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Flocculonodular</a:t>
            </a:r>
            <a:r>
              <a:rPr lang="en-US" dirty="0" smtClean="0"/>
              <a:t> lobe syndrome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#3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1. The posterior </a:t>
            </a:r>
            <a:r>
              <a:rPr lang="en-US" dirty="0" err="1" smtClean="0"/>
              <a:t>spinocerebellar</a:t>
            </a:r>
            <a:r>
              <a:rPr lang="en-US" dirty="0" smtClean="0"/>
              <a:t> tract would be found at:</a:t>
            </a:r>
            <a:endParaRPr lang="en-US" dirty="0"/>
          </a:p>
        </p:txBody>
      </p:sp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4" cstate="print"/>
          <a:srcRect t="4050" b="8505"/>
          <a:stretch>
            <a:fillRect/>
          </a:stretch>
        </p:blipFill>
        <p:spPr bwMode="auto">
          <a:xfrm>
            <a:off x="4419600" y="1905000"/>
            <a:ext cx="4419600" cy="305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172200" y="2514600"/>
            <a:ext cx="421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6664690" y="3834825"/>
            <a:ext cx="421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B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4724400" y="3810000"/>
            <a:ext cx="404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8305800" y="1524000"/>
            <a:ext cx="4379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D</a:t>
            </a:r>
            <a:endParaRPr lang="en-US" sz="3200" dirty="0"/>
          </a:p>
        </p:txBody>
      </p:sp>
      <p:cxnSp>
        <p:nvCxnSpPr>
          <p:cNvPr id="11" name="Straight Arrow Connector 10"/>
          <p:cNvCxnSpPr>
            <a:stCxn id="9" idx="2"/>
          </p:cNvCxnSpPr>
          <p:nvPr/>
        </p:nvCxnSpPr>
        <p:spPr>
          <a:xfrm rot="5400000">
            <a:off x="8174273" y="2316502"/>
            <a:ext cx="558225" cy="14277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B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C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/>
              <a:t>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#3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 smtClean="0"/>
              <a:t>2. The dentate nucleus is 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6325" y="1447800"/>
            <a:ext cx="4257675" cy="411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334000" y="2286000"/>
            <a:ext cx="436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B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74062" y="2438400"/>
            <a:ext cx="45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A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40662" y="4687669"/>
            <a:ext cx="436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C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50462" y="4154269"/>
            <a:ext cx="4683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D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381000" y="12954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B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C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/>
              <a:t>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#3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 smtClean="0"/>
              <a:t>3. </a:t>
            </a:r>
            <a:r>
              <a:rPr lang="en-US" dirty="0" err="1" smtClean="0"/>
              <a:t>Substantia</a:t>
            </a:r>
            <a:r>
              <a:rPr lang="en-US" dirty="0" smtClean="0"/>
              <a:t> </a:t>
            </a:r>
            <a:r>
              <a:rPr lang="en-US" dirty="0" err="1" smtClean="0"/>
              <a:t>nigra</a:t>
            </a:r>
            <a:r>
              <a:rPr lang="en-US" dirty="0" smtClean="0"/>
              <a:t> is located at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2000" y="1143000"/>
            <a:ext cx="5842000" cy="400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B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C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001000" y="2514600"/>
            <a:ext cx="421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B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24600" y="1981200"/>
            <a:ext cx="45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A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38600" y="2514600"/>
            <a:ext cx="4379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D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24600" y="3225225"/>
            <a:ext cx="404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C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#3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 smtClean="0"/>
              <a:t>4. The caudate nucleus is found at:</a:t>
            </a:r>
            <a:endParaRPr lang="en-US" dirty="0"/>
          </a:p>
        </p:txBody>
      </p:sp>
      <p:pic>
        <p:nvPicPr>
          <p:cNvPr id="5" name="Picture 4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05288" y="1295400"/>
            <a:ext cx="4938712" cy="401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181600" y="2057400"/>
            <a:ext cx="431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C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0" y="1905000"/>
            <a:ext cx="45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B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86400" y="1371600"/>
            <a:ext cx="45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A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00" y="3657600"/>
            <a:ext cx="4683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D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B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C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/>
              <a:t>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#3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 smtClean="0"/>
              <a:t>5. The yellow </a:t>
            </a:r>
            <a:r>
              <a:rPr lang="en-US" dirty="0" err="1" smtClean="0"/>
              <a:t>asterick</a:t>
            </a:r>
            <a:r>
              <a:rPr lang="en-US" dirty="0" smtClean="0"/>
              <a:t> lies over the:</a:t>
            </a:r>
            <a:endParaRPr lang="en-US" dirty="0"/>
          </a:p>
        </p:txBody>
      </p:sp>
      <p:grpSp>
        <p:nvGrpSpPr>
          <p:cNvPr id="4" name="Group 47"/>
          <p:cNvGrpSpPr>
            <a:grpSpLocks/>
          </p:cNvGrpSpPr>
          <p:nvPr/>
        </p:nvGrpSpPr>
        <p:grpSpPr bwMode="auto">
          <a:xfrm>
            <a:off x="3759200" y="1371600"/>
            <a:ext cx="5384800" cy="3881438"/>
            <a:chOff x="816" y="0"/>
            <a:chExt cx="3392" cy="2445"/>
          </a:xfrm>
        </p:grpSpPr>
        <p:pic>
          <p:nvPicPr>
            <p:cNvPr id="6" name="Picture 1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16" y="0"/>
              <a:ext cx="3392" cy="24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32"/>
            <p:cNvSpPr>
              <a:spLocks noChangeArrowheads="1"/>
            </p:cNvSpPr>
            <p:nvPr/>
          </p:nvSpPr>
          <p:spPr bwMode="auto">
            <a:xfrm>
              <a:off x="3456" y="768"/>
              <a:ext cx="472" cy="91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88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68" charset="0"/>
                </a:rPr>
                <a:t>*</a:t>
              </a:r>
              <a:endParaRPr lang="en-US" sz="88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68" charset="0"/>
              </a:endParaRPr>
            </a:p>
          </p:txBody>
        </p:sp>
      </p:grp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0" y="15240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Inferior </a:t>
            </a:r>
            <a:r>
              <a:rPr lang="en-US" dirty="0" err="1" smtClean="0"/>
              <a:t>cerebellar</a:t>
            </a:r>
            <a:r>
              <a:rPr lang="en-US" dirty="0" smtClean="0"/>
              <a:t> peduncle.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Middle </a:t>
            </a:r>
            <a:r>
              <a:rPr lang="en-US" dirty="0" err="1" smtClean="0"/>
              <a:t>cerebellar</a:t>
            </a:r>
            <a:r>
              <a:rPr lang="en-US" dirty="0" smtClean="0"/>
              <a:t> peduncle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Inferior </a:t>
            </a:r>
            <a:r>
              <a:rPr lang="en-US" dirty="0" err="1" smtClean="0"/>
              <a:t>cerebellar</a:t>
            </a:r>
            <a:r>
              <a:rPr lang="en-US" dirty="0" smtClean="0"/>
              <a:t> peduncle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#3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1. Which is not a part of the basal ganglia?</a:t>
            </a:r>
            <a:endParaRPr lang="en-US" sz="3600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Caudate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Putamen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Dentate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Globus</a:t>
            </a:r>
            <a:r>
              <a:rPr lang="en-US" dirty="0" smtClean="0"/>
              <a:t> </a:t>
            </a:r>
            <a:r>
              <a:rPr lang="en-US" dirty="0" err="1" smtClean="0"/>
              <a:t>pallidus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#4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2. Which is not a deep nucleus of the cerebellum?</a:t>
            </a:r>
            <a:endParaRPr lang="en-US" sz="3200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Interposed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Fastigial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Dentate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Subthalamic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#4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3. Identify the part of the cerebellum at the tip of the pointer.</a:t>
            </a:r>
            <a:endParaRPr lang="en-US" dirty="0"/>
          </a:p>
        </p:txBody>
      </p:sp>
      <p:pic>
        <p:nvPicPr>
          <p:cNvPr id="5" name="Picture 6" descr="cerebellum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71716" y="2590800"/>
            <a:ext cx="4972283" cy="2911475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" name="Down Arrow 5"/>
          <p:cNvSpPr/>
          <p:nvPr/>
        </p:nvSpPr>
        <p:spPr>
          <a:xfrm>
            <a:off x="6477000" y="3352800"/>
            <a:ext cx="3048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Vermis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Paravermis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Anterior lobe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Flocculonodular</a:t>
            </a:r>
            <a:r>
              <a:rPr lang="en-US" dirty="0" smtClean="0"/>
              <a:t> lobe.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#4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054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5. The fourth ventricle lies above the: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Spinal cord and medulla.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Medulla and </a:t>
            </a:r>
            <a:r>
              <a:rPr lang="en-US" dirty="0" err="1" smtClean="0"/>
              <a:t>pons</a:t>
            </a:r>
            <a:r>
              <a:rPr lang="en-US" dirty="0" smtClean="0"/>
              <a:t>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Pons and midbrain.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Diencephalon.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#1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4564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9774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8337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8. Where is the pain pathway for the right little toe located?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Right cervical spinal cord.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Left medial </a:t>
            </a:r>
            <a:r>
              <a:rPr lang="en-US" dirty="0" err="1" smtClean="0"/>
              <a:t>lemniscus</a:t>
            </a:r>
            <a:r>
              <a:rPr lang="en-US" dirty="0" smtClean="0"/>
              <a:t>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Right VPL nucleus of the Thalamus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Left </a:t>
            </a:r>
            <a:r>
              <a:rPr lang="en-US" dirty="0" err="1" smtClean="0"/>
              <a:t>postcentral</a:t>
            </a:r>
            <a:r>
              <a:rPr lang="en-US" dirty="0" smtClean="0"/>
              <a:t> </a:t>
            </a:r>
            <a:r>
              <a:rPr lang="en-US" dirty="0" err="1" smtClean="0"/>
              <a:t>gyrus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#4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9. The ability to distinguish stimulation by one or two points applied to the skin is called:</a:t>
            </a:r>
            <a:endParaRPr lang="en-US" sz="3200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Stereognosis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Graphesthesia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Two-point sense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#4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10. Which of the mechanoreceptors is most sensitive and senses vibration?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Pacinian</a:t>
            </a:r>
            <a:r>
              <a:rPr lang="en-US" dirty="0" smtClean="0"/>
              <a:t> corpuscles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Merkels</a:t>
            </a:r>
            <a:r>
              <a:rPr lang="en-US" dirty="0" smtClean="0"/>
              <a:t> discs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Meissners</a:t>
            </a:r>
            <a:r>
              <a:rPr lang="en-US" dirty="0" smtClean="0"/>
              <a:t> corpuscles.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Ruffini</a:t>
            </a:r>
            <a:r>
              <a:rPr lang="en-US" dirty="0" smtClean="0"/>
              <a:t> endings.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#4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1. The sensory neurons for </a:t>
            </a:r>
            <a:r>
              <a:rPr lang="en-US" sz="3200" dirty="0" err="1" smtClean="0"/>
              <a:t>proprioception</a:t>
            </a:r>
            <a:r>
              <a:rPr lang="en-US" sz="3200" dirty="0" smtClean="0"/>
              <a:t> from the big toe ascend in the spinal cord in the:</a:t>
            </a:r>
            <a:endParaRPr lang="en-US" sz="3200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Fasciculus </a:t>
            </a:r>
            <a:r>
              <a:rPr lang="en-US" dirty="0" err="1" smtClean="0"/>
              <a:t>gracilis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Fasciculus </a:t>
            </a:r>
            <a:r>
              <a:rPr lang="en-US" dirty="0" err="1" smtClean="0"/>
              <a:t>cuneatus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Anterolateral</a:t>
            </a:r>
            <a:r>
              <a:rPr lang="en-US" dirty="0" smtClean="0"/>
              <a:t> </a:t>
            </a:r>
            <a:r>
              <a:rPr lang="en-US" dirty="0" err="1" smtClean="0"/>
              <a:t>funiculus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#4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2. The structure at the pointer is the:</a:t>
            </a:r>
            <a:endParaRPr lang="en-US" dirty="0"/>
          </a:p>
        </p:txBody>
      </p:sp>
      <p:pic>
        <p:nvPicPr>
          <p:cNvPr id="5" name="Picture 6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371600"/>
            <a:ext cx="4572000" cy="401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own Arrow 5"/>
          <p:cNvSpPr/>
          <p:nvPr/>
        </p:nvSpPr>
        <p:spPr>
          <a:xfrm>
            <a:off x="8534400" y="2057400"/>
            <a:ext cx="304800" cy="838200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Nucleus </a:t>
            </a:r>
            <a:r>
              <a:rPr lang="en-US" dirty="0" err="1" smtClean="0"/>
              <a:t>gracilis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Nucleus </a:t>
            </a:r>
            <a:r>
              <a:rPr lang="en-US" dirty="0" err="1" smtClean="0"/>
              <a:t>cuneatus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Accessory </a:t>
            </a:r>
            <a:r>
              <a:rPr lang="en-US" dirty="0" err="1" smtClean="0"/>
              <a:t>cuneate</a:t>
            </a:r>
            <a:r>
              <a:rPr lang="en-US" dirty="0" smtClean="0"/>
              <a:t> nucleus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Spinal nucleus of 5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#4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3. The arrow points to:</a:t>
            </a:r>
            <a:endParaRPr lang="en-US" dirty="0"/>
          </a:p>
        </p:txBody>
      </p:sp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1447800"/>
            <a:ext cx="4982932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own Arrow 5"/>
          <p:cNvSpPr/>
          <p:nvPr/>
        </p:nvSpPr>
        <p:spPr>
          <a:xfrm>
            <a:off x="6629400" y="3810000"/>
            <a:ext cx="304800" cy="45720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0" y="10668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sz="2400" dirty="0" smtClean="0"/>
              <a:t>Axon #2 for vibratory sense from the legs.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400" dirty="0" smtClean="0"/>
              <a:t>Axon #2 for pain and temperature legs.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400" dirty="0" smtClean="0"/>
              <a:t>Axon #2 for vibratory sense from the face.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400" dirty="0" smtClean="0"/>
              <a:t>Axon #2 for </a:t>
            </a:r>
            <a:r>
              <a:rPr lang="en-US" sz="2400" dirty="0" err="1" smtClean="0"/>
              <a:t>proprioception</a:t>
            </a:r>
            <a:r>
              <a:rPr lang="en-US" sz="2400" dirty="0" smtClean="0"/>
              <a:t> for the face.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#4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4. The arrow points to the tract carrying pressure sense from the:</a:t>
            </a:r>
            <a:endParaRPr lang="en-US" dirty="0"/>
          </a:p>
        </p:txBody>
      </p:sp>
      <p:pic>
        <p:nvPicPr>
          <p:cNvPr id="5" name="Picture 24" descr="pons2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94350" y="1600200"/>
            <a:ext cx="354965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Right leg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Left leg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Right face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Left face</a:t>
            </a:r>
            <a:endParaRPr lang="en-US" dirty="0"/>
          </a:p>
        </p:txBody>
      </p:sp>
      <p:sp>
        <p:nvSpPr>
          <p:cNvPr id="6" name="Up Arrow 5"/>
          <p:cNvSpPr/>
          <p:nvPr/>
        </p:nvSpPr>
        <p:spPr>
          <a:xfrm>
            <a:off x="7543800" y="3505200"/>
            <a:ext cx="304800" cy="381000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534400" y="4724400"/>
            <a:ext cx="335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5410200" y="4800600"/>
            <a:ext cx="380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#4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6. At which specific brainstem level is the trigeminal nerve?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Medulla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Pons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Midbrain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Diencephalon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#1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 smtClean="0"/>
              <a:t>5. The area circled in red is the:</a:t>
            </a:r>
            <a:endParaRPr lang="en-US" dirty="0"/>
          </a:p>
        </p:txBody>
      </p:sp>
      <p:pic>
        <p:nvPicPr>
          <p:cNvPr id="5" name="Picture 3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37981" y="1199146"/>
            <a:ext cx="4806019" cy="42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reeform 74"/>
          <p:cNvSpPr>
            <a:spLocks/>
          </p:cNvSpPr>
          <p:nvPr/>
        </p:nvSpPr>
        <p:spPr bwMode="auto">
          <a:xfrm>
            <a:off x="5410200" y="1295400"/>
            <a:ext cx="1524000" cy="1616075"/>
          </a:xfrm>
          <a:custGeom>
            <a:avLst/>
            <a:gdLst>
              <a:gd name="T0" fmla="*/ 848 w 1029"/>
              <a:gd name="T1" fmla="*/ 1177 h 1187"/>
              <a:gd name="T2" fmla="*/ 926 w 1029"/>
              <a:gd name="T3" fmla="*/ 1177 h 1187"/>
              <a:gd name="T4" fmla="*/ 986 w 1029"/>
              <a:gd name="T5" fmla="*/ 1117 h 1187"/>
              <a:gd name="T6" fmla="*/ 986 w 1029"/>
              <a:gd name="T7" fmla="*/ 974 h 1187"/>
              <a:gd name="T8" fmla="*/ 1010 w 1029"/>
              <a:gd name="T9" fmla="*/ 886 h 1187"/>
              <a:gd name="T10" fmla="*/ 1005 w 1029"/>
              <a:gd name="T11" fmla="*/ 812 h 1187"/>
              <a:gd name="T12" fmla="*/ 866 w 1029"/>
              <a:gd name="T13" fmla="*/ 706 h 1187"/>
              <a:gd name="T14" fmla="*/ 788 w 1029"/>
              <a:gd name="T15" fmla="*/ 613 h 1187"/>
              <a:gd name="T16" fmla="*/ 695 w 1029"/>
              <a:gd name="T17" fmla="*/ 567 h 1187"/>
              <a:gd name="T18" fmla="*/ 732 w 1029"/>
              <a:gd name="T19" fmla="*/ 461 h 1187"/>
              <a:gd name="T20" fmla="*/ 718 w 1029"/>
              <a:gd name="T21" fmla="*/ 373 h 1187"/>
              <a:gd name="T22" fmla="*/ 552 w 1029"/>
              <a:gd name="T23" fmla="*/ 354 h 1187"/>
              <a:gd name="T24" fmla="*/ 487 w 1029"/>
              <a:gd name="T25" fmla="*/ 317 h 1187"/>
              <a:gd name="T26" fmla="*/ 436 w 1029"/>
              <a:gd name="T27" fmla="*/ 248 h 1187"/>
              <a:gd name="T28" fmla="*/ 418 w 1029"/>
              <a:gd name="T29" fmla="*/ 183 h 1187"/>
              <a:gd name="T30" fmla="*/ 464 w 1029"/>
              <a:gd name="T31" fmla="*/ 95 h 1187"/>
              <a:gd name="T32" fmla="*/ 321 w 1029"/>
              <a:gd name="T33" fmla="*/ 35 h 1187"/>
              <a:gd name="T34" fmla="*/ 200 w 1029"/>
              <a:gd name="T35" fmla="*/ 3 h 1187"/>
              <a:gd name="T36" fmla="*/ 122 w 1029"/>
              <a:gd name="T37" fmla="*/ 54 h 1187"/>
              <a:gd name="T38" fmla="*/ 39 w 1029"/>
              <a:gd name="T39" fmla="*/ 72 h 1187"/>
              <a:gd name="T40" fmla="*/ 2 w 1029"/>
              <a:gd name="T41" fmla="*/ 119 h 1187"/>
              <a:gd name="T42" fmla="*/ 29 w 1029"/>
              <a:gd name="T43" fmla="*/ 165 h 1187"/>
              <a:gd name="T44" fmla="*/ 150 w 1029"/>
              <a:gd name="T45" fmla="*/ 197 h 1187"/>
              <a:gd name="T46" fmla="*/ 214 w 1029"/>
              <a:gd name="T47" fmla="*/ 234 h 1187"/>
              <a:gd name="T48" fmla="*/ 219 w 1029"/>
              <a:gd name="T49" fmla="*/ 280 h 1187"/>
              <a:gd name="T50" fmla="*/ 265 w 1029"/>
              <a:gd name="T51" fmla="*/ 299 h 1187"/>
              <a:gd name="T52" fmla="*/ 274 w 1029"/>
              <a:gd name="T53" fmla="*/ 364 h 1187"/>
              <a:gd name="T54" fmla="*/ 408 w 1029"/>
              <a:gd name="T55" fmla="*/ 424 h 1187"/>
              <a:gd name="T56" fmla="*/ 519 w 1029"/>
              <a:gd name="T57" fmla="*/ 456 h 1187"/>
              <a:gd name="T58" fmla="*/ 570 w 1029"/>
              <a:gd name="T59" fmla="*/ 470 h 1187"/>
              <a:gd name="T60" fmla="*/ 552 w 1029"/>
              <a:gd name="T61" fmla="*/ 525 h 1187"/>
              <a:gd name="T62" fmla="*/ 552 w 1029"/>
              <a:gd name="T63" fmla="*/ 613 h 1187"/>
              <a:gd name="T64" fmla="*/ 570 w 1029"/>
              <a:gd name="T65" fmla="*/ 720 h 1187"/>
              <a:gd name="T66" fmla="*/ 635 w 1029"/>
              <a:gd name="T67" fmla="*/ 817 h 1187"/>
              <a:gd name="T68" fmla="*/ 704 w 1029"/>
              <a:gd name="T69" fmla="*/ 900 h 1187"/>
              <a:gd name="T70" fmla="*/ 723 w 1029"/>
              <a:gd name="T71" fmla="*/ 932 h 1187"/>
              <a:gd name="T72" fmla="*/ 649 w 1029"/>
              <a:gd name="T73" fmla="*/ 863 h 1187"/>
              <a:gd name="T74" fmla="*/ 561 w 1029"/>
              <a:gd name="T75" fmla="*/ 932 h 1187"/>
              <a:gd name="T76" fmla="*/ 506 w 1029"/>
              <a:gd name="T77" fmla="*/ 993 h 1187"/>
              <a:gd name="T78" fmla="*/ 584 w 1029"/>
              <a:gd name="T79" fmla="*/ 1067 h 1187"/>
              <a:gd name="T80" fmla="*/ 658 w 1029"/>
              <a:gd name="T81" fmla="*/ 1145 h 1187"/>
              <a:gd name="T82" fmla="*/ 718 w 1029"/>
              <a:gd name="T83" fmla="*/ 1168 h 1187"/>
              <a:gd name="T84" fmla="*/ 848 w 1029"/>
              <a:gd name="T85" fmla="*/ 1177 h 1187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029"/>
              <a:gd name="T130" fmla="*/ 0 h 1187"/>
              <a:gd name="T131" fmla="*/ 1029 w 1029"/>
              <a:gd name="T132" fmla="*/ 1187 h 1187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029" h="1187">
                <a:moveTo>
                  <a:pt x="848" y="1177"/>
                </a:moveTo>
                <a:cubicBezTo>
                  <a:pt x="883" y="1179"/>
                  <a:pt x="903" y="1187"/>
                  <a:pt x="926" y="1177"/>
                </a:cubicBezTo>
                <a:cubicBezTo>
                  <a:pt x="949" y="1167"/>
                  <a:pt x="976" y="1151"/>
                  <a:pt x="986" y="1117"/>
                </a:cubicBezTo>
                <a:cubicBezTo>
                  <a:pt x="996" y="1083"/>
                  <a:pt x="982" y="1012"/>
                  <a:pt x="986" y="974"/>
                </a:cubicBezTo>
                <a:cubicBezTo>
                  <a:pt x="990" y="936"/>
                  <a:pt x="1007" y="913"/>
                  <a:pt x="1010" y="886"/>
                </a:cubicBezTo>
                <a:cubicBezTo>
                  <a:pt x="1013" y="859"/>
                  <a:pt x="1029" y="842"/>
                  <a:pt x="1005" y="812"/>
                </a:cubicBezTo>
                <a:cubicBezTo>
                  <a:pt x="981" y="782"/>
                  <a:pt x="902" y="739"/>
                  <a:pt x="866" y="706"/>
                </a:cubicBezTo>
                <a:cubicBezTo>
                  <a:pt x="830" y="673"/>
                  <a:pt x="816" y="636"/>
                  <a:pt x="788" y="613"/>
                </a:cubicBezTo>
                <a:cubicBezTo>
                  <a:pt x="760" y="590"/>
                  <a:pt x="704" y="592"/>
                  <a:pt x="695" y="567"/>
                </a:cubicBezTo>
                <a:cubicBezTo>
                  <a:pt x="686" y="542"/>
                  <a:pt x="728" y="493"/>
                  <a:pt x="732" y="461"/>
                </a:cubicBezTo>
                <a:cubicBezTo>
                  <a:pt x="736" y="429"/>
                  <a:pt x="748" y="391"/>
                  <a:pt x="718" y="373"/>
                </a:cubicBezTo>
                <a:cubicBezTo>
                  <a:pt x="688" y="355"/>
                  <a:pt x="590" y="363"/>
                  <a:pt x="552" y="354"/>
                </a:cubicBezTo>
                <a:cubicBezTo>
                  <a:pt x="514" y="345"/>
                  <a:pt x="506" y="335"/>
                  <a:pt x="487" y="317"/>
                </a:cubicBezTo>
                <a:cubicBezTo>
                  <a:pt x="468" y="299"/>
                  <a:pt x="448" y="270"/>
                  <a:pt x="436" y="248"/>
                </a:cubicBezTo>
                <a:cubicBezTo>
                  <a:pt x="424" y="226"/>
                  <a:pt x="413" y="208"/>
                  <a:pt x="418" y="183"/>
                </a:cubicBezTo>
                <a:cubicBezTo>
                  <a:pt x="423" y="158"/>
                  <a:pt x="480" y="120"/>
                  <a:pt x="464" y="95"/>
                </a:cubicBezTo>
                <a:cubicBezTo>
                  <a:pt x="448" y="70"/>
                  <a:pt x="365" y="50"/>
                  <a:pt x="321" y="35"/>
                </a:cubicBezTo>
                <a:cubicBezTo>
                  <a:pt x="277" y="20"/>
                  <a:pt x="233" y="0"/>
                  <a:pt x="200" y="3"/>
                </a:cubicBezTo>
                <a:cubicBezTo>
                  <a:pt x="167" y="6"/>
                  <a:pt x="149" y="43"/>
                  <a:pt x="122" y="54"/>
                </a:cubicBezTo>
                <a:cubicBezTo>
                  <a:pt x="95" y="65"/>
                  <a:pt x="59" y="61"/>
                  <a:pt x="39" y="72"/>
                </a:cubicBezTo>
                <a:cubicBezTo>
                  <a:pt x="19" y="83"/>
                  <a:pt x="4" y="104"/>
                  <a:pt x="2" y="119"/>
                </a:cubicBezTo>
                <a:cubicBezTo>
                  <a:pt x="0" y="134"/>
                  <a:pt x="4" y="152"/>
                  <a:pt x="29" y="165"/>
                </a:cubicBezTo>
                <a:cubicBezTo>
                  <a:pt x="54" y="178"/>
                  <a:pt x="119" y="185"/>
                  <a:pt x="150" y="197"/>
                </a:cubicBezTo>
                <a:cubicBezTo>
                  <a:pt x="181" y="209"/>
                  <a:pt x="203" y="220"/>
                  <a:pt x="214" y="234"/>
                </a:cubicBezTo>
                <a:cubicBezTo>
                  <a:pt x="225" y="248"/>
                  <a:pt x="210" y="269"/>
                  <a:pt x="219" y="280"/>
                </a:cubicBezTo>
                <a:cubicBezTo>
                  <a:pt x="228" y="291"/>
                  <a:pt x="256" y="285"/>
                  <a:pt x="265" y="299"/>
                </a:cubicBezTo>
                <a:cubicBezTo>
                  <a:pt x="274" y="313"/>
                  <a:pt x="250" y="343"/>
                  <a:pt x="274" y="364"/>
                </a:cubicBezTo>
                <a:cubicBezTo>
                  <a:pt x="298" y="385"/>
                  <a:pt x="367" y="409"/>
                  <a:pt x="408" y="424"/>
                </a:cubicBezTo>
                <a:cubicBezTo>
                  <a:pt x="449" y="439"/>
                  <a:pt x="492" y="448"/>
                  <a:pt x="519" y="456"/>
                </a:cubicBezTo>
                <a:cubicBezTo>
                  <a:pt x="546" y="464"/>
                  <a:pt x="565" y="459"/>
                  <a:pt x="570" y="470"/>
                </a:cubicBezTo>
                <a:cubicBezTo>
                  <a:pt x="575" y="481"/>
                  <a:pt x="555" y="501"/>
                  <a:pt x="552" y="525"/>
                </a:cubicBezTo>
                <a:cubicBezTo>
                  <a:pt x="549" y="549"/>
                  <a:pt x="549" y="581"/>
                  <a:pt x="552" y="613"/>
                </a:cubicBezTo>
                <a:cubicBezTo>
                  <a:pt x="555" y="645"/>
                  <a:pt x="556" y="686"/>
                  <a:pt x="570" y="720"/>
                </a:cubicBezTo>
                <a:cubicBezTo>
                  <a:pt x="584" y="754"/>
                  <a:pt x="613" y="787"/>
                  <a:pt x="635" y="817"/>
                </a:cubicBezTo>
                <a:cubicBezTo>
                  <a:pt x="657" y="847"/>
                  <a:pt x="689" y="881"/>
                  <a:pt x="704" y="900"/>
                </a:cubicBezTo>
                <a:cubicBezTo>
                  <a:pt x="719" y="919"/>
                  <a:pt x="732" y="938"/>
                  <a:pt x="723" y="932"/>
                </a:cubicBezTo>
                <a:cubicBezTo>
                  <a:pt x="714" y="926"/>
                  <a:pt x="676" y="863"/>
                  <a:pt x="649" y="863"/>
                </a:cubicBezTo>
                <a:cubicBezTo>
                  <a:pt x="622" y="863"/>
                  <a:pt x="585" y="910"/>
                  <a:pt x="561" y="932"/>
                </a:cubicBezTo>
                <a:cubicBezTo>
                  <a:pt x="537" y="954"/>
                  <a:pt x="502" y="971"/>
                  <a:pt x="506" y="993"/>
                </a:cubicBezTo>
                <a:cubicBezTo>
                  <a:pt x="510" y="1015"/>
                  <a:pt x="559" y="1042"/>
                  <a:pt x="584" y="1067"/>
                </a:cubicBezTo>
                <a:cubicBezTo>
                  <a:pt x="609" y="1092"/>
                  <a:pt x="636" y="1128"/>
                  <a:pt x="658" y="1145"/>
                </a:cubicBezTo>
                <a:cubicBezTo>
                  <a:pt x="680" y="1162"/>
                  <a:pt x="684" y="1163"/>
                  <a:pt x="718" y="1168"/>
                </a:cubicBezTo>
                <a:cubicBezTo>
                  <a:pt x="752" y="1173"/>
                  <a:pt x="813" y="1175"/>
                  <a:pt x="848" y="1177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0" y="15240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sz="2400" dirty="0" err="1" smtClean="0"/>
              <a:t>Precentral</a:t>
            </a:r>
            <a:r>
              <a:rPr lang="en-US" sz="2400" dirty="0" smtClean="0"/>
              <a:t> </a:t>
            </a:r>
            <a:r>
              <a:rPr lang="en-US" sz="2400" dirty="0" err="1" smtClean="0"/>
              <a:t>gyrus</a:t>
            </a:r>
            <a:endParaRPr lang="en-US" sz="2400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400" dirty="0" smtClean="0"/>
              <a:t>Primary </a:t>
            </a:r>
            <a:r>
              <a:rPr lang="en-US" sz="2400" dirty="0" err="1" smtClean="0"/>
              <a:t>somatosensory</a:t>
            </a:r>
            <a:r>
              <a:rPr lang="en-US" sz="2400" dirty="0" smtClean="0"/>
              <a:t> cortex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sz="2400" dirty="0" err="1" smtClean="0"/>
              <a:t>Somatosensory</a:t>
            </a:r>
            <a:r>
              <a:rPr lang="en-US" sz="2400" dirty="0" smtClean="0"/>
              <a:t> association cortex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#4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1. Which sensory modality travels through the </a:t>
            </a:r>
            <a:r>
              <a:rPr lang="en-US" sz="3600" dirty="0" err="1" smtClean="0"/>
              <a:t>Anterolateral</a:t>
            </a:r>
            <a:r>
              <a:rPr lang="en-US" sz="3600" dirty="0" smtClean="0"/>
              <a:t> (</a:t>
            </a:r>
            <a:r>
              <a:rPr lang="en-US" sz="3600" dirty="0" err="1" smtClean="0"/>
              <a:t>Spinothalamic</a:t>
            </a:r>
            <a:r>
              <a:rPr lang="en-US" sz="3600" dirty="0" smtClean="0"/>
              <a:t>) tract</a:t>
            </a:r>
            <a:endParaRPr lang="en-US" sz="3600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Pain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Pressure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Two point touch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Vibratory sense.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#5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2. Which sensory modality travels through the posterior white column/medial </a:t>
            </a:r>
            <a:r>
              <a:rPr lang="en-US" sz="2800" dirty="0" err="1" smtClean="0"/>
              <a:t>lemniscus</a:t>
            </a:r>
            <a:r>
              <a:rPr lang="en-US" sz="2800" dirty="0" smtClean="0"/>
              <a:t> pathway?</a:t>
            </a:r>
            <a:endParaRPr lang="en-US" sz="2800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Hot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Cold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Pain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Two point touch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#5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3. Third order sensory neurons are located in the: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Spinal cord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Brainstem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Thalamus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Cerebral cortex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#5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4. Pain fibers from the teeth will synapse in the: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Trigeminal ganglion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Spinal nucleus of 5.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Mains sensory nucleus of 5.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Mesencephalic</a:t>
            </a:r>
            <a:r>
              <a:rPr lang="en-US" dirty="0" smtClean="0"/>
              <a:t> nucleus of 5.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#5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0" y="274637"/>
            <a:ext cx="86868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5. The region marked by the star would be most involved in sensory information from the:</a:t>
            </a:r>
            <a:endParaRPr lang="en-US" sz="3200" dirty="0"/>
          </a:p>
        </p:txBody>
      </p:sp>
      <p:pic>
        <p:nvPicPr>
          <p:cNvPr id="6" name="Picture 25" descr="lat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4987" y="1524000"/>
            <a:ext cx="4799013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5-Point Star 6"/>
          <p:cNvSpPr/>
          <p:nvPr/>
        </p:nvSpPr>
        <p:spPr>
          <a:xfrm>
            <a:off x="6172200" y="2743200"/>
            <a:ext cx="457200" cy="3810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Legs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Waist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Head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Knee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#5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6. Where in the auditory pathway does a unilateral lesion produce total deafness?</a:t>
            </a:r>
            <a:endParaRPr lang="en-US" sz="3600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Cochlear nerve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Inferior </a:t>
            </a:r>
            <a:r>
              <a:rPr lang="en-US" dirty="0" err="1" smtClean="0"/>
              <a:t>colliculus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Medial </a:t>
            </a:r>
            <a:r>
              <a:rPr lang="en-US" dirty="0" err="1" smtClean="0"/>
              <a:t>geniculate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Transverse temporal </a:t>
            </a:r>
            <a:r>
              <a:rPr lang="en-US" dirty="0" err="1" smtClean="0"/>
              <a:t>gyri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#5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7. Equilibrium depends of input from all of the following except: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Somatosensory</a:t>
            </a:r>
            <a:r>
              <a:rPr lang="en-US" dirty="0" smtClean="0"/>
              <a:t> system.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Visual system.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Vestibular system.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Auditory system.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#5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8. The first order neurons for taste are in all of the following ganglia except: 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Geniculate</a:t>
            </a:r>
            <a:r>
              <a:rPr lang="en-US" dirty="0" smtClean="0"/>
              <a:t> ganglion (7</a:t>
            </a:r>
            <a:r>
              <a:rPr lang="en-US" baseline="30000" dirty="0" smtClean="0"/>
              <a:t>th</a:t>
            </a:r>
            <a:r>
              <a:rPr lang="en-US" dirty="0" smtClean="0"/>
              <a:t> nerve)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Inferior ganglion of 9</a:t>
            </a:r>
            <a:r>
              <a:rPr lang="en-US" baseline="30000" dirty="0" smtClean="0"/>
              <a:t>th</a:t>
            </a:r>
            <a:r>
              <a:rPr lang="en-US" dirty="0" smtClean="0"/>
              <a:t> cranial nerve.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Inferior ganglion of 10</a:t>
            </a:r>
            <a:r>
              <a:rPr lang="en-US" baseline="30000" dirty="0" smtClean="0"/>
              <a:t>th</a:t>
            </a:r>
            <a:r>
              <a:rPr lang="en-US" dirty="0" smtClean="0"/>
              <a:t> cranial nerve.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Hypoglossal ganglion.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#5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9. Olfactory neurons synapse in the: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Olfactory bulb.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Olfactory tract.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Olfactory cortex.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#5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7. The cerebral </a:t>
            </a:r>
            <a:r>
              <a:rPr lang="en-US" sz="3200" dirty="0" err="1" smtClean="0"/>
              <a:t>crus</a:t>
            </a:r>
            <a:r>
              <a:rPr lang="en-US" sz="3200" dirty="0" smtClean="0"/>
              <a:t>, </a:t>
            </a:r>
            <a:r>
              <a:rPr lang="en-US" sz="3200" dirty="0" err="1" smtClean="0"/>
              <a:t>substantia</a:t>
            </a:r>
            <a:r>
              <a:rPr lang="en-US" sz="3200" dirty="0" smtClean="0"/>
              <a:t> </a:t>
            </a:r>
            <a:r>
              <a:rPr lang="en-US" sz="3200" dirty="0" err="1" smtClean="0"/>
              <a:t>nigra</a:t>
            </a:r>
            <a:r>
              <a:rPr lang="en-US" sz="3200" dirty="0" smtClean="0"/>
              <a:t> and the adjacent </a:t>
            </a:r>
            <a:r>
              <a:rPr lang="en-US" sz="3200" dirty="0" err="1" smtClean="0"/>
              <a:t>tegmentum</a:t>
            </a:r>
            <a:r>
              <a:rPr lang="en-US" sz="3200" dirty="0" smtClean="0"/>
              <a:t> are located in the:</a:t>
            </a:r>
            <a:endParaRPr lang="en-US" sz="3200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Tectum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Cerebellar</a:t>
            </a:r>
            <a:r>
              <a:rPr lang="en-US" dirty="0" smtClean="0"/>
              <a:t> peduncles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Pons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Cerebral peduncles.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#1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mtClean="0"/>
              <a:t>10. Which </a:t>
            </a:r>
            <a:r>
              <a:rPr lang="en-US" dirty="0" smtClean="0"/>
              <a:t>sensory modality does not synapse in the thalamus?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Taste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Hearing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Smell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Balance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#5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1. You would find the 8</a:t>
            </a:r>
            <a:r>
              <a:rPr lang="en-US" baseline="30000" dirty="0" smtClean="0"/>
              <a:t>th</a:t>
            </a:r>
            <a:r>
              <a:rPr lang="en-US" dirty="0" smtClean="0"/>
              <a:t> cranial nerve at the: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Spinal cord – medulla junction.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Pons- medulla junction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Pons – midbrain junction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#5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2. Identify the structure at the arrow.</a:t>
            </a:r>
            <a:endParaRPr lang="en-US" dirty="0"/>
          </a:p>
        </p:txBody>
      </p:sp>
      <p:pic>
        <p:nvPicPr>
          <p:cNvPr id="5" name="Picture 59" descr="mid1a"/>
          <p:cNvPicPr>
            <a:picLocks noChangeAspect="1" noChangeArrowheads="1"/>
          </p:cNvPicPr>
          <p:nvPr/>
        </p:nvPicPr>
        <p:blipFill>
          <a:blip r:embed="rId4" cstate="print"/>
          <a:srcRect l="1428" t="586" r="2975" b="4013"/>
          <a:stretch>
            <a:fillRect/>
          </a:stretch>
        </p:blipFill>
        <p:spPr bwMode="auto">
          <a:xfrm>
            <a:off x="4044950" y="2133600"/>
            <a:ext cx="5099050" cy="36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own Arrow 5"/>
          <p:cNvSpPr/>
          <p:nvPr/>
        </p:nvSpPr>
        <p:spPr>
          <a:xfrm>
            <a:off x="7391400" y="1600200"/>
            <a:ext cx="457200" cy="838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0" y="15240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Inferior </a:t>
            </a:r>
            <a:r>
              <a:rPr lang="en-US" dirty="0" err="1" smtClean="0"/>
              <a:t>colliculus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Superior </a:t>
            </a:r>
            <a:r>
              <a:rPr lang="en-US" dirty="0" err="1" smtClean="0"/>
              <a:t>colliculus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Medial </a:t>
            </a:r>
            <a:r>
              <a:rPr lang="en-US" dirty="0" err="1" smtClean="0"/>
              <a:t>geniculate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Lateral </a:t>
            </a:r>
            <a:r>
              <a:rPr lang="en-US" dirty="0" err="1" smtClean="0"/>
              <a:t>geniculate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#5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3. Identify the nucleus at the tip of the pointer.</a:t>
            </a:r>
            <a:endParaRPr lang="en-US" dirty="0"/>
          </a:p>
        </p:txBody>
      </p:sp>
      <p:graphicFrame>
        <p:nvGraphicFramePr>
          <p:cNvPr id="4" name="TPChart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0" y="4406900"/>
          <a:ext cx="2178756" cy="245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Chart" r:id="rId7" imgW="4572000" imgH="5143500" progId="MSGraph.Chart.8">
                  <p:embed followColorScheme="full"/>
                </p:oleObj>
              </mc:Choice>
              <mc:Fallback>
                <p:oleObj name="Chart" r:id="rId7" imgW="4572000" imgH="5143500" progId="MSGraph.Chart.8">
                  <p:embed followColorScheme="full"/>
                  <p:pic>
                    <p:nvPicPr>
                      <p:cNvPr id="0" name="TPChart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406900"/>
                        <a:ext cx="2178756" cy="2451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6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87825" y="1371600"/>
            <a:ext cx="4956175" cy="384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own Arrow 5"/>
          <p:cNvSpPr/>
          <p:nvPr/>
        </p:nvSpPr>
        <p:spPr>
          <a:xfrm>
            <a:off x="4724400" y="1752600"/>
            <a:ext cx="457200" cy="914400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Cochlear.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Vestibular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Solitary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Olive</a:t>
            </a:r>
            <a:endParaRPr lang="en-US" dirty="0"/>
          </a:p>
        </p:txBody>
      </p:sp>
      <p:grpSp>
        <p:nvGrpSpPr>
          <p:cNvPr id="10" name="Countdown" hidden="1"/>
          <p:cNvGrpSpPr/>
          <p:nvPr>
            <p:custDataLst>
              <p:tags r:id="rId5"/>
            </p:custDataLst>
          </p:nvPr>
        </p:nvGrpSpPr>
        <p:grpSpPr>
          <a:xfrm>
            <a:off x="7747000" y="6096000"/>
            <a:ext cx="1270000" cy="635000"/>
            <a:chOff x="7683500" y="5842000"/>
            <a:chExt cx="1270000" cy="635000"/>
          </a:xfrm>
        </p:grpSpPr>
        <p:sp>
          <p:nvSpPr>
            <p:cNvPr id="8" name="CDCube" hidden="1"/>
            <p:cNvSpPr/>
            <p:nvPr/>
          </p:nvSpPr>
          <p:spPr>
            <a:xfrm>
              <a:off x="7683500" y="5842000"/>
              <a:ext cx="1270000" cy="635000"/>
            </a:xfrm>
            <a:prstGeom prst="cube">
              <a:avLst/>
            </a:prstGeom>
            <a:solidFill>
              <a:srgbClr val="3333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DText" hidden="1"/>
            <p:cNvSpPr txBox="1"/>
            <p:nvPr/>
          </p:nvSpPr>
          <p:spPr>
            <a:xfrm>
              <a:off x="7785100" y="6045200"/>
              <a:ext cx="889000" cy="381000"/>
            </a:xfrm>
            <a:prstGeom prst="rect">
              <a:avLst/>
            </a:prstGeom>
            <a:solidFill>
              <a:srgbClr val="800000">
                <a:alpha val="50000"/>
              </a:srgbClr>
            </a:solidFill>
            <a:ln>
              <a:solidFill>
                <a:srgbClr val="000000"/>
              </a:solidFill>
            </a:ln>
          </p:spPr>
          <p:txBody>
            <a:bodyPr vert="horz" rtlCol="0" anchor="ctr" anchorCtr="1">
              <a:noAutofit/>
            </a:bodyPr>
            <a:lstStyle/>
            <a:p>
              <a:pPr algn="ctr"/>
              <a:r>
                <a:rPr lang="en-US" sz="2400" b="1" smtClean="0">
                  <a:solidFill>
                    <a:srgbClr val="FF0000"/>
                  </a:solidFill>
                  <a:latin typeface="Tahoma"/>
                </a:rPr>
                <a:t>:60</a:t>
              </a:r>
              <a:endParaRPr lang="en-US" sz="2400" b="1" dirty="0">
                <a:solidFill>
                  <a:srgbClr val="FF0000"/>
                </a:solidFill>
                <a:latin typeface="Tahoma"/>
              </a:endParaRPr>
            </a:p>
          </p:txBody>
        </p:sp>
        <p:cxnSp>
          <p:nvCxnSpPr>
            <p:cNvPr id="9" name="CDLine" hidden="1"/>
            <p:cNvCxnSpPr/>
            <p:nvPr/>
          </p:nvCxnSpPr>
          <p:spPr>
            <a:xfrm>
              <a:off x="8001000" y="5943600"/>
              <a:ext cx="5080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#5 2010</a:t>
            </a:r>
            <a:endParaRPr lang="en-US" dirty="0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4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4.Identify the nuclear complex at the tip of the pointer.</a:t>
            </a:r>
            <a:endParaRPr lang="en-US" dirty="0"/>
          </a:p>
        </p:txBody>
      </p:sp>
      <p:pic>
        <p:nvPicPr>
          <p:cNvPr id="6" name="Picture 6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87825" y="2133600"/>
            <a:ext cx="4956175" cy="384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own Arrow 6"/>
          <p:cNvSpPr/>
          <p:nvPr/>
        </p:nvSpPr>
        <p:spPr>
          <a:xfrm>
            <a:off x="7467600" y="2362200"/>
            <a:ext cx="381000" cy="990600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Cochlear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Vestibular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Spinal nucleus of 5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#5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5. Identify the structure at the tip of the pointer.</a:t>
            </a:r>
            <a:endParaRPr lang="en-US" dirty="0"/>
          </a:p>
        </p:txBody>
      </p:sp>
      <p:pic>
        <p:nvPicPr>
          <p:cNvPr id="5" name="Picture 7" descr="ventral brain ed2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4814729" y="1838165"/>
            <a:ext cx="4619946" cy="3886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ight Arrow 5"/>
          <p:cNvSpPr/>
          <p:nvPr/>
        </p:nvSpPr>
        <p:spPr>
          <a:xfrm>
            <a:off x="6705600" y="2514600"/>
            <a:ext cx="304800" cy="30480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Optic nerve.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Optic tract.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Olfactory nerve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Olfactory tract.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#5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1. The main auditory nucleus in the thalamus that receives auditory input is the: </a:t>
            </a:r>
            <a:endParaRPr lang="en-US" sz="3200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Medial </a:t>
            </a:r>
            <a:r>
              <a:rPr lang="en-US" dirty="0" err="1" smtClean="0"/>
              <a:t>geniculate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Lateral </a:t>
            </a:r>
            <a:r>
              <a:rPr lang="en-US" dirty="0" err="1" smtClean="0"/>
              <a:t>geniculate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Ventral posterior nucleus.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Ventral lateral nucleus.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#6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2. A lesion in what nerve would cause a patient to feel a sense of vertigo, falling to one side, nausea, and abnormal, rhythmic eye movements (</a:t>
            </a:r>
            <a:r>
              <a:rPr lang="en-US" sz="2800" dirty="0" err="1" smtClean="0"/>
              <a:t>nystagmus</a:t>
            </a:r>
            <a:r>
              <a:rPr lang="en-US" sz="2800" dirty="0" smtClean="0"/>
              <a:t>).</a:t>
            </a:r>
            <a:endParaRPr lang="en-US" sz="2800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Vagus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Glossopharyngeal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Trigemminal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Vestibulocochlear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#6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3. The olfactory bipolar neurons synapse: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In the gustatory nucleus.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With mitral cells.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In the olfactory cortex.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In the olfactory tract.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#6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4. As you are tasting a glass of wine you know the taste bud cells synapse: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On neurons from cranial nerves 7, 9 and 10.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In ganglia associated with cranial nerves 7, 9, and 10.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The gustatory nucleus.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#6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8. The most posterior lobe of the cerebral hemisphere is the: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Parietal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Occipital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Temporal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#1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0" y="228600"/>
            <a:ext cx="4114800" cy="1524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5. The cells at the tip of the pointer synapse in the:</a:t>
            </a:r>
            <a:endParaRPr lang="en-US" dirty="0"/>
          </a:p>
        </p:txBody>
      </p:sp>
      <p:pic>
        <p:nvPicPr>
          <p:cNvPr id="5" name="Picture 17" descr="fig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24325" y="76200"/>
            <a:ext cx="5019675" cy="67818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0" name="Down Arrow 9"/>
          <p:cNvSpPr/>
          <p:nvPr/>
        </p:nvSpPr>
        <p:spPr>
          <a:xfrm>
            <a:off x="7010400" y="2590800"/>
            <a:ext cx="3810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905000"/>
            <a:ext cx="3276600" cy="42211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Cochlear nuclei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Vestibular nuclei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Geniculate</a:t>
            </a:r>
            <a:r>
              <a:rPr lang="en-US" dirty="0" smtClean="0"/>
              <a:t> ganglion.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#6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 smtClean="0"/>
              <a:t>6. The visual pathways: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Extend from the front to the back of the head.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Are entirely </a:t>
            </a:r>
            <a:r>
              <a:rPr lang="en-US" dirty="0" err="1" smtClean="0"/>
              <a:t>infratentorial</a:t>
            </a:r>
            <a:r>
              <a:rPr lang="en-US" dirty="0" smtClean="0"/>
              <a:t>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Are entirely crossed.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#6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 smtClean="0"/>
              <a:t>7. Visual pathways cross in the: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Optic nerve.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Optic chiasm.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Optic radiations.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Lateral </a:t>
            </a:r>
            <a:r>
              <a:rPr lang="en-US" dirty="0" err="1" smtClean="0"/>
              <a:t>geniculate</a:t>
            </a:r>
            <a:r>
              <a:rPr lang="en-US" dirty="0" smtClean="0"/>
              <a:t> nucleus.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#6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8. What vitamin may be involved in night blindness?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Vitamin A.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Vitamin B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Vitamin C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Vitamin D.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#6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9. Which cranial nerve nucleus is involved in moving the eyes laterally.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Occulomotor</a:t>
            </a:r>
            <a:r>
              <a:rPr lang="en-US" dirty="0" smtClean="0"/>
              <a:t>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Trochlear</a:t>
            </a:r>
            <a:r>
              <a:rPr lang="en-US" dirty="0" smtClean="0"/>
              <a:t>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Abducens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#6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Which cranial nerve is located in the </a:t>
            </a:r>
            <a:r>
              <a:rPr lang="en-US" dirty="0" err="1" smtClean="0"/>
              <a:t>pons</a:t>
            </a:r>
            <a:r>
              <a:rPr lang="en-US" dirty="0"/>
              <a:t>?</a:t>
            </a: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Occulomotor</a:t>
            </a:r>
            <a:r>
              <a:rPr lang="en-US" dirty="0" smtClean="0"/>
              <a:t>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Trochlear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Abducens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#6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0" y="0"/>
            <a:ext cx="3124200" cy="1676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1. Identify the layer of rods and cones.</a:t>
            </a:r>
            <a:endParaRPr lang="en-US" dirty="0"/>
          </a:p>
        </p:txBody>
      </p:sp>
      <p:pic>
        <p:nvPicPr>
          <p:cNvPr id="5" name="Picture 31" descr="20x view retin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9750" y="0"/>
            <a:ext cx="606425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953000" y="5029200"/>
            <a:ext cx="46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A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10200" y="4038600"/>
            <a:ext cx="442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B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0" y="1905000"/>
            <a:ext cx="4283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C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19800" y="762000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D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0" y="1752600"/>
            <a:ext cx="2971800" cy="43735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B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C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D.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 smtClean="0"/>
              <a:t>2. The arrow points to:</a:t>
            </a:r>
            <a:endParaRPr lang="en-US" dirty="0"/>
          </a:p>
        </p:txBody>
      </p:sp>
      <p:pic>
        <p:nvPicPr>
          <p:cNvPr id="5" name="Picture 24" descr="pons2a"/>
          <p:cNvPicPr>
            <a:picLocks noChangeAspect="1" noChangeArrowheads="1"/>
          </p:cNvPicPr>
          <p:nvPr/>
        </p:nvPicPr>
        <p:blipFill>
          <a:blip r:embed="rId4" cstate="print"/>
          <a:srcRect b="2089"/>
          <a:stretch>
            <a:fillRect/>
          </a:stretch>
        </p:blipFill>
        <p:spPr bwMode="auto">
          <a:xfrm>
            <a:off x="5532437" y="1447800"/>
            <a:ext cx="3611563" cy="379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own Arrow 5"/>
          <p:cNvSpPr/>
          <p:nvPr/>
        </p:nvSpPr>
        <p:spPr>
          <a:xfrm>
            <a:off x="6477000" y="2362200"/>
            <a:ext cx="457200" cy="457200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Abducens</a:t>
            </a:r>
            <a:r>
              <a:rPr lang="en-US" dirty="0" smtClean="0"/>
              <a:t> nucleus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Facial nucleus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Trigeminal nucleus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Spinal nucleus of 5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 smtClean="0"/>
              <a:t>3. Identify the lateral </a:t>
            </a:r>
            <a:r>
              <a:rPr lang="en-US" dirty="0" err="1" smtClean="0"/>
              <a:t>geniculate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6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8700" y="1524000"/>
            <a:ext cx="5575300" cy="421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953000" y="4572000"/>
            <a:ext cx="46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A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34200" y="1600200"/>
            <a:ext cx="442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2"/>
                </a:solidFill>
              </a:rPr>
              <a:t>B</a:t>
            </a:r>
            <a:endParaRPr lang="en-US" sz="3600" b="1" dirty="0">
              <a:solidFill>
                <a:schemeClr val="accent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24800" y="2209800"/>
            <a:ext cx="4283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2"/>
                </a:solidFill>
              </a:rPr>
              <a:t>C</a:t>
            </a:r>
            <a:endParaRPr lang="en-US" sz="3600" b="1" dirty="0">
              <a:solidFill>
                <a:schemeClr val="accent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0" y="2133600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2"/>
                </a:solidFill>
              </a:rPr>
              <a:t>D</a:t>
            </a:r>
            <a:endParaRPr lang="en-US" sz="3600" b="1" dirty="0">
              <a:solidFill>
                <a:schemeClr val="accent2"/>
              </a:solidFill>
            </a:endParaRP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B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C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/>
              <a:t>D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8700" y="1524000"/>
            <a:ext cx="5575300" cy="421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 smtClean="0"/>
              <a:t>4. Identify the superior </a:t>
            </a:r>
            <a:r>
              <a:rPr lang="en-US" dirty="0" err="1" smtClean="0"/>
              <a:t>colliculus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53000" y="4572000"/>
            <a:ext cx="46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A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34200" y="1600200"/>
            <a:ext cx="442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2"/>
                </a:solidFill>
              </a:rPr>
              <a:t>B</a:t>
            </a:r>
            <a:endParaRPr lang="en-US" sz="3600" b="1" dirty="0">
              <a:solidFill>
                <a:schemeClr val="accent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24800" y="2209800"/>
            <a:ext cx="4283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2"/>
                </a:solidFill>
              </a:rPr>
              <a:t>C</a:t>
            </a:r>
            <a:endParaRPr lang="en-US" sz="3600" b="1" dirty="0">
              <a:solidFill>
                <a:schemeClr val="accent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0" y="2133600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2"/>
                </a:solidFill>
              </a:rPr>
              <a:t>D</a:t>
            </a:r>
            <a:endParaRPr lang="en-US" sz="3600" b="1" dirty="0">
              <a:solidFill>
                <a:schemeClr val="accent2"/>
              </a:solidFill>
            </a:endParaRPr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B.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C.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D.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 smtClean="0"/>
              <a:t>9. The lateral fissure separates the: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Temporal and frontal lobes.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Temporal and occipital lobes.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Parietal and occipital lobes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Parietal and frontal lobes.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#1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 smtClean="0"/>
              <a:t>5. The arrow points to the. </a:t>
            </a:r>
            <a:endParaRPr lang="en-US" dirty="0"/>
          </a:p>
        </p:txBody>
      </p:sp>
      <p:pic>
        <p:nvPicPr>
          <p:cNvPr id="5" name="Picture 39" descr="1mis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38977" y="1143000"/>
            <a:ext cx="4805023" cy="3581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6" name="Down Arrow 5"/>
          <p:cNvSpPr/>
          <p:nvPr/>
        </p:nvSpPr>
        <p:spPr>
          <a:xfrm flipV="1">
            <a:off x="7086600" y="4343400"/>
            <a:ext cx="4572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Optic nerve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Optic tract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Optic radiations.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1. Synapses in the visual pathway can occur in all of the following EXCEPT: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Lateral </a:t>
            </a:r>
            <a:r>
              <a:rPr lang="en-US" dirty="0" err="1" smtClean="0"/>
              <a:t>geniculate</a:t>
            </a:r>
            <a:r>
              <a:rPr lang="en-US" dirty="0" smtClean="0"/>
              <a:t>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Retina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Optic radiations.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Primary visual cortex.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#7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 smtClean="0"/>
              <a:t>2. The arrow points to the:</a:t>
            </a:r>
            <a:endParaRPr lang="en-US" dirty="0"/>
          </a:p>
        </p:txBody>
      </p:sp>
      <p:pic>
        <p:nvPicPr>
          <p:cNvPr id="5" name="Picture 25" descr="Visual paths dissec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1" y="1115592"/>
            <a:ext cx="4343400" cy="5742408"/>
          </a:xfrm>
          <a:prstGeom prst="rect">
            <a:avLst/>
          </a:prstGeom>
          <a:noFill/>
          <a:ln w="38100" cmpd="dbl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6" name="Right Arrow 5"/>
          <p:cNvSpPr/>
          <p:nvPr/>
        </p:nvSpPr>
        <p:spPr>
          <a:xfrm>
            <a:off x="6019800" y="3200400"/>
            <a:ext cx="609600" cy="2286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Optic nerve.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Optic tract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Olfactory tract.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Optic radiations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#7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 smtClean="0"/>
              <a:t>3. The purple arrow indicates the:</a:t>
            </a:r>
            <a:endParaRPr lang="en-US" dirty="0"/>
          </a:p>
        </p:txBody>
      </p:sp>
      <p:pic>
        <p:nvPicPr>
          <p:cNvPr id="5" name="Picture 5" descr="Visu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22135" y="1600200"/>
            <a:ext cx="512186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7162800" y="1676400"/>
            <a:ext cx="19812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781800" y="4876800"/>
            <a:ext cx="2209800" cy="11430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What pathway.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The area for object identification.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The wher</a:t>
            </a:r>
            <a:r>
              <a:rPr lang="en-US" dirty="0"/>
              <a:t>e</a:t>
            </a:r>
            <a:r>
              <a:rPr lang="en-US" dirty="0" smtClean="0"/>
              <a:t> pathway.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Primary visual cortex.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#7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4. Parasympathetic </a:t>
            </a:r>
            <a:r>
              <a:rPr lang="en-US" sz="3600" dirty="0" err="1" smtClean="0"/>
              <a:t>preganglionic</a:t>
            </a:r>
            <a:r>
              <a:rPr lang="en-US" sz="3600" dirty="0" smtClean="0"/>
              <a:t> fibers to the </a:t>
            </a:r>
            <a:r>
              <a:rPr lang="en-US" sz="3600" dirty="0" err="1" smtClean="0"/>
              <a:t>ciliary</a:t>
            </a:r>
            <a:r>
              <a:rPr lang="en-US" sz="3600" dirty="0" smtClean="0"/>
              <a:t> ganglion travel with cranial nerve:</a:t>
            </a:r>
            <a:endParaRPr lang="en-US" sz="3600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Three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Four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Five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Six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#7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 smtClean="0"/>
              <a:t>5. The arrow points to the:</a:t>
            </a:r>
            <a:endParaRPr lang="en-US" dirty="0"/>
          </a:p>
        </p:txBody>
      </p:sp>
      <p:pic>
        <p:nvPicPr>
          <p:cNvPr id="5" name="Picture 59" descr="mid1a"/>
          <p:cNvPicPr>
            <a:picLocks noChangeAspect="1" noChangeArrowheads="1"/>
          </p:cNvPicPr>
          <p:nvPr/>
        </p:nvPicPr>
        <p:blipFill>
          <a:blip r:embed="rId4" cstate="print"/>
          <a:srcRect l="1428" t="586" r="2975" b="4013"/>
          <a:stretch>
            <a:fillRect/>
          </a:stretch>
        </p:blipFill>
        <p:spPr bwMode="auto">
          <a:xfrm>
            <a:off x="4044950" y="1447800"/>
            <a:ext cx="5099050" cy="36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own Arrow 5"/>
          <p:cNvSpPr/>
          <p:nvPr/>
        </p:nvSpPr>
        <p:spPr>
          <a:xfrm>
            <a:off x="6400800" y="2362200"/>
            <a:ext cx="228600" cy="30480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0" y="1600200"/>
            <a:ext cx="45720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Oculomotor</a:t>
            </a:r>
            <a:r>
              <a:rPr lang="en-US" dirty="0" smtClean="0"/>
              <a:t> nucleus.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Trochlear</a:t>
            </a:r>
            <a:r>
              <a:rPr lang="en-US" dirty="0" smtClean="0"/>
              <a:t> nucleus.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Abducens</a:t>
            </a:r>
            <a:r>
              <a:rPr lang="en-US" dirty="0" smtClean="0"/>
              <a:t> nucleus.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PPRF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#7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 dirty="0" smtClean="0"/>
              <a:t>6. Commissural fibers connect: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52400" y="1600200"/>
            <a:ext cx="45720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Gyrus</a:t>
            </a:r>
            <a:r>
              <a:rPr lang="en-US" dirty="0" smtClean="0"/>
              <a:t> to </a:t>
            </a:r>
            <a:r>
              <a:rPr lang="en-US" dirty="0" err="1" smtClean="0"/>
              <a:t>gyrus</a:t>
            </a:r>
            <a:r>
              <a:rPr lang="en-US" dirty="0" smtClean="0"/>
              <a:t>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Cells within a </a:t>
            </a:r>
            <a:r>
              <a:rPr lang="en-US" dirty="0" err="1" smtClean="0"/>
              <a:t>gyrus</a:t>
            </a:r>
            <a:r>
              <a:rPr lang="en-US" dirty="0" smtClean="0"/>
              <a:t>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Homologous areas between the two cerebral hemispheres.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The cortex to </a:t>
            </a:r>
            <a:r>
              <a:rPr lang="en-US" dirty="0" err="1" smtClean="0"/>
              <a:t>subcortical</a:t>
            </a:r>
            <a:r>
              <a:rPr lang="en-US" dirty="0" smtClean="0"/>
              <a:t> nuclei.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#7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7. The inability to produce purposeful movements even though there is no paralysis is:</a:t>
            </a:r>
            <a:endParaRPr lang="en-US" sz="3200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Apraxia</a:t>
            </a:r>
            <a:r>
              <a:rPr lang="en-US" dirty="0" smtClean="0"/>
              <a:t>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Aphasia.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Agnosia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#7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8. The inability to communicate would be:</a:t>
            </a:r>
            <a:endParaRPr lang="en-US" sz="3600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Apraxia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Aphasia.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Agnosia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#7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9. The inability to recognize sensory stimuli is:</a:t>
            </a:r>
            <a:endParaRPr lang="en-US" dirty="0"/>
          </a:p>
        </p:txBody>
      </p:sp>
      <p:sp>
        <p:nvSpPr>
          <p:cNvPr id="3" name="TPAnswers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600200"/>
            <a:ext cx="4114800" cy="4525963"/>
          </a:xfrm>
        </p:spPr>
        <p:txBody>
          <a:bodyPr>
            <a:no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Apraxia</a:t>
            </a:r>
            <a:endParaRPr lang="en-US" dirty="0" smtClean="0"/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smtClean="0"/>
              <a:t>Aphasia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en-US" dirty="0" err="1" smtClean="0"/>
              <a:t>Agnosia</a:t>
            </a: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57200" y="5867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Quiz #7 2010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2008"/>
  <p:tag name="POWERPOINTVERSION" val="12.0"/>
  <p:tag name="PPVERSION" val="12.0"/>
  <p:tag name="DELIMITERS" val="3.1"/>
  <p:tag name="SHOWBARVISIBLE" val="True"/>
  <p:tag name="EXPANDSHOWBAR" val="True"/>
  <p:tag name="USESECONDARYMONITOR" val="True"/>
  <p:tag name="BULLETTYPE" val="3"/>
  <p:tag name="ANSWERNOWSTYLE" val="-1"/>
  <p:tag name="ANSWERNOWTEXT" val="Answer Now"/>
  <p:tag name="COUNTDOWNSTYLE" val="-1"/>
  <p:tag name="RESPCOUNTERSTYLE" val="-1"/>
  <p:tag name="RESPCOUNTERFORMAT" val="0"/>
  <p:tag name="RESPTABLESTYLE" val="-1"/>
  <p:tag name="COUNTDOWNSECONDS" val="10"/>
  <p:tag name="INPUTSOURCE" val="1"/>
  <p:tag name="NUMRESPONSES" val="1"/>
  <p:tag name="ALLOWDUPLICATES" val="False"/>
  <p:tag name="BACKUPSESSIONS" val="True"/>
  <p:tag name="BACKUPMAINTENANCE" val="7"/>
  <p:tag name="CHARTVALUEFORMAT" val="0%"/>
  <p:tag name="AUTOADVANCE" val="False"/>
  <p:tag name="REVIEWONLY" val="False"/>
  <p:tag name="ROTATIONINTERVAL" val="2"/>
  <p:tag name="AUTOUPDATEALIASES" val="True"/>
  <p:tag name="STDCHART" val="1"/>
  <p:tag name="RACEENDPOINTS" val="100"/>
  <p:tag name="RACERSMAXDISPLAYED" val="5"/>
  <p:tag name="RACEANIMATIONSPEED" val="3"/>
  <p:tag name="SKIPREMAININGRACESLIDES" val="True"/>
  <p:tag name="PARTICIPANTSINLEADERBOARD" val="5"/>
  <p:tag name="TEAMSINLEADERBOARD" val="5"/>
  <p:tag name="MAXRESPONDERS" val="5"/>
  <p:tag name="BUBBLENAMEVISIBLE" val="True"/>
  <p:tag name="BUBBLESIZEVISIBLE" val="True"/>
  <p:tag name="BUBBLEVALUEFORMAT" val="0.0"/>
  <p:tag name="BUBBLEGROUPING" val="3"/>
  <p:tag name="DEFAULTNUMTEAMS" val="5"/>
  <p:tag name="CUSTOMGRIDBACKCOLOR" val="-2830136"/>
  <p:tag name="CUSTOMCELLFORECOLOR" val="-16777216"/>
  <p:tag name="CUSTOMCELLBACKCOLOR1" val="-657956"/>
  <p:tag name="CUSTOMCELLBACKCOLOR2" val="-13395457"/>
  <p:tag name="CUSTOMCELLBACKCOLOR3" val="-268652"/>
  <p:tag name="CUSTOMCELLBACKCOLOR4" val="-8355712"/>
  <p:tag name="USESCHEMECOLORS" val="True"/>
  <p:tag name="DISPLAYNAME" val="True"/>
  <p:tag name="DISPLAYDEVICENUMBER" val="True"/>
  <p:tag name="DISPLAYDEVICEID" val="True"/>
  <p:tag name="GRIDOPACITY" val="90"/>
  <p:tag name="GRIDROTATIONINTERVAL" val="2"/>
  <p:tag name="AUTOSIZEGRID" val="True"/>
  <p:tag name="GRIDSIZE" val="{Width=800, Height=600}"/>
  <p:tag name="GRIDPOSITION" val="1"/>
  <p:tag name="POLLINGCYCLE" val="2"/>
  <p:tag name="CHARTCOLORS" val="0"/>
  <p:tag name="CHARTLABELS" val="1"/>
  <p:tag name="RESETCHARTS" val="True"/>
  <p:tag name="INCLUDENONRESPONDERS" val="False"/>
  <p:tag name="MULTIRESPDIVISOR" val="1"/>
  <p:tag name="PARTLISTDEFAULT" val="1"/>
  <p:tag name="INCLUDEPPT" val="True"/>
  <p:tag name="ALLOWUSERFEEDBACK" val="True"/>
  <p:tag name="CORRECTPOINTVALUE" val="100"/>
  <p:tag name="INCORRECTPOINTVALUE" val="0"/>
  <p:tag name="REALTIMEBACKUP" val="False"/>
  <p:tag name="REALTIMEBACKUPPATH" val="(None)"/>
  <p:tag name="ZEROBASED" val="False"/>
  <p:tag name="AUTOADJUSTPARTRANGE" val="True"/>
  <p:tag name="CHARTSCALE" val="True"/>
  <p:tag name="ADVANCEDSETTINGSVIEW" val="False"/>
  <p:tag name="FIBDISPLAYRESULTS" val="True"/>
  <p:tag name="FIBNUMRESULTS" val="5"/>
  <p:tag name="FIBINCLUDEOTHER" val="True"/>
  <p:tag name="FIBDISPLAYKEYWORDS" val="True"/>
  <p:tag name="PRRESPONSE1" val="10"/>
  <p:tag name="PRRESPONSE2" val="9"/>
  <p:tag name="PRRESPONSE3" val="8"/>
  <p:tag name="PRRESPONSE4" val="7"/>
  <p:tag name="PRRESPONSE5" val="6"/>
  <p:tag name="PRRESPONSE6" val="5"/>
  <p:tag name="PRRESPONSE7" val="4"/>
  <p:tag name="PRRESPONSE8" val="3"/>
  <p:tag name="PRRESPONSE9" val="2"/>
  <p:tag name="PRRESPONSE10" val="1"/>
  <p:tag name="SHOWFLASHWARNING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74133C0B31F84C4E9EE68229533F27CB"/>
  <p:tag name="SLIDEID" val="74133C0B31F84C4E9EE68229533F27CB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CORRECTPOINTVALUE" val="10"/>
  <p:tag name="QUESTIONALIAS" val="The fourth ventricle lies above the:"/>
  <p:tag name="ANSWERSALIAS" val="Spinal cord and medulla.|smicln|Medulla and pons.|smicln|Pons and midbrain.|smicln|Diencephalon."/>
  <p:tag name="COUNTDOWNSECONDS" val="60"/>
  <p:tag name="VALUES" val="Incorrect|smicln|Correct|smicln|Incorrect|smicln|Incorrect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96BA6E8E0AA545AD9BA7506065AF35C0"/>
  <p:tag name="SLIDEID" val="96BA6E8E0AA545AD9BA7506065AF35C0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9. The ability to distinguish stimulation by one or two points applied to the skin is called:"/>
  <p:tag name="ANSWERSALIAS" val="Stereognosis|smicln|Graphesthesia|smicln|Two-point sense "/>
  <p:tag name="COUNTDOWNSECONDS" val="60"/>
  <p:tag name="CORRECTPOINTVALUE" val="10"/>
  <p:tag name="VALUES" val="Incorrect|smicln|Incorrect|smicln|Correct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3"/>
  <p:tag name="TEXTLENGTH" val="43"/>
  <p:tag name="FONTSIZE" val="32"/>
  <p:tag name="BULLETTYPE" val="ppBulletArabicPeriod"/>
  <p:tag name="ANSWERTEXT" val="Stereognosis&#10;Graphesthesia&#10;Two-point sense 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D7F8276915164B759DFE5926E7699E54"/>
  <p:tag name="SLIDEID" val="D7F8276915164B759DFE5926E7699E54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10. Which of the mechanoreceptors is most sensitive and senses vibration?"/>
  <p:tag name="ANSWERSALIAS" val="Pacinian corpuscles|smicln|Merkels discs|smicln|Meissners corpuscles.|smicln|Ruffini endings."/>
  <p:tag name="COUNTDOWNSECONDS" val="60"/>
  <p:tag name="CORRECTPOINTVALUE" val="10"/>
  <p:tag name="VALUES" val="Correct|smicln|Incorrect|smicln|Incorrect|smicln|Incorrect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72"/>
  <p:tag name="FONTSIZE" val="32"/>
  <p:tag name="BULLETTYPE" val="ppBulletArabicPeriod"/>
  <p:tag name="ANSWERTEXT" val="Pacinian corpuscles&#10;Merkels discs&#10;Meissners corpuscles.&#10;Ruffini endings.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6150ED8475DC404C8B8E401F39FB1864"/>
  <p:tag name="SLIDEID" val="6150ED8475DC404C8B8E401F39FB1864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1. The sensory neurons for proprioception from the big toe ascend in the spinal cord in the:"/>
  <p:tag name="ANSWERSALIAS" val="Fasciculus gracilis|smicln|Fasciculus cuneatus|smicln|Anterolateral funiculus."/>
  <p:tag name="COUNTDOWNSECONDS" val="60"/>
  <p:tag name="CORRECTPOINTVALUE" val="20"/>
  <p:tag name="VALUES" val="Correct|smicln|Incorrect|smicln|Incorrect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3"/>
  <p:tag name="TEXTLENGTH" val="64"/>
  <p:tag name="FONTSIZE" val="32"/>
  <p:tag name="BULLETTYPE" val="ppBulletArabicPeriod"/>
  <p:tag name="ANSWERTEXT" val="Fasciculus gracilis&#10;Fasciculus cuneatus&#10;Anterolateral funiculus.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037835653A6C496FA29FDF7154129F45"/>
  <p:tag name="SLIDEID" val="037835653A6C496FA29FDF7154129F45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2. The structure at the pointer is the:"/>
  <p:tag name="ANSWERSALIAS" val="Nucleus gracilis|smicln|Nucleus cuneatus|smicln|Accessory cuneate nucleus|smicln|Spinal nucleus of 5"/>
  <p:tag name="COUNTDOWNSECONDS" val="60"/>
  <p:tag name="CORRECTPOINTVALUE" val="20"/>
  <p:tag name="VALUES" val="Incorrect|smicln|Incorrect|smicln|Incorrect|smicln|Correct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79"/>
  <p:tag name="FONTSIZE" val="32"/>
  <p:tag name="BULLETTYPE" val="ppBulletArabicPeriod"/>
  <p:tag name="ANSWERTEXT" val="Nucleus gracilis&#10;Nucleus cuneatus&#10;Accessory cuneate nucleus&#10;Spinal nucleus of 5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8F3D64969F33420F858C6F182B4FC6F1"/>
  <p:tag name="SLIDEID" val="8F3D64969F33420F858C6F182B4FC6F1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CORRECTPOINTVALUE" val="20"/>
  <p:tag name="QUESTIONALIAS" val="3. The arrow points to:"/>
  <p:tag name="ANSWERSALIAS" val="Axon #2 for vibratory sense from the legs.|smicln|Axon #2 for pain and temperature legs.|smicln|Axon #2 for vibratory sense from the face.|smicln|Axon #2 for proprioception for the face."/>
  <p:tag name="COUNTDOWNSECONDS" val="60"/>
  <p:tag name="VALUES" val="Correct|smicln|Incorrect|smicln|Incorrect|smicln|Incorrect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165"/>
  <p:tag name="FONTSIZE" val="24"/>
  <p:tag name="BULLETTYPE" val="ppBulletArabicPeriod"/>
  <p:tag name="ANSWERTEXT" val="Axon #2 for vibratory sense from the legs.&#10;Axon #2 for pain and temperature legs.&#10;Axon #2 for vibratory sense from the face.&#10;Axon #2 for proprioception for the face.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75"/>
  <p:tag name="FONTSIZE" val="32"/>
  <p:tag name="BULLETTYPE" val="ppBulletArabicPeriod"/>
  <p:tag name="ANSWERTEXT" val="Spinal cord and medulla.&#10;Medulla and pons.&#10;Pons and midbrain.&#10;Diencephalon.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BE4080015E69420E9BBA3F5DBB8E6D68"/>
  <p:tag name="SLIDEID" val="BE4080015E69420E9BBA3F5DBB8E6D68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The arrow points to the tract carrying pressure sense from the:"/>
  <p:tag name="ANSWERSALIAS" val="Right leg|smicln|Left leg|smicln|Right face|smicln|Left face"/>
  <p:tag name="COUNTDOWNSECONDS" val="60"/>
  <p:tag name="CORRECTPOINTVALUE" val="20"/>
  <p:tag name="VALUES" val="Correct|smicln|Incorrect|smicln|Incorrect|smicln|Incorrect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39"/>
  <p:tag name="FONTSIZE" val="32"/>
  <p:tag name="BULLETTYPE" val="ppBulletArabicPeriod"/>
  <p:tag name="ANSWERTEXT" val="Right leg&#10;Left leg&#10;Right face&#10;Left fac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A5D51202FD2749A7A414320CBFFAF954"/>
  <p:tag name="SLIDEID" val="A5D51202FD2749A7A414320CBFFAF954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5. The area circled in red is the:"/>
  <p:tag name="ANSWERSALIAS" val="Precentral gyrus|smicln|Primary somatosensory cortex|smicln|Somatosensory association cortex"/>
  <p:tag name="COUNTDOWNSECONDS" val="60"/>
  <p:tag name="CORRECTPOINTVALUE" val="20"/>
  <p:tag name="VALUES" val="Incorrect|smicln|Correct|smicln|Incorrect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3"/>
  <p:tag name="TEXTLENGTH" val="78"/>
  <p:tag name="FONTSIZE" val="24"/>
  <p:tag name="BULLETTYPE" val="ppBulletArabicPeriod"/>
  <p:tag name="ANSWERTEXT" val="Precentral gyrus&#10;Primary somatosensory cortex&#10;Somatosensory association cortex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28A590D2598148D5B8F6F462B57E1651"/>
  <p:tag name="SLIDEID" val="28A590D2598148D5B8F6F462B57E1651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Which sensory modality travels through the Anterolateral (Spinothalamic) tract"/>
  <p:tag name="ANSWERSALIAS" val="Pain|smicln|Pressure|smicln|Two point touch|smicln|Vibratory sense."/>
  <p:tag name="CORRECTPOINTVALUE" val="10"/>
  <p:tag name="COUNTDOWNSECONDS" val="60"/>
  <p:tag name="VALUES" val="Correct|smicln|Incorrect|smicln|Incorrect|smicln|Incorrect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46"/>
  <p:tag name="FONTSIZE" val="32"/>
  <p:tag name="BULLETTYPE" val="ppBulletArabicPeriod"/>
  <p:tag name="ANSWERTEXT" val="Pain&#10;Pressure&#10;Two point touch&#10;Vibratory sense.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71F1035DC955451898BA97F0328D4701"/>
  <p:tag name="SLIDEID" val="71F1035DC955451898BA97F0328D4701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Which sensory modality travels throught the posterior white column/medial lemniscus pathway?"/>
  <p:tag name="ANSWERSALIAS" val="Hot|smicln|Cold|smicln|Pain|smicln|Two point touch"/>
  <p:tag name="COUNTDOWNSECONDS" val="60"/>
  <p:tag name="CORRECTPOINTVALUE" val="10"/>
  <p:tag name="VALUES" val="Incorrect|smicln|Incorrect|smicln|Incorrect|smicln|Correct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29"/>
  <p:tag name="FONTSIZE" val="32"/>
  <p:tag name="BULLETTYPE" val="ppBulletArabicPeriod"/>
  <p:tag name="ANSWERTEXT" val="Hot&#10;Cold&#10;Pain&#10;Two point touch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47E159A423114AA5B81D27DB14D03050"/>
  <p:tag name="SLIDEID" val="47E159A423114AA5B81D27DB14D03050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Third order sensory neurons are located in the:"/>
  <p:tag name="ANSWERSALIAS" val="Spinal cord|smicln|Brainstem|smicln|Thalamus|smicln|Cerebral cortex"/>
  <p:tag name="CORRECTPOINTVALUE" val="10"/>
  <p:tag name="COUNTDOWNSECONDS" val="60"/>
  <p:tag name="VALUES" val="Incorrect|smicln|Incorrect|smicln|Correct|smicln|Incorrect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46"/>
  <p:tag name="FONTSIZE" val="32"/>
  <p:tag name="BULLETTYPE" val="ppBulletArabicPeriod"/>
  <p:tag name="ANSWERTEXT" val="Spinal cord&#10;Brainstem&#10;Thalamus&#10;Cerebral cortex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FD7495F35AF04D069F6E43A529594888"/>
  <p:tag name="SLIDEID" val="FD7495F35AF04D069F6E43A529594888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At which specific brainstem level is the trigeminal nerve?"/>
  <p:tag name="ANSWERSALIAS" val="Medulla|smicln|Pons|smicln|Midbrain|smicln|Diencephalon"/>
  <p:tag name="CORRECTPOINTVALUE" val="10"/>
  <p:tag name="COUNTDOWNSECONDS" val="60"/>
  <p:tag name="VALUES" val="Incorrect|smicln|Correct|smicln|Incorrect|smicln|Incorrect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77FB00783F3E4664BCFEF8B8A9EA49A2"/>
  <p:tag name="SLIDEID" val="77FB00783F3E4664BCFEF8B8A9EA49A2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Pain fibers from the teeth will synapse in the:"/>
  <p:tag name="ANSWERSALIAS" val="Trigeminal ganglion|smicln|Spinal nucleus of 5.|smicln|Mains sensory nucleus of 5.|smicln|Mesencephalic nucleus of 5."/>
  <p:tag name="CORRECTPOINTVALUE" val="10"/>
  <p:tag name="COUNTDOWNSECONDS" val="60"/>
  <p:tag name="VALUES" val="Incorrect|smicln|Correct|smicln|Incorrect|smicln|Incorrect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96"/>
  <p:tag name="FONTSIZE" val="32"/>
  <p:tag name="BULLETTYPE" val="ppBulletArabicPeriod"/>
  <p:tag name="ANSWERTEXT" val="Trigeminal ganglion&#10;Spinal nucleus of 5.&#10;Mains sensory nucleus of 5.&#10;Mesencephalic nucleus of 5.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4FEF08B8F1E44E18B5A77666C367532B"/>
  <p:tag name="SLIDEID" val="4FEF08B8F1E44E18B5A77666C367532B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CORRECTPOINTVALUE" val="10"/>
  <p:tag name="QUESTIONALIAS" val="The region of the star would be most involved in sensory information from the:"/>
  <p:tag name="ANSWERSALIAS" val="Legs|smicln|Waist|smicln|Head|smicln|Knee"/>
  <p:tag name="COUNTDOWNSECONDS" val="60"/>
  <p:tag name="VALUES" val="Incorrect|smicln|Incorrect|smicln|Correct|smicln|Incorrect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LDNUMANSWERS" val="4"/>
  <p:tag name="ANSWERBULLETS" val="3"/>
  <p:tag name="TEXTLENGTH" val="20"/>
  <p:tag name="FONTSIZE" val="32"/>
  <p:tag name="BULLETTYPE" val="ppBulletArabicPeriod"/>
  <p:tag name="ANSWERTEXT" val="Legs&#10;Waist&#10;Head&#10;Kne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967B20BF27A04461A890406F2990140D"/>
  <p:tag name="SLIDEID" val="967B20BF27A04461A890406F2990140D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Where in the auditory pathway does a unilateral lesion produce total deafness?"/>
  <p:tag name="ANSWERSALIAS" val="Cochlear nerve|smicln|Inferior colliculus|smicln|Medial geniculate|smicln|Transverse temporal gyri."/>
  <p:tag name="CORRECTPOINTVALUE" val="10"/>
  <p:tag name="COUNTDOWNSECONDS" val="60"/>
  <p:tag name="VALUES" val="Correct|smicln|Incorrect|smicln|Incorrect|smicln|Incorrect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78"/>
  <p:tag name="FONTSIZE" val="32"/>
  <p:tag name="BULLETTYPE" val="ppBulletArabicPeriod"/>
  <p:tag name="ANSWERTEXT" val="Cochlear nerve&#10;Inferior colliculus&#10;Medial geniculate&#10;Transverse temporal gyri.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B3AEEF6D29934FD0BF1A0A9C47AF3AB5"/>
  <p:tag name="SLIDEID" val="B3AEEF6D29934FD0BF1A0A9C47AF3AB5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Equilibrium depends of input from all of the following except:"/>
  <p:tag name="ANSWERSALIAS" val="Somatosensory system.|smicln|Visual system.|smicln|Vestibular system.|smicln|Auditory system."/>
  <p:tag name="CORRECTPOINTVALUE" val="10"/>
  <p:tag name="VALUES" val="Incorrect|smicln|Incorrect|smicln|Incorrect|smicln|Correct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72"/>
  <p:tag name="FONTSIZE" val="32"/>
  <p:tag name="BULLETTYPE" val="ppBulletArabicPeriod"/>
  <p:tag name="ANSWERTEXT" val="Somatosensory system.&#10;Visual system.&#10;Vestibular system.&#10;Auditory system.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E68314EEEA01488D97D36CCF018B06CE"/>
  <p:tag name="SLIDEID" val="E68314EEEA01488D97D36CCF018B06CE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The first order neurons for taste are in all of the following ganglia except: "/>
  <p:tag name="ANSWERSALIAS" val="Geniculate ganglion (7th nerve)|smicln|Inferior ganglion of 9th cranial nerve.|smicln|Inferior ganglion of 10th cranial nerve.|smicln|Hypoglossal ganglion."/>
  <p:tag name="CORRECTPOINTVALUE" val="10"/>
  <p:tag name="VALUES" val="Incorrect|smicln|Incorrect|smicln|Incorrect|smicln|Correct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134"/>
  <p:tag name="FONTSIZE" val="32"/>
  <p:tag name="BULLETTYPE" val="ppBulletArabicPeriod"/>
  <p:tag name="ANSWERTEXT" val="Geniculate ganglion (7th nerve)&#10;Inferior ganglion of 9th cranial nerve.&#10;Inferior ganglion of 10th cranial nerve.&#10;Hypoglossal ganglion.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34"/>
  <p:tag name="FONTSIZE" val="32"/>
  <p:tag name="BULLETTYPE" val="ppBulletArabicPeriod"/>
  <p:tag name="ANSWERTEXT" val="Medulla&#10;Pons&#10;Midbrain&#10;Diencephalon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840BD2DBE8294CDF8179FC7D632D2B9C"/>
  <p:tag name="SLIDEID" val="840BD2DBE8294CDF8179FC7D632D2B9C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Olfactory neurons synapse in the:"/>
  <p:tag name="ANSWERSALIAS" val="Olfactory bulb.|smicln|Olfactory tract.|smicln|Olfactory cortex."/>
  <p:tag name="COUNTDOWNSECONDS" val="60"/>
  <p:tag name="CORRECTPOINTVALUE" val="10"/>
  <p:tag name="VALUES" val="Correct|smicln|Incorrect|smicln|Incorrect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3"/>
  <p:tag name="TEXTLENGTH" val="50"/>
  <p:tag name="FONTSIZE" val="32"/>
  <p:tag name="BULLETTYPE" val="ppBulletArabicPeriod"/>
  <p:tag name="ANSWERTEXT" val="Olfactory bulb.&#10;Olfactory tract.&#10;Olfactory cortex.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2B28DE9EDA8A4B2C926B9ED03167C505"/>
  <p:tag name="SLIDEID" val="2B28DE9EDA8A4B2C926B9ED03167C505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Which sensory modality does not synapse in the thalamus?"/>
  <p:tag name="ANSWERSALIAS" val="Taste|smicln|Hearing|smicln|Smell|smicln|Balance"/>
  <p:tag name="CORRECTPOINTVALUE" val="10"/>
  <p:tag name="VALUES" val="Incorrect|smicln|Incorrect|smicln|Correct|smicln|Incorrect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27"/>
  <p:tag name="FONTSIZE" val="32"/>
  <p:tag name="BULLETTYPE" val="ppBulletArabicPeriod"/>
  <p:tag name="ANSWERTEXT" val="Taste&#10;Hearing&#10;Smell&#10;Balanc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F0C0E394BFF942C5A6E0F1D9126D41A8"/>
  <p:tag name="SLIDEID" val="F0C0E394BFF942C5A6E0F1D9126D41A8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1. You would find the 8th cranial nerve at the:"/>
  <p:tag name="ANSWERSALIAS" val="Spinal cord – medulla junction.|smicln|Pons- medulla junction|smicln|Pons – midbrain junction"/>
  <p:tag name="COUNTDOWNSECONDS" val="60"/>
  <p:tag name="VALUES" val="Incorrect|smicln|Correct|smicln|Incorrect"/>
  <p:tag name="CORRECTPOINTVALUE" val="20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3"/>
  <p:tag name="TEXTLENGTH" val="79"/>
  <p:tag name="FONTSIZE" val="32"/>
  <p:tag name="BULLETTYPE" val="ppBulletArabicPeriod"/>
  <p:tag name="ANSWERTEXT" val="Spinal cord – medulla junction.&#10;Pons- medulla junction&#10;Pons – midbrain junction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D0FCCE6857D64FC4B9DD0F366823CD83"/>
  <p:tag name="SLIDEID" val="D0FCCE6857D64FC4B9DD0F366823CD83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Identify the structure at the arrow."/>
  <p:tag name="ANSWERSALIAS" val="Inferior colliculus|smicln|Superior colliculus|smicln|Medial geniculate|smicln|Lateral geniculate"/>
  <p:tag name="CORRECTPOINTVALUE" val="20"/>
  <p:tag name="VALUES" val="Correct|smicln|Incorrect|smicln|Incorrect|smicln|Incorrect"/>
  <p:tag name="COUNTDOWNSECONDS" val="6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76"/>
  <p:tag name="FONTSIZE" val="32"/>
  <p:tag name="BULLETTYPE" val="ppBulletArabicPeriod"/>
  <p:tag name="ANSWERTEXT" val="Inferior colliculus&#10;Superior colliculus&#10;Medial geniculate&#10;Lateral geniculat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2727AEAA4A8B4602B06170E2EEED1CB3"/>
  <p:tag name="SLIDEID" val="2727AEAA4A8B4602B06170E2EEED1CB3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3. Identify the nucleus at the tip of the pointer."/>
  <p:tag name="ANSWERSALIAS" val="Cochlear.|smicln|Vestibular|smicln|Solitary|smicln|Olive"/>
  <p:tag name="CORRECTPOINTVALUE" val="20"/>
  <p:tag name="COUNTDOWNSECONDS" val="60"/>
  <p:tag name="VALUES" val="Correct|smicln|Incorrect|smicln|Incorrect|smicln|Incorrect"/>
  <p:tag name="TOTALRESPONSES" val="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ARTTYPE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4CAFC462BA6144BCB355C19748A79697"/>
  <p:tag name="SLIDEID" val="4CAFC462BA6144BCB355C19748A79697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The cerebral crus, substantia nigra and the adjacent tegmentum are located in the:"/>
  <p:tag name="ANSWERSALIAS" val="Tectum|smicln|Cerebellar peduncles|smicln|Pons|smicln|Cerebral peduncles."/>
  <p:tag name="CORRECTPOINTVALUE" val="10"/>
  <p:tag name="COUNTDOWNSECONDS" val="60"/>
  <p:tag name="VALUES" val="Incorrect|smicln|Incorrect|smicln|Incorrect|smicln|Correct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35"/>
  <p:tag name="FONTSIZE" val="32"/>
  <p:tag name="BULLETTYPE" val="ppBulletArabicPeriod"/>
  <p:tag name="ANSWERTEXT" val="Cochlear.&#10;Vestibular&#10;Solitary&#10;Olive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YPE" val="Style_Clock"/>
  <p:tag name="STYLE" val="2"/>
  <p:tag name="CDTIMELEFT" val="60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BC49E8B5E5A24F5C9334816BAE576D97"/>
  <p:tag name="SLIDEID" val="BC49E8B5E5A24F5C9334816BAE576D97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CORRECTPOINTVALUE" val="20"/>
  <p:tag name="QUESTIONALIAS" val="4.Identify the nuclear complex at the tip of the pointer."/>
  <p:tag name="ANSWERSALIAS" val="Cochlear|smicln|Vestibular|smicln|Spinal nucleus of 5"/>
  <p:tag name="VALUES" val="Incorrect|smicln|Correct|smicln|Incorrect"/>
  <p:tag name="COUNTDOWNSECONDS" val="6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3"/>
  <p:tag name="TEXTLENGTH" val="39"/>
  <p:tag name="FONTSIZE" val="32"/>
  <p:tag name="BULLETTYPE" val="ppBulletArabicPeriod"/>
  <p:tag name="ANSWERTEXT" val="Cochlear&#10;Vestibular&#10;Spinal nucleus of 5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8CD0131940554D79B18AD28FBD2EE9FA"/>
  <p:tag name="SLIDEID" val="8CD0131940554D79B18AD28FBD2EE9FA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CORRECTPOINTVALUE" val="20"/>
  <p:tag name="QUESTIONALIAS" val="5. Identify the structure at the tip of the pointer."/>
  <p:tag name="ANSWERSALIAS" val="Optic nerve.|smicln|Optic tract.|smicln|Olfactory nerve|smicln|Olfactory tract."/>
  <p:tag name="VALUES" val="Incorrect|smicln|Incorrect|smicln|Incorrect|smicln|Correct"/>
  <p:tag name="COUNTDOWNSECONDS" val="6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58"/>
  <p:tag name="FONTSIZE" val="32"/>
  <p:tag name="BULLETTYPE" val="ppBulletArabicPeriod"/>
  <p:tag name="ANSWERTEXT" val="Optic nerve.&#10;Optic tract.&#10;Olfactory nerve&#10;Olfactory tract.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03519296D14F48BB9AB8FE62D444BD0F"/>
  <p:tag name="SLIDEID" val="03519296D14F48BB9AB8FE62D444BD0F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The main auditory nucleus in the thalamus that receives auditory input is the: "/>
  <p:tag name="ANSWERSALIAS" val="Medial geniculate|smicln|Lateral geniculate|smicln|Ventral posterior nucleus.|smicln|Ventral lateral nucleus."/>
  <p:tag name="CORRECTPOINTVALUE" val="10"/>
  <p:tag name="COUNTDOWNSECONDS" val="60"/>
  <p:tag name="VALUES" val="Correct|smicln|Incorrect|smicln|Incorrect|smicln|Incorrect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88"/>
  <p:tag name="FONTSIZE" val="32"/>
  <p:tag name="BULLETTYPE" val="ppBulletArabicPeriod"/>
  <p:tag name="ANSWERTEXT" val="Medial geniculate&#10;Lateral geniculate&#10;Ventral posterior nucleus.&#10;Ventral lateral nucleus.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8D20001BE68B48ECB35131B0FF04755A"/>
  <p:tag name="SLIDEID" val="8D20001BE68B48ECB35131B0FF04755A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CORRECTPOINTVALUE" val="10"/>
  <p:tag name="COUNTDOWNSECONDS" val="60"/>
  <p:tag name="QUESTIONALIAS" val="2. A lesion in what nerve would cause a patient to feel a sense of vertigo, falling to one side, nausea, and abnormal, rhythmic eye movements (nystagmus)."/>
  <p:tag name="ANSWERSALIAS" val="Vagus|smicln|Glossopharyngeal|smicln|Trigemminal|smicln|Vestibulocochlear."/>
  <p:tag name="VALUES" val="Incorrect|smicln|Incorrect|smicln|Incorrect|smicln|Correct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53"/>
  <p:tag name="FONTSIZE" val="32"/>
  <p:tag name="BULLETTYPE" val="ppBulletArabicPeriod"/>
  <p:tag name="ANSWERTEXT" val="Vagus&#10;Glossopharyngeal&#10;Trigemminal&#10;Vestibulocochlear.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52"/>
  <p:tag name="FONTSIZE" val="32"/>
  <p:tag name="BULLETTYPE" val="ppBulletArabicPeriod"/>
  <p:tag name="ANSWERTEXT" val="Tectum&#10;Cerebellar peduncles&#10;Pons&#10;Cerebral peduncles.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EA5DEE7160E240F7BFD5BFD8BFDC0576"/>
  <p:tag name="SLIDEID" val="EA5DEE7160E240F7BFD5BFD8BFDC0576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The olfactory bipolar neurons synapse:"/>
  <p:tag name="ANSWERSALIAS" val="In the gustatory nucleus.|smicln|With mitral cells.|smicln|In the olfactory cortex.|smicln|In the olfactory tract."/>
  <p:tag name="CORRECTPOINTVALUE" val="10"/>
  <p:tag name="COUNTDOWNSECONDS" val="60"/>
  <p:tag name="VALUES" val="Incorrect|smicln|Correct|smicln|Incorrect|smicln|Incorrect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93"/>
  <p:tag name="FONTSIZE" val="32"/>
  <p:tag name="BULLETTYPE" val="ppBulletArabicPeriod"/>
  <p:tag name="ANSWERTEXT" val="In the gustatory nucleus.&#10;With mitral cells.&#10;In the olfactory cortex.&#10;In the olfactory tract.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75366C5E2BC64F1F9CF49F0068BD6D01"/>
  <p:tag name="SLIDEID" val="75366C5E2BC64F1F9CF49F0068BD6D01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As you are tasting a glass of wine you know the taste bud cells synapse:"/>
  <p:tag name="ANSWERSALIAS" val="On neurons from cranial nerves 7, 9 and 10.|smicln|In ganglia associated with cranial nerves 7, 9, and 10.|smicln|The gustatory nucleus."/>
  <p:tag name="CORRECTPOINTVALUE" val="10"/>
  <p:tag name="COUNTDOWNSECONDS" val="60"/>
  <p:tag name="VALUES" val="Correct|smicln|Incorrect|smicln|Incorrect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3"/>
  <p:tag name="TEXTLENGTH" val="122"/>
  <p:tag name="FONTSIZE" val="32"/>
  <p:tag name="BULLETTYPE" val="ppBulletArabicPeriod"/>
  <p:tag name="ANSWERTEXT" val="On neurons from cranial nerves 7, 9 and 10.&#10;In ganglia associated with cranial nerves 7, 9, and 10.&#10;The gustatory nucleus.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95EDD2E6CA284264B0CB29CA7CF1F489"/>
  <p:tag name="SLIDEID" val="95EDD2E6CA284264B0CB29CA7CF1F489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CORRECTPOINTVALUE" val="10"/>
  <p:tag name="QUESTIONALIAS" val="5. The cells at the tip of the pointer synapse in the:"/>
  <p:tag name="ANSWERSALIAS" val="Cochlear nuclei|smicln|Vestibular nuclei|smicln|Geniculate ganglion."/>
  <p:tag name="COUNTDOWNSECONDS" val="60"/>
  <p:tag name="VALUES" val="Correct|smicln|Incorrect|smicln|Incorrect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3"/>
  <p:tag name="TEXTLENGTH" val="54"/>
  <p:tag name="FONTSIZE" val="32"/>
  <p:tag name="BULLETTYPE" val="ppBulletArabicPeriod"/>
  <p:tag name="ANSWERTEXT" val="Cochlear nuclei&#10;Vestibular nuclei&#10;Geniculate ganglion.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2182D81739904D77A42BDBFC629844AF"/>
  <p:tag name="SLIDEID" val="2182D81739904D77A42BDBFC629844AF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The visual pathways:"/>
  <p:tag name="ANSWERSALIAS" val="Extend from the front to the back of the head.|smicln|Are entirely infratentorial.|smicln|Are entirely crossed."/>
  <p:tag name="CORRECTPOINTVALUE" val="10"/>
  <p:tag name="COUNTDOWNSECONDS" val="60"/>
  <p:tag name="VALUES" val="Correct|smicln|Incorrect|smicln|Incorrect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3"/>
  <p:tag name="TEXTLENGTH" val="97"/>
  <p:tag name="FONTSIZE" val="32"/>
  <p:tag name="BULLETTYPE" val="ppBulletArabicPeriod"/>
  <p:tag name="ANSWERTEXT" val="Extend from the front to the back of the head.&#10;Are entirely infratentorial.&#10;Are entirely crossed.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ED99CE2F526244EE8D34A9B77303AD64"/>
  <p:tag name="SLIDEID" val="ED99CE2F526244EE8D34A9B77303AD64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7. Visual pathways cross in the:"/>
  <p:tag name="ANSWERSALIAS" val="Optic nerve.|smicln|Optic chiasm.|smicln|Optic radiations.|smicln|Lateral geniculate nucleus."/>
  <p:tag name="CORRECTPOINTVALUE" val="10"/>
  <p:tag name="COUNTDOWNSECONDS" val="60"/>
  <p:tag name="VALUES" val="Incorrect|smicln|Correct|smicln|Incorrect|smicln|Incorrect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72"/>
  <p:tag name="FONTSIZE" val="32"/>
  <p:tag name="BULLETTYPE" val="ppBulletArabicPeriod"/>
  <p:tag name="ANSWERTEXT" val="Optic nerve.&#10;Optic chiasm.&#10;Optic radiations.&#10;Lateral geniculate nucleus.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33E3F3AE732C440BB42AB3F9E8758E1B"/>
  <p:tag name="SLIDEID" val="33E3F3AE732C440BB42AB3F9E8758E1B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CORRECTPOINTVALUE" val="10"/>
  <p:tag name="QUESTIONALIAS" val="The most posterior lobe of the cerebral hemisphere is the:"/>
  <p:tag name="ANSWERSALIAS" val="Parietal|smicln|Occipital|smicln|Temporal"/>
  <p:tag name="COUNTDOWNSECONDS" val="60"/>
  <p:tag name="VALUES" val="Incorrect|smicln|Correct|smicln|Incorrect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7019375717B24AFDAA8E4CD5B10861CA"/>
  <p:tag name="SLIDEID" val="7019375717B24AFDAA8E4CD5B10861CA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8. What vitamin may be involved in night blindness?"/>
  <p:tag name="ANSWERSALIAS" val="Vitamin A.|smicln|Vitamin B|smicln|Vitamin C|smicln|Vitamin D."/>
  <p:tag name="CORRECTPOINTVALUE" val="10"/>
  <p:tag name="COUNTDOWNSECONDS" val="60"/>
  <p:tag name="VALUES" val="Correct|smicln|Incorrect|smicln|Incorrect|smicln|Incorrect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41"/>
  <p:tag name="FONTSIZE" val="32"/>
  <p:tag name="BULLETTYPE" val="ppBulletArabicPeriod"/>
  <p:tag name="ANSWERTEXT" val="Vitamin A.&#10;Vitamin B&#10;Vitamin C&#10;Vitamin D.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F00D899EAD9E495FA3A2F273C90D42CA"/>
  <p:tag name="SLIDEID" val="F00D899EAD9E495FA3A2F273C90D42CA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9. Which cranial nerve nucleus is involved in moving the eyes laterally."/>
  <p:tag name="ANSWERSALIAS" val="Occulomotor.|smicln|Trochlear.|smicln|Abducens."/>
  <p:tag name="CORRECTPOINTVALUE" val="10"/>
  <p:tag name="COUNTDOWNSECONDS" val="60"/>
  <p:tag name="VALUES" val="Incorrect|smicln|Incorrect|smicln|Correct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3"/>
  <p:tag name="TEXTLENGTH" val="33"/>
  <p:tag name="FONTSIZE" val="32"/>
  <p:tag name="BULLETTYPE" val="ppBulletArabicPeriod"/>
  <p:tag name="ANSWERTEXT" val="Occulomotor.&#10;Trochlear.&#10;Abducens.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8A4C9F1CE26942E0934F3173D6CC241F"/>
  <p:tag name="SLIDEID" val="8A4C9F1CE26942E0934F3173D6CC241F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Which cranial nerve is located in the pons?"/>
  <p:tag name="ANSWERSALIAS" val="Occulomotor.|smicln|Trochlear|smicln|Abducens"/>
  <p:tag name="CORRECTPOINTVALUE" val="10"/>
  <p:tag name="COUNTDOWNSECONDS" val="60"/>
  <p:tag name="VALUES" val="Incorrect|smicln|Incorrect|smicln|Correct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3"/>
  <p:tag name="TEXTLENGTH" val="31"/>
  <p:tag name="FONTSIZE" val="32"/>
  <p:tag name="BULLETTYPE" val="ppBulletArabicPeriod"/>
  <p:tag name="ANSWERTEXT" val="Occulomotor.&#10;Trochlear&#10;Abducens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9EAB0E6A015D45BCB213F8D08D3B4A90"/>
  <p:tag name="SLIDEID" val="9EAB0E6A015D45BCB213F8D08D3B4A90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Identify the layer of rods and cones."/>
  <p:tag name="ANSWERSALIAS" val="A|smicln|B|smicln|C|smicln|D."/>
  <p:tag name="CORRECTPOINTVALUE" val="20"/>
  <p:tag name="COUNTDOWNSECONDS" val="60"/>
  <p:tag name="VALUES" val="Incorrect|smicln|Correct|smicln|Incorrect|smicln|Incorrect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8"/>
  <p:tag name="FONTSIZE" val="32"/>
  <p:tag name="BULLETTYPE" val="ppBulletArabicPeriod"/>
  <p:tag name="ANSWERTEXT" val="A&#10;B&#10;C&#10;D.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EC9FC60994F54FD59BA2D280D66797D1"/>
  <p:tag name="SLIDEID" val="EC9FC60994F54FD59BA2D280D66797D1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The arrow points to:"/>
  <p:tag name="ANSWERSALIAS" val="Abducens nucleus|smicln|Facial nucleus|smicln|Trigeminal nucleus|smicln|Spinal nucleus of 5"/>
  <p:tag name="COUNTDOWNSECONDS" val="60"/>
  <p:tag name="CORRECTPOINTVALUE" val="20"/>
  <p:tag name="VALUES" val="Correct|smicln|Incorrect|smicln|Incorrect|smicln|Incorrect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70"/>
  <p:tag name="FONTSIZE" val="32"/>
  <p:tag name="BULLETTYPE" val="ppBulletArabicPeriod"/>
  <p:tag name="ANSWERTEXT" val="Abducens nucleus&#10;Facial nucleus&#10;Trigeminal nucleus&#10;Spinal nucleus of 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3"/>
  <p:tag name="TEXTLENGTH" val="27"/>
  <p:tag name="FONTSIZE" val="32"/>
  <p:tag name="BULLETTYPE" val="ppBulletArabicPeriod"/>
  <p:tag name="ANSWERTEXT" val="Parietal&#10;Occipital&#10;Temporal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EBD7FAA0D65949B79C2F5502D30FEE66"/>
  <p:tag name="SLIDEID" val="EBD7FAA0D65949B79C2F5502D30FEE66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Identify the lateral geniulate."/>
  <p:tag name="ANSWERSALIAS" val="A|smicln|B|smicln|C|smicln|D"/>
  <p:tag name="CORRECTPOINTVALUE" val="20"/>
  <p:tag name="COUNTDOWNSECONDS" val="60"/>
  <p:tag name="VALUES" val="Incorrect|smicln|Incorrect|smicln|Incorrect|smicln|Correct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LDNUMANSWERS" val="4"/>
  <p:tag name="ANSWERBULLETS" val="3"/>
  <p:tag name="TEXTLENGTH" val="7"/>
  <p:tag name="FONTSIZE" val="32"/>
  <p:tag name="BULLETTYPE" val="ppBulletArabicPeriod"/>
  <p:tag name="ANSWERTEXT" val="A&#10;B&#10;C&#10;D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5FF0EA7F91E64DCA9D87B98506D6ED97"/>
  <p:tag name="SLIDEID" val="5FF0EA7F91E64DCA9D87B98506D6ED97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Identify the superior colliculus&gt;"/>
  <p:tag name="ANSWERSALIAS" val="A.|smicln|B.|smicln|C.|smicln|D."/>
  <p:tag name="CORRECTPOINTVALUE" val="20"/>
  <p:tag name="COUNTDOWNSECONDS" val="60"/>
  <p:tag name="VALUES" val="Incorrect|smicln|Correct|smicln|Incorrect|smicln|Incorrect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11"/>
  <p:tag name="FONTSIZE" val="32"/>
  <p:tag name="BULLETTYPE" val="ppBulletArabicPeriod"/>
  <p:tag name="ANSWERTEXT" val="A.&#10;B.&#10;C.&#10;D.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C4D782A6621F4B6D86399349A6CD7F4D"/>
  <p:tag name="SLIDEID" val="C4D782A6621F4B6D86399349A6CD7F4D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CORRECTPOINTVALUE" val="20"/>
  <p:tag name="QUESTIONALIAS" val="5. The arrow points to the. "/>
  <p:tag name="ANSWERSALIAS" val="Optic nerve|smicln|Optic tract|smicln|Optic radiations."/>
  <p:tag name="COUNTDOWNSECONDS" val="60"/>
  <p:tag name="VALUES" val="Incorrect|smicln|Correct|smicln|Incorrect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3"/>
  <p:tag name="TEXTLENGTH" val="41"/>
  <p:tag name="FONTSIZE" val="32"/>
  <p:tag name="BULLETTYPE" val="ppBulletArabicPeriod"/>
  <p:tag name="ANSWERTEXT" val="Optic nerve&#10;Optic tract&#10;Optic radiations.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A726B4A34CF54BBE83EF1C71A4C42D46"/>
  <p:tag name="SLIDEID" val="A726B4A34CF54BBE83EF1C71A4C42D46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CORRECTPOINTVALUE" val="10"/>
  <p:tag name="QUESTIONALIAS" val="Synapses in the visual pathway can occur in all of the following EXCEPT:"/>
  <p:tag name="ANSWERSALIAS" val="Lateral geniculate.|smicln|Retina|smicln|Optic radiations.|smicln|Primary visual cortex."/>
  <p:tag name="COUNTDOWNSECONDS" val="60"/>
  <p:tag name="VALUES" val="Incorrect|smicln|Incorrect|smicln|Correct|smicln|Incorrect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67"/>
  <p:tag name="FONTSIZE" val="32"/>
  <p:tag name="BULLETTYPE" val="ppBulletArabicPeriod"/>
  <p:tag name="ANSWERTEXT" val="Lateral geniculate.&#10;Retina&#10;Optic radiations.&#10;Primary visual cortex.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89912D9789704DD5B18D645353DD123C"/>
  <p:tag name="SLIDEID" val="89912D9789704DD5B18D645353DD123C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CORRECTPOINTVALUE" val="10"/>
  <p:tag name="QUESTIONALIAS" val="The arrow points to the:"/>
  <p:tag name="ANSWERSALIAS" val="Optic nerve.|smicln|Optic tract|smicln|Olfactory tract.|smicln|Optic radiations"/>
  <p:tag name="COUNTDOWNSECONDS" val="60"/>
  <p:tag name="VALUES" val="Incorrect|smicln|Correct|smicln|Incorrect|smicln|Incorrect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58"/>
  <p:tag name="FONTSIZE" val="32"/>
  <p:tag name="BULLETTYPE" val="ppBulletArabicPeriod"/>
  <p:tag name="ANSWERTEXT" val="Optic nerve.&#10;Optic tract&#10;Olfactory tract.&#10;Optic radiations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B35CE7024F9746B78BFEC25D25122676"/>
  <p:tag name="SLIDEID" val="B35CE7024F9746B78BFEC25D25122676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CORRECTPOINTVALUE" val="10"/>
  <p:tag name="QUESTIONALIAS" val="The lateral fissure separates the:"/>
  <p:tag name="ANSWERSALIAS" val="Temporal and frontal lobes.|smicln|Temporal and occipital lobes.|smicln|Parietal and occipital lobes|smicln|Parietal and frontal lobes."/>
  <p:tag name="COUNTDOWNSECONDS" val="60"/>
  <p:tag name="VALUES" val="Correct|smicln|Incorrect|smicln|Incorrect|smicln|Incorrect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22FA0FAA63144379B4EB5E4EE6A0D8CC"/>
  <p:tag name="SLIDEID" val="22FA0FAA63144379B4EB5E4EE6A0D8CC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The purple arrow indicates the:"/>
  <p:tag name="ANSWERSALIAS" val="What pathway.|smicln|The area for object identification.|smicln|The where pathway.|smicln|Primary visual cortex."/>
  <p:tag name="COUNTDOWNSECONDS" val="60"/>
  <p:tag name="CORRECTPOINTVALUE" val="10"/>
  <p:tag name="VALUES" val="Incorrect|smicln|Incorrect|smicln|Correct|smicln|Incorrect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91"/>
  <p:tag name="FONTSIZE" val="32"/>
  <p:tag name="BULLETTYPE" val="ppBulletArabicPeriod"/>
  <p:tag name="ANSWERTEXT" val="What pathway.&#10;The area for object identification.&#10;The where pathway.&#10;Primary visual cortex.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3B55C1842E394EE788CA232B89EEF7FC"/>
  <p:tag name="SLIDEID" val="3B55C1842E394EE788CA232B89EEF7FC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Parasympathetic preganglionic fibers to the ciliary ganglion travel with cranial nerve:"/>
  <p:tag name="ANSWERSALIAS" val="Three|smicln|Four|smicln|Five|smicln|Six"/>
  <p:tag name="COUNTDOWNSECONDS" val="60"/>
  <p:tag name="CORRECTPOINTVALUE" val="10"/>
  <p:tag name="VALUES" val="Correct|smicln|Incorrect|smicln|Incorrect|smicln|Incorrect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19"/>
  <p:tag name="FONTSIZE" val="32"/>
  <p:tag name="BULLETTYPE" val="ppBulletArabicPeriod"/>
  <p:tag name="ANSWERTEXT" val="Three&#10;Four&#10;Five&#10;Six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30E502FE0CC7424189C2073A887E0BA9"/>
  <p:tag name="SLIDEID" val="30E502FE0CC7424189C2073A887E0BA9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The arrow points to the:"/>
  <p:tag name="ANSWERSALIAS" val="Oculomotor nucleus.|smicln|Trochlear nucleus.|smicln|Abducens nucleus.|smicln|PPRF"/>
  <p:tag name="COUNTDOWNSECONDS" val="60"/>
  <p:tag name="CORRECTPOINTVALUE" val="10"/>
  <p:tag name="VALUES" val="Incorrect|smicln|Correct|smicln|Incorrect|smicln|Incorrect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61"/>
  <p:tag name="FONTSIZE" val="32"/>
  <p:tag name="BULLETTYPE" val="ppBulletArabicPeriod"/>
  <p:tag name="ANSWERTEXT" val="Oculomotor nucleus.&#10;Trochlear nucleus.&#10;Abducens nucleus.&#10;PPRF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F1D56DC0752848C19A1AAEE412884CA2"/>
  <p:tag name="SLIDEID" val="F1D56DC0752848C19A1AAEE412884CA2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Commissural fibers connect:"/>
  <p:tag name="ANSWERSALIAS" val="Gyrus to gyrus.|smicln|Cells within a gyrus.|smicln|Homologous areas between the two cerebral hemispheres.|smicln|The cortex to subcortical nuclei."/>
  <p:tag name="CORRECTPOINTVALUE" val="10"/>
  <p:tag name="COUNTDOWNSECONDS" val="60"/>
  <p:tag name="VALUES" val="Incorrect|smicln|Incorrect|smicln|Correct|smicln|Incorrect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126"/>
  <p:tag name="FONTSIZE" val="32"/>
  <p:tag name="BULLETTYPE" val="ppBulletArabicPeriod"/>
  <p:tag name="ANSWERTEXT" val="Gyrus to gyrus.&#10;Cells within a gyrus.&#10;Homologous areas between the two cerebral hemispheres.&#10;The cortex to subcortical nuclei.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EBE393E08E0E473FB57BEAEAA6EE9EE0"/>
  <p:tag name="SLIDEID" val="EBE393E08E0E473FB57BEAEAA6EE9EE0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CORRECTPOINTVALUE" val="10"/>
  <p:tag name="QUESTIONALIAS" val="7. The inability to produce purposeful movements even though there is no paralysis is:"/>
  <p:tag name="ANSWERSALIAS" val="Apraxia.|smicln|Aphasia.|smicln|Agnosia."/>
  <p:tag name="COUNTDOWNSECONDS" val="60"/>
  <p:tag name="VALUES" val="Correct|smicln|Incorrect|smicln|Incorrect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3"/>
  <p:tag name="TEXTLENGTH" val="26"/>
  <p:tag name="FONTSIZE" val="32"/>
  <p:tag name="BULLETTYPE" val="ppBulletArabicPeriod"/>
  <p:tag name="ANSWERTEXT" val="Apraxia.&#10;Aphasia.&#10;Agnosia.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114"/>
  <p:tag name="FONTSIZE" val="32"/>
  <p:tag name="BULLETTYPE" val="ppBulletArabicPeriod"/>
  <p:tag name="ANSWERTEXT" val="Temporal and frontal lobes.&#10;Temporal and occipital lobes.&#10;Parietal and occipital lobes&#10;Parietal and frontal lobes.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8D6DADB2C1DA4EC48BBE217BD0BCC782"/>
  <p:tag name="SLIDEID" val="8D6DADB2C1DA4EC48BBE217BD0BCC782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8. The inability to communiate would be:"/>
  <p:tag name="ANSWERSALIAS" val="Apraxia|smicln|Aphasia.|smicln|Agnosia"/>
  <p:tag name="COUNTDOWNSECONDS" val="60"/>
  <p:tag name="CORRECTPOINTVALUE" val="10"/>
  <p:tag name="VALUES" val="Incorrect|smicln|Correct|smicln|Incorrect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3"/>
  <p:tag name="TEXTLENGTH" val="24"/>
  <p:tag name="FONTSIZE" val="32"/>
  <p:tag name="BULLETTYPE" val="ppBulletArabicPeriod"/>
  <p:tag name="ANSWERTEXT" val="Apraxia&#10;Aphasia.&#10;Agnosia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36ACAA443F5B47B4A2C3B7F93CAA15AC"/>
  <p:tag name="SLIDEID" val="36ACAA443F5B47B4A2C3B7F93CAA15AC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9. The inability to recognize sensory stimuli is:"/>
  <p:tag name="ANSWERSALIAS" val="Apraxia|smicln|Aphasia|smicln|Agnosia"/>
  <p:tag name="COUNTDOWNSECONDS" val="60"/>
  <p:tag name="CORRECTPOINTVALUE" val="10"/>
  <p:tag name="VALUES" val="Incorrect|smicln|Incorrect|smicln|Correct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3"/>
  <p:tag name="TEXTLENGTH" val="23"/>
  <p:tag name="FONTSIZE" val="32"/>
  <p:tag name="BULLETTYPE" val="ppBulletArabicPeriod"/>
  <p:tag name="ANSWERTEXT" val="Apraxia&#10;Aphasia&#10;Agnosia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16151F755A6247EE8CCCD80D29B74AD2"/>
  <p:tag name="SLIDEID" val="16151F755A6247EE8CCCD80D29B74AD2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CORRECTPOINTVALUE" val="10"/>
  <p:tag name="QUESTIONALIAS" val="How many cell layers are there in the neocortex?"/>
  <p:tag name="ANSWERSALIAS" val="3|smicln|4|smicln|5|smicln|6"/>
  <p:tag name="VALUES" val="Incorrect|smicln|Incorrect|smicln|Incorrect|smicln|Correct"/>
  <p:tag name="COUNTDOWNSECONDS" val="60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7"/>
  <p:tag name="FONTSIZE" val="32"/>
  <p:tag name="BULLETTYPE" val="ppBulletArabicPeriod"/>
  <p:tag name="ANSWERTEXT" val="3&#10;4&#10;5&#10;6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C3F39D87846144C0810B293A7A494AEF"/>
  <p:tag name="SLIDEID" val="C3F39D87846144C0810B293A7A494AEF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The area in blue is:"/>
  <p:tag name="ANSWERSALIAS" val="Broca’s area|smicln|Wernicke’s area|smicln|Somatosensory cortex|smicln|Primary Auditory cortex"/>
  <p:tag name="COUNTDOWNSECONDS" val="60"/>
  <p:tag name="CORRECTPOINTVALUE" val="20"/>
  <p:tag name="VALUES" val="Incorrect|smicln|Correct|smicln|Incorrect|smicln|Incorrect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73"/>
  <p:tag name="FONTSIZE" val="32"/>
  <p:tag name="BULLETTYPE" val="ppBulletArabicPeriod"/>
  <p:tag name="ANSWERTEXT" val="Broca’s area&#10;Wernicke’s area&#10;Somatosensory cortex&#10;Primary Auditory cortex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F9301F8E7F7D4ED4B4757EFE3C0855F7"/>
  <p:tag name="SLIDEID" val="F9301F8E7F7D4ED4B4757EFE3C0855F7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2. The area important for detection of motion and location."/>
  <p:tag name="ANSWERSALIAS" val="1|smicln|2|smicln|3|smicln|4"/>
  <p:tag name="COUNTDOWNSECONDS" val="60"/>
  <p:tag name="CORRECTPOINTVALUE" val="20"/>
  <p:tag name="VALUES" val="Correct|smicln|Incorrect|smicln|Incorrect|smicln|Incorrect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7"/>
  <p:tag name="FONTSIZE" val="32"/>
  <p:tag name="BULLETTYPE" val="ppBulletArabicPeriod"/>
  <p:tag name="ANSWERTEXT" val="1&#10;2&#10;3&#10;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D35F2A900A92421BAA241F4ACAE6A926"/>
  <p:tag name="SLIDEID" val="D35F2A900A92421BAA241F4ACAE6A926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CORRECTPOINTVALUE" val="10"/>
  <p:tag name="QUESTIONALIAS" val="In the dorsal root ganglion the neurons are:"/>
  <p:tag name="ANSWERSALIAS" val="Pseudounipolar.|smicln|Bipolar|smicln|Multipolar."/>
  <p:tag name="COUNTDOWNSECONDS" val="60"/>
  <p:tag name="VALUES" val="Correct|smicln|Incorrect|smicln|Incorrect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82143BDCFD1D46BABFC9E52C1D1E1764"/>
  <p:tag name="SLIDEID" val="82143BDCFD1D46BABFC9E52C1D1E1764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Which region of the cortex is most involved in behavior and movement?"/>
  <p:tag name="ANSWERSALIAS" val="A|smicln|B|smicln|C|smicln|D"/>
  <p:tag name="CORRECTPOINTVALUE" val="10"/>
  <p:tag name="COUNTDOWNSECONDS" val="60"/>
  <p:tag name="VALUES" val="Correct|smicln|Incorrect|smicln|Incorrect|smicln|Incorrect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21EFC19E15A44A36998706856917F9EF"/>
  <p:tag name="SLIDEID" val="21EFC19E15A44A36998706856917F9EF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The arrow points to the:"/>
  <p:tag name="ANSWERSALIAS" val="Cingulate gyrus.|smicln|Cuneate gyrus.|smicln|Lateral  frontal gyrus.|smicln|Orbitofrontal cortex"/>
  <p:tag name="CORRECTPOINTVALUE" val="20"/>
  <p:tag name="COUNTDOWNSECONDS" val="60"/>
  <p:tag name="VALUES" val="Correct|smicln|Incorrect|smicln|Incorrect|smicln|Incorrect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76"/>
  <p:tag name="FONTSIZE" val="32"/>
  <p:tag name="BULLETTYPE" val="ppBulletArabicPeriod"/>
  <p:tag name="ANSWERTEXT" val="Cingulate gyrus.&#10;Cuneate gyrus.&#10;Lateral  frontal gyrus.&#10;Orbitofrontal cortex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E4BFB73178D04C46B375E44D98DF6969"/>
  <p:tag name="SLIDEID" val="E4BFB73178D04C46B375E44D98DF6969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The area in red is the"/>
  <p:tag name="ANSWERSALIAS" val="Motor cortex|smicln|Premotor cortex|smicln|Supplementary motor cortex"/>
  <p:tag name="CORRECTPOINTVALUE" val="20"/>
  <p:tag name="COUNTDOWNSECONDS" val="60"/>
  <p:tag name="VALUES" val="Incorrect|smicln|Correct|smicln|Incorrect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3"/>
  <p:tag name="TEXTLENGTH" val="55"/>
  <p:tag name="FONTSIZE" val="32"/>
  <p:tag name="BULLETTYPE" val="ppBulletArabicPeriod"/>
  <p:tag name="ANSWERTEXT" val="Motor cortex&#10;Premotor cortex&#10;Supplementary motor cortex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907976B42D7546D3AEE8A7608DD9B54B"/>
  <p:tag name="SLIDEID" val="907976B42D7546D3AEE8A7608DD9B54B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COUNTDOWNSECONDS" val="60"/>
  <p:tag name="QUESTIONALIAS" val="The area outlined in red is the:"/>
  <p:tag name="ANSWERSALIAS" val="Orbital frontal cortex.|smicln|Lateral prefrontal cortex.|smicln|Visual cortex.|smicln|Inferior temporal cortex."/>
  <p:tag name="CORRECTPOINTVALUE" val="20"/>
  <p:tag name="VALUES" val="Correct|smicln|Incorrect|smicln|Incorrect|smicln|Incorrect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91"/>
  <p:tag name="FONTSIZE" val="28"/>
  <p:tag name="BULLETTYPE" val="ppBulletArabicPeriod"/>
  <p:tag name="ANSWERTEXT" val="Orbital frontal cortex.&#10;Lateral prefrontal cortex.&#10;Visual cortex.&#10;Inferior temporal cortex.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EAB88A8DE9644EF4BF8080B806D32FE4"/>
  <p:tag name="SLIDEID" val="EAB88A8DE9644EF4BF8080B806D32FE4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CORRECTPOINTVALUE" val="10"/>
  <p:tag name="QUESTIONALIAS" val="The part of the brain that is most involved in behavioral choice is the:"/>
  <p:tag name="ANSWERSALIAS" val="Frontal lobe|smicln|Parietal lobe|smicln|Temporal lobe|smicln|Occipital lobe"/>
  <p:tag name="COUNTDOWNSECONDS" val="60"/>
  <p:tag name="VALUES" val="Correct|smicln|Incorrect|smicln|Incorrect|smicln|Incorrect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55"/>
  <p:tag name="FONTSIZE" val="32"/>
  <p:tag name="BULLETTYPE" val="ppBulletArabicPeriod"/>
  <p:tag name="ANSWERTEXT" val="Frontal lobe&#10;Parietal lobe&#10;Temporal lobe&#10;Occipital lobe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CBB748096FBC457698B17CA060DDC40D"/>
  <p:tag name="SLIDEID" val="CBB748096FBC457698B17CA060DDC40D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Projections from the thalamus synapse on which layer of the cortex?"/>
  <p:tag name="ANSWERSALIAS" val="3|smicln|4|smicln|5|smicln|6"/>
  <p:tag name="COUNTDOWNSECONDS" val="60"/>
  <p:tag name="CORRECTPOINTVALUE" val="10"/>
  <p:tag name="VALUES" val="Incorrect|smicln|Correct|smicln|Incorrect|smicln|Incorrect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7"/>
  <p:tag name="FONTSIZE" val="32"/>
  <p:tag name="BULLETTYPE" val="ppBulletArabicPeriod"/>
  <p:tag name="ANSWERTEXT" val="3&#10;4&#10;5&#10;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7"/>
  <p:tag name="FONTSIZE" val="32"/>
  <p:tag name="BULLETTYPE" val="ppBulletArabicPeriod"/>
  <p:tag name="ANSWERTEXT" val="A&#10;B&#10;C&#10;D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A2D1A0472B38465AA381321032A15B3C"/>
  <p:tag name="SLIDEID" val="A2D1A0472B38465AA381321032A15B3C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When intermediary processing is shallow:"/>
  <p:tag name="ANSWERSALIAS" val="The stimulus and response are not linked.|smicln|The stimulus leads to preprogrammed behaviors.|smicln|Context is always taken into account.|smicln|Behavior is guided by context."/>
  <p:tag name="COUNTDOWNSECONDS" val="60"/>
  <p:tag name="CORRECTPOINTVALUE" val="10"/>
  <p:tag name="VALUES" val="Incorrect|smicln|Correct|smicln|Incorrect|smicln|Incorrect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157"/>
  <p:tag name="FONTSIZE" val="32"/>
  <p:tag name="BULLETTYPE" val="ppBulletArabicPeriod"/>
  <p:tag name="ANSWERTEXT" val="The stimulus and response are not linked.&#10;The stimulus leads to preprogrammed behaviors.&#10;Context is always taken into account.&#10;Behavior is guided by context.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F2CC86EA3C9C4E6CA7E51F385FF81B86"/>
  <p:tag name="SLIDEID" val="F2CC86EA3C9C4E6CA7E51F385FF81B86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The face and object recognition network is largely associated with the:"/>
  <p:tag name="ANSWERSALIAS" val="Frontal lobe|smicln|Parietal lobe.|smicln|Occipital lobe.|smicln|Temporal lobe."/>
  <p:tag name="CORRECTPOINTVALUE" val="10"/>
  <p:tag name="COUNTDOWNSECONDS" val="60"/>
  <p:tag name="VALUES" val="Incorrect|smicln|Incorrect|smicln|Incorrect|smicln|Correct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58"/>
  <p:tag name="FONTSIZE" val="32"/>
  <p:tag name="BULLETTYPE" val="ppBulletArabicPeriod"/>
  <p:tag name="ANSWERTEXT" val="Frontal lobe&#10;Parietal lobe.&#10;Occipital lobe.&#10;Temporal lobe.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7EE2F0C9B7104AF49EC53C5FDFB7586C"/>
  <p:tag name="SLIDEID" val="7EE2F0C9B7104AF49EC53C5FDFB7586C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5. For language:"/>
  <p:tag name="ANSWERSALIAS" val="Wernicke’s area is the motor area.|smicln|Broca’s area is the sensory area.|smicln|The left hemisphere is dominant.|smicln|The right hemisphere is dominant."/>
  <p:tag name="COUNTDOWNSECONDS" val="60"/>
  <p:tag name="CORRECTPOINTVALUE" val="10"/>
  <p:tag name="VALUES" val="Incorrect|smicln|Incorrect|smicln|Correct|smicln|Incorrect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135"/>
  <p:tag name="FONTSIZE" val="32"/>
  <p:tag name="BULLETTYPE" val="ppBulletArabicPeriod"/>
  <p:tag name="ANSWERTEXT" val="Wernicke’s area is the motor area.&#10;Broca’s area is the sensory area.&#10;The left hemisphere is dominant.&#10;The right hemisphere is dominant.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62C4F1549EE0446FB1EFB023FFEE8DE2"/>
  <p:tag name="SLIDEID" val="62C4F1549EE0446FB1EFB023FFEE8DE2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A key role in memory and learning is played by the:"/>
  <p:tag name="ANSWERSALIAS" val="Hippocampus.|smicln|Amygdala|smicln|Cingulate gyrus.|smicln|Nucleus accumbens"/>
  <p:tag name="CORRECTPOINTVALUE" val="10"/>
  <p:tag name="COUNTDOWNSECONDS" val="60"/>
  <p:tag name="VALUES" val="Correct|smicln|Incorrect|smicln|Incorrect|smicln|Incorrect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56"/>
  <p:tag name="FONTSIZE" val="32"/>
  <p:tag name="BULLETTYPE" val="ppBulletArabicPeriod"/>
  <p:tag name="ANSWERTEXT" val="Hippocampus.&#10;Amygdala&#10;Cingulate gyrus.&#10;Nucleus accumbens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AE3B45216CEF4081802E2FCC9CD7207A"/>
  <p:tag name="SLIDEID" val="AE3B45216CEF4081802E2FCC9CD7207A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7. Which nucleus is most involved in behavior and emotions?"/>
  <p:tag name="ANSWERSALIAS" val="Hippocampus|smicln|Amygdala|smicln|Nucleus accumbens|smicln|Cingulate gyrus"/>
  <p:tag name="COUNTDOWNSECONDS" val="60"/>
  <p:tag name="CORRECTPOINTVALUE" val="10"/>
  <p:tag name="VALUES" val="Incorrect|smicln|Correct|smicln|Incorrect|smicln|Incorrect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54"/>
  <p:tag name="FONTSIZE" val="32"/>
  <p:tag name="BULLETTYPE" val="ppBulletArabicPeriod"/>
  <p:tag name="ANSWERTEXT" val="Hippocampus&#10;Amygdala&#10;Nucleus accumbens&#10;Cingulate gyrus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3950897CE187466097423C0C0A2C3E92"/>
  <p:tag name="SLIDEID" val="3950897CE187466097423C0C0A2C3E92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CORRECTPOINTVALUE" val="20"/>
  <p:tag name="QUESTIONALIAS" val="1. Where would you find the lateral motor nuclei?"/>
  <p:tag name="ANSWERSALIAS" val="C1 – 5|smicln|C5 – T1|smicln|T1 – T5|smicln|T8 – L1"/>
  <p:tag name="COUNTDOWNSECONDS" val="120"/>
  <p:tag name="VALUES" val="Incorrect|smicln|Correct|smicln|Incorrect|smicln|Incorrect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DA209121729242C9AECCE102EA402B78"/>
  <p:tag name="SLIDEID" val="DA209121729242C9AECCE102EA402B78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8. Alzheimer’s disease and other dementias are often associated with a loss of neurons in the:"/>
  <p:tag name="ANSWERSALIAS" val="Hippocampus|smicln|Amygdala|smicln|Cingulate gyrus|smicln|Nucleus accumbens"/>
  <p:tag name="COUNTDOWNSECONDS" val="60"/>
  <p:tag name="CORRECTPOINTVALUE" val="10"/>
  <p:tag name="VALUES" val="Correct|smicln|Incorrect|smicln|Incorrect|smicln|Incorrect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54"/>
  <p:tag name="FONTSIZE" val="32"/>
  <p:tag name="BULLETTYPE" val="ppBulletArabicPeriod"/>
  <p:tag name="ANSWERTEXT" val="Hippocampus&#10;Amygdala&#10;Cingulate gyrus&#10;Nucleus accumbens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A9CACC828EB94A45B810D238119A9358"/>
  <p:tag name="SLIDEID" val="A9CACC828EB94A45B810D238119A9358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9. Anterograde amnesia is the"/>
  <p:tag name="ANSWERSALIAS" val="Loss of memory about places visited as a child.|smicln|Loss of memory about childhood events.|smicln|Loss of memory about anything that happened after the first episode of amnesia.|smicln|Loss of memory about anything that happened before the first episode of amnesia."/>
  <p:tag name="COUNTDOWNSECONDS" val="60"/>
  <p:tag name="CORRECTPOINTVALUE" val="10"/>
  <p:tag name="VALUES" val="Incorrect|smicln|Incorrect|smicln|Correct|smicln|Incorrect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247"/>
  <p:tag name="FONTSIZE" val="24"/>
  <p:tag name="BULLETTYPE" val="ppBulletArabicPeriod"/>
  <p:tag name="ANSWERTEXT" val="Loss of memory about places visited as a child.&#10;Loss of memory about childhood events.&#10;Loss of memory about anything that happened after the first episode of amnesia.&#10;Loss of memory about anything that happened before the first episode of amnesia.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A96A026121A54AB58DF6AC73BB6656F7"/>
  <p:tag name="SLIDEID" val="A96A026121A54AB58DF6AC73BB6656F7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10. The accumbens nucleus is associated with: "/>
  <p:tag name="ANSWERSALIAS" val="Fear|smicln|Anxiety|smicln|Pleasure|smicln|Pain"/>
  <p:tag name="COUNTDOWNSECONDS" val="60"/>
  <p:tag name="CORRECTPOINTVALUE" val="10"/>
  <p:tag name="VALUES" val="Incorrect|smicln|Incorrect|smicln|Correct|smicln|Incorrect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26"/>
  <p:tag name="FONTSIZE" val="32"/>
  <p:tag name="BULLETTYPE" val="ppBulletArabicPeriod"/>
  <p:tag name="ANSWERTEXT" val="Fear&#10;Anxiety&#10;Pleasure&#10;Pain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B2D9C0C06F264F428EF9B011B47E9838"/>
  <p:tag name="SLIDEID" val="B2D9C0C06F264F428EF9B011B47E9838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1. The arrow points to the:"/>
  <p:tag name="ANSWERSALIAS" val="Hippocampus|smicln|Fornix|smicln|Amygdala|smicln|Caudate nucleus"/>
  <p:tag name="COUNTDOWNSECONDS" val="10"/>
  <p:tag name="CORRECTPOINTVALUE" val="20"/>
  <p:tag name="VALUES" val="Incorrect|smicln|Incorrect|smicln|Correct|smicln|Incorrect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43"/>
  <p:tag name="FONTSIZE" val="32"/>
  <p:tag name="BULLETTYPE" val="ppBulletArabicPeriod"/>
  <p:tag name="ANSWERTEXT" val="Hippocampus&#10;Fornix&#10;Amygdala&#10;Caudate nucleus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40081115EE6342559CAD826BD1336DA4"/>
  <p:tag name="SLIDEID" val="40081115EE6342559CAD826BD1336DA4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2. The arrow points to the:"/>
  <p:tag name="ANSWERSALIAS" val="Parahippocampus|smicln|Fornix|smicln|Mammillary bodies|smicln|Hippocampus"/>
  <p:tag name="COUNTDOWNSECONDS" val="60"/>
  <p:tag name="CORRECTPOINTVALUE" val="20"/>
  <p:tag name="VALUES" val="Incorrect|smicln|Incorrect|smicln|Correct|smicln|Incorrect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52"/>
  <p:tag name="FONTSIZE" val="32"/>
  <p:tag name="BULLETTYPE" val="ppBulletArabicPeriod"/>
  <p:tag name="ANSWERTEXT" val="Parahippocampus&#10;Fornix&#10;Mammillary bodies&#10;Hippocampus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30"/>
  <p:tag name="FONTSIZE" val="32"/>
  <p:tag name="BULLETTYPE" val="ppBulletArabicPeriod"/>
  <p:tag name="ANSWERTEXT" val="C1 – 5&#10;C5 – T1&#10;T1 – T5&#10;T8 – L1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8A4294C8C7BC400EA520B39748C11252"/>
  <p:tag name="SLIDEID" val="8A4294C8C7BC400EA520B39748C11252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COUNTDOWNSECONDS" val="60"/>
  <p:tag name="QUESTIONALIAS" val="The arrow points to the:"/>
  <p:tag name="ANSWERSALIAS" val="Amygdala|smicln|Hippocampal formation.|smicln|Medial dorsal  nucleus.|smicln|Putamen"/>
  <p:tag name="CORRECTPOINTVALUE" val="20"/>
  <p:tag name="VALUES" val="Incorrect|smicln|Correct|smicln|Incorrect|smicln|Incorrect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63"/>
  <p:tag name="FONTSIZE" val="32"/>
  <p:tag name="BULLETTYPE" val="ppBulletArabicPeriod"/>
  <p:tag name="ANSWERTEXT" val="Amygdala&#10;Hippocampal formation.&#10;Medial dorsal  nucleus.&#10;Putamen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5DE81430A84D4B6087A763B15DDB5F8F"/>
  <p:tag name="SLIDEID" val="5DE81430A84D4B6087A763B15DDB5F8F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Identify the cranial nerve."/>
  <p:tag name="ANSWERSALIAS" val="Olfactory|smicln|Optic|smicln|Occulomotor|smicln|Trochlear"/>
  <p:tag name="CORRECTPOINTVALUE" val="20"/>
  <p:tag name="COUNTDOWNSECONDS" val="60"/>
  <p:tag name="VALUES" val="Incorrect|smicln|Incorrect|smicln|Correct|smicln|Incorrect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37"/>
  <p:tag name="FONTSIZE" val="32"/>
  <p:tag name="BULLETTYPE" val="ppBulletArabicPeriod"/>
  <p:tag name="ANSWERTEXT" val="Olfactory&#10;Optic&#10;Occulomotor&#10;Trochlear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1DEFBFBB852E40F7BDCB14CF080F4F17"/>
  <p:tag name="SLIDEID" val="1DEFBFBB852E40F7BDCB14CF080F4F17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The arrows point to the:"/>
  <p:tag name="ANSWERSALIAS" val="Anterior limb of the internal capsule.|smicln|Hypothalamus|smicln|Caudate nucleus|smicln|Fornix"/>
  <p:tag name="CORRECTPOINTVALUE" val="20"/>
  <p:tag name="COUNTDOWNSECONDS" val="60"/>
  <p:tag name="VALUES" val="Incorrect|smicln|Incorrect|smicln|Incorrect|smicln|Correct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74"/>
  <p:tag name="FONTSIZE" val="32"/>
  <p:tag name="BULLETTYPE" val="ppBulletArabicPeriod"/>
  <p:tag name="ANSWERTEXT" val="Anterior limb of the internal capsule.&#10;Hypothalamus&#10;Caudate nucleus&#10;Fornix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516CDA28F6D044E7B111983196A67ABF"/>
  <p:tag name="SLIDEID" val="516CDA28F6D044E7B111983196A67ABF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Procedural memory involves the cerebral cortex and the:"/>
  <p:tag name="ANSWERSALIAS" val="Cerebellum|smicln|Amygdala|smicln|Hippocampus|smicln|Prefrontal cortex"/>
  <p:tag name="CORRECTPOINTVALUE" val="10"/>
  <p:tag name="COUNTDOWNSECONDS" val="60"/>
  <p:tag name="VALUES" val="Correct|smicln|Incorrect|smicln|Incorrect|smicln|Incorrect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49"/>
  <p:tag name="FONTSIZE" val="32"/>
  <p:tag name="BULLETTYPE" val="ppBulletArabicPeriod"/>
  <p:tag name="ANSWERTEXT" val="Cerebellum&#10;Amygdala&#10;Hippocampus&#10;Prefrontal cortex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B4FFA68BAD254D428A88BC9D8F5D4BB9"/>
  <p:tag name="SLIDEID" val="B4FFA68BAD254D428A88BC9D8F5D4BB9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CORRECTPOINTVALUE" val="10"/>
  <p:tag name="COUNTDOWNSECONDS" val="60"/>
  <p:tag name="QUESTIONALIAS" val="2. Which is a primary reinforcer?"/>
  <p:tag name="ANSWERSALIAS" val="Visual information|smicln|Auditory information|smicln|Pain|smicln|Memories"/>
  <p:tag name="VALUES" val="Incorrect|smicln|Incorrect|smicln|Correct|smicln|Incorrect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53"/>
  <p:tag name="FONTSIZE" val="32"/>
  <p:tag name="BULLETTYPE" val="ppBulletArabicPeriod"/>
  <p:tag name="ANSWERTEXT" val="Visual information&#10;Auditory information&#10;Pain&#10;Memories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716EC85608B94CD39268B31DEF302250"/>
  <p:tag name="SLIDEID" val="716EC85608B94CD39268B31DEF302250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2. The structure at the tip of the arrow is the:"/>
  <p:tag name="ANSWERSALIAS" val="Tegmentum of the pons.|smicln|Tegmentum of the midbrain|smicln|Tectum|smicln|Diencephalon"/>
  <p:tag name="CORRECTPOINTVALUE" val="20"/>
  <p:tag name="COUNTDOWNSECONDS" val="120"/>
  <p:tag name="VALUES" val="Incorrect|smicln|Incorrect|smicln|Correct|smicln|Incorrect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E0342B1017D6477AAD3DA901159448DA"/>
  <p:tag name="SLIDEID" val="E0342B1017D6477AAD3DA901159448DA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3. As a patient moves toward a negative reinforcer they would experience:"/>
  <p:tag name="ANSWERSALIAS" val="Sadness|smicln|Frustration|smicln|Apprehension|smicln|Grief"/>
  <p:tag name="CORRECTPOINTVALUE" val="10"/>
  <p:tag name="COUNTDOWNSECONDS" val="60"/>
  <p:tag name="VALUES" val="Incorrect|smicln|Incorrect|smicln|Correct|smicln|Incorrect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38"/>
  <p:tag name="FONTSIZE" val="32"/>
  <p:tag name="BULLETTYPE" val="ppBulletArabicPeriod"/>
  <p:tag name="ANSWERTEXT" val="Sadness&#10;Frustration&#10;Apprehension&#10;Grief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871276F9F44143C997B9E8DBEA99C941"/>
  <p:tag name="SLIDEID" val="871276F9F44143C997B9E8DBEA99C941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4. With loss of the hippocampus on both sides of the brain your patient would have lost:"/>
  <p:tag name="ANSWERSALIAS" val="Short term memory.|smicln|Memory of past episodes.|smicln|Future memories.|smicln|Procedural memory."/>
  <p:tag name="COUNTDOWNSECONDS" val="60"/>
  <p:tag name="CORRECTPOINTVALUE" val="10"/>
  <p:tag name="VALUES" val="Incorrect|smicln|Incorrect|smicln|Correct|smicln|Incorrect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79"/>
  <p:tag name="FONTSIZE" val="32"/>
  <p:tag name="BULLETTYPE" val="ppBulletArabicPeriod"/>
  <p:tag name="ANSWERTEXT" val="Short term memory.&#10;Memory of past episodes.&#10;Future memories.&#10;Procedural memory.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6FE8CF2EF45847C286693AA3E985186B"/>
  <p:tag name="SLIDEID" val="6FE8CF2EF45847C286693AA3E985186B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CORRECTPOINTVALUE" val="10"/>
  <p:tag name="QUESTIONALIAS" val="5. With the loss of the amygdala the most difficult face to recognize is on that shows:"/>
  <p:tag name="ANSWERSALIAS" val="Fear|smicln|Disgust|smicln|Happiness|smicln|Sadness"/>
  <p:tag name="COUNTDOWNSECONDS" val="60"/>
  <p:tag name="VALUES" val="Correct|smicln|Incorrect|smicln|Incorrect|smicln|Incorrect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30"/>
  <p:tag name="FONTSIZE" val="32"/>
  <p:tag name="BULLETTYPE" val="ppBulletArabicPeriod"/>
  <p:tag name="ANSWERTEXT" val="Fear&#10;Disgust&#10;Happiness&#10;Sadness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6C0EEFDB1A2049E68244F71FD5F00704"/>
  <p:tag name="SLIDEID" val="6C0EEFDB1A2049E68244F71FD5F00704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The most anterior part of the hypothalamus is associated with the:"/>
  <p:tag name="ANSWERSALIAS" val="Optic chiasm|smicln|Pituitary gland|smicln|Pineal gland|smicln|Mamillary body."/>
  <p:tag name="COUNTDOWNSECONDS" val="60"/>
  <p:tag name="CORRECTPOINTVALUE" val="10"/>
  <p:tag name="VALUES" val="Correct|smicln|Incorrect|smicln|Incorrect|smicln|Incorrect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57"/>
  <p:tag name="FONTSIZE" val="32"/>
  <p:tag name="BULLETTYPE" val="ppBulletArabicPeriod"/>
  <p:tag name="ANSWERTEXT" val="Optic chiasm&#10;Pituitary gland&#10;Pineal gland&#10;Mamillary body.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25054112D9F24236BCA61C635899D69A"/>
  <p:tag name="SLIDEID" val="25054112D9F24236BCA61C635899D69A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7. The post posterior part of the hypothalamus is the:"/>
  <p:tag name="ANSWERSALIAS" val="Red nucleus|smicln|Infundibulum|smicln|Medial geniculate.|smicln|Mamillary bodies."/>
  <p:tag name="CORRECTPOINTVALUE" val="10"/>
  <p:tag name="COUNTDOWNSECONDS" val="60"/>
  <p:tag name="VALUES" val="Incorrect|smicln|Incorrect|smicln|Incorrect|smicln|Correct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61"/>
  <p:tag name="FONTSIZE" val="32"/>
  <p:tag name="BULLETTYPE" val="ppBulletArabicPeriod"/>
  <p:tag name="ANSWERTEXT" val="Red nucleus&#10;Infundibulum&#10;Medial geniculate.&#10;Mamillary bodies.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68"/>
  <p:tag name="FONTSIZE" val="32"/>
  <p:tag name="BULLETTYPE" val="ppBulletArabicPeriod"/>
  <p:tag name="ANSWERTEXT" val="Tegmentum of the pons.&#10;Tegmentum of the midbrain&#10;Tectum&#10;Diencephalon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92ED8E07810A4925AD914E9859A9B4B7"/>
  <p:tag name="SLIDEID" val="92ED8E07810A4925AD914E9859A9B4B7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8. Input to the hypothalamus is:"/>
  <p:tag name="ANSWERSALIAS" val="Neural only|smicln|Humoral only|smicln|Both neural and humoral|smicln|Neither neural nor humoral."/>
  <p:tag name="CORRECTPOINTVALUE" val="10"/>
  <p:tag name="COUNTDOWNSECONDS" val="60"/>
  <p:tag name="VALUES" val="Incorrect|smicln|Incorrect|smicln|Correct|smicln|Incorrect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76"/>
  <p:tag name="FONTSIZE" val="32"/>
  <p:tag name="BULLETTYPE" val="ppBulletArabicPeriod"/>
  <p:tag name="ANSWERTEXT" val="Neural only&#10;Humoral only&#10;Both neural and humoral&#10;Neither neural nor humoral.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96C38F6C7DFC48748696CADCACEC2B13"/>
  <p:tag name="SLIDEID" val="96C38F6C7DFC48748696CADCACEC2B13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9. Output from the hypothalamus is:"/>
  <p:tag name="ANSWERSALIAS" val="Humoral only|smicln|Neural only|smicln|Humoral and neural|smicln|Neither neural nor humoral"/>
  <p:tag name="COUNTDOWNSECONDS" val="60"/>
  <p:tag name="CORRECTPOINTVALUE" val="10"/>
  <p:tag name="VALUES" val="Incorrect|smicln|Incorrect|smicln|Correct|smicln|Incorrect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70"/>
  <p:tag name="FONTSIZE" val="32"/>
  <p:tag name="BULLETTYPE" val="ppBulletArabicPeriod"/>
  <p:tag name="ANSWERTEXT" val="Humoral only&#10;Neural only&#10;Humoral and neural&#10;Neither neural nor humoral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E8B2386B16CC47DB9D0AD813177DC606"/>
  <p:tag name="SLIDEID" val="E8B2386B16CC47DB9D0AD813177DC606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What type of portal system is the hypophysial portal system?"/>
  <p:tag name="ANSWERSALIAS" val="Arterial|smicln|Venous"/>
  <p:tag name="CORRECTPOINTVALUE" val="10"/>
  <p:tag name="COUNTDOWNSECONDS" val="60"/>
  <p:tag name="VALUES" val="Incorrect|smicln|Correct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2"/>
  <p:tag name="TEXTLENGTH" val="15"/>
  <p:tag name="FONTSIZE" val="32"/>
  <p:tag name="BULLETTYPE" val="ppBulletArabicPeriod"/>
  <p:tag name="ANSWERTEXT" val="Arterial&#10;Venous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2F363007539C4DC8BD9D392D58900AAC"/>
  <p:tag name="SLIDEID" val="2F363007539C4DC8BD9D392D58900AAC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You are looking at a section through the: "/>
  <p:tag name="ANSWERSALIAS" val="Anterior hypothalamus|smicln|Middle hypothalamus|smicln|Posterior hypothalamus"/>
  <p:tag name="COUNTDOWNSECONDS" val="60"/>
  <p:tag name="CORRECTPOINTVALUE" val="20"/>
  <p:tag name="VALUES" val="Incorrect|smicln|Incorrect|smicln|Correct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3"/>
  <p:tag name="TEXTLENGTH" val="64"/>
  <p:tag name="FONTSIZE" val="32"/>
  <p:tag name="BULLETTYPE" val="ppBulletArabicPeriod"/>
  <p:tag name="ANSWERTEXT" val="Anterior hypothalamus&#10;Middle hypothalamus&#10;Posterior hypothalamus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1DC14E4AA1F24ABB895A5A97C03E208F"/>
  <p:tag name="SLIDEID" val="1DC14E4AA1F24ABB895A5A97C03E208F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Identify the structure at the tip of the pointer."/>
  <p:tag name="ANSWERSALIAS" val="Corpus callosum|smicln|Fornix|smicln|Anterior commisure|smicln|Hypothalamus"/>
  <p:tag name="CORRECTPOINTVALUE" val="20"/>
  <p:tag name="COUNTDOWNSECONDS" val="60"/>
  <p:tag name="VALUES" val="Incorrect|smicln|Correct|smicln|Incorrect|smicln|Incorrect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54"/>
  <p:tag name="FONTSIZE" val="32"/>
  <p:tag name="BULLETTYPE" val="ppBulletArabicPeriod"/>
  <p:tag name="ANSWERTEXT" val="Corpus callosum&#10;Fornix&#10;Anterior commisure&#10;Hypothalamus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E9A3C32AAE3E4883824E7B6214A0654B"/>
  <p:tag name="SLIDEID" val="E9A3C32AAE3E4883824E7B6214A0654B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3. The cerebrospinal fluid-filled cavity found in the middle of the diencepahalon is the"/>
  <p:tag name="ANSWERSALIAS" val="3rd ventricle|smicln|4th ventricle|smicln|Cerebral aqueduct|smicln|Lateral ventricle"/>
  <p:tag name="CORRECTPOINTVALUE" val="20"/>
  <p:tag name="COUNTDOWNSECONDS" val="120"/>
  <p:tag name="VALUES" val="Correct|smicln|Incorrect|smicln|Incorrect|smicln|Incorrect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1B33D33C4C324F7CB1B8607422CB4A74"/>
  <p:tag name="SLIDEID" val="1B33D33C4C324F7CB1B8607422CB4A74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You are looking at a section through the:"/>
  <p:tag name="ANSWERSALIAS" val="Anterior hypothalamus|smicln|Posterior hypothalamus|smicln|Middle hypothalamus"/>
  <p:tag name="COUNTDOWNSECONDS" val="60"/>
  <p:tag name="CORRECTPOINTVALUE" val="20"/>
  <p:tag name="VALUES" val="Incorrect|smicln|Incorrect|smicln|Correct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3"/>
  <p:tag name="TEXTLENGTH" val="64"/>
  <p:tag name="FONTSIZE" val="32"/>
  <p:tag name="BULLETTYPE" val="ppBulletArabicPeriod"/>
  <p:tag name="ANSWERTEXT" val="Anterior hypothalamus&#10;Posterior hypothalamus&#10;Middle hypothalamus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601FBE1F577B43E286106E2B3A1867B0"/>
  <p:tag name="SLIDEID" val="601FBE1F577B43E286106E2B3A1867B0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Identify the structure at the tip of the pointer."/>
  <p:tag name="ANSWERSALIAS" val="Olfactory tract.|smicln|Olfactory nerve.|smicln|Optic nerve|smicln|Optic tract"/>
  <p:tag name="CORRECTPOINTVALUE" val="20"/>
  <p:tag name="COUNTDOWNSECONDS" val="60"/>
  <p:tag name="VALUES" val="Incorrect|smicln|Incorrect|smicln|Incorrect|smicln|Correct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57"/>
  <p:tag name="FONTSIZE" val="32"/>
  <p:tag name="BULLETTYPE" val="ppBulletArabicPeriod"/>
  <p:tag name="ANSWERTEXT" val="Olfactory tract.&#10;Olfactory nerve.&#10;Optic nerve&#10;Optic tract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1F76D0763ABD44FBB72D72954BBB91EA"/>
  <p:tag name="SLIDEID" val="1F76D0763ABD44FBB72D72954BBB91EA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Identify the structure at the tip of the pointer."/>
  <p:tag name="ANSWERSALIAS" val="Hippocampus|smicln|Amygdala|smicln|Hypothalamus|smicln|Basal forebrain"/>
  <p:tag name="CORRECTPOINTVALUE" val="20"/>
  <p:tag name="COUNTDOWNSECONDS" val="60"/>
  <p:tag name="VALUES" val="Incorrect|smicln|Correct|smicln|Incorrect|smicln|Incorrect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49"/>
  <p:tag name="FONTSIZE" val="32"/>
  <p:tag name="BULLETTYPE" val="ppBulletArabicPeriod"/>
  <p:tag name="ANSWERTEXT" val="Hippocampus&#10;Amygdala&#10;Hypothalamus&#10;Basal forebrain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6C0FC27F6FD641CEB084873D4D4A909D"/>
  <p:tag name="SLIDEID" val="6C0FC27F6FD641CEB084873D4D4A909D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Acidophils produce:"/>
  <p:tag name="ANSWERSALIAS" val="Prolactin|smicln|TSH|smicln|LH|smicln|ACTH"/>
  <p:tag name="COUNTDOWNSECONDS" val="60"/>
  <p:tag name="CORRECTPOINTVALUE" val="10"/>
  <p:tag name="VALUES" val="Correct|smicln|Incorrect|smicln|Incorrect|smicln|Incorrect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21"/>
  <p:tag name="FONTSIZE" val="32"/>
  <p:tag name="BULLETTYPE" val="ppBulletArabicPeriod"/>
  <p:tag name="ANSWERTEXT" val="Prolactin&#10;TSH&#10;LH&#10;ACTH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3855293AA106473F8300D4D9A44B4770"/>
  <p:tag name="SLIDEID" val="3855293AA106473F8300D4D9A44B4770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The secretory products of basophils act on the:"/>
  <p:tag name="ANSWERSALIAS" val="Mammary gland|smicln|Kidney|smicln|Thyroid|smicln|Uterus"/>
  <p:tag name="COUNTDOWNSECONDS" val="60"/>
  <p:tag name="CORRECTPOINTVALUE" val="10"/>
  <p:tag name="VALUES" val="Incorrect|smicln|Incorrect|smicln|Correct|smicln|Incorrect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35"/>
  <p:tag name="FONTSIZE" val="32"/>
  <p:tag name="BULLETTYPE" val="ppBulletArabicPeriod"/>
  <p:tag name="ANSWERTEXT" val="Mammary gland&#10;Kidney&#10;Thyroid&#10;Uterus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63"/>
  <p:tag name="FONTSIZE" val="32"/>
  <p:tag name="BULLETTYPE" val="ppBulletArabicPeriod"/>
  <p:tag name="ANSWERTEXT" val="3rd ventricle&#10;4th ventricle&#10;Cerebral aqueduct&#10;Lateral ventricle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9E79734E7155413CA3D765FAD1D09928"/>
  <p:tag name="SLIDEID" val="9E79734E7155413CA3D765FAD1D09928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Secretory products that act on the mammary gland arise from cells in the:"/>
  <p:tag name="ANSWERSALIAS" val="Hypothalamus only|smicln|Pars nervosa only|smicln|Pars distalis only|smicln|Hypothalamus and pars nervosa|smicln|Hypothalamus and Pars distalis "/>
  <p:tag name="COUNTDOWNSECONDS" val="60"/>
  <p:tag name="CORRECTPOINTVALUE" val="10"/>
  <p:tag name="VALUES" val="Incorrect|smicln|Incorrect|smicln|Incorrect|smicln|Incorrect|smicln|Correct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5"/>
  <p:tag name="TEXTLENGTH" val="116"/>
  <p:tag name="FONTSIZE" val="32"/>
  <p:tag name="BULLETTYPE" val="ppBulletArabicPeriod"/>
  <p:tag name="ANSWERTEXT" val="Hypothalamus only&#10;Pars nervosa only&#10;Pars distalis only&#10;Hypothalamus and pars nervosa&#10;Hypothalamus and Pars distalis 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7F8863EBAE0741C99DDB3CFB7414781F"/>
  <p:tag name="SLIDEID" val="7F8863EBAE0741C99DDB3CFB7414781F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Heat loss is regulated in the:"/>
  <p:tag name="ANSWERSALIAS" val="Anterior hypothalamus.|smicln|Intermediate hypothalamus|smicln|Posterior hypothalamus."/>
  <p:tag name="COUNTDOWNSECONDS" val="60"/>
  <p:tag name="CORRECTPOINTVALUE" val="10"/>
  <p:tag name="VALUES" val="Correct|smicln|Incorrect|smicln|Incorrect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3"/>
  <p:tag name="TEXTLENGTH" val="72"/>
  <p:tag name="FONTSIZE" val="32"/>
  <p:tag name="BULLETTYPE" val="ppBulletArabicPeriod"/>
  <p:tag name="ANSWERTEXT" val="Anterior hypothalamus.&#10;Intermediate hypothalamus&#10;Posterior hypothalamus.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0D086B384C214A77BD128A5AF9BBD1BD"/>
  <p:tag name="SLIDEID" val="0D086B384C214A77BD128A5AF9BBD1BD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5. In the hypothalamus satiety is regulated by the:"/>
  <p:tag name="ANSWERSALIAS" val="Lateral intermediate portion |smicln|Medial intermediate portion|smicln|Lateral anterior portion|smicln|Medial anterior portion"/>
  <p:tag name="CORRECTPOINTVALUE" val="10"/>
  <p:tag name="COUNTDOWNSECONDS" val="60"/>
  <p:tag name="VALUES" val="Incorrect|smicln|Correct|smicln|Incorrect|smicln|Incorrect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LDNUMANSWERS" val="4"/>
  <p:tag name="ANSWERBULLETS" val="3"/>
  <p:tag name="TEXTLENGTH" val="106"/>
  <p:tag name="FONTSIZE" val="32"/>
  <p:tag name="BULLETTYPE" val="ppBulletArabicPeriod"/>
  <p:tag name="ANSWERTEXT" val="Lateral intermediate portion &#10;Medial intermediate portion&#10;Lateral anterior portion&#10;Medial anterior portion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9D49D8EF04434530944DF465F20741EB"/>
  <p:tag name="SLIDEID" val="9D49D8EF04434530944DF465F20741EB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The cranial nerve that innervates the pupillary constrictor is"/>
  <p:tag name="ANSWERSALIAS" val="Occulomotor|smicln|Trochlear|smicln|Abducens|smicln|Vagus"/>
  <p:tag name="CORRECTPOINTVALUE" val="10"/>
  <p:tag name="VALUES" val="Correct|smicln|Incorrect|smicln|Incorrect|smicln|Incorrect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36"/>
  <p:tag name="FONTSIZE" val="32"/>
  <p:tag name="BULLETTYPE" val="ppBulletArabicPeriod"/>
  <p:tag name="ANSWERTEXT" val="Occulomotor&#10;Trochlear&#10;Abducens&#10;Vagus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7BF0B5CAC2F24D79A29247B6F3D19E15"/>
  <p:tag name="SLIDEID" val="7BF0B5CAC2F24D79A29247B6F3D19E15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The cranial nerve that causes the parotid gland to secrete is the:"/>
  <p:tag name="ANSWERSALIAS" val="Oculomotor|smicln|Facial|smicln|Glopharyngeal|smicln|Vagus"/>
  <p:tag name="COUNTDOWNSECONDS" val="60"/>
  <p:tag name="CORRECTPOINTVALUE" val="10"/>
  <p:tag name="VALUES" val="Incorrect|smicln|Incorrect|smicln|Correct|smicln|Incorrect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37"/>
  <p:tag name="FONTSIZE" val="32"/>
  <p:tag name="BULLETTYPE" val="ppBulletArabicPeriod"/>
  <p:tag name="ANSWERTEXT" val="Oculomotor&#10;Facial&#10;Glopharyngeal&#10;Vagus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1CC07FDA7449480B8FAF870F2338806D"/>
  <p:tag name="SLIDEID" val="1CC07FDA7449480B8FAF870F2338806D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Identify the trigeminal nerve."/>
  <p:tag name="ANSWERSALIAS" val="A|smicln|B|smicln|C|smicln|D"/>
  <p:tag name="COUNTDOWNSECONDS" val="120"/>
  <p:tag name="VALUES" val="Correct|smicln|Incorrect|smicln|Incorrect|smicln|Incorrect"/>
  <p:tag name="CORRECTPOINTVALUE" val="20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D8CCE5F710B045A6BACE94193184E0D4"/>
  <p:tag name="SLIDEID" val="D8CCE5F710B045A6BACE94193184E0D4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The cranial nerve that innervates the lacrimal gland is the:"/>
  <p:tag name="ANSWERSALIAS" val="Occulomotor|smicln|Facial|smicln|Glossopharyngeal|smicln|Vagus"/>
  <p:tag name="VALUES" val="Incorrect|smicln|Correct|smicln|Incorrect|smicln|Incorrect"/>
  <p:tag name="CORRECTPOINTVALUE" val="10"/>
  <p:tag name="COUNTDOWNSECONDS" val="60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41"/>
  <p:tag name="FONTSIZE" val="32"/>
  <p:tag name="BULLETTYPE" val="ppBulletArabicPeriod"/>
  <p:tag name="ANSWERTEXT" val="Occulomotor&#10;Facial&#10;Glossopharyngeal&#10;Vagus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A94F0B2F7CF54005876216668DDF81D3"/>
  <p:tag name="SLIDEID" val="A94F0B2F7CF54005876216668DDF81D3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The sympathetic preganglionic nerve fibers arise from the:"/>
  <p:tag name="ANSWERSALIAS" val="Upper cervical spinal cord.|smicln|Upper thoracic spinal cord|smicln|Lower lumbar spinal cord.|smicln|Lower sacral spinal cord."/>
  <p:tag name="VALUES" val="Incorrect|smicln|Correct|smicln|Incorrect|smicln|Incorrect"/>
  <p:tag name="CORRECTPOINTVALUE" val="10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106"/>
  <p:tag name="FONTSIZE" val="32"/>
  <p:tag name="BULLETTYPE" val="ppBulletArabicPeriod"/>
  <p:tag name="ANSWERTEXT" val="Upper cervical spinal cord.&#10;Upper thoracic spinal cord&#10;Lower lumbar spinal cord.&#10;Lower sacral spinal cord.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0AB83099F3F84E7EBC590AD92AF46F0D"/>
  <p:tag name="SLIDEID" val="0AB83099F3F84E7EBC590AD92AF46F0D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10. Parasympathetic preganglionic neurons arise from the:"/>
  <p:tag name="ANSWERSALIAS" val="Cervical spinal cord.|smicln|Thoracic spinal cord.|smicln|Lumbar spinal cord.|smicln|Sacral spinal cord."/>
  <p:tag name="COUNTDOWNSECONDS" val="60"/>
  <p:tag name="CORRECTPOINTVALUE" val="10"/>
  <p:tag name="VALUES" val="Incorrect|smicln|Incorrect|smicln|Incorrect|smicln|Correct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83"/>
  <p:tag name="FONTSIZE" val="32"/>
  <p:tag name="BULLETTYPE" val="ppBulletArabicPeriod"/>
  <p:tag name="ANSWERTEXT" val="Cervical spinal cord.&#10;Thoracic spinal cord.&#10;Lumbar spinal cord.&#10;Sacral spinal cord.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279AFFB9BEC54BFD91525333F584AB33"/>
  <p:tag name="SLIDEID" val="279AFFB9BEC54BFD91525333F584AB33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What cranial nerve nucleus would not be found in the medulla?"/>
  <p:tag name="ANSWERSALIAS" val="Dorsal motor nucleus|smicln|Nuc. Ambiguous|smicln|Facial nucleus|smicln|Spinal nucleus of 5"/>
  <p:tag name="CORRECTPOINTVALUE" val="20"/>
  <p:tag name="VALUES" val="Incorrect|smicln|Incorrect|smicln|Correct|smicln|Incorrect"/>
  <p:tag name="COUNTDOWNSECONDS" val="60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70"/>
  <p:tag name="FONTSIZE" val="32"/>
  <p:tag name="BULLETTYPE" val="ppBulletArabicPeriod"/>
  <p:tag name="ANSWERTEXT" val="Dorsal motor nucleus&#10;Nuc. Ambiguous&#10;Facial nucleus&#10;Spinal nucleus of 5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C816AC3AEE654B6A88AFBFAA4045B2BE"/>
  <p:tag name="SLIDEID" val="C816AC3AEE654B6A88AFBFAA4045B2BE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2. What nucleus is found in the midbrain?"/>
  <p:tag name="ANSWERSALIAS" val="Edinger-Westphal.|smicln|Abducens|smicln|Mains sensory nucleus of 5|smicln|Globus pallidus"/>
  <p:tag name="CORRECTPOINTVALUE" val="20"/>
  <p:tag name="VALUES" val="Correct|smicln|Incorrect|smicln|Incorrect|smicln|Incorrect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69"/>
  <p:tag name="FONTSIZE" val="32"/>
  <p:tag name="BULLETTYPE" val="ppBulletArabicPeriod"/>
  <p:tag name="ANSWERTEXT" val="Edinger-Westphal.&#10;Abducens&#10;Mains sensory nucleus of 5&#10;Globus pallidus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7"/>
  <p:tag name="FONTSIZE" val="32"/>
  <p:tag name="BULLETTYPE" val="ppBulletArabicPeriod"/>
  <p:tag name="ANSWERTEXT" val="A&#10;B&#10;C&#10;D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662AFBD8790A47F1AE73F03238451AB6"/>
  <p:tag name="SLIDEID" val="662AFBD8790A47F1AE73F03238451AB6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3.Which nucleus does not span the medulla and pons?"/>
  <p:tag name="ANSWERSALIAS" val="Spinal nucleus of 5|smicln|Main sensory nucleus of 5|smicln|Facial motor nucleus|smicln|Vestibular nuclei"/>
  <p:tag name="CORRECTPOINTVALUE" val="20"/>
  <p:tag name="VALUES" val="Incorrect|smicln|Incorrect|smicln|Correct|smicln|Incorrect"/>
  <p:tag name="COUNTDOWNSECONDS" val="60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84"/>
  <p:tag name="FONTSIZE" val="32"/>
  <p:tag name="BULLETTYPE" val="ppBulletArabicPeriod"/>
  <p:tag name="ANSWERTEXT" val="Spinal nucleus of 5&#10;Main sensory nucleus of 5&#10;Facial motor nucleus&#10;Vestibular nuclei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A941AD33C9614520870D9170D671BC69"/>
  <p:tag name="SLIDEID" val="A941AD33C9614520870D9170D671BC69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4. Identify the nucleus."/>
  <p:tag name="ANSWERSALIAS" val="Dorsal Motor nucleus.|smicln|Nuc. Ambiguous|smicln|Olive|smicln|Spinal nucleus of 5"/>
  <p:tag name="CORRECTPOINTVALUE" val="20"/>
  <p:tag name="COUNTDOWNSECONDS" val="60"/>
  <p:tag name="VALUES" val="Incorrect|smicln|Correct|smicln|Incorrect|smicln|Incorrect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62"/>
  <p:tag name="FONTSIZE" val="32"/>
  <p:tag name="BULLETTYPE" val="ppBulletArabicPeriod"/>
  <p:tag name="ANSWERTEXT" val="Dorsal Motor nucleus.&#10;Nuc. Ambiguous&#10;Olive&#10;Spinal nucleus of 5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31286FA0DA384ECBAD579118B9477394"/>
  <p:tag name="SLIDEID" val="31286FA0DA384ECBAD579118B9477394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Identify the nucleus."/>
  <p:tag name="ANSWERSALIAS" val="Facial.|smicln|Motor nucleus of 5|smicln|Sensory nucleus of 5|smicln|Abducens"/>
  <p:tag name="COUNTDOWNSECONDS" val="60"/>
  <p:tag name="CORRECTPOINTVALUE" val="20"/>
  <p:tag name="VALUES" val="Incorrect|smicln|Incorrect|smicln|Incorrect|smicln|Correct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56"/>
  <p:tag name="FONTSIZE" val="32"/>
  <p:tag name="BULLETTYPE" val="ppBulletArabicPeriod"/>
  <p:tag name="ANSWERTEXT" val="Facial.&#10;Motor nucleus of 5&#10;Sensory nucleus of 5&#10;Abducens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D05B093FAA9A41078293FC922E26FB16"/>
  <p:tag name="SLIDEID" val="D05B093FAA9A41078293FC922E26FB16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CORRECTPOINTVALUE" val="10"/>
  <p:tag name="COUNTDOWNSECONDS" val="60"/>
  <p:tag name="QUESTIONALIAS" val="1. Dialation of the iris is caused by:"/>
  <p:tag name="ANSWERSALIAS" val="Sympathetic neurons from the superior cervical gangion.|smicln|Sympathetic neurons from the middle cervical ganglion|smicln|Parasympathetic neurons from the ciliary ganglion.|smicln|Parasympathetic neurons from the otic ganglion."/>
  <p:tag name="VALUES" val="Correct|smicln|Incorrect|smicln|Incorrect|smicln|Incorrect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LDNUMANSWERS" val="4"/>
  <p:tag name="ANSWERBULLETS" val="3"/>
  <p:tag name="TEXTLENGTH" val="208"/>
  <p:tag name="FONTSIZE" val="24"/>
  <p:tag name="BULLETTYPE" val="ppBulletArabicPeriod"/>
  <p:tag name="ANSWERTEXT" val="Sympathetic neurons from the superior cervical gangion.&#10;Sympathetic neurons from the middle cervical ganglion&#10;Parasympathetic neurons from the ciliary ganglion.&#10;Parasympathetic neurons from the otic ganglion.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35AA0B3849394321B6E1EA8488D179F2"/>
  <p:tag name="SLIDEID" val="35AA0B3849394321B6E1EA8488D179F2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2. Preganglionic fibers that cause dialation of the bronchi arise from the:"/>
  <p:tag name="ANSWERSALIAS" val="Thoracic spinal cord.|smicln|Sympathetic chain ganglia T1- T5.|smicln|Dorsal motor nucleus of the vagus.|smicln|S2 - 4"/>
  <p:tag name="CORRECTPOINTVALUE" val="10"/>
  <p:tag name="COUNTDOWNSECONDS" val="60"/>
  <p:tag name="VALUES" val="Correct|smicln|Incorrect|smicln|Incorrect|smicln|Incorrect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97"/>
  <p:tag name="FONTSIZE" val="32"/>
  <p:tag name="BULLETTYPE" val="ppBulletArabicPeriod"/>
  <p:tag name="ANSWERTEXT" val="Thoracic spinal cord.&#10;Sympathetic chain ganglia T1- T5.&#10;Dorsal motor nucleus of the vagus.&#10;S2 - 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3"/>
  <p:tag name="TEXTLENGTH" val="35"/>
  <p:tag name="FONTSIZE" val="32"/>
  <p:tag name="BULLETTYPE" val="ppBulletArabicPeriod"/>
  <p:tag name="ANSWERTEXT" val="Pseudounipolar.&#10;Bipolar&#10;Multipolar.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828842271F9040B59BB1D43BD737566E"/>
  <p:tag name="SLIDEID" val="828842271F9040B59BB1D43BD737566E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CORRECTPOINTVALUE" val="20"/>
  <p:tag name="QUESTIONALIAS" val="5. Which nerves both arise from the medulla?"/>
  <p:tag name="ANSWERSALIAS" val="Abducens and trigeminal.|smicln|Trigeminal and Vagus.|smicln|Oculomotor and Abducens.|smicln|Vagus and Hypoglossal"/>
  <p:tag name="VALUES" val="Incorrect|smicln|Incorrect|smicln|Incorrect|smicln|Correct"/>
  <p:tag name="COUNTDOWNSECONDS" val="120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21EFE1ABB8F6488DB97B70713128258B"/>
  <p:tag name="SLIDEID" val="21EFE1ABB8F6488DB97B70713128258B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CORRECTPOINTVALUE" val="10"/>
  <p:tag name="QUESTIONALIAS" val="3. Decreaed heart rate is caused by preganglionic nerve cell bodies located in the:"/>
  <p:tag name="ANSWERSALIAS" val="Sympathetic trunk.|smicln|Brainstem|smicln|Spinal cord.|smicln|Heart"/>
  <p:tag name="COUNTDOWNSECONDS" val="60"/>
  <p:tag name="VALUES" val="Incorrect|smicln|Correct|smicln|Incorrect|smicln|Incorrect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47"/>
  <p:tag name="FONTSIZE" val="32"/>
  <p:tag name="BULLETTYPE" val="ppBulletArabicPeriod"/>
  <p:tag name="ANSWERTEXT" val="Sympathetic trunk.&#10;Brainstem&#10;Spinal cord.&#10;Heart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235A6D05D46E4A7DA2F4733B46EAC967"/>
  <p:tag name="SLIDEID" val="235A6D05D46E4A7DA2F4733B46EAC967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The vagus nerve innervates all these structures EXCEPT"/>
  <p:tag name="ANSWERSALIAS" val="Heart.|smicln|Lungs.|smicln|Stomach.|smicln|Bladder."/>
  <p:tag name="CORRECTPOINTVALUE" val="10"/>
  <p:tag name="COUNTDOWNSECONDS" val="60"/>
  <p:tag name="VALUES" val="Incorrect|smicln|Incorrect|smicln|Incorrect|smicln|Correct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31"/>
  <p:tag name="FONTSIZE" val="32"/>
  <p:tag name="BULLETTYPE" val="ppBulletArabicPeriod"/>
  <p:tag name="ANSWERTEXT" val="Heart.&#10;Lungs.&#10;Stomach.&#10;Bladder.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DD7C7DEAE05D494AA1CE140463548B0F"/>
  <p:tag name="SLIDEID" val="DD7C7DEAE05D494AA1CE140463548B0F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5. Postganglionic parasympathetic neurons to the parotid gland arise in the:"/>
  <p:tag name="ANSWERSALIAS" val="Brainstem|smicln|Submandibular ganglion.|smicln|Otic ganglion|smicln|Pterygopalatine ganglion."/>
  <p:tag name="CORRECTPOINTVALUE" val="10"/>
  <p:tag name="COUNTDOWNSECONDS" val="60"/>
  <p:tag name="VALUES" val="Incorrect|smicln|Incorrect|smicln|Correct|smicln|Incorrect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73"/>
  <p:tag name="FONTSIZE" val="32"/>
  <p:tag name="BULLETTYPE" val="ppBulletArabicPeriod"/>
  <p:tag name="ANSWERTEXT" val="Brainstem&#10;Submandibular ganglion.&#10;Otic ganglion&#10;Pterygopalatine ganglion.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3A00E9C35F32489A980EC69A35F60A7F"/>
  <p:tag name="SLIDEID" val="3A00E9C35F32489A980EC69A35F60A7F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CORRECTPOINTVALUE" val="10"/>
  <p:tag name="QUESTIONALIAS" val="Alterations in which basal forebrain nucleus are associated with decreased cerebral cortical cholinergic activity in Alzheimer disease?"/>
  <p:tag name="ANSWERSALIAS" val="Nucleus accumbens|smicln|Septal nuclei|smicln|Basal nucleus of Meynert.|smicln|Hippocampus."/>
  <p:tag name="COUNTDOWNSECONDS" val="60"/>
  <p:tag name="VALUES" val="Incorrect|smicln|Incorrect|smicln|Correct|smicln|Incorrect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70"/>
  <p:tag name="FONTSIZE" val="32"/>
  <p:tag name="BULLETTYPE" val="ppBulletArabicPeriod"/>
  <p:tag name="ANSWERTEXT" val="Nucleus accumbens&#10;Septal nuclei&#10;Basal nucleus of Meynert.&#10;Hippocampus.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CEC14955809D4BE28A3E4941878DD1F9"/>
  <p:tag name="SLIDEID" val="CEC14955809D4BE28A3E4941878DD1F9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The pleasure induced by psychostimulants such as amphetamine or cocaine is associated with increased activity of what neurotransmitter:"/>
  <p:tag name="ANSWERSALIAS" val="Acetylcholine|smicln|Dopamine|smicln|Serotonin|smicln|Norepinephrine"/>
  <p:tag name="CORRECTPOINTVALUE" val="10"/>
  <p:tag name="COUNTDOWNSECONDS" val="60"/>
  <p:tag name="VALUES" val="Incorrect|smicln|Correct|smicln|Incorrect|smicln|Incorrect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47"/>
  <p:tag name="FONTSIZE" val="32"/>
  <p:tag name="BULLETTYPE" val="ppBulletArabicPeriod"/>
  <p:tag name="ANSWERTEXT" val="Acetylcholine&#10;Dopamine&#10;Serotonin&#10;Norepinephrin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93"/>
  <p:tag name="FONTSIZE" val="32"/>
  <p:tag name="BULLETTYPE" val="ppBulletArabicPeriod"/>
  <p:tag name="ANSWERTEXT" val="Abducens and trigeminal.&#10;Trigeminal and Vagus.&#10;Oculomotor and Abducens.&#10;Vagus and Hypoglossal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58BA8C471B4048259F7439CAECC15515"/>
  <p:tag name="SLIDEID" val="58BA8C471B4048259F7439CAECC15515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8. Bilateral lesions at which CNS levels result in respiratory arrest"/>
  <p:tag name="ANSWERSALIAS" val="Medulla|smicln|Middle pons|smicln|Upper pons|smicln|Midbrain"/>
  <p:tag name="CORRECTPOINTVALUE" val="10"/>
  <p:tag name="COUNTDOWNSECONDS" val="60"/>
  <p:tag name="VALUES" val="Correct|smicln|Incorrect|smicln|Incorrect|smicln|Incorrect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39"/>
  <p:tag name="FONTSIZE" val="32"/>
  <p:tag name="BULLETTYPE" val="ppBulletArabicPeriod"/>
  <p:tag name="ANSWERTEXT" val="Medulla&#10;Middle pons&#10;Upper pons&#10;Midbrain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6467974F9C5B463CA175B840397ED150"/>
  <p:tag name="SLIDEID" val="6467974F9C5B463CA175B840397ED150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CORRECTPOINTVALUE" val="10"/>
  <p:tag name="QUESTIONALIAS" val="9. Which part of the brain is chiefly associated with REM sleep?"/>
  <p:tag name="ANSWERSALIAS" val="Medulla|smicln|Pons|smicln|Midbrain|smicln|Hypothalamus"/>
  <p:tag name="COUNTDOWNSECONDS" val="60"/>
  <p:tag name="VALUES" val="Incorrect|smicln|Correct|smicln|Incorrect|smicln|Incorrect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34"/>
  <p:tag name="FONTSIZE" val="32"/>
  <p:tag name="BULLETTYPE" val="ppBulletArabicPeriod"/>
  <p:tag name="ANSWERTEXT" val="Medulla&#10;Pons&#10;Midbrain&#10;Hypothalamus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27D2769D3F21499D987224B7467C3A64"/>
  <p:tag name="SLIDEID" val="27D2769D3F21499D987224B7467C3A64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CORRECTPOINTVALUE" val="10"/>
  <p:tag name="COUNTDOWNSECONDS" val="60"/>
  <p:tag name="QUESTIONALIAS" val="10. Dopaminergic neurons would most likely be found in the:"/>
  <p:tag name="ANSWERSALIAS" val="Medulla|smicln|Mid pons|smicln|Upper pons|smicln|Midbrain"/>
  <p:tag name="VALUES" val="Incorrect|smicln|Incorrect|smicln|Incorrect|smicln|Correct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36"/>
  <p:tag name="FONTSIZE" val="32"/>
  <p:tag name="BULLETTYPE" val="ppBulletArabicPeriod"/>
  <p:tag name="ANSWERTEXT" val="Medulla&#10;Mid pons&#10;Upper pons&#10;Midbrain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2D232DDCD1A743B284ADFFB7D0B5ED6C"/>
  <p:tag name="SLIDEID" val="2D232DDCD1A743B284ADFFB7D0B5ED6C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1. Information about what modality lies in this region?"/>
  <p:tag name="ANSWERSALIAS" val="Pain from  the leg.|smicln|Temperature from the face.|smicln|Pressure from the buttocks.|smicln|Vibrations from the lips."/>
  <p:tag name="CORRECTPOINTVALUE" val="20"/>
  <p:tag name="COUNTDOWNSECONDS" val="60"/>
  <p:tag name="VALUES" val="Incorrect|smicln|Incorrect|smicln|Correct|smicln|Incorrect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100"/>
  <p:tag name="FONTSIZE" val="24"/>
  <p:tag name="BULLETTYPE" val="ppBulletArabicPeriod"/>
  <p:tag name="ANSWERTEXT" val="Pain from  the leg.&#10;Temperature from the face.&#10;Pressure from the buttocks.&#10;Vibrations from the lips.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C5DED4008A5D4F9F8E5EFE051A5CDE67"/>
  <p:tag name="SLIDEID" val="C5DED4008A5D4F9F8E5EFE051A5CDE67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2. Identify the tract located at the tip of the pointer. "/>
  <p:tag name="ANSWERSALIAS" val="Reticulospinal.|smicln|Corticobulbar.|smicln|Vestibulospinal.|smicln|Spinal tract of 5."/>
  <p:tag name="CORRECTPOINTVALUE" val="20"/>
  <p:tag name="COUNTDOWNSECONDS" val="60"/>
  <p:tag name="VALUES" val="Incorrect|smicln|Correct|smicln|Incorrect|smicln|Incorrect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66"/>
  <p:tag name="FONTSIZE" val="32"/>
  <p:tag name="BULLETTYPE" val="ppBulletArabicPeriod"/>
  <p:tag name="ANSWERTEXT" val="Reticulospinal.&#10;Corticobulbar.&#10;Vestibulospinal.&#10;Spinal tract of 5.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716EC85608B94CD39268B31DEF302250"/>
  <p:tag name="SLIDEID" val="716EC85608B94CD39268B31DEF302250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2. The structure at the tip of the arrow is the:"/>
  <p:tag name="ANSWERSALIAS" val="Tegmentum of the pons.|smicln|Tegmentum of the midbrain|smicln|Tectum|smicln|Diencephalon"/>
  <p:tag name="CORRECTPOINTVALUE" val="20"/>
  <p:tag name="COUNTDOWNSECONDS" val="60"/>
  <p:tag name="VALUES" val="No Value|smicln|No Value|smicln|10|smicln|No Value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AED20A3203C84450BE6FA9DF828929B3"/>
  <p:tag name="SLIDEID" val="AED20A3203C84450BE6FA9DF828929B3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3. Identify the cranial nerve at the tip of the pointer."/>
  <p:tag name="ANSWERSALIAS" val="5th|smicln|6th|smicln|7th|smicln|9th"/>
  <p:tag name="CORRECTPOINTVALUE" val="20"/>
  <p:tag name="COUNTDOWNSECONDS" val="60"/>
  <p:tag name="VALUES" val="Correct|smicln|Incorrect|smicln|Incorrect|smicln|Incorrect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15"/>
  <p:tag name="FONTSIZE" val="32"/>
  <p:tag name="BULLETTYPE" val="ppBulletArabicPeriod"/>
  <p:tag name="ANSWERTEXT" val="5th&#10;6th&#10;7th&#10;9th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3DE4D57770AC4D619B985F4DF7179AE8"/>
  <p:tag name="SLIDEID" val="3DE4D57770AC4D619B985F4DF7179AE8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4. What modality is associated with the structure at the tip of the pointer."/>
  <p:tag name="ANSWERSALIAS" val="Vision|smicln|Balance|smicln|Hearing|smicln|Pain"/>
  <p:tag name="CORRECTPOINTVALUE" val="20"/>
  <p:tag name="COUNTDOWNSECONDS" val="60"/>
  <p:tag name="VALUES" val="Incorrect|smicln|Incorrect|smicln|Correct|smicln|Incorrect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27"/>
  <p:tag name="FONTSIZE" val="32"/>
  <p:tag name="BULLETTYPE" val="ppBulletArabicPeriod"/>
  <p:tag name="ANSWERTEXT" val="Vision&#10;Balance&#10;Hearing&#10;Pain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A5B0236FB64E43CD8433D7DF75DC60E3"/>
  <p:tag name="SLIDEID" val="A5B0236FB64E43CD8433D7DF75DC60E3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5. Which pathway would NOT be found in the region at the tip of the pointer:"/>
  <p:tag name="ANSWERSALIAS" val="Corticospinal tract.|smicln|Reticulospinal tract.|smicln|Medial lemniscus/PWC.|smicln|ALS"/>
  <p:tag name="CORRECTPOINTVALUE" val="20"/>
  <p:tag name="COUNTDOWNSECONDS" val="60"/>
  <p:tag name="VALUES" val="Incorrect|smicln|Correct|smicln|Incorrect|smicln|Incorrect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68"/>
  <p:tag name="FONTSIZE" val="32"/>
  <p:tag name="BULLETTYPE" val="ppBulletArabicPeriod"/>
  <p:tag name="ANSWERTEXT" val="Corticospinal tract.&#10;Reticulospinal tract.&#10;Medial lemniscus/PWC.&#10;ALS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68"/>
  <p:tag name="FONTSIZE" val="32"/>
  <p:tag name="BULLETTYPE" val="ppBulletArabicPeriod"/>
  <p:tag name="ANSWERTEXT" val="Tegmentum of the pons.&#10;Tegmentum of the midbrain&#10;Tectum&#10;Diencephalon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1CC07FDA7449480B8FAF870F2338806D"/>
  <p:tag name="SLIDEID" val="1CC07FDA7449480B8FAF870F2338806D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Identify the trigeminal nerve."/>
  <p:tag name="ANSWERSALIAS" val="A|smicln|B|smicln|C|smicln|D"/>
  <p:tag name="CORRECTPOINTVALUE" val="20"/>
  <p:tag name="COUNTDOWNSECONDS" val="60"/>
  <p:tag name="VALUES" val="No Value|smicln|No Value|smicln|10|smicln|No Valu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7"/>
  <p:tag name="FONTSIZE" val="32"/>
  <p:tag name="BULLETTYPE" val="ppBulletArabicPeriod"/>
  <p:tag name="ANSWERTEXT" val="A&#10;B&#10;C&#10;D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828842271F9040B59BB1D43BD737566E"/>
  <p:tag name="SLIDEID" val="828842271F9040B59BB1D43BD737566E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CORRECTPOINTVALUE" val="20"/>
  <p:tag name="COUNTDOWNSECONDS" val="60"/>
  <p:tag name="VALUES" val="No Value|smicln|No Value|smicln|10|smicln|No Value"/>
  <p:tag name="QUESTIONALIAS" val="3. Which nerve arises from the midbrain?"/>
  <p:tag name="ANSWERSALIAS" val="Abducens.|smicln|Trigeminal.|smicln|Oculomotor.|smicln|Vagus.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40"/>
  <p:tag name="FONTSIZE" val="32"/>
  <p:tag name="BULLETTYPE" val="ppBulletArabicPeriod"/>
  <p:tag name="ANSWERTEXT" val="Abducens.&#10;Trigeminal.&#10;Oculomotor.&#10;Vagus.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2B3EBF30905344AD92ECB064BB8CA1A4"/>
  <p:tag name="SLIDEID" val="2B3EBF30905344AD92ECB064BB8CA1A4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QUESTIONALIAS" val="The arrow points to the:"/>
  <p:tag name="ANSWERSALIAS" val="Pons|smicln|Midbrain|smicln|Diencephalon|smicln|Olive"/>
  <p:tag name="VALUES" val="No Value|smicln|No Value|smicln|10|smicln|No Value"/>
  <p:tag name="COUNTDOWNSECONDS" val="6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32"/>
  <p:tag name="FONTSIZE" val="32"/>
  <p:tag name="BULLETTYPE" val="ppBulletArabicPeriod"/>
  <p:tag name="ANSWERTEXT" val="Pons&#10;Midbrain&#10;Diencephalon&#10;Oliv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FD9DC5A827044E7AA323F6304F722954"/>
  <p:tag name="SLIDEID" val="FD9DC5A827044E7AA323F6304F722954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CORRECTPOINTVALUE" val="10"/>
  <p:tag name="QUESTIONALIAS" val="The spinal cord is surrounded by meninges and the innermost membrane is the:"/>
  <p:tag name="ANSWERSALIAS" val="Dura mater|smicln|Arachnoid|smicln|Pia mater"/>
  <p:tag name="COUNTDOWNSECONDS" val="60"/>
  <p:tag name="VALUES" val="Incorrect|smicln|Incorrect|smicln|Correct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ECF97DC2390444F9AA1980AA8941E60E"/>
  <p:tag name="SLIDEID" val="ECF97DC2390444F9AA1980AA8941E60E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QUESTIONALIAS" val="The asterisk lies over the:"/>
  <p:tag name="ANSWERSALIAS" val="Frontal lobe|smicln|Parietal lobe|smicln|Occipital lobe|smicln|Temporal lobe."/>
  <p:tag name="VALUES" val="No Value|smicln|10|smicln|No Value|smicln|No Value"/>
  <p:tag name="COUNTDOWNSECONDS" val="6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56"/>
  <p:tag name="FONTSIZE" val="32"/>
  <p:tag name="BULLETTYPE" val="ppBulletArabicPeriod"/>
  <p:tag name="ANSWERTEXT" val="Frontal lobe&#10;Parietal lobe&#10;Occipital lobe&#10;Temporal lobe.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642A356E705942688D95C59C6583002E"/>
  <p:tag name="SLIDEID" val="642A356E705942688D95C59C6583002E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QUESTIONALIAS" val="With a loss of lower motor neurons a patient would have:"/>
  <p:tag name="ANSWERSALIAS" val="Flaccid paralysis.|smicln|Spastic paralysis.|smicln|Sensory deficiets."/>
  <p:tag name="COUNTDOWNSECONDS" val="60"/>
  <p:tag name="VALUES" val="10|smicln|No Value|smicln|No Valu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3"/>
  <p:tag name="TEXTLENGTH" val="56"/>
  <p:tag name="FONTSIZE" val="32"/>
  <p:tag name="BULLETTYPE" val="ppBulletArabicPeriod"/>
  <p:tag name="ANSWERTEXT" val="Flaccid paralysis.&#10;Spastic paralysis.&#10;Sensory deficiets.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2B0C6C9B5129442F9CAF8D1456CB1EB8"/>
  <p:tag name="SLIDEID" val="2B0C6C9B5129442F9CAF8D1456CB1EB8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VALUES" val="No Value|smicln|No Value|smicln|10"/>
  <p:tag name="COUNTDOWNSECONDS" val="60"/>
  <p:tag name="QUESTIONALIAS" val="7. In the diagram the arrow points to the region where the lower motor neurons would innervate the:"/>
  <p:tag name="ANSWERSALIAS" val="Neck muscles.|smicln|Trunk muscles|smicln|Upper limb muscles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3"/>
  <p:tag name="TEXTLENGTH" val="46"/>
  <p:tag name="FONTSIZE" val="32"/>
  <p:tag name="BULLETTYPE" val="ppBulletArabicPeriod"/>
  <p:tag name="ANSWERTEXT" val="Neck muscles.&#10;Trunk muscles&#10;Upper limb muscles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C68972F3E089407DAF2A214E67D4DC88"/>
  <p:tag name="SLIDEID" val="C68972F3E089407DAF2A214E67D4DC88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QUESTIONALIAS" val="8. The contraction of muscle when it’s tendon is stretched is the:"/>
  <p:tag name="ANSWERSALIAS" val="Myotatic reflex.|smicln|Inverse motatic reflex.|smicln|Gamma loop."/>
  <p:tag name="COUNTDOWNSECONDS" val="60"/>
  <p:tag name="VALUES" val="10|smicln|No Value|smicln|No Valu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3"/>
  <p:tag name="TEXTLENGTH" val="52"/>
  <p:tag name="FONTSIZE" val="32"/>
  <p:tag name="BULLETTYPE" val="ppBulletArabicPeriod"/>
  <p:tag name="ANSWERTEXT" val="Myotatic reflex.&#10;Inverse motatic reflex.&#10;Gamma loop.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4492197634DC4E379ACC15DD247CABFB"/>
  <p:tag name="SLIDEID" val="4492197634DC4E379ACC15DD247CABFB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QUESTIONALIAS" val="The system that consists of neurons that originate in the cortex and descend to the spinal cord is the"/>
  <p:tag name="ANSWERSALIAS" val="Corticospinal tract.|smicln|Vestibulospinal tract|smicln|Reticulspinal tract.|smicln|Rubrospinal tract."/>
  <p:tag name="COUNTDOWNSECONDS" val="60"/>
  <p:tag name="VALUES" val="10|smicln|No Value|smicln|No Value|smicln|No Valu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82"/>
  <p:tag name="FONTSIZE" val="32"/>
  <p:tag name="BULLETTYPE" val="ppBulletArabicPeriod"/>
  <p:tag name="ANSWERTEXT" val="Corticospinal tract.&#10;Vestibulospinal tract&#10;Reticulspinal tract.&#10;Rubrospinal trac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3"/>
  <p:tag name="TEXTLENGTH" val="30"/>
  <p:tag name="FONTSIZE" val="32"/>
  <p:tag name="BULLETTYPE" val="ppBulletArabicPeriod"/>
  <p:tag name="ANSWERTEXT" val="Dura mater&#10;Arachnoid&#10;Pia mater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09DEA24602C844EFA017156961957C56"/>
  <p:tag name="SLIDEID" val="09DEA24602C844EFA017156961957C56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QUESTIONALIAS" val="Which would give you prounouced atrophy if lesioned?"/>
  <p:tag name="ANSWERSALIAS" val="Pyramidal tract.|smicln|Lower motor neurons.|smicln|Vestibulospinal tract."/>
  <p:tag name="COUNTDOWNSECONDS" val="60"/>
  <p:tag name="VALUES" val="10|smicln|No Value|smicln|No Valu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3"/>
  <p:tag name="TEXTLENGTH" val="60"/>
  <p:tag name="FONTSIZE" val="32"/>
  <p:tag name="BULLETTYPE" val="ppBulletArabicPeriod"/>
  <p:tag name="ANSWERTEXT" val="Pyramidal tract.&#10;Lower motor neurons.&#10;Vestibulospinal tract.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2527BA4123DC404C87455BF26F213F69"/>
  <p:tag name="SLIDEID" val="2527BA4123DC404C87455BF26F213F69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QUESTIONALIAS" val="Where is the 12th nucleus?"/>
  <p:tag name="ANSWERSALIAS" val="A|smicln|B|smicln|C|smicln|D"/>
  <p:tag name="COUNTDOWNSECONDS" val="120"/>
  <p:tag name="VALUES" val="20|smicln|No Value|smicln|No Value|smicln|No Valu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7"/>
  <p:tag name="FONTSIZE" val="32"/>
  <p:tag name="BULLETTYPE" val="ppBulletArabicPeriod"/>
  <p:tag name="ANSWERTEXT" val="A&#10;B&#10;C&#10;D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0A6BECDB112C4E4BA6299F1D1D8A1D81"/>
  <p:tag name="SLIDEID" val="0A6BECDB112C4E4BA6299F1D1D8A1D81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QUESTIONALIAS" val="2. The seventh cranial nerve nucleus is:"/>
  <p:tag name="ANSWERSALIAS" val="A|smicln|B|smicln|C|smicln|D"/>
  <p:tag name="VALUES" val="No Value|smicln|No Value|smicln|10|smicln|No Value"/>
  <p:tag name="COUNTDOWNSECONDS" val="12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7"/>
  <p:tag name="FONTSIZE" val="32"/>
  <p:tag name="BULLETTYPE" val="ppBulletArabicPeriod"/>
  <p:tag name="ANSWERTEXT" val="A&#10;B&#10;C&#10;D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1A730DD77ACB4D4596F85D112C445575"/>
  <p:tag name="SLIDEID" val="1A730DD77ACB4D4596F85D112C445575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QUESTIONALIAS" val="3. What tracts are found in the red box? "/>
  <p:tag name="ANSWERSALIAS" val="Corticospinals and corticobulbars.|smicln|Corticobulbars and corticoreticulars.|smicln|Corticospinals and corticoreticulars."/>
  <p:tag name="VALUES" val="No Value|smicln|No Value|smicln|20"/>
  <p:tag name="COUNTDOWNSECONDS" val="12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3"/>
  <p:tag name="TEXTLENGTH" val="110"/>
  <p:tag name="FONTSIZE" val="32"/>
  <p:tag name="BULLETTYPE" val="ppBulletArabicPeriod"/>
  <p:tag name="ANSWERTEXT" val="Corticospinals and corticobulbars.&#10;Corticobulbars and corticoreticulars.&#10;Corticospinals and corticoreticulars.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C32ABE9959F84EC4903CF6EB257218BA"/>
  <p:tag name="SLIDEID" val="C32ABE9959F84EC4903CF6EB257218BA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COUNTDOWNSECONDS" val="120"/>
  <p:tag name="QUESTIONALIAS" val="4. The area in yellow would not contain the "/>
  <p:tag name="ANSWERSALIAS" val="Corticospinal tract.|smicln|Vestibulospinal tract|smicln|Medial Reticulospinal tract"/>
  <p:tag name="VALUES" val="20|smicln|No Value|smicln|No Valu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3"/>
  <p:tag name="TEXTLENGTH" val="70"/>
  <p:tag name="FONTSIZE" val="32"/>
  <p:tag name="BULLETTYPE" val="ppBulletArabicPeriod"/>
  <p:tag name="ANSWERTEXT" val="Corticospinal tract.&#10;Vestibulospinal tract&#10;Medial Reticulospinal tract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37792B10160940F29296B51D9D25B31A"/>
  <p:tag name="SLIDEID" val="37792B10160940F29296B51D9D25B31A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CORRECTPOINTVALUE" val="10"/>
  <p:tag name="QUESTIONALIAS" val="The C8 spinal nerve emerges between which of the following vertebrae?"/>
  <p:tag name="ANSWERSALIAS" val="C7 and C8|smicln|C8 and T1|smicln|C7 and T1|smicln|T1 and T2"/>
  <p:tag name="COUNTDOWNSECONDS" val="60"/>
  <p:tag name="VALUES" val="Incorrect|smicln|Correct|smicln|Incorrect|smicln|Incorrect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0C6A79E1589B4081BB65C7988AB4EC53"/>
  <p:tag name="SLIDEID" val="0C6A79E1589B4081BB65C7988AB4EC53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DELIMITERS" val="3.1"/>
  <p:tag name="VALUEFORMAT" val="0%"/>
  <p:tag name="QUESTIONALIAS" val="Which of these is located in the upper thoracic region?"/>
  <p:tag name="ANSWERSALIAS" val="A|smicln|B|smicln|C|smicln|D"/>
  <p:tag name="COUNTDOWNSECONDS" val="120"/>
  <p:tag name="VALUES" val="No Value|smicln|20|smicln|No Value|smicln|No Valu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7"/>
  <p:tag name="FONTSIZE" val="32"/>
  <p:tag name="BULLETTYPE" val="ppBulletArabicPeriod"/>
  <p:tag name="ANSWERTEXT" val="A&#10;B&#10;C&#10;D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F6F22155C53A4BB4887DF35A8790BFFC"/>
  <p:tag name="SLIDEID" val="F6F22155C53A4BB4887DF35A8790BFFC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CORRECTPOINTVALUE" val="10"/>
  <p:tag name="QUESTIONALIAS" val="A lower motor neuron and the muscles it innervates is called a:"/>
  <p:tag name="ANSWERSALIAS" val="Muscle spindle.|smicln|Neuromuscular spindle.|smicln|Motor unit.|smicln|Gamma loop."/>
  <p:tag name="COUNTDOWNSECONDS" val="60"/>
  <p:tag name="VALUES" val="Incorrect|smicln|Incorrect|smicln|Correct|smicln|Incorrect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62"/>
  <p:tag name="FONTSIZE" val="32"/>
  <p:tag name="BULLETTYPE" val="ppBulletArabicPeriod"/>
  <p:tag name="ANSWERTEXT" val="Muscle spindle.&#10;Neuromuscular spindle.&#10;Motor unit.&#10;Gamma loop.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C011580CDE4144A78285D52C018F54E2"/>
  <p:tag name="SLIDEID" val="C011580CDE4144A78285D52C018F54E2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Which symptom is not found in Lower Motor Neuron Syndrome?"/>
  <p:tag name="ANSWERSALIAS" val="Spastic paralysis|smicln|Hypotonia|smicln|Rapid atrophy|smicln|Decreased or absent reflexes."/>
  <p:tag name="CORRECTPOINTVALUE" val="10"/>
  <p:tag name="COUNTDOWNSECONDS" val="60"/>
  <p:tag name="VALUES" val="Correct|smicln|Incorrect|smicln|Incorrect|smicln|Incorrect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71"/>
  <p:tag name="FONTSIZE" val="32"/>
  <p:tag name="BULLETTYPE" val="ppBulletArabicPeriod"/>
  <p:tag name="ANSWERTEXT" val="Spastic paralysis&#10;Hypotonia&#10;Rapid atrophy&#10;Decreased or absent reflexes.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7F3A3B0659584B74BC4ADC8CA7F89B96"/>
  <p:tag name="SLIDEID" val="7F3A3B0659584B74BC4ADC8CA7F89B96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CORRECTPOINTVALUE" val="10"/>
  <p:tag name="QUESTIONALIAS" val="Which of the following descending pathways is found in the lateral spinal cord?"/>
  <p:tag name="ANSWERSALIAS" val="Corticopinals.|smicln|Corticobulbars|smicln|Vestibulospinals|smicln|Medial reticulospinals."/>
  <p:tag name="COUNTDOWNSECONDS" val="60"/>
  <p:tag name="VALUES" val="Correct|smicln|Incorrect|smicln|Incorrect|smicln|Incorrect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70"/>
  <p:tag name="FONTSIZE" val="32"/>
  <p:tag name="BULLETTYPE" val="ppBulletArabicPeriod"/>
  <p:tag name="ANSWERTEXT" val="Corticopinals.&#10;Corticobulbars&#10;Vestibulospinals&#10;Medial reticulospinals.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8AA7011C2D934ECC8315A2C7B289DA73"/>
  <p:tag name="SLIDEID" val="8AA7011C2D934ECC8315A2C7B289DA73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Which of the following is not found in Upper Motor Neuron Syndrome?"/>
  <p:tag name="ANSWERSALIAS" val="Hyperactive reflexes|smicln|Spastic paralysis|smicln|Babinski sign|smicln|Pronounced atrophy"/>
  <p:tag name="CORRECTPOINTVALUE" val="10"/>
  <p:tag name="COUNTDOWNSECONDS" val="60"/>
  <p:tag name="VALUES" val="Incorrect|smicln|Incorrect|smicln|Incorrect|smicln|Correct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71"/>
  <p:tag name="FONTSIZE" val="32"/>
  <p:tag name="BULLETTYPE" val="ppBulletArabicPeriod"/>
  <p:tag name="ANSWERTEXT" val="Hyperactive reflexes&#10;Spastic paralysis&#10;Babinski sign&#10;Pronounced atrophy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39"/>
  <p:tag name="FONTSIZE" val="32"/>
  <p:tag name="BULLETTYPE" val="ppBulletArabicPeriod"/>
  <p:tag name="ANSWERTEXT" val="C7 and C8&#10;C8 and T1&#10;C7 and T1&#10;T1 and T2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6502CC4A248F4B92AFC1591F046106B7"/>
  <p:tag name="SLIDEID" val="6502CC4A248F4B92AFC1591F046106B7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Which pathway would be found in the area surrounded by the red circle?"/>
  <p:tag name="ANSWERSALIAS" val="Vestibulospinal tract|smicln|Medial reticulospinal tract|smicln|Lateral  reticulospinal tract|smicln|Corticospinal tract"/>
  <p:tag name="COUNTDOWNSECONDS" val="60"/>
  <p:tag name="CORRECTPOINTVALUE" val="10"/>
  <p:tag name="VALUES" val="Incorrect|smicln|Incorrect|smicln|Incorrect|smicln|Correct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99"/>
  <p:tag name="FONTSIZE" val="32"/>
  <p:tag name="BULLETTYPE" val="ppBulletArabicPeriod"/>
  <p:tag name="ANSWERTEXT" val="Vestibulospinal tract&#10;Medial reticulospinal tract&#10;Lateral  reticulospinal tract&#10;Corticospinal tract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1B96EA83F96D4F20B1E0651AE151491C"/>
  <p:tag name="SLIDEID" val="1B96EA83F96D4F20B1E0651AE151491C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CORRECTPOINTVALUE" val="10"/>
  <p:tag name="COUNTDOWNSECONDS" val="60"/>
  <p:tag name="QUESTIONALIAS" val="6. Which is not a part of the basal ganglia?"/>
  <p:tag name="ANSWERSALIAS" val="Caudate nucleus|smicln|Putamen|smicln|Globus pallidus|smicln|Red nucleus"/>
  <p:tag name="VALUES" val="Incorrect|smicln|Incorrect|smicln|Incorrect|smicln|Correct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51"/>
  <p:tag name="FONTSIZE" val="32"/>
  <p:tag name="BULLETTYPE" val="ppBulletArabicPeriod"/>
  <p:tag name="ANSWERTEXT" val="Caudate nucleus&#10;Putamen&#10;Globus pallidus&#10;Red nucleus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193C12FFCFDB46D08A7A5BB9790AC727"/>
  <p:tag name="SLIDEID" val="193C12FFCFDB46D08A7A5BB9790AC727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CORRECTPOINTVALUE" val="10"/>
  <p:tag name="QUESTIONALIAS" val="Substantia nigra is found in the:"/>
  <p:tag name="ANSWERSALIAS" val="Cerebral cortex|smicln|Diencephalon|smicln|Midbrain|smicln|Pons"/>
  <p:tag name="COUNTDOWNSECONDS" val="60"/>
  <p:tag name="VALUES" val="Incorrect|smicln|Incorrect|smicln|Correct|smicln|Incorrect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42"/>
  <p:tag name="FONTSIZE" val="32"/>
  <p:tag name="BULLETTYPE" val="ppBulletArabicPeriod"/>
  <p:tag name="ANSWERTEXT" val="Cerebral cortex&#10;Diencephalon&#10;Midbrain&#10;Pons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6A3B47D066324D22A40F6971044844FB"/>
  <p:tag name="SLIDEID" val="6A3B47D066324D22A40F6971044844FB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How many peduncles connect the cerebellum to the brainstem?"/>
  <p:tag name="ANSWERSALIAS" val="2|smicln|3|smicln|4"/>
  <p:tag name="CORRECTPOINTVALUE" val="10"/>
  <p:tag name="COUNTDOWNSECONDS" val="60"/>
  <p:tag name="VALUES" val="Incorrect|smicln|Correct|smicln|Incorrect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3"/>
  <p:tag name="TEXTLENGTH" val="5"/>
  <p:tag name="FONTSIZE" val="32"/>
  <p:tag name="BULLETTYPE" val="ppBulletArabicPeriod"/>
  <p:tag name="ANSWERTEXT" val="2&#10;3&#10;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2726F7D3F4944CD9B25CDF8B40CDB0E8"/>
  <p:tag name="SLIDEID" val="2726F7D3F4944CD9B25CDF8B40CDB0E8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CORRECTPOINTVALUE" val="10"/>
  <p:tag name="QUESTIONALIAS" val="9. Truncal ataxia and standing on a wide base reeling from side to side indicates:"/>
  <p:tag name="ANSWERSALIAS" val="Flocculonodular lobe syndrome.|smicln|Anterior lobe syndrome|smicln|Posterior lobe syndrome."/>
  <p:tag name="COUNTDOWNSECONDS" val="60"/>
  <p:tag name="VALUES" val="Correct|smicln|Incorrect|smicln|Incorrect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3"/>
  <p:tag name="TEXTLENGTH" val="78"/>
  <p:tag name="FONTSIZE" val="32"/>
  <p:tag name="BULLETTYPE" val="ppBulletArabicPeriod"/>
  <p:tag name="ANSWERTEXT" val="Flocculonodular lobe syndrome.&#10;Anterior lobe syndrome&#10;Posterior lobe syndrome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39D6A0A2D89B4A10A5E68ED986D41166"/>
  <p:tag name="SLIDEID" val="39D6A0A2D89B4A10A5E68ED986D41166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The region at the tip of the arrow is the:"/>
  <p:tag name="ANSWERSALIAS" val="Medulla|smicln|Pons|smicln|Midbrain|smicln|Diencephalon"/>
  <p:tag name="CORRECTPOINTVALUE" val="10"/>
  <p:tag name="COUNTDOWNSECONDS" val="60"/>
  <p:tag name="VALUES" val="Incorrect|smicln|Correct|smicln|Incorrect|smicln|Incorrect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25148E333F954FE585015A091C742145"/>
  <p:tag name="SLIDEID" val="25148E333F954FE585015A091C742145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10 An intention tremor would indicate:"/>
  <p:tag name="ANSWERSALIAS" val="Basal Ganglia disease|smicln|Posterior lobe syndrome|smicln|Anterior lobe syndrome|smicln|Flocculonodular lobe syndrome"/>
  <p:tag name="CORRECTPOINTVALUE" val="10"/>
  <p:tag name="COUNTDOWNSECONDS" val="60"/>
  <p:tag name="VALUES" val="Incorrect|smicln|Correct|smicln|Incorrect|smicln|Incorrect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98"/>
  <p:tag name="FONTSIZE" val="32"/>
  <p:tag name="BULLETTYPE" val="ppBulletArabicPeriod"/>
  <p:tag name="ANSWERTEXT" val="Basal Ganglia disease&#10;Posterior lobe syndrome&#10;Anterior lobe syndrome&#10;Flocculonodular lobe syndrom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63D3F39A4BE74FA088C74D3ED5EAE923"/>
  <p:tag name="SLIDEID" val="63D3F39A4BE74FA088C74D3ED5EAE923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The posterior spinocerebellar tract would be found at:"/>
  <p:tag name="ANSWERSALIAS" val="A|smicln|B|smicln|C|smicln|D"/>
  <p:tag name="CORRECTPOINTVALUE" val="20"/>
  <p:tag name="COUNTDOWNSECONDS" val="120"/>
  <p:tag name="VALUES" val="Incorrect|smicln|Incorrect|smicln|Incorrect|smicln|Correct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7"/>
  <p:tag name="FONTSIZE" val="32"/>
  <p:tag name="BULLETTYPE" val="ppBulletArabicPeriod"/>
  <p:tag name="ANSWERTEXT" val="A&#10;B&#10;C&#10;D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9A51B5AAE3674325ACFCB4AC496D1A8E"/>
  <p:tag name="SLIDEID" val="9A51B5AAE3674325ACFCB4AC496D1A8E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The dentate nucleus is "/>
  <p:tag name="ANSWERSALIAS" val="A|smicln|B|smicln|C|smicln|D"/>
  <p:tag name="COUNTDOWNSECONDS" val="120"/>
  <p:tag name="CORRECTPOINTVALUE" val="20"/>
  <p:tag name="VALUES" val="Incorrect|smicln|Correct|smicln|Incorrect|smicln|Incorrect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7"/>
  <p:tag name="FONTSIZE" val="32"/>
  <p:tag name="BULLETTYPE" val="ppBulletArabicPeriod"/>
  <p:tag name="ANSWERTEXT" val="A&#10;B&#10;C&#10;D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8B2D4DB07BAA44F88DF1DDC96A532491"/>
  <p:tag name="SLIDEID" val="8B2D4DB07BAA44F88DF1DDC96A532491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Substantia nigra is located at"/>
  <p:tag name="ANSWERSALIAS" val="A|smicln|B|smicln|C|smicln|D"/>
  <p:tag name="COUNTDOWNSECONDS" val="120"/>
  <p:tag name="CORRECTPOINTVALUE" val="20"/>
  <p:tag name="VALUES" val="Incorrect|smicln|Incorrect|smicln|Correct|smicln|Incorrect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7"/>
  <p:tag name="FONTSIZE" val="32"/>
  <p:tag name="BULLETTYPE" val="ppBulletArabicPeriod"/>
  <p:tag name="ANSWERTEXT" val="A&#10;B&#10;C&#10;D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676551B8A70F4DF1A96122B15E342B00"/>
  <p:tag name="SLIDEID" val="676551B8A70F4DF1A96122B15E342B00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The caudate nucleus is found at:"/>
  <p:tag name="ANSWERSALIAS" val="A|smicln|B|smicln|C|smicln|D"/>
  <p:tag name="COUNTDOWNSECONDS" val="120"/>
  <p:tag name="CORRECTPOINTVALUE" val="20"/>
  <p:tag name="VALUES" val="Correct|smicln|Incorrect|smicln|Incorrect|smicln|Incorrect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7"/>
  <p:tag name="FONTSIZE" val="32"/>
  <p:tag name="BULLETTYPE" val="ppBulletArabicPeriod"/>
  <p:tag name="ANSWERTEXT" val="A&#10;B&#10;C&#10;D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34"/>
  <p:tag name="FONTSIZE" val="32"/>
  <p:tag name="BULLETTYPE" val="ppBulletArabicPeriod"/>
  <p:tag name="ANSWERTEXT" val="Medulla&#10;Pons&#10;Midbrain&#10;Diencephalon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BC7D3A841CEC4892A97538A6FBD7F720"/>
  <p:tag name="SLIDEID" val="BC7D3A841CEC4892A97538A6FBD7F720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5. The yellow asterick lies over the:"/>
  <p:tag name="ANSWERSALIAS" val="Inferior cerebellar peduncle.|smicln|Middle cerebellar peduncle|smicln|Inferior cerebellar peduncle"/>
  <p:tag name="COUNTDOWNSECONDS" val="120"/>
  <p:tag name="VALUES" val="Incorrect|smicln|Correct|smicln|Incorrect"/>
  <p:tag name="CORRECTPOINTVALUE" val="2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3"/>
  <p:tag name="TEXTLENGTH" val="85"/>
  <p:tag name="FONTSIZE" val="32"/>
  <p:tag name="BULLETTYPE" val="ppBulletArabicPeriod"/>
  <p:tag name="ANSWERTEXT" val="Inferior cerebellar peduncle.&#10;Middle cerebellar peduncle&#10;Inferior cerebellar peduncl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9F6569D48F814491A68BC8E1B5C5D67A"/>
  <p:tag name="SLIDEID" val="9F6569D48F814491A68BC8E1B5C5D67A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Which is not a part of the basal ganglia?"/>
  <p:tag name="ANSWERSALIAS" val="Caudate|smicln|Putamen|smicln|Dentate|smicln|Globus pallidus"/>
  <p:tag name="COUNTDOWNSECONDS" val="60"/>
  <p:tag name="CORRECTPOINTVALUE" val="10"/>
  <p:tag name="VALUES" val="Incorrect|smicln|Incorrect|smicln|Correct|smicln|Incorrect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39"/>
  <p:tag name="FONTSIZE" val="32"/>
  <p:tag name="BULLETTYPE" val="ppBulletArabicPeriod"/>
  <p:tag name="ANSWERTEXT" val="Caudate&#10;Putamen&#10;Dentate&#10;Globus pallidus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CCBD9921CEB44F7192E98E57985D098A"/>
  <p:tag name="SLIDEID" val="CCBD9921CEB44F7192E98E57985D098A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Which is not a deep nucleus of the cerebellum?"/>
  <p:tag name="ANSWERSALIAS" val="Interposed|smicln|Fastigial|smicln|Dentate|smicln|Subthalamic."/>
  <p:tag name="COUNTDOWNSECONDS" val="60"/>
  <p:tag name="CORRECTPOINTVALUE" val="10"/>
  <p:tag name="VALUES" val="Incorrect|smicln|Incorrect|smicln|Incorrect|smicln|Correct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41"/>
  <p:tag name="FONTSIZE" val="32"/>
  <p:tag name="BULLETTYPE" val="ppBulletArabicPeriod"/>
  <p:tag name="ANSWERTEXT" val="Interposed&#10;Fastigial&#10;Dentate&#10;Subthalamic.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35CADEE657D64EBDBA562B9823198A9B"/>
  <p:tag name="SLIDEID" val="35CADEE657D64EBDBA562B9823198A9B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QUESTIONALIAS" val="Identify the part of the cerebellum at the tip of the pointer."/>
  <p:tag name="ANSWERSALIAS" val="Vermis|smicln|Paravermis|smicln|Anterior lobe|smicln|Flocculonodular lobe."/>
  <p:tag name="COUNTDOWNSECONDS" val="60"/>
  <p:tag name="CORRECTPOINTVALUE" val="10"/>
  <p:tag name="VALUES" val="Correct|smicln|Incorrect|smicln|Incorrect|smicln|Incorrect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53"/>
  <p:tag name="FONTSIZE" val="32"/>
  <p:tag name="BULLETTYPE" val="ppBulletArabicPeriod"/>
  <p:tag name="ANSWERTEXT" val="Vermis&#10;Paravermis&#10;Anterior lobe&#10;Flocculonodular lobe.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8E55C414297946EE8E644D2F0282FF23"/>
  <p:tag name="SLIDEID" val="8E55C414297946EE8E644D2F0282FF23"/>
  <p:tag name="SLIDEORDER" val="1"/>
  <p:tag name="SLIDETYPE" val="Q"/>
  <p:tag name="DEMOGRAPHIC" val="False"/>
  <p:tag name="TEAMASSIGN" val="False"/>
  <p:tag name="SPEEDSCORING" val="False"/>
  <p:tag name="INCORRECTPOINTVALUE" val="0"/>
  <p:tag name="ZEROBASED" val="False"/>
  <p:tag name="AUTOADVANCE" val="False"/>
  <p:tag name="DELIMITERS" val="3.1"/>
  <p:tag name="VALUEFORMAT" val="0%"/>
  <p:tag name="CORRECTPOINTVALUE" val="10"/>
  <p:tag name="QUESTIONALIAS" val="8. Where is the pain pathway for the right little toe located?"/>
  <p:tag name="ANSWERSALIAS" val="Right cervical spinal cord.|smicln|Left medial lemniscus.|smicln|Right VPL nucleus of the Thalamus|smicln|Left postcentral gyrus."/>
  <p:tag name="COUNTDOWNSECONDS" val="60"/>
  <p:tag name="VALUES" val="Incorrect|smicln|Incorrect|smicln|Incorrect|smicln|Correct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BULLETS" val="3"/>
  <p:tag name="OLDNUMANSWERS" val="4"/>
  <p:tag name="TEXTLENGTH" val="108"/>
  <p:tag name="FONTSIZE" val="32"/>
  <p:tag name="BULLETTYPE" val="ppBulletArabicPeriod"/>
  <p:tag name="ANSWERTEXT" val="Right cervical spinal cord.&#10;Left medial lemniscus.&#10;Right VPL nucleus of the Thalamus&#10;Left postcentral gyrus.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4171</Words>
  <Application>Microsoft Office PowerPoint</Application>
  <PresentationFormat>On-screen Show (4:3)</PresentationFormat>
  <Paragraphs>1047</Paragraphs>
  <Slides>165</Slides>
  <Notes>57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165</vt:i4>
      </vt:variant>
    </vt:vector>
  </HeadingPairs>
  <TitlesOfParts>
    <vt:vector size="167" baseType="lpstr">
      <vt:lpstr>Office Theme</vt:lpstr>
      <vt:lpstr>Chart</vt:lpstr>
      <vt:lpstr>1. In the dorsal root ganglion, the neurons are:</vt:lpstr>
      <vt:lpstr>2. The spinal cord is surrounded by meninges and the innermost membrane is the:</vt:lpstr>
      <vt:lpstr>3. The C8 spinal nerve emerges between which of the following vertebrae?</vt:lpstr>
      <vt:lpstr>4. The region at the tip of the arrow is the:</vt:lpstr>
      <vt:lpstr>5. The fourth ventricle lies above the:</vt:lpstr>
      <vt:lpstr>6. At which specific brainstem level is the trigeminal nerve?</vt:lpstr>
      <vt:lpstr>7. The cerebral crus, substantia nigra and the adjacent tegmentum are located in the:</vt:lpstr>
      <vt:lpstr>8. The most posterior lobe of the cerebral hemisphere is the:</vt:lpstr>
      <vt:lpstr>9. The lateral fissure separates the:</vt:lpstr>
      <vt:lpstr>10. Which region of the cortex is most involved in behavior and movement?</vt:lpstr>
      <vt:lpstr>1. Where would you find lateral motor nuclei?</vt:lpstr>
      <vt:lpstr>2. The structure at the tip of the arrow is the:</vt:lpstr>
      <vt:lpstr>3. The cerebrospinal fluid-filled cavity found in the middle of the diencepahalon is the</vt:lpstr>
      <vt:lpstr>4. Identify the trigeminal nerve.</vt:lpstr>
      <vt:lpstr>5. Which nerves both arise from the medulla?</vt:lpstr>
      <vt:lpstr>1. The structure at the tip of the arrow is the:</vt:lpstr>
      <vt:lpstr>2. Identify the abucens nerve.</vt:lpstr>
      <vt:lpstr>3. Which nerve arises from the midbrain?</vt:lpstr>
      <vt:lpstr>4. The arrow points to the:</vt:lpstr>
      <vt:lpstr>5. The red star lies over the:</vt:lpstr>
      <vt:lpstr>6. With a loss of lower motor neurons a patient would have:</vt:lpstr>
      <vt:lpstr>7. In the diagram the arrow points to the region where the lower motor neurons would innervate the:</vt:lpstr>
      <vt:lpstr>8. The contraction of muscle when it’s tendon is stretched is the:</vt:lpstr>
      <vt:lpstr>9. The neurons that originate in the cortex and descend to the spinal cord are part of the</vt:lpstr>
      <vt:lpstr>10. Which would give you pronounced atrophy if lesioned?</vt:lpstr>
      <vt:lpstr>1. Where is the 12th nucleus?</vt:lpstr>
      <vt:lpstr>2. The seventh cranial nerve nucleus is:</vt:lpstr>
      <vt:lpstr>3. What tracts are found in the red box? </vt:lpstr>
      <vt:lpstr>4. The area in yellow would not contain the </vt:lpstr>
      <vt:lpstr>Which of these is located in the upper thoracic region?</vt:lpstr>
      <vt:lpstr>1. A lower motor neuron and the muscles it innervates is called a:</vt:lpstr>
      <vt:lpstr>2. Which symptom is not found in Lower Motor Neuron Syndrome?</vt:lpstr>
      <vt:lpstr>3. Which of the following descending pathways is found in the lateral spinal cord?</vt:lpstr>
      <vt:lpstr>4. Which of the following is not found in Upper Motor Neuron Syndrome?</vt:lpstr>
      <vt:lpstr>5. Which pathway would be found in the area surrounded by the red circle?</vt:lpstr>
      <vt:lpstr>6. Which is not a part of the basal ganglia?</vt:lpstr>
      <vt:lpstr>7. Substantia nigra is found in the:</vt:lpstr>
      <vt:lpstr>8. How many peduncles connect the cerebellum to the brainstem?</vt:lpstr>
      <vt:lpstr>9. Truncal ataxia and standing on a wide base reeling from side to side indicates:</vt:lpstr>
      <vt:lpstr>10.  An intention tremor would indicate:</vt:lpstr>
      <vt:lpstr>1. The posterior spinocerebellar tract would be found at:</vt:lpstr>
      <vt:lpstr>2. The dentate nucleus is </vt:lpstr>
      <vt:lpstr>3. Substantia nigra is located at</vt:lpstr>
      <vt:lpstr>4. The caudate nucleus is found at:</vt:lpstr>
      <vt:lpstr>5. The yellow asterick lies over the:</vt:lpstr>
      <vt:lpstr>1. Which is not a part of the basal ganglia?</vt:lpstr>
      <vt:lpstr>2. Which is not a deep nucleus of the cerebellum?</vt:lpstr>
      <vt:lpstr>3. Identify the part of the cerebellum at the tip of the pointer.</vt:lpstr>
      <vt:lpstr>PowerPoint Presentation</vt:lpstr>
      <vt:lpstr>PowerPoint Presentation</vt:lpstr>
      <vt:lpstr>PowerPoint Presentation</vt:lpstr>
      <vt:lpstr>PowerPoint Presentation</vt:lpstr>
      <vt:lpstr>8. Where is the pain pathway for the right little toe located?</vt:lpstr>
      <vt:lpstr>9. The ability to distinguish stimulation by one or two points applied to the skin is called:</vt:lpstr>
      <vt:lpstr>10. Which of the mechanoreceptors is most sensitive and senses vibration?</vt:lpstr>
      <vt:lpstr>1. The sensory neurons for proprioception from the big toe ascend in the spinal cord in the:</vt:lpstr>
      <vt:lpstr>2. The structure at the pointer is the:</vt:lpstr>
      <vt:lpstr>3. The arrow points to:</vt:lpstr>
      <vt:lpstr>4. The arrow points to the tract carrying pressure sense from the:</vt:lpstr>
      <vt:lpstr>5. The area circled in red is the:</vt:lpstr>
      <vt:lpstr>1. Which sensory modality travels through the Anterolateral (Spinothalamic) tract</vt:lpstr>
      <vt:lpstr>2. Which sensory modality travels through the posterior white column/medial lemniscus pathway?</vt:lpstr>
      <vt:lpstr>3. Third order sensory neurons are located in the:</vt:lpstr>
      <vt:lpstr>4. Pain fibers from the teeth will synapse in the:</vt:lpstr>
      <vt:lpstr>5. The region marked by the star would be most involved in sensory information from the:</vt:lpstr>
      <vt:lpstr>6. Where in the auditory pathway does a unilateral lesion produce total deafness?</vt:lpstr>
      <vt:lpstr>7. Equilibrium depends of input from all of the following except:</vt:lpstr>
      <vt:lpstr>8. The first order neurons for taste are in all of the following ganglia except: </vt:lpstr>
      <vt:lpstr>9. Olfactory neurons synapse in the:</vt:lpstr>
      <vt:lpstr>10. Which sensory modality does not synapse in the thalamus?</vt:lpstr>
      <vt:lpstr>1. You would find the 8th cranial nerve at the:</vt:lpstr>
      <vt:lpstr>2. Identify the structure at the arrow.</vt:lpstr>
      <vt:lpstr>3. Identify the nucleus at the tip of the pointer.</vt:lpstr>
      <vt:lpstr>4.Identify the nuclear complex at the tip of the pointer.</vt:lpstr>
      <vt:lpstr>5. Identify the structure at the tip of the pointer.</vt:lpstr>
      <vt:lpstr>1. The main auditory nucleus in the thalamus that receives auditory input is the: </vt:lpstr>
      <vt:lpstr>2. A lesion in what nerve would cause a patient to feel a sense of vertigo, falling to one side, nausea, and abnormal, rhythmic eye movements (nystagmus).</vt:lpstr>
      <vt:lpstr>3. The olfactory bipolar neurons synapse:</vt:lpstr>
      <vt:lpstr>4. As you are tasting a glass of wine you know the taste bud cells synapse:</vt:lpstr>
      <vt:lpstr>5. The cells at the tip of the pointer synapse in the:</vt:lpstr>
      <vt:lpstr>6. The visual pathways:</vt:lpstr>
      <vt:lpstr>7. Visual pathways cross in the:</vt:lpstr>
      <vt:lpstr>8. What vitamin may be involved in night blindness?</vt:lpstr>
      <vt:lpstr>9. Which cranial nerve nucleus is involved in moving the eyes laterally.</vt:lpstr>
      <vt:lpstr>Which cranial nerve is located in the pons?</vt:lpstr>
      <vt:lpstr>1. Identify the layer of rods and cones.</vt:lpstr>
      <vt:lpstr>2. The arrow points to:</vt:lpstr>
      <vt:lpstr>3. Identify the lateral geniculate.</vt:lpstr>
      <vt:lpstr>4. Identify the superior colliculus.</vt:lpstr>
      <vt:lpstr>5. The arrow points to the. </vt:lpstr>
      <vt:lpstr>1. Synapses in the visual pathway can occur in all of the following EXCEPT:</vt:lpstr>
      <vt:lpstr>2. The arrow points to the:</vt:lpstr>
      <vt:lpstr>3. The purple arrow indicates the:</vt:lpstr>
      <vt:lpstr>4. Parasympathetic preganglionic fibers to the ciliary ganglion travel with cranial nerve:</vt:lpstr>
      <vt:lpstr>5. The arrow points to the:</vt:lpstr>
      <vt:lpstr>6. Commissural fibers connect:</vt:lpstr>
      <vt:lpstr>7. The inability to produce purposeful movements even though there is no paralysis is:</vt:lpstr>
      <vt:lpstr>8. The inability to communicate would be:</vt:lpstr>
      <vt:lpstr>9. The inability to recognize sensory stimuli is:</vt:lpstr>
      <vt:lpstr>10. How many cell layers are there in the neocortex?</vt:lpstr>
      <vt:lpstr>1. The area in blue is:</vt:lpstr>
      <vt:lpstr>2. The area important for detection of motion and location.</vt:lpstr>
      <vt:lpstr>3. The arrow points to the:</vt:lpstr>
      <vt:lpstr>4. The area in red is the</vt:lpstr>
      <vt:lpstr>5. The area outlined in red is the:</vt:lpstr>
      <vt:lpstr>1. The part of the brain that is most involved in behavioral choice is the:</vt:lpstr>
      <vt:lpstr>2. Projections from the thalamus synapse on which layer of the cortex?</vt:lpstr>
      <vt:lpstr>3. When intermediary processing is shallow:</vt:lpstr>
      <vt:lpstr>4. The face and object recognition network is largely associated with the:</vt:lpstr>
      <vt:lpstr>5. For language:</vt:lpstr>
      <vt:lpstr>6. A key role in memory and learning is played by the:</vt:lpstr>
      <vt:lpstr>7. Which nucleus is most involved in behavior and emotions?</vt:lpstr>
      <vt:lpstr>8. Alzheimer’s disease and other dementias are often associated with a loss of neurons in the:</vt:lpstr>
      <vt:lpstr>9. Anterograde amnesia is the</vt:lpstr>
      <vt:lpstr>10. The accumbens nucleus is associated with: </vt:lpstr>
      <vt:lpstr>1. The arrow points to the:</vt:lpstr>
      <vt:lpstr>2. The arrow points to the:</vt:lpstr>
      <vt:lpstr>3. The arrow points to the:</vt:lpstr>
      <vt:lpstr>4. Identify the cranial nerve at the tip of the pointer.</vt:lpstr>
      <vt:lpstr>5. The arrows point to the:</vt:lpstr>
      <vt:lpstr>1. Procedural memory involves the cerebral cortex and the:</vt:lpstr>
      <vt:lpstr>2. Which is a primary reinforcer?</vt:lpstr>
      <vt:lpstr>3. As a patient moves toward a negative reinforcer they would experience:</vt:lpstr>
      <vt:lpstr>4. With loss of the hippocampus on both sides of the brain your patient would have lost:</vt:lpstr>
      <vt:lpstr>5. With the loss of the amygdala the most difficult face to recognize is on that shows:</vt:lpstr>
      <vt:lpstr>6. The most anterior part of the hypothalamus is associated with the:</vt:lpstr>
      <vt:lpstr>7. Located in the post posterior part of the hypothalamus is the:</vt:lpstr>
      <vt:lpstr>8. Input to the hypothalamus is:</vt:lpstr>
      <vt:lpstr>9. Output from the hypothalamus is:</vt:lpstr>
      <vt:lpstr>10. What type of portal system is the hypophysial portal system?</vt:lpstr>
      <vt:lpstr>1. You are looking at a section through the: </vt:lpstr>
      <vt:lpstr>2. Identify the structure at the tip of the pointer.</vt:lpstr>
      <vt:lpstr>3. You are looking at a section through the:</vt:lpstr>
      <vt:lpstr>4. Identify the structure at the tip of the pointer.</vt:lpstr>
      <vt:lpstr>5. Identify the structure at the tip of the pointer.</vt:lpstr>
      <vt:lpstr>1. Acidophils produce:</vt:lpstr>
      <vt:lpstr>2. The secretory products of basophils act on the:</vt:lpstr>
      <vt:lpstr>3. Secretory products that act on the mammary gland arise from cells in the:</vt:lpstr>
      <vt:lpstr>4. Heat loss is regulated in the:</vt:lpstr>
      <vt:lpstr>5. In the hypothalamus satiety is regulated by the:</vt:lpstr>
      <vt:lpstr>6. The cranial nerve that innervates the pupillary constrictor is:</vt:lpstr>
      <vt:lpstr>7. The cranial nerve that causes the parotid gland to secrete is the:</vt:lpstr>
      <vt:lpstr>8. The cranial nerve that innervates the lacrimal gland is the:</vt:lpstr>
      <vt:lpstr>9. The sympathetic preganglionic nerve fibers arise from the:</vt:lpstr>
      <vt:lpstr>10. Parasympathetic preganglionic neurons arise from the:</vt:lpstr>
      <vt:lpstr>1. What cranial nerve nucleus would not be found in the medulla?</vt:lpstr>
      <vt:lpstr>2. What nucleus is found in the midbrain?</vt:lpstr>
      <vt:lpstr>3.Which nucleus does not span the medulla and pons?</vt:lpstr>
      <vt:lpstr>4. Identify the nucleus.</vt:lpstr>
      <vt:lpstr>5. Identify the nucleus.</vt:lpstr>
      <vt:lpstr>1. Dialation of the iris is caused by:</vt:lpstr>
      <vt:lpstr>2. Preganglionic fibers that cause dialation of the bronchi arise from the:</vt:lpstr>
      <vt:lpstr>3. Decreaed heart rate is caused by preganglionic nerve cell bodies located in the:</vt:lpstr>
      <vt:lpstr>4. The vagus nerve innervates all of these structures EXCEPT</vt:lpstr>
      <vt:lpstr>5. Postganglionic parasympathetic neurons to the parotid gland arise in the:</vt:lpstr>
      <vt:lpstr>6. Alterations in which basal forebrain nucleus are associated with decreased cerebral cortical cholinergic activity in Alzheimer disease?</vt:lpstr>
      <vt:lpstr>7. The pleasure induced by psychostimulants such as amphetamine or cocaine is associated with increased activity of what neurotransmitter:</vt:lpstr>
      <vt:lpstr>8. Bilateral lesions at which CNS levels result in respiratory arrest</vt:lpstr>
      <vt:lpstr>9. Which part of the brain is chiefly associated with REM sleep?</vt:lpstr>
      <vt:lpstr>10. Dopaminergic neurons would most likely be found in the:</vt:lpstr>
      <vt:lpstr>1. Information about what modality lies in this region?</vt:lpstr>
      <vt:lpstr>2. Identify the tract located at the tip of the pointer. </vt:lpstr>
      <vt:lpstr>3. Identify the cranial nerve at the tip of the pointer.</vt:lpstr>
      <vt:lpstr>4. What modality is associated with the structure at the tip of the pointer.</vt:lpstr>
      <vt:lpstr>5. Which pathway would NOT be found in the region at the tip of the pointer: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Quiz #1</dc:title>
  <dc:creator>Marino</dc:creator>
  <cp:lastModifiedBy>Admiss</cp:lastModifiedBy>
  <cp:revision>15</cp:revision>
  <dcterms:created xsi:type="dcterms:W3CDTF">2010-01-05T17:34:49Z</dcterms:created>
  <dcterms:modified xsi:type="dcterms:W3CDTF">2012-03-15T14:25:33Z</dcterms:modified>
</cp:coreProperties>
</file>