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</p:sldIdLst>
  <p:sldSz cx="9144000" cy="6858000" type="screen4x3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C0D69-7655-430E-8232-2DA580F2CBCF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32.xml"/><Relationship Id="rId7" Type="http://schemas.openxmlformats.org/officeDocument/2006/relationships/oleObject" Target="../embeddings/oleObject8.bin"/><Relationship Id="rId2" Type="http://schemas.openxmlformats.org/officeDocument/2006/relationships/tags" Target="../tags/tag31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36.xml"/><Relationship Id="rId7" Type="http://schemas.openxmlformats.org/officeDocument/2006/relationships/oleObject" Target="../embeddings/oleObject9.bin"/><Relationship Id="rId2" Type="http://schemas.openxmlformats.org/officeDocument/2006/relationships/tags" Target="../tags/tag35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40.xml"/><Relationship Id="rId7" Type="http://schemas.openxmlformats.org/officeDocument/2006/relationships/oleObject" Target="../embeddings/oleObject10.bin"/><Relationship Id="rId2" Type="http://schemas.openxmlformats.org/officeDocument/2006/relationships/tags" Target="../tags/tag39.xml"/><Relationship Id="rId1" Type="http://schemas.openxmlformats.org/officeDocument/2006/relationships/vmlDrawing" Target="../drawings/vmlDrawing10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42.xml"/><Relationship Id="rId10" Type="http://schemas.openxmlformats.org/officeDocument/2006/relationships/image" Target="../media/image20.jpeg"/><Relationship Id="rId4" Type="http://schemas.openxmlformats.org/officeDocument/2006/relationships/tags" Target="../tags/tag41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45.xml"/><Relationship Id="rId7" Type="http://schemas.openxmlformats.org/officeDocument/2006/relationships/oleObject" Target="../embeddings/oleObject11.bin"/><Relationship Id="rId2" Type="http://schemas.openxmlformats.org/officeDocument/2006/relationships/tags" Target="../tags/tag44.xml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49.xml"/><Relationship Id="rId7" Type="http://schemas.openxmlformats.org/officeDocument/2006/relationships/oleObject" Target="../embeddings/oleObject12.bin"/><Relationship Id="rId2" Type="http://schemas.openxmlformats.org/officeDocument/2006/relationships/tags" Target="../tags/tag48.xml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1.xml"/><Relationship Id="rId10" Type="http://schemas.openxmlformats.org/officeDocument/2006/relationships/image" Target="../media/image4.png"/><Relationship Id="rId4" Type="http://schemas.openxmlformats.org/officeDocument/2006/relationships/tags" Target="../tags/tag50.xml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tags" Target="../tags/tag53.xml"/><Relationship Id="rId7" Type="http://schemas.openxmlformats.org/officeDocument/2006/relationships/oleObject" Target="../embeddings/oleObject13.bin"/><Relationship Id="rId2" Type="http://schemas.openxmlformats.org/officeDocument/2006/relationships/tags" Target="../tags/tag52.xml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tags" Target="../tags/tag57.xml"/><Relationship Id="rId7" Type="http://schemas.openxmlformats.org/officeDocument/2006/relationships/oleObject" Target="../embeddings/oleObject14.bin"/><Relationship Id="rId2" Type="http://schemas.openxmlformats.org/officeDocument/2006/relationships/tags" Target="../tags/tag56.xml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61.xml"/><Relationship Id="rId7" Type="http://schemas.openxmlformats.org/officeDocument/2006/relationships/oleObject" Target="../embeddings/oleObject15.bin"/><Relationship Id="rId2" Type="http://schemas.openxmlformats.org/officeDocument/2006/relationships/tags" Target="../tags/tag60.xml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65.xml"/><Relationship Id="rId7" Type="http://schemas.openxmlformats.org/officeDocument/2006/relationships/oleObject" Target="../embeddings/oleObject16.bin"/><Relationship Id="rId2" Type="http://schemas.openxmlformats.org/officeDocument/2006/relationships/tags" Target="../tags/tag64.xml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7.xml"/><Relationship Id="rId10" Type="http://schemas.openxmlformats.org/officeDocument/2006/relationships/image" Target="../media/image4.png"/><Relationship Id="rId4" Type="http://schemas.openxmlformats.org/officeDocument/2006/relationships/tags" Target="../tags/tag66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tags" Target="../tags/tag69.xml"/><Relationship Id="rId7" Type="http://schemas.openxmlformats.org/officeDocument/2006/relationships/oleObject" Target="../embeddings/oleObject17.bin"/><Relationship Id="rId2" Type="http://schemas.openxmlformats.org/officeDocument/2006/relationships/tags" Target="../tags/tag68.xml"/><Relationship Id="rId1" Type="http://schemas.openxmlformats.org/officeDocument/2006/relationships/vmlDrawing" Target="../drawings/vmlDrawing1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73.xml"/><Relationship Id="rId7" Type="http://schemas.openxmlformats.org/officeDocument/2006/relationships/oleObject" Target="../embeddings/oleObject18.bin"/><Relationship Id="rId2" Type="http://schemas.openxmlformats.org/officeDocument/2006/relationships/tags" Target="../tags/tag72.xml"/><Relationship Id="rId1" Type="http://schemas.openxmlformats.org/officeDocument/2006/relationships/vmlDrawing" Target="../drawings/vmlDrawing18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75.xml"/><Relationship Id="rId10" Type="http://schemas.openxmlformats.org/officeDocument/2006/relationships/image" Target="../media/image32.jpeg"/><Relationship Id="rId4" Type="http://schemas.openxmlformats.org/officeDocument/2006/relationships/tags" Target="../tags/tag74.xml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77.xml"/><Relationship Id="rId7" Type="http://schemas.openxmlformats.org/officeDocument/2006/relationships/oleObject" Target="../embeddings/oleObject19.bin"/><Relationship Id="rId2" Type="http://schemas.openxmlformats.org/officeDocument/2006/relationships/tags" Target="../tags/tag76.xml"/><Relationship Id="rId1" Type="http://schemas.openxmlformats.org/officeDocument/2006/relationships/vmlDrawing" Target="../drawings/vmlDrawing19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79.xml"/><Relationship Id="rId10" Type="http://schemas.openxmlformats.org/officeDocument/2006/relationships/image" Target="../media/image20.jpeg"/><Relationship Id="rId4" Type="http://schemas.openxmlformats.org/officeDocument/2006/relationships/tags" Target="../tags/tag78.xml"/><Relationship Id="rId9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81.xml"/><Relationship Id="rId7" Type="http://schemas.openxmlformats.org/officeDocument/2006/relationships/oleObject" Target="../embeddings/oleObject20.bin"/><Relationship Id="rId2" Type="http://schemas.openxmlformats.org/officeDocument/2006/relationships/tags" Target="../tags/tag80.xml"/><Relationship Id="rId1" Type="http://schemas.openxmlformats.org/officeDocument/2006/relationships/vmlDrawing" Target="../drawings/vmlDrawing2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tags" Target="../tags/tag86.xml"/><Relationship Id="rId7" Type="http://schemas.openxmlformats.org/officeDocument/2006/relationships/oleObject" Target="../embeddings/oleObject21.bin"/><Relationship Id="rId2" Type="http://schemas.openxmlformats.org/officeDocument/2006/relationships/tags" Target="../tags/tag85.xml"/><Relationship Id="rId1" Type="http://schemas.openxmlformats.org/officeDocument/2006/relationships/vmlDrawing" Target="../drawings/vmlDrawing2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90.xml"/><Relationship Id="rId7" Type="http://schemas.openxmlformats.org/officeDocument/2006/relationships/oleObject" Target="../embeddings/oleObject22.bin"/><Relationship Id="rId2" Type="http://schemas.openxmlformats.org/officeDocument/2006/relationships/tags" Target="../tags/tag89.xml"/><Relationship Id="rId1" Type="http://schemas.openxmlformats.org/officeDocument/2006/relationships/vmlDrawing" Target="../drawings/vmlDrawing2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92.xml"/><Relationship Id="rId10" Type="http://schemas.openxmlformats.org/officeDocument/2006/relationships/image" Target="../media/image4.png"/><Relationship Id="rId4" Type="http://schemas.openxmlformats.org/officeDocument/2006/relationships/tags" Target="../tags/tag91.xml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94.xml"/><Relationship Id="rId7" Type="http://schemas.openxmlformats.org/officeDocument/2006/relationships/image" Target="../media/image39.png"/><Relationship Id="rId2" Type="http://schemas.openxmlformats.org/officeDocument/2006/relationships/tags" Target="../tags/tag93.xml"/><Relationship Id="rId1" Type="http://schemas.openxmlformats.org/officeDocument/2006/relationships/vmlDrawing" Target="../drawings/vmlDrawing23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96.xml"/><Relationship Id="rId10" Type="http://schemas.openxmlformats.org/officeDocument/2006/relationships/image" Target="../media/image40.png"/><Relationship Id="rId4" Type="http://schemas.openxmlformats.org/officeDocument/2006/relationships/tags" Target="../tags/tag95.xml"/><Relationship Id="rId9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.xml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openxmlformats.org/officeDocument/2006/relationships/image" Target="../media/image3.wmf"/><Relationship Id="rId4" Type="http://schemas.openxmlformats.org/officeDocument/2006/relationships/tags" Target="../tags/tag5.xml"/><Relationship Id="rId9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tags" Target="../tags/tag120.xml"/><Relationship Id="rId7" Type="http://schemas.openxmlformats.org/officeDocument/2006/relationships/oleObject" Target="../embeddings/oleObject24.bin"/><Relationship Id="rId2" Type="http://schemas.openxmlformats.org/officeDocument/2006/relationships/tags" Target="../tags/tag119.xml"/><Relationship Id="rId1" Type="http://schemas.openxmlformats.org/officeDocument/2006/relationships/vmlDrawing" Target="../drawings/vmlDrawing2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124.xml"/><Relationship Id="rId7" Type="http://schemas.openxmlformats.org/officeDocument/2006/relationships/oleObject" Target="../embeddings/oleObject25.bin"/><Relationship Id="rId2" Type="http://schemas.openxmlformats.org/officeDocument/2006/relationships/tags" Target="../tags/tag123.xml"/><Relationship Id="rId1" Type="http://schemas.openxmlformats.org/officeDocument/2006/relationships/vmlDrawing" Target="../drawings/vmlDrawing2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128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27.xml"/><Relationship Id="rId1" Type="http://schemas.openxmlformats.org/officeDocument/2006/relationships/vmlDrawing" Target="../drawings/vmlDrawing2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132.xml"/><Relationship Id="rId7" Type="http://schemas.openxmlformats.org/officeDocument/2006/relationships/oleObject" Target="../embeddings/oleObject27.bin"/><Relationship Id="rId2" Type="http://schemas.openxmlformats.org/officeDocument/2006/relationships/tags" Target="../tags/tag131.xml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4.xml"/><Relationship Id="rId10" Type="http://schemas.openxmlformats.org/officeDocument/2006/relationships/image" Target="../media/image4.png"/><Relationship Id="rId4" Type="http://schemas.openxmlformats.org/officeDocument/2006/relationships/tags" Target="../tags/tag133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8.xml"/><Relationship Id="rId7" Type="http://schemas.openxmlformats.org/officeDocument/2006/relationships/oleObject" Target="../embeddings/oleObject2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136.xml"/><Relationship Id="rId7" Type="http://schemas.openxmlformats.org/officeDocument/2006/relationships/oleObject" Target="../embeddings/oleObject28.bin"/><Relationship Id="rId2" Type="http://schemas.openxmlformats.org/officeDocument/2006/relationships/tags" Target="../tags/tag135.xml"/><Relationship Id="rId1" Type="http://schemas.openxmlformats.org/officeDocument/2006/relationships/vmlDrawing" Target="../drawings/vmlDrawing2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8.xml"/><Relationship Id="rId10" Type="http://schemas.openxmlformats.org/officeDocument/2006/relationships/image" Target="../media/image4.png"/><Relationship Id="rId4" Type="http://schemas.openxmlformats.org/officeDocument/2006/relationships/tags" Target="../tags/tag137.xml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140.xml"/><Relationship Id="rId7" Type="http://schemas.openxmlformats.org/officeDocument/2006/relationships/oleObject" Target="../embeddings/oleObject29.bin"/><Relationship Id="rId2" Type="http://schemas.openxmlformats.org/officeDocument/2006/relationships/tags" Target="../tags/tag139.xml"/><Relationship Id="rId1" Type="http://schemas.openxmlformats.org/officeDocument/2006/relationships/vmlDrawing" Target="../drawings/vmlDrawing2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2.xml"/><Relationship Id="rId10" Type="http://schemas.openxmlformats.org/officeDocument/2006/relationships/image" Target="../media/image4.png"/><Relationship Id="rId4" Type="http://schemas.openxmlformats.org/officeDocument/2006/relationships/tags" Target="../tags/tag141.xml"/><Relationship Id="rId9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144.xml"/><Relationship Id="rId7" Type="http://schemas.openxmlformats.org/officeDocument/2006/relationships/oleObject" Target="../embeddings/oleObject30.bin"/><Relationship Id="rId2" Type="http://schemas.openxmlformats.org/officeDocument/2006/relationships/tags" Target="../tags/tag143.xml"/><Relationship Id="rId1" Type="http://schemas.openxmlformats.org/officeDocument/2006/relationships/vmlDrawing" Target="../drawings/vmlDrawing3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tags" Target="../tags/tag148.xml"/><Relationship Id="rId7" Type="http://schemas.openxmlformats.org/officeDocument/2006/relationships/oleObject" Target="../embeddings/oleObject31.bin"/><Relationship Id="rId2" Type="http://schemas.openxmlformats.org/officeDocument/2006/relationships/tags" Target="../tags/tag147.xml"/><Relationship Id="rId1" Type="http://schemas.openxmlformats.org/officeDocument/2006/relationships/vmlDrawing" Target="../drawings/vmlDrawing3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0.xml"/><Relationship Id="rId10" Type="http://schemas.openxmlformats.org/officeDocument/2006/relationships/image" Target="../media/image4.png"/><Relationship Id="rId4" Type="http://schemas.openxmlformats.org/officeDocument/2006/relationships/tags" Target="../tags/tag149.xml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52.xml"/><Relationship Id="rId7" Type="http://schemas.openxmlformats.org/officeDocument/2006/relationships/image" Target="../media/image56.wmf"/><Relationship Id="rId2" Type="http://schemas.openxmlformats.org/officeDocument/2006/relationships/tags" Target="../tags/tag151.xml"/><Relationship Id="rId1" Type="http://schemas.openxmlformats.org/officeDocument/2006/relationships/vmlDrawing" Target="../drawings/vmlDrawing3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4.xml"/><Relationship Id="rId10" Type="http://schemas.openxmlformats.org/officeDocument/2006/relationships/image" Target="../media/image55.emf"/><Relationship Id="rId4" Type="http://schemas.openxmlformats.org/officeDocument/2006/relationships/tags" Target="../tags/tag153.xml"/><Relationship Id="rId9" Type="http://schemas.openxmlformats.org/officeDocument/2006/relationships/oleObject" Target="../embeddings/oleObject32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156.xml"/><Relationship Id="rId7" Type="http://schemas.openxmlformats.org/officeDocument/2006/relationships/oleObject" Target="../embeddings/oleObject33.bin"/><Relationship Id="rId2" Type="http://schemas.openxmlformats.org/officeDocument/2006/relationships/tags" Target="../tags/tag155.xml"/><Relationship Id="rId1" Type="http://schemas.openxmlformats.org/officeDocument/2006/relationships/vmlDrawing" Target="../drawings/vmlDrawing3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8.xml"/><Relationship Id="rId10" Type="http://schemas.openxmlformats.org/officeDocument/2006/relationships/image" Target="../media/image4.png"/><Relationship Id="rId4" Type="http://schemas.openxmlformats.org/officeDocument/2006/relationships/tags" Target="../tags/tag157.xml"/><Relationship Id="rId9" Type="http://schemas.openxmlformats.org/officeDocument/2006/relationships/image" Target="../media/image58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2.xml"/><Relationship Id="rId7" Type="http://schemas.openxmlformats.org/officeDocument/2006/relationships/oleObject" Target="../embeddings/oleObject3.bin"/><Relationship Id="rId2" Type="http://schemas.openxmlformats.org/officeDocument/2006/relationships/tags" Target="../tags/tag11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image" Target="../media/image8.jpeg"/><Relationship Id="rId4" Type="http://schemas.openxmlformats.org/officeDocument/2006/relationships/tags" Target="../tags/tag13.xml"/><Relationship Id="rId9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4.png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16.xml"/><Relationship Id="rId7" Type="http://schemas.openxmlformats.org/officeDocument/2006/relationships/oleObject" Target="../embeddings/oleObject4.bin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20.xml"/><Relationship Id="rId7" Type="http://schemas.openxmlformats.org/officeDocument/2006/relationships/oleObject" Target="../embeddings/oleObject5.bin"/><Relationship Id="rId2" Type="http://schemas.openxmlformats.org/officeDocument/2006/relationships/tags" Target="../tags/tag19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24.xml"/><Relationship Id="rId7" Type="http://schemas.openxmlformats.org/officeDocument/2006/relationships/oleObject" Target="../embeddings/oleObject6.bin"/><Relationship Id="rId2" Type="http://schemas.openxmlformats.org/officeDocument/2006/relationships/tags" Target="../tags/tag23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tags" Target="../tags/tag26.xml"/><Relationship Id="rId10" Type="http://schemas.openxmlformats.org/officeDocument/2006/relationships/image" Target="../media/image13.jpeg"/><Relationship Id="rId4" Type="http://schemas.openxmlformats.org/officeDocument/2006/relationships/tags" Target="../tags/tag25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28.xml"/><Relationship Id="rId7" Type="http://schemas.openxmlformats.org/officeDocument/2006/relationships/oleObject" Target="../embeddings/oleObject7.bin"/><Relationship Id="rId2" Type="http://schemas.openxmlformats.org/officeDocument/2006/relationships/tags" Target="../tags/tag27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0.xml"/><Relationship Id="rId10" Type="http://schemas.openxmlformats.org/officeDocument/2006/relationships/image" Target="../media/image4.png"/><Relationship Id="rId4" Type="http://schemas.openxmlformats.org/officeDocument/2006/relationships/tags" Target="../tags/tag29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Second 5 quizzes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3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What converts </a:t>
            </a:r>
            <a:r>
              <a:rPr lang="en-US" dirty="0" err="1" smtClean="0"/>
              <a:t>angiotensinogen</a:t>
            </a:r>
            <a:r>
              <a:rPr lang="en-US" dirty="0" smtClean="0"/>
              <a:t> to </a:t>
            </a:r>
            <a:r>
              <a:rPr lang="en-US" dirty="0" err="1" smtClean="0"/>
              <a:t>angiotensin</a:t>
            </a:r>
            <a:r>
              <a:rPr lang="en-US" dirty="0" smtClean="0"/>
              <a:t> I?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Converting enzyme in the lung.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Renin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Aldosterone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Trypsinogen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9981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Most of the water reabsorbed by the </a:t>
            </a:r>
            <a:r>
              <a:rPr lang="en-US" dirty="0" err="1" smtClean="0"/>
              <a:t>nephron</a:t>
            </a:r>
            <a:r>
              <a:rPr lang="en-US" dirty="0" smtClean="0"/>
              <a:t> is taken up by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Proximal convoluted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Ascending thin limb of </a:t>
            </a:r>
            <a:r>
              <a:rPr lang="en-US" dirty="0" err="1" smtClean="0"/>
              <a:t>Henle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Distal convoluted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Collecting duct.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9262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74637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Identify the organ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419600"/>
          <a:ext cx="2167467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19600"/>
                        <a:ext cx="2167467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7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3016250"/>
            <a:ext cx="5105400" cy="384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8" descr="fig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0"/>
            <a:ext cx="4343400" cy="3268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Gall bladder.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Ureter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Rectum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Esophagus</a:t>
            </a:r>
            <a:endParaRPr lang="en-US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3429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720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763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Basophils in the pars </a:t>
            </a:r>
            <a:r>
              <a:rPr lang="en-US" dirty="0" err="1" smtClean="0"/>
              <a:t>distalis</a:t>
            </a:r>
            <a:r>
              <a:rPr lang="en-US" dirty="0" smtClean="0"/>
              <a:t> produce.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61980276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ADH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Oxytocin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FSH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Prolactin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309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cell at the tip of the pointer produces: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82477081"/>
              </p:ext>
            </p:extLst>
          </p:nvPr>
        </p:nvGraphicFramePr>
        <p:xfrm>
          <a:off x="0" y="4457700"/>
          <a:ext cx="21336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457700"/>
                        <a:ext cx="2133600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loadBinaryCAHPMQU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97" y="1600200"/>
            <a:ext cx="40386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Growth hormone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FSH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TSH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5867400" y="2438400"/>
            <a:ext cx="304800" cy="533400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4245897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48456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3. To lower calcium levels you would expect to see increased secretion from the: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37161764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Parathyroid gland.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Parafollicular</a:t>
            </a:r>
            <a:r>
              <a:rPr lang="en-US" dirty="0" smtClean="0"/>
              <a:t> cells of the thyroid gland.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Adrenal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Thyroid follicular cells.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052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What hormone stimulates the osteoblast to synthesize RANKL?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6584931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Thyroid hormone.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Parathyroid hormone.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Calcitonin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Aldosterone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1638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Which region of the adrenal gland secretes aldosterone?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54722987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glomerulosa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reticularis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fasciculata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pellucida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351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follicle at the tip of the black pointer is a 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60343947"/>
              </p:ext>
            </p:extLst>
          </p:nvPr>
        </p:nvGraphicFramePr>
        <p:xfrm>
          <a:off x="-4916" y="4682305"/>
          <a:ext cx="1909916" cy="214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916" y="4682305"/>
                        <a:ext cx="1909916" cy="2148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9575"/>
            <a:ext cx="65532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hevron 4"/>
          <p:cNvSpPr/>
          <p:nvPr/>
        </p:nvSpPr>
        <p:spPr>
          <a:xfrm rot="9685553">
            <a:off x="7433630" y="3066867"/>
            <a:ext cx="560859" cy="345858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Primordial follicle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follicle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Secondary follicle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Mature </a:t>
            </a:r>
            <a:r>
              <a:rPr lang="en-US" dirty="0" err="1" smtClean="0"/>
              <a:t>Graffian</a:t>
            </a:r>
            <a:r>
              <a:rPr lang="en-US" dirty="0" smtClean="0"/>
              <a:t> follicle</a:t>
            </a:r>
            <a:endParaRPr lang="en-US" dirty="0"/>
          </a:p>
        </p:txBody>
      </p:sp>
      <p:grpSp>
        <p:nvGrpSpPr>
          <p:cNvPr id="8" name="CountdownNew"/>
          <p:cNvGrpSpPr/>
          <p:nvPr>
            <p:custDataLst>
              <p:tags r:id="rId5"/>
            </p:custDataLst>
          </p:nvPr>
        </p:nvGrpSpPr>
        <p:grpSpPr>
          <a:xfrm>
            <a:off x="5207000" y="5715000"/>
            <a:ext cx="889000" cy="1143000"/>
            <a:chOff x="8318500" y="6032500"/>
            <a:chExt cx="889000" cy="1143000"/>
          </a:xfrm>
        </p:grpSpPr>
        <p:pic>
          <p:nvPicPr>
            <p:cNvPr id="7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151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79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A surge in which of the following induces ovulation?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42820069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Estrogen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Progesterone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FSH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171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28600"/>
            <a:ext cx="433863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8. The organ on the right is at what day of the menstrual cycle?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4441956"/>
              </p:ext>
            </p:extLst>
          </p:nvPr>
        </p:nvGraphicFramePr>
        <p:xfrm>
          <a:off x="0" y="4114800"/>
          <a:ext cx="2438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114800"/>
                        <a:ext cx="24384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32" descr="Fig1"/>
          <p:cNvPicPr>
            <a:picLocks noChangeAspect="1" noChangeArrowheads="1"/>
          </p:cNvPicPr>
          <p:nvPr/>
        </p:nvPicPr>
        <p:blipFill>
          <a:blip r:embed="rId9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276600"/>
            <a:ext cx="4800600" cy="36703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3" descr="Fig1"/>
          <p:cNvPicPr>
            <a:picLocks noChangeAspect="1" noChangeArrowheads="1"/>
          </p:cNvPicPr>
          <p:nvPr/>
        </p:nvPicPr>
        <p:blipFill>
          <a:blip r:embed="rId10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0"/>
            <a:ext cx="4800600" cy="38449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10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18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25</a:t>
            </a:r>
            <a:endParaRPr lang="en-US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3449638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827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74638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Identify this organ.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98415043"/>
              </p:ext>
            </p:extLst>
          </p:nvPr>
        </p:nvGraphicFramePr>
        <p:xfrm>
          <a:off x="0" y="4200524"/>
          <a:ext cx="23622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200524"/>
                        <a:ext cx="2362200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7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3016250"/>
            <a:ext cx="5105400" cy="384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8" descr="fig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0"/>
            <a:ext cx="4343400" cy="3268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Ureter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Isthmus of the uterine tube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Infundibulum of the uterine tube.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Esophagus.</a:t>
            </a:r>
            <a:endParaRPr lang="en-US" sz="2400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3454400" y="57912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0066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The most eggs that a female will have is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85040610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months of gestation.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months after birth.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years after birth.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months after puberty.</a:t>
            </a:r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6451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9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To increase testosterone production: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60290217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Acidophils</a:t>
            </a:r>
            <a:r>
              <a:rPr lang="en-US" dirty="0" smtClean="0"/>
              <a:t> would produce more FSH.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GNRH secretion would be reduced.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Sertoli</a:t>
            </a:r>
            <a:r>
              <a:rPr lang="en-US" dirty="0" smtClean="0"/>
              <a:t> cells would release androgen binding protein.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 levels would increase.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1456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cell at the tip of the pointer is a: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32781390"/>
              </p:ext>
            </p:extLst>
          </p:nvPr>
        </p:nvGraphicFramePr>
        <p:xfrm>
          <a:off x="0" y="4543424"/>
          <a:ext cx="20574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543424"/>
                        <a:ext cx="2057400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16" y="1371600"/>
            <a:ext cx="5125684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467600" y="3276600"/>
            <a:ext cx="381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Sertoli</a:t>
            </a:r>
            <a:r>
              <a:rPr lang="en-US" dirty="0" smtClean="0"/>
              <a:t>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Spermatogonia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spermatocyte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Spermatid</a:t>
            </a:r>
            <a:endParaRPr lang="en-US" dirty="0"/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08484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56321"/>
            <a:ext cx="28956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3. Identify the organ.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2687222"/>
              </p:ext>
            </p:extLst>
          </p:nvPr>
        </p:nvGraphicFramePr>
        <p:xfrm>
          <a:off x="-27039" y="4427280"/>
          <a:ext cx="2160639" cy="243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27039" y="4427280"/>
                        <a:ext cx="2160639" cy="243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8100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Vas deferens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Ureter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9911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For sperm to be motile they must travel through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Efferent </a:t>
            </a:r>
            <a:r>
              <a:rPr lang="en-US" dirty="0" err="1" smtClean="0"/>
              <a:t>ductules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Prostate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17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5. Capacitation occurs in the.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Seminiferous tubules.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Vas deferens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807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-762000" y="3048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The tip of the red arrow is in a: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200524"/>
          <a:ext cx="23622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00524"/>
                        <a:ext cx="2362200" cy="265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3471862"/>
            <a:ext cx="4499009" cy="33861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324600" y="914400"/>
            <a:ext cx="2805113" cy="5880100"/>
            <a:chOff x="3608" y="0"/>
            <a:chExt cx="2143" cy="4280"/>
          </a:xfrm>
        </p:grpSpPr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08" y="0"/>
              <a:ext cx="2143" cy="4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665" y="28"/>
              <a:ext cx="2021" cy="4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352800" y="3962400"/>
            <a:ext cx="304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7600" y="4191000"/>
            <a:ext cx="2743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>
            <a:off x="7787148" y="2605548"/>
            <a:ext cx="3048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0" y="1143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Sinusoid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Space of </a:t>
            </a:r>
            <a:r>
              <a:rPr lang="en-US" dirty="0" err="1" smtClean="0"/>
              <a:t>Disse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Bile </a:t>
            </a:r>
            <a:r>
              <a:rPr lang="en-US" dirty="0" err="1" smtClean="0"/>
              <a:t>canaliculus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Bile Duct</a:t>
            </a:r>
            <a:endParaRPr lang="en-US" dirty="0"/>
          </a:p>
        </p:txBody>
      </p:sp>
      <p:grpSp>
        <p:nvGrpSpPr>
          <p:cNvPr id="16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5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4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5082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6. The auditory tube connects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Middle ear cavity and the mastoid air cells.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External auditory canal and the middle ear cavity.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The middle ear cavity  and the </a:t>
            </a:r>
            <a:r>
              <a:rPr lang="en-US" sz="2800" dirty="0" err="1" smtClean="0"/>
              <a:t>nasopharynx</a:t>
            </a:r>
            <a:r>
              <a:rPr lang="en-US" sz="2800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The inner ear and the middle ear cavity.</a:t>
            </a:r>
            <a:endParaRPr lang="en-US" sz="2800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44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The basilar membrane is located at the: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50" y="1447800"/>
            <a:ext cx="448552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Green arrow.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Blue arrow.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Black arrow.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82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8.The structure in this image: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2194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876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surrounded directly by perilymph.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Detects rotational movement.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found in the utricle.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found in the </a:t>
            </a:r>
            <a:r>
              <a:rPr lang="en-US" dirty="0" err="1" smtClean="0"/>
              <a:t>saccule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62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9. </a:t>
            </a:r>
            <a:r>
              <a:rPr lang="en-US" sz="3600" dirty="0" err="1" smtClean="0"/>
              <a:t>Stereocilia</a:t>
            </a:r>
            <a:r>
              <a:rPr lang="en-US" sz="3600" dirty="0" smtClean="0"/>
              <a:t> would </a:t>
            </a:r>
            <a:r>
              <a:rPr lang="en-US" sz="3600" b="1" dirty="0" smtClean="0"/>
              <a:t>NOT</a:t>
            </a:r>
            <a:r>
              <a:rPr lang="en-US" sz="3600" dirty="0" smtClean="0"/>
              <a:t> be found in the: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Inner ear.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Vas Deferens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78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10. The stapes attaches to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Round window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Oval window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Tympanic membrane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None of the above.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86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516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The anterior continuation of the sclera is the: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87800875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Cornea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Ciliary</a:t>
            </a:r>
            <a:r>
              <a:rPr lang="en-US" dirty="0" smtClean="0"/>
              <a:t> body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Iris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215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2. The flow of aqueous humor is from the: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08486562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Posterior chamber to the vitreous body.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Posterior chamber to the anterior chamber.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Anterior chamber to the vitreous body.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Anterior chamber to the posterior chamber</a:t>
            </a:r>
            <a:endParaRPr lang="en-US" sz="2800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8129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High quality vision is found in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01212510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Peripheral retina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disk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Fovea </a:t>
            </a:r>
            <a:r>
              <a:rPr lang="en-US" dirty="0" err="1" smtClean="0"/>
              <a:t>centralis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Macula </a:t>
            </a:r>
            <a:r>
              <a:rPr lang="en-US" dirty="0" err="1" smtClean="0"/>
              <a:t>densa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200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4. The layer where the ganglion cells are found:</a:t>
            </a:r>
            <a:endParaRPr lang="en-US" sz="28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5290426"/>
              </p:ext>
            </p:extLst>
          </p:nvPr>
        </p:nvGraphicFramePr>
        <p:xfrm>
          <a:off x="0" y="3809999"/>
          <a:ext cx="2683114" cy="301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809999"/>
                        <a:ext cx="2683114" cy="3018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55921"/>
            <a:ext cx="5405284" cy="503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8942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Barbiturates and antibiotics are  inactivated by </a:t>
            </a:r>
            <a:r>
              <a:rPr lang="en-US" dirty="0" err="1" smtClean="0"/>
              <a:t>methylation</a:t>
            </a:r>
            <a:r>
              <a:rPr lang="en-US" dirty="0" smtClean="0"/>
              <a:t> in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8600" y="1600200"/>
            <a:ext cx="43434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Rough endoplasmic reticulum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Smooth endoplasmic reticulum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Lysosomes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Mitochondria.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840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79778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The sphincter </a:t>
            </a:r>
            <a:r>
              <a:rPr lang="en-US" sz="3200" dirty="0" err="1" smtClean="0"/>
              <a:t>pupillae</a:t>
            </a:r>
            <a:r>
              <a:rPr lang="en-US" sz="3200" dirty="0" smtClean="0"/>
              <a:t> muscle  is located at: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92419279"/>
              </p:ext>
            </p:extLst>
          </p:nvPr>
        </p:nvGraphicFramePr>
        <p:xfrm>
          <a:off x="0" y="4117258"/>
          <a:ext cx="2438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117258"/>
                        <a:ext cx="24384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61" y="1143000"/>
            <a:ext cx="822203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33528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2004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00200" y="34887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02660" y="3048000"/>
            <a:ext cx="457200" cy="5664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10400" y="49530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</a:t>
            </a:r>
            <a:endParaRPr lang="en-US" sz="2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05600" y="52578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grpSp>
        <p:nvGrpSpPr>
          <p:cNvPr id="16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5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2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787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layer at the tip of the pointer is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58317935"/>
              </p:ext>
            </p:extLst>
          </p:nvPr>
        </p:nvGraphicFramePr>
        <p:xfrm>
          <a:off x="0" y="4543424"/>
          <a:ext cx="20574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543424"/>
                        <a:ext cx="2057400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 Stratum </a:t>
            </a:r>
            <a:r>
              <a:rPr lang="en-US" dirty="0" err="1" smtClean="0"/>
              <a:t>Basale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Spinosum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Granulosum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Corneum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08" y="1367731"/>
            <a:ext cx="9869792" cy="518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715000" y="2895600"/>
            <a:ext cx="685800" cy="304800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3400" y="1367731"/>
            <a:ext cx="1295400" cy="5337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0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11475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7. Pressure is detected best by: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05535107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495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Meissner’s</a:t>
            </a:r>
            <a:r>
              <a:rPr lang="en-US" dirty="0" smtClean="0"/>
              <a:t> corpuscles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Merckel</a:t>
            </a:r>
            <a:r>
              <a:rPr lang="en-US" dirty="0" smtClean="0"/>
              <a:t>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Pacinian</a:t>
            </a:r>
            <a:r>
              <a:rPr lang="en-US" dirty="0" smtClean="0"/>
              <a:t> corpuscles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Free nerve endings.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4286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8. The circled structure is a: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98211563"/>
              </p:ext>
            </p:extLst>
          </p:nvPr>
        </p:nvGraphicFramePr>
        <p:xfrm>
          <a:off x="0" y="4724400"/>
          <a:ext cx="1911828" cy="2150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724400"/>
                        <a:ext cx="1911828" cy="2150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4748" y="1524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Pacinian</a:t>
            </a:r>
            <a:r>
              <a:rPr lang="en-US" sz="2400" dirty="0" smtClean="0"/>
              <a:t> corpuscle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Meissner’s</a:t>
            </a:r>
            <a:r>
              <a:rPr lang="en-US" sz="2400" dirty="0" smtClean="0"/>
              <a:t> corpuscle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Merkel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Capillary plexus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89" y="1295400"/>
            <a:ext cx="5773737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7716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-31955" y="-3687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9. The structure at the tip of the pointer is the:  </a:t>
            </a:r>
            <a:endParaRPr lang="en-US" sz="3200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747022"/>
            <a:ext cx="4065588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7391400" y="2281237"/>
            <a:ext cx="379412" cy="83661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1" name="CDShape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0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graphicFrame>
        <p:nvGraphicFramePr>
          <p:cNvPr id="13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96805330"/>
              </p:ext>
            </p:extLst>
          </p:nvPr>
        </p:nvGraphicFramePr>
        <p:xfrm>
          <a:off x="-2458" y="3854860"/>
          <a:ext cx="2669458" cy="300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2458" y="3854860"/>
                        <a:ext cx="2669458" cy="300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533400" y="854867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Sebaceous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Sweat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Arrector</a:t>
            </a:r>
            <a:r>
              <a:rPr lang="en-US" dirty="0" smtClean="0"/>
              <a:t> </a:t>
            </a:r>
            <a:r>
              <a:rPr lang="en-US" dirty="0" err="1" smtClean="0"/>
              <a:t>pili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Hair follicle.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997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The structure at the tip of the pointer is a: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63228623"/>
              </p:ext>
            </p:extLst>
          </p:nvPr>
        </p:nvGraphicFramePr>
        <p:xfrm>
          <a:off x="0" y="4457700"/>
          <a:ext cx="21336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457700"/>
                        <a:ext cx="2133600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Duct of a sweat gland.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Secretory portion of a sweat gland.	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Arteriole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err="1" smtClean="0"/>
              <a:t>Venule</a:t>
            </a:r>
            <a:endParaRPr lang="en-US" sz="2800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38646"/>
            <a:ext cx="412432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6827838" y="4864459"/>
            <a:ext cx="506412" cy="17621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763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4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1. You have a patient with an embryo that is 14 days of gestation.  You know that the embryo has :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Undergone gastrulation.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Implanted.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Established the vertebrate body plan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Three germ layers.</a:t>
            </a:r>
            <a:endParaRPr lang="en-US" sz="2800" dirty="0"/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53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2. A woman in your dental chair is pregnant.  Her last menstrual cycle began 21 days ago.  You know that her embryo has.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905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 inner cell mass.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Three germ layers.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beating heart.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pellucida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72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Neural crest cells are derived from: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Mesoderm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Endoderm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04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Identify the organ.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572000"/>
          <a:ext cx="2032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203200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Untitled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0"/>
            <a:ext cx="2860675" cy="380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Untitled-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0063" y="3810000"/>
            <a:ext cx="2293937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400800" y="838200"/>
            <a:ext cx="7620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6934200" y="1676400"/>
            <a:ext cx="3048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Jejunum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Gall bladder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Pharynx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Anal canal</a:t>
            </a:r>
            <a:endParaRPr lang="en-US" dirty="0"/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5943600" y="5715000"/>
            <a:ext cx="889000" cy="1143000"/>
            <a:chOff x="8318500" y="6032500"/>
            <a:chExt cx="889000" cy="1143000"/>
          </a:xfrm>
        </p:grpSpPr>
        <p:pic>
          <p:nvPicPr>
            <p:cNvPr id="10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649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fetal component of the placenta comes from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Inner cell mass.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Trophoblast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Blastocyst cavity.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19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percentage of fertilized eggs that make it to birth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90%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70%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10%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19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pharyngeal pouch that gives rise to the thymus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56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7. The tip of the nose develops from the: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Frontonasal</a:t>
            </a:r>
            <a:r>
              <a:rPr lang="en-US" dirty="0" smtClean="0"/>
              <a:t> process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Maxillary process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Mandibular process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First pharyngeal arch.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6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The upper incisors develop from the 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nasal processes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Maxillary processes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nasal processes.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and 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A, B and C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57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The mandibular process is found at the tip of pointer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371600"/>
            <a:ext cx="3581401" cy="566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48600" y="1371600"/>
            <a:ext cx="914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48600" y="1981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8600" y="25262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8600" y="29072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477000" y="2306598"/>
            <a:ext cx="1371600" cy="21967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34200" y="2739067"/>
            <a:ext cx="914400" cy="5244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467600" y="3104997"/>
            <a:ext cx="381000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34200" y="2752130"/>
            <a:ext cx="914400" cy="52447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467600" y="3694611"/>
            <a:ext cx="381000" cy="8513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391400" y="4258270"/>
            <a:ext cx="495300" cy="8513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48600" y="35930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848600" y="41264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E</a:t>
            </a:r>
          </a:p>
        </p:txBody>
      </p:sp>
      <p:grpSp>
        <p:nvGrpSpPr>
          <p:cNvPr id="34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33" name="CDShape" hidden="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32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620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An upper cleft jaw would occur between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and lateral incisors.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incisor and the canine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Canine and first molar.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19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2700" dirty="0" smtClean="0">
                <a:latin typeface="+mj-lt"/>
              </a:rPr>
              <a:t>4. Which cells make a serous bicarbonate-rich alkaline fluid?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143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Chief cells of the stomach.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) cells of the pancreas.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Enteroendocrine</a:t>
            </a:r>
            <a:r>
              <a:rPr lang="en-US" dirty="0" smtClean="0"/>
              <a:t> cells of the duodenum.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Intercalated duct cells of the pancreas.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5059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cell in the Islet of </a:t>
            </a:r>
            <a:r>
              <a:rPr lang="en-US" dirty="0" err="1" smtClean="0"/>
              <a:t>Langerhan</a:t>
            </a:r>
            <a:r>
              <a:rPr lang="en-US" dirty="0" smtClean="0"/>
              <a:t> that makes glucagon is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)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 (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) cell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 (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)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 cell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076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524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6. The tubule at the tip of the pointer is a: 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686174"/>
          <a:ext cx="2819400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86174"/>
                        <a:ext cx="2819400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f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0"/>
            <a:ext cx="4495800" cy="3381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6" descr="Untitled-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476625"/>
            <a:ext cx="4495800" cy="3381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6858000" y="5562600"/>
            <a:ext cx="14478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8600" y="1600200"/>
            <a:ext cx="43434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Proximal convoluted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Descending thick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Ascending thick tubule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Collecting tubule</a:t>
            </a:r>
            <a:endParaRPr lang="en-US" sz="2400" dirty="0"/>
          </a:p>
        </p:txBody>
      </p:sp>
      <p:grpSp>
        <p:nvGrpSpPr>
          <p:cNvPr id="10" name="CountdownNew"/>
          <p:cNvGrpSpPr/>
          <p:nvPr>
            <p:custDataLst>
              <p:tags r:id="rId5"/>
            </p:custDataLst>
          </p:nvPr>
        </p:nvGrpSpPr>
        <p:grpSpPr>
          <a:xfrm>
            <a:off x="37338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318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7. What type of capillary is seen in this slide?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200524"/>
          <a:ext cx="23622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00524"/>
                        <a:ext cx="2362200" cy="265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50" y="1600200"/>
            <a:ext cx="5429250" cy="4402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0" y="1371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Continuous.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Discontinuous.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Fenestrated with diaphragms.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Fenestrated without diaphragms .</a:t>
            </a:r>
            <a:endParaRPr lang="en-US" sz="2800" dirty="0"/>
          </a:p>
        </p:txBody>
      </p:sp>
      <p:grpSp>
        <p:nvGrpSpPr>
          <p:cNvPr id="8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7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9539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VERSION" val="12.0"/>
  <p:tag name="TPVERSION" val="2008"/>
  <p:tag name="PPVERSION" val="12.0"/>
  <p:tag name="TPFULLVERSION" val="4.2.3.231"/>
  <p:tag name="DELIMITERS" val="3.1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FC30B4757BC441BA3A4502D2884BAE6"/>
  <p:tag name="SLIDEID" val="FFC30B4757BC441BA3A4502D2884BAE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5. Capacitation occurs in the."/>
  <p:tag name="ANSWERSALIAS" val="Seminiferous tubules.|smicln|Epididymis|smicln|Vas deferens|smicln|Uterine tube"/>
  <p:tag name="COUNTDOWNSECONDS" val="60"/>
  <p:tag name="VALUES" val="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4;4;4;4;4;4;4;4;4;4;4;4;4;4;2;4;4;4;4;4;4;4;4;4;4;4;4;4;4;4;4;4;4;4;2;4;4;4;4;4;4;4;4;4;4;4;4;4;4;4;4;4;4;4;4;4;4;4;4;4;4;4;4;4;4;4;4;4;4;4;4;4;4;4;1;4;4;4;4;4;4;4;4;4;1;4;4;4;2;4;4;4;4;4;4;4;4;4;4;4;4;4;4;4;4;4;4;4;4;4;4;4;4;4;4;4;4;4;4;4;4;4;4;4;4;4;4;4;"/>
  <p:tag name="CHARTSTRINGSTD" val="2 3 0 123"/>
  <p:tag name="CHARTSTRINGREV" val="123 0 3 2"/>
  <p:tag name="CHARTSTRINGSTDPER" val="0.015625 0.0234375 0 0.9609375"/>
  <p:tag name="CHARTSTRINGREVPER" val="0.9609375 0 0.0234375 0.01562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Seminiferous tubules.&#10;Epididymis&#10;Vas deferens&#10;Uterine tub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80178C77A61438597D18E63F370DA1C"/>
  <p:tag name="SLIDEID" val="280178C77A61438597D18E63F370DA1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auditory tube connects the:"/>
  <p:tag name="ANSWERSALIAS" val="Middle ear cavity and the mastoid air cells.|smicln|External auditory canal and the middle ear cavity.|smicln|The middle ear cavity  and the nasopharynx.|smicln|The inner ear and the middle ear cavity."/>
  <p:tag name="CORRECTPOINTVALUE" val="10"/>
  <p:tag name="COUNTDOWNSECONDS" val="6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3;3;3;1;3;3;3;4;3;3;4;4;3;3;2;3;3;3;3;3;3;2;3;3;3;3;3;3;2;3;3;3;4;3;2;3;3;3;3;3;1;2;3;3;3;3;3;1;2;3;4;2;4;3;3;3;3;3;3;3;3;3;3;3;3;3;3;3;3;3;3;3;2;3;2;3;3;3;4;4;3;3;3;3;3;3;3;3;2;3;2;3;3;3;2;3;3;2;3;3;3;3;3;3;3;3;3;3;3;3;3;3;2;3;3;2;3;3;3;2;2;4;3;3;3;3;2;2;"/>
  <p:tag name="CHARTSTRINGSTD" val="3 19 97 9"/>
  <p:tag name="CHARTSTRINGREV" val="9 97 19 3"/>
  <p:tag name="CHARTSTRINGSTDPER" val="0.0234375 0.1484375 0.7578125 0.0703125"/>
  <p:tag name="CHARTSTRINGREVPER" val="0.0703125 0.7578125 0.1484375 0.023437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80"/>
  <p:tag name="FONTSIZE" val="28"/>
  <p:tag name="BULLETTYPE" val="ppBulletArabicPeriod"/>
  <p:tag name="ANSWERTEXT" val="Middle ear cavity and the mastoid air cells.&#10;External auditory canal and the middle ear cavity.&#10;The middle ear cavity  and the nasopharynx.&#10;The inner ear and the middle ear cavity.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8CF96C3EB514FB9AFA0319FFAAEAC06"/>
  <p:tag name="SLIDEID" val="F8CF96C3EB514FB9AFA0319FFAAEAC0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The basilar membrane is located at the:"/>
  <p:tag name="ANSWERSALIAS" val="Green arrow.|smicln|Blue arrow.|smicln|Black arrow."/>
  <p:tag name="CORRECTPOINTVALUE" val="10"/>
  <p:tag name="COUNTDOWNSECONDS" val="60"/>
  <p:tag name="VALUES" val="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1;1;1;1;1;1;1;1;1;1;1;1;1;1;1;1;1;1;1;1;1;1;1;1;1;1;1;1;1;1;1;1;1;1;1;1;1;1;1;1;1;1;1;1;1;1;1;1;1;1;1;1;1;1;1;1;1;1;1;1;1;1;1;1;1;1;1;1;1;1;1;1;1;1;1;1;1;1;1;1;1;1;1;1;1;1;1;1;1;1;1;1;1;1;1;1;1;1;1;1;1;1;1;1;1;1;1;1;1;1;1;1;1;1;1;1;1;1;1;1;1;1;1;1;1;1;1;1;"/>
  <p:tag name="CHARTSTRINGSTD" val="128 0 0"/>
  <p:tag name="CHARTSTRINGREV" val="0 0 128"/>
  <p:tag name="CHARTSTRINGSTDPER" val="1 0 0"/>
  <p:tag name="CHARTSTRINGREVPER" val="0 0 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7"/>
  <p:tag name="FONTSIZE" val="32"/>
  <p:tag name="BULLETTYPE" val="ppBulletArabicPeriod"/>
  <p:tag name="ANSWERTEXT" val="Green arrow.&#10;Blue arrow.&#10;Black arrow.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D8E0CA7D88E4E1B8D67D62A84B627C3"/>
  <p:tag name="SLIDEID" val="ED8E0CA7D88E4E1B8D67D62A84B627C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The structure in this image: "/>
  <p:tag name="ANSWERSALIAS" val="Is surrounded directly by perilymph.|smicln|Detects rotational movement.|smicln|Is found in the utricle.|smicln|Is found in the saccule."/>
  <p:tag name="CORRECTPOINTVALUE" val="10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2;2;2;2;2;2;2;2;2;2;2;2;2;2;2;2;2;2;2;2;2;2;2;2;2;3;2;2;2;2;2;2;2;2;2;2;2;2;2;3;2;2;2;2;2;2;2;2;2;2;2;2;2;2;2;2;2;2;2;2;2;2;2;2;2;2;2;2;2;2;2;2;2;2;2;2;2;2;2;2;2;2;2;2;2;3;2;2;2;2;2;2;2;2;2;2;2;2;2;2;2;2;2;2;2;2;2;2;3;2;2;2;2;2;2;2;2;2;2;2;2;2;2;2;2;2;2;"/>
  <p:tag name="CHARTSTRINGSTD" val="0 124 4 0"/>
  <p:tag name="CHARTSTRINGREV" val="0 4 124 0"/>
  <p:tag name="CHARTSTRINGSTDPER" val="0 0.96875 0.03125 0"/>
  <p:tag name="CHARTSTRINGREVPER" val="0 0.03125 0.96875 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49B6C9401934AE4A5BAD4044EE38F89"/>
  <p:tag name="SLIDEID" val="849B6C9401934AE4A5BAD4044EE38F8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Jejunum |smicln|Gall bladder|smicln|Pharynx|smicln|Anal canal"/>
  <p:tag name="CORRECTPOINTVALUE" val="10"/>
  <p:tag name="RESTORECOUNTDOWNTIMER" val="False"/>
  <p:tag name="QUESTIONALIAS" val="3. Identify the organ."/>
  <p:tag name="COUNTDOWNSECONDS" val="60"/>
  <p:tag name="VALUES" val="Incorrect|smicln|Correct|smicln|Incorrect|smicln|Incorrect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5"/>
  <p:tag name="FONTSIZE" val="32"/>
  <p:tag name="BULLETTYPE" val="ppBulletArabicPeriod"/>
  <p:tag name="ANSWERTEXT" val="Is surrounded directly by perilymph.&#10;Detects rotational movement.&#10;Is found in the utricle.&#10;Is found in the saccule.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0F4AFE4F6E64520BAE25936B43BC73A"/>
  <p:tag name="SLIDEID" val="00F4AFE4F6E64520BAE25936B43BC73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Stereocilia would NOT be found in the:"/>
  <p:tag name="CORRECTPOINTVALUE" val="10"/>
  <p:tag name="ANSWERSALIAS" val="Inner ear.|smicln|Epididymis|smicln|Vas Deferens|smicln|Uterine tube."/>
  <p:tag name="COUNTDOWNSECONDS" val="60"/>
  <p:tag name="VALUES" val="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4;4;4;4;3;4;4;4;4;4;4;3;3;4;1;2;3;2;4;4;4;4;4;1;4;4;4;4;4;4;4;2;4;4;4;4;3;4;4;4;3;4;3;4;4;3;4;3;3;3;4;3;4;4;4;4;1;1;4;4;4;4;4;4;4;4;4;4;4;3;4;4;4;4;4;4;1;3;4;4;4;4;4;4;4;4;3;4;4;4;4;4;4;3;4;4;4;1;4;4;4;4;2;4;4;4;3;4;4;4;1;4;4;4;4;4;4;4;4;4;2;4;4;4;4;4;4;2;"/>
  <p:tag name="CHARTSTRINGSTD" val="7 6 17 98"/>
  <p:tag name="CHARTSTRINGREV" val="98 17 6 7"/>
  <p:tag name="CHARTSTRINGSTDPER" val="0.0546875 0.046875 0.1328125 0.765625"/>
  <p:tag name="CHARTSTRINGREVPER" val="0.765625 0.1328125 0.046875 0.054687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8"/>
  <p:tag name="FONTSIZE" val="32"/>
  <p:tag name="BULLETTYPE" val="ppBulletArabicPeriod"/>
  <p:tag name="ANSWERTEXT" val="Inner ear.&#10;Epididymis&#10;Vas Deferens&#10;Uterine tube.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4F8605D6BF04561A03824F77EC99EE6"/>
  <p:tag name="SLIDEID" val="E4F8605D6BF04561A03824F77EC99EE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stapes attaches to the:"/>
  <p:tag name="ANSWERSALIAS" val="Round window|smicln|Oval window|smicln|Tympanic membrane|smicln|None of the above."/>
  <p:tag name="COUNTDOWNSECONDS" val="60"/>
  <p:tag name="CORRECTPOINTVALUE" val="1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2;2;3;2;2;2;2;2;2;1;3;3;3;3;2;2;2;2;2;2;2;2;2;2;2;2;4;2;2;2;2;2;4;1;2;2;2;2;2;2;2;2;2;2;2;2;1;2;2;2;2;4;2;2;2;2;1;2;4;2;2;2;2;2;2;2;2;2;2;2;2;2;2;4;4;2;2;3;2;2;2;2;2;2;2;2;2;2;2;2;2;2;2;2;2;2;3;2;2;2;2;2;2;2;2;2;2;2;2;2;2;2;2;2;2;2;2;2;2;2;2;2;2;2;2;1;2;"/>
  <p:tag name="CHARTSTRINGSTD" val="5 110 7 6"/>
  <p:tag name="CHARTSTRINGREV" val="6 7 110 5"/>
  <p:tag name="CHARTSTRINGSTDPER" val="0.0390625 0.859375 0.0546875 0.046875"/>
  <p:tag name="CHARTSTRINGREVPER" val="0.046875 0.0546875 0.859375 0.03906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1"/>
  <p:tag name="FONTSIZE" val="32"/>
  <p:tag name="BULLETTYPE" val="ppBulletArabicPeriod"/>
  <p:tag name="ANSWERTEXT" val="Round window&#10;Oval window&#10;Tympanic membrane&#10;None of the above.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FF3858458204793AF7EC2D0FEBE4B03"/>
  <p:tag name="SLIDEID" val="CFF3858458204793AF7EC2D0FEBE4B0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anterior continuation of the sclera is the:"/>
  <p:tag name="CORRECTPOINTVALUE" val="10"/>
  <p:tag name="RESTORECOUNTDOWNTIMER" val="False"/>
  <p:tag name="ANSWERSALIAS" val="Cornea|smicln|Lens|smicln|Ciliary body|smicln|Iris"/>
  <p:tag name="COUNTDOWNSECONDS" val="60"/>
  <p:tag name="VALUES" val="Correct|smicln|Incorrect|smicln|Incorrect|smicln|Incorrec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9"/>
  <p:tag name="FONTSIZE" val="32"/>
  <p:tag name="BULLETTYPE" val="ppBulletArabicPeriod"/>
  <p:tag name="ANSWERTEXT" val="Cornea&#10;Lens&#10;Ciliary body&#10;Iris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7FB7DAFE56E4EEDB800A31FCC6F14D1"/>
  <p:tag name="SLIDEID" val="27FB7DAFE56E4EEDB800A31FCC6F14D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flow of aquaous humor is from the:"/>
  <p:tag name="ANSWERSALIAS" val="Posterior chamber to the vitreous body.|smicln|Posterior chamber to the anterior chamber.|smicln|Anterior chamber to the vitreous body.|smicln|Anterior chamber to the posterior chamber"/>
  <p:tag name="CORRECTPOINTVALUE" val="10"/>
  <p:tag name="RESTORECOUNTDOWNTIMER" val="False"/>
  <p:tag name="COUNTDOWNSECONDS" val="60"/>
  <p:tag name="VALUES" val="Incorrect|smicln|Correct|smicln|Incorrect|smicln|Incorrect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63"/>
  <p:tag name="FONTSIZE" val="28"/>
  <p:tag name="BULLETTYPE" val="ppBulletArabicPeriod"/>
  <p:tag name="ANSWERTEXT" val="Posterior chamber to the vitreous body.&#10;Posterior chamber to the anterior chamber.&#10;Anterior chamber to the vitreous body.&#10;Anterior chamber to the posterior chamber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85BE69885454C7588D83FCBC2CCC8A1"/>
  <p:tag name="SLIDEID" val="B85BE69885454C7588D83FCBC2CCC8A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High quality vision is found in the:"/>
  <p:tag name="ANSWERSALIAS" val="Peripheral retina|smicln|Optic disk|smicln|Fovea centralis|smicln|Macula densa"/>
  <p:tag name="CORRECTPOINTVALUE" val="10"/>
  <p:tag name="RESTORECOUNTDOWNTIMER" val="False"/>
  <p:tag name="COUNTDOWNSECONDS" val="60"/>
  <p:tag name="VALUES" val="Incorrect|smicln|Incorrect|smicln|Correct|smicln|Incorrect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Peripheral retina&#10;Optic disk&#10;Fovea centralis&#10;Macula dens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0"/>
  <p:tag name="FONTSIZE" val="32"/>
  <p:tag name="BULLETTYPE" val="ppBulletArabicPeriod"/>
  <p:tag name="ANSWERTEXT" val="Jejunum &#10;Gall bladder&#10;Pharynx&#10;Anal cana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0A029E1861B4B609A01C5867F04FC9E"/>
  <p:tag name="SLIDEID" val="A0A029E1861B4B609A01C5867F04FC9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4. The layer where the ganglion cells are found is:"/>
  <p:tag name="ANSWERSALIAS" val="A|smicln|B|smicln|C|smicln|D"/>
  <p:tag name="CORRECTPOINTVALUE" val="10"/>
  <p:tag name="RESTORECOUNTDOWNTIMER" val="False"/>
  <p:tag name="COUNTDOWNSECONDS" val="60"/>
  <p:tag name="VALUES" val="Incorrect|smicln|Incorrect|smicln|Correct|smicln|Incorrect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7"/>
  <p:tag name="FONTSIZE" val="32"/>
  <p:tag name="BULLETTYPE" val="ppBulletArabicPeriod"/>
  <p:tag name="ANSWERTEXT" val="A&#10;B&#10;C&#10;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3230BA8EB804ABEBDD9253E717E66F8"/>
  <p:tag name="SLIDEID" val="B3230BA8EB804ABEBDD9253E717E66F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A|smicln|B|smicln|C|smicln|D"/>
  <p:tag name="CORRECTPOINTVALUE" val="10"/>
  <p:tag name="RESTORECOUNTDOWNTIMER" val="False"/>
  <p:tag name="COUNTDOWNSECONDS" val="60"/>
  <p:tag name="QUESTIONALIAS" val="5. The sphincter pupillae muscle  is located at:"/>
  <p:tag name="VALUES" val="Incorrect|smicln|Incorrect|smicln|Correct|smicln|Incorrect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D3FBAC776434DCBA33DD6038E8F70F5"/>
  <p:tag name="SLIDEID" val="FD3FBAC776434DCBA33DD6038E8F70F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layer at the tip of the pointer is the:"/>
  <p:tag name="ANSWERSALIAS" val=" Stratum Basale|smicln|Stratum Spinosum|smicln|Stratum Granulosum|smicln|Stratum Corneum"/>
  <p:tag name="RESTORECOUNTDOWNTIMER" val="False"/>
  <p:tag name="COUNTDOWNSECONDS" val="60"/>
  <p:tag name="CORRECTPOINTVALUE" val="10"/>
  <p:tag name="VALUES" val="Incorrect|smicln|Incorrect|smicln|Correct|smicln|Incorrec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7"/>
  <p:tag name="FONTSIZE" val="32"/>
  <p:tag name="BULLETTYPE" val="ppBulletArabicPeriod"/>
  <p:tag name="ANSWERTEXT" val=" Stratum Basale&#10;Stratum Spinosum&#10;Stratum Granulosum&#10;Stratum Corneum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4D995B28C0C42C6B470DBB355B0DB61"/>
  <p:tag name="SLIDEID" val="D4D995B28C0C42C6B470DBB355B0DB6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Pressure is detected best by:"/>
  <p:tag name="ANSWERSALIAS" val="Meissner’s corpuscles|smicln|Merckel cell|smicln|Pacinian corpuscles|smicln|Free nerve endings."/>
  <p:tag name="CORRECTPOINTVALUE" val="10"/>
  <p:tag name="RESTORECOUNTDOWNTIMER" val="False"/>
  <p:tag name="COUNTDOWNSECONDS" val="60"/>
  <p:tag name="VALUES" val="Incorrect|smicln|Incorrect|smicln|Correct|smicln|Incorrect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4"/>
  <p:tag name="FONTSIZE" val="32"/>
  <p:tag name="BULLETTYPE" val="ppBulletArabicPeriod"/>
  <p:tag name="ANSWERTEXT" val="Meissner’s corpuscles&#10;Merckel cell&#10;Pacinian corpuscles&#10;Free nerve endings.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5941E7444934DA3A6281B9F56D5B9F2"/>
  <p:tag name="SLIDEID" val="B5941E7444934DA3A6281B9F56D5B9F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circled structure is a:"/>
  <p:tag name="ANSWERSALIAS" val="Pacinian corpuscle|smicln|Meissner’s corpuscle|smicln|Merkel cell|smicln|Capillary plexus"/>
  <p:tag name="RESTORECOUNTDOWNTIMER" val="False"/>
  <p:tag name="COUNTDOWNSECONDS" val="60"/>
  <p:tag name="CORRECTPOINTVALUE" val="10"/>
  <p:tag name="VALUES" val="Incorrect|smicln|Correct|smicln|Incorrect|smicln|Incorrect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8"/>
  <p:tag name="FONTSIZE" val="24"/>
  <p:tag name="BULLETTYPE" val="ppBulletArabicPeriod"/>
  <p:tag name="ANSWERTEXT" val="Pacinian corpuscle&#10;Meissner’s corpuscle&#10;Merkel cell&#10;Capillary plexu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7C91DB9E47A40629628F36EA3127E24"/>
  <p:tag name="SLIDEID" val="67C91DB9E47A40629628F36EA3127E2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Chief cells of the stomach.|smicln|A (a) cells of the pancreas.|smicln|Enteroendocrine cells of the duodenum.|smicln|Intercalated duct cells of the pancreas."/>
  <p:tag name="QUESTIONALIAS" val="Which cells make a serous bicarbonate-rich alkaline fluid?  "/>
  <p:tag name="CORRECTPOINTVALUE" val="10"/>
  <p:tag name="RESTORECOUNTDOWNTIMER" val="False"/>
  <p:tag name="COUNTDOWNSECONDS" val="60"/>
  <p:tag name="VALUES" val="Incorrect|smicln|Incorrect|smicln|Incorrect|smicln|Correct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1355B227EBA41BDA98DB16B67190E67"/>
  <p:tag name="SLIDEID" val="F1355B227EBA41BDA98DB16B67190E6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The structure at the tip of the pointer is the:  "/>
  <p:tag name="ANSWERSALIAS" val="Sebaceous gland|smicln|Sweat gland|smicln|Arrector pili|smicln|Hair follicle."/>
  <p:tag name="CORRECTPOINTVALUE" val="10"/>
  <p:tag name="COUNTDOWNHEIGHT" val="90"/>
  <p:tag name="COUNTDOWNWIDTH" val="70"/>
  <p:tag name="TOTALRESPONSES" val="0"/>
  <p:tag name="RESTORECOUNTDOWNTIMER" val="False"/>
  <p:tag name="COUNTDOWNSECONDS" val="60"/>
  <p:tag name="VALUES" val="Correct|smicln|Incorrect|smicln|Incorrect|smicln|Incorrect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Sebaceous gland&#10;Sweat gland&#10;Arrector pili&#10;Hair follicle.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7B443E6947546429477A9E873050579"/>
  <p:tag name="SLIDEID" val="E7B443E6947546429477A9E87305057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structure at the tip of the pointer is a:"/>
  <p:tag name="ANSWERSALIAS" val="Duct of a sweat gland.|smicln|Secretory portion of a sweat gland.  |smicln|Arteriole|smicln|Venule"/>
  <p:tag name="RESTORECOUNTDOWNTIMER" val="False"/>
  <p:tag name="COUNTDOWNSECONDS" val="60"/>
  <p:tag name="CORRECTPOINTVALUE" val="10"/>
  <p:tag name="VALUES" val="Incorrect|smicln|Incorrect|smicln|Correct|smicln|Incorrect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28"/>
  <p:tag name="BULLETTYPE" val="ppBulletArabicPeriod"/>
  <p:tag name="ANSWERTEXT" val="Duct of a sweat gland.&#10;Secretory portion of a sweat gland.  &#10;Arteriole&#10;Venul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AFF3D7DB224450DA09A8995F6F8A0FA"/>
  <p:tag name="SLIDEID" val="BAFF3D7DB224450DA09A8995F6F8A0F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. You have a patient with an embryo that is 14 days of gestation.  You know that the embryo has :"/>
  <p:tag name="CORRECTPOINTVALUE" val="10"/>
  <p:tag name="ANSWERSALIAS" val="Undergone gastrulation.|smicln|Implanted.|smicln|Established the vertebrate body plan|smicln|Three germ layers.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2;2;2;2;2;2;2;2;2;4;2;2;2;2;2;2;1;2;2;2;2;2;2;2;2;3;2;2;1;2;2;2;2;2;2;2;2;2;2;2;2;2;2;2;1;2;2;2;2;2;2;2;2;2;4;2;2;2;2;2;2;2;2;2;2;2;2;2;2;2;2;2;2;2;2;2;2;4;2;3;2;4;2;3;2;2;2;2;2;2;2;2;2;2;2;2;2;2;2;2;4;2;2;2;2;2;2;4;2;2;2;2;3;2;2;1;1;2;1;2;2;2;2;1;2;3;"/>
  <p:tag name="CHARTSTRINGSTD" val="7 109 5 6"/>
  <p:tag name="CHARTSTRINGREV" val="6 5 109 7"/>
  <p:tag name="CHARTSTRINGSTDPER" val="0.0551181102362205 0.858267716535433 0.0393700787401575 0.047244094488189"/>
  <p:tag name="CHARTSTRINGREVPER" val="0.047244094488189 0.0393700787401575 0.858267716535433 0.055118110236220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0"/>
  <p:tag name="FONTSIZE" val="28"/>
  <p:tag name="BULLETTYPE" val="ppBulletArabicPeriod"/>
  <p:tag name="ANSWERTEXT" val="Undergone gastrulation.&#10;Implanted.&#10;Established the vertebrate body plan&#10;Three germ layers.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A55742B30A94F7D94D0890CF66B5F7A"/>
  <p:tag name="SLIDEID" val="2A55742B30A94F7D94D0890CF66B5F7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ANSWERSALIAS" val="An inner cell mass.|smicln|Three germ layers. |smicln|A beating heart.|smicln|A zona pellucida."/>
  <p:tag name="COUNTDOWNSECONDS" val="60"/>
  <p:tag name="QUESTIONALIAS" val="2. A woman in your dental chair is pregnant.  Her last menstrual cycle began 21 days ago.  You know that her embryo has."/>
  <p:tag name="VALUES" val="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1;1;3;1;3;1;2;1;1;1;1;1;1;1;2;4;3;1;1;1;1;1;1;1;1;3;1;3;1;3;1;1;1;1;1;1;1;1;1;1;2;1;1;3;1;1;1;1;1;3;1;1;1;1;1;1;1;2;1;1;1;2;1;1;1;1;1;1;4;1;1;1;1;1;1;1;1;1;1;1;1;1;1;1;1;1;1;1;1;1;1;3;1;1;1;1;1;1;3;1;3;1;1;3;3;1;1;1;1;1;1;1;3;1;1;1;3;1;1;1;1;1;1;2;1;1;"/>
  <p:tag name="CHARTSTRINGSTD" val="103 7 15 2"/>
  <p:tag name="CHARTSTRINGREV" val="2 15 7 103"/>
  <p:tag name="CHARTSTRINGSTDPER" val="0.811023622047244 0.0551181102362205 0.118110236220472 0.015748031496063"/>
  <p:tag name="CHARTSTRINGREVPER" val="0.015748031496063 0.118110236220472 0.0551181102362205 0.81102362204724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4"/>
  <p:tag name="FONTSIZE" val="32"/>
  <p:tag name="BULLETTYPE" val="ppBulletArabicPeriod"/>
  <p:tag name="ANSWERTEXT" val="An inner cell mass.&#10;Three germ layers. &#10;A beating heart.&#10;A zona pellucida.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85E98A1FC004701A2EB1C10212D1D82"/>
  <p:tag name="SLIDEID" val="085E98A1FC004701A2EB1C10212D1D8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Neural crest cells are derived from:"/>
  <p:tag name="ANSWERSALIAS" val="Ectoderm|smicln|Mesoderm|smicln|Endoderm"/>
  <p:tag name="CORRECTPOINTVALUE" val="10"/>
  <p:tag name="COUNTDOWNSECONDS" val="60"/>
  <p:tag name="VALUES" val="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1;1;1;1;1;1;1;1;3;1;1;1;1;1;1;2;1;2;3;1;1;1;2;1;1;1;1;1;1;1;1;1;1;1;1;1;1;1;2;1;1;1;1;1;1;1;1;1;1;1;2;1;1;1;1;1;1;1;1;1;1;1;2;2;1;2;1;1;1;1;1;1;1;1;1;1;1;1;2;2;1;1;1;1;1;1;2;2;1;1;1;1;1;1;1;1;1;2;1;2;1;2;1;1;1;1;1;1;1;1;1;1;2;1;1;1;1;2;1;1;1;1;2;1;2;1;1;"/>
  <p:tag name="CHARTSTRINGSTD" val="106 19 2"/>
  <p:tag name="CHARTSTRINGREV" val="2 19 106"/>
  <p:tag name="CHARTSTRINGSTDPER" val="0.834645669291339 0.149606299212598 0.015748031496063"/>
  <p:tag name="CHARTSTRINGREVPER" val="0.015748031496063 0.149606299212598 0.8346456692913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6"/>
  <p:tag name="FONTSIZE" val="32"/>
  <p:tag name="BULLETTYPE" val="ppBulletArabicPeriod"/>
  <p:tag name="ANSWERTEXT" val="Ectoderm&#10;Mesoderm&#10;Endoderm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6CB79EE511D43888AB67D0A2A65B088"/>
  <p:tag name="SLIDEID" val="56CB79EE511D43888AB67D0A2A65B08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4. The fetal component of the placenta comes from the:"/>
  <p:tag name="ANSWERSALIAS" val="Inner cell mass.|smicln|Trophoblast.|smicln|Ectoderm|smicln|Blastocyst cavity."/>
  <p:tag name="CORRECTPOINTVALUE" val="10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2;2;2;2;2;2;2;2;2;1;2;2;2;2;1;2;2;2;2;2;2;1;2;2;2;2;2;2;2;2;2;2;2;2;2;2;2;2;1;1;2;2;2;2;4;2;2;2;2;2;2;2;1;2;2;2;2;2;2;2;2;2;2;2;2;2;2;2;2;2;2;2;2;2;2;2;1;2;2;2;2;2;2;4;2;2;2;2;2;2;2;1;2;2;1;2;2;1;2;2;3;2;2;2;2;3;2;2;2;2;2;1;2;2;2;1;1;2;2;2;2;2;2;2;2;2;"/>
  <p:tag name="CHARTSTRINGSTD" val="13 110 2 2"/>
  <p:tag name="CHARTSTRINGREV" val="2 2 110 13"/>
  <p:tag name="CHARTSTRINGSTDPER" val="0.102362204724409 0.866141732283465 0.015748031496063 0.015748031496063"/>
  <p:tag name="CHARTSTRINGREVPER" val="0.015748031496063 0.015748031496063 0.866141732283465 0.1023622047244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36"/>
  <p:tag name="FONTSIZE" val="32"/>
  <p:tag name="BULLETTYPE" val="ppBulletArabicPeriod"/>
  <p:tag name="ANSWERTEXT" val="Chief cells of the stomach.&#10;A (a) cells of the pancreas.&#10;Enteroendocrine cells of the duodenum.&#10;Intercalated duct cells of the pancreas.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Inner cell mass.&#10;Trophoblast.&#10;Ectoderm&#10;Blastocyst cavity.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32A1AA0F06043D488ACD2B522321182"/>
  <p:tag name="SLIDEID" val="C32A1AA0F06043D488ACD2B52232118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5. The percentage of fertilized eggs that make it to birth is:"/>
  <p:tag name="ANSWERSALIAS" val="90%|smicln|70%|smicln|30%|smicln|10%"/>
  <p:tag name="COUNTDOWNSECONDS" val="6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3;4;3;3;3;3;3;3;3;3;3;3;3;3;3;3;3;3;3;3;3;3;3;3;3;3;3;3;3;3;3;3;3;3;3;3;3;3;3;3;3;3;3;3;3;3;3;3;3;3;3;3;3;3;3;3;3;3;3;3;3;3;3;3;3;3;3;3;3;3;3;3;3;3;3;3;3;3;3;3;3;3;3;3;3;3;3;3;3;3;3;3;3;3;3;3;3;3;3;3;3;3;3;3;3;3;3;3;3;3;3;3;3;3;3;3;3;3;3;3;3;3;3;3;3;3;3;"/>
  <p:tag name="CHARTSTRINGSTD" val="0 0 126 1"/>
  <p:tag name="CHARTSTRINGREV" val="1 126 0 0"/>
  <p:tag name="CHARTSTRINGSTDPER" val="0 0 0.992125984251969 0.0078740157480315"/>
  <p:tag name="CHARTSTRINGREVPER" val="0.0078740157480315 0.992125984251969 0 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"/>
  <p:tag name="FONTSIZE" val="32"/>
  <p:tag name="BULLETTYPE" val="ppBulletArabicPeriod"/>
  <p:tag name="ANSWERTEXT" val="90%&#10;70%&#10;30%&#10;10%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4C3DA181FD34C64BC152AE3ED6D1917"/>
  <p:tag name="SLIDEID" val="74C3DA181FD34C64BC152AE3ED6D191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pharyngeal pouch that gives rise to the thymus is the:"/>
  <p:tag name="ANSWERSALIAS" val="1st|smicln|2nd|smicln|3rd|smicln|4th"/>
  <p:tag name="CORRECTPOINTVALUE" val="10"/>
  <p:tag name="COUNTDOWNSECONDS" val="6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3;3;4;3;3;2;3;3;3;3;3;3;3;3;3;3;3;3;3;3;3;3;3;3;3;3;3;3;4;3;3;3;3;3;3;3;3;3;3;3;3;2;3;3;3;3;3;3;3;3;3;3;3;3;3;3;3;3;3;3;3;3;3;3;3;3;3;3;3;3;3;3;2;3;3;3;3;3;3;3;3;3;3;3;3;3;4;3;3;3;3;3;3;3;3;2;3;3;3;3;3;2;3;2;3;3;3;3;3;3;3;3;3;3;3;3;3;3;3;3;3;3;3;3;3;2;3;"/>
  <p:tag name="CHARTSTRINGSTD" val="0 7 117 3"/>
  <p:tag name="CHARTSTRINGREV" val="3 117 7 0"/>
  <p:tag name="CHARTSTRINGSTDPER" val="0 0.0551181102362205 0.921259842519685 0.0236220472440945"/>
  <p:tag name="CHARTSTRINGREVPER" val="0.0236220472440945 0.921259842519685 0.0551181102362205 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"/>
  <p:tag name="FONTSIZE" val="32"/>
  <p:tag name="BULLETTYPE" val="ppBulletArabicPeriod"/>
  <p:tag name="ANSWERTEXT" val="1st&#10;2nd&#10;3rd&#10;4th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1016293FC274F73B4E472CC4997EB04"/>
  <p:tag name="SLIDEID" val="51016293FC274F73B4E472CC4997EB0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The tip of the nose develops from the:"/>
  <p:tag name="ANSWERSALIAS" val="Frontonasal process|smicln|Maxillary process|smicln|Mandibular process|smicln|First pharyngeal arch."/>
  <p:tag name="CORRECTPOINTVALUE" val="10"/>
  <p:tag name="COUNTDOWNSECONDS" val="60"/>
  <p:tag name="VALUES" val="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1;1;1;1;1;1;1;1;1;4;1;1;2;1;1;1;1;2;2;1;1;1;1;1;4;2;1;1;1;1;1;1;1;1;1;1;1;1;2;4;1;1;1;2;1;1;2;1;1;1;4;1;2;1;1;1;1;1;1;1;2;1;2;1;1;1;4;1;1;1;1;1;1;2;1;1;1;1;1;4;1;1;2;3;1;1;1;1;2;1;4;4;2;4;1;2;1;2;1;1;1;2;2;2;1;2;1;4;1;2;1;4;2;1;2;1;1;1;1;1;1;1;2;1;2;1;1;"/>
  <p:tag name="CHARTSTRINGSTD" val="90 25 1 11"/>
  <p:tag name="CHARTSTRINGREV" val="11 1 25 90"/>
  <p:tag name="CHARTSTRINGSTDPER" val="0.708661417322835 0.196850393700787 0.0078740157480315 0.0866141732283465"/>
  <p:tag name="CHARTSTRINGREVPER" val="0.0866141732283465 0.0078740157480315 0.196850393700787 0.70866141732283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32"/>
  <p:tag name="BULLETTYPE" val="ppBulletArabicPeriod"/>
  <p:tag name="ANSWERTEXT" val="Frontonasal process&#10;Maxillary process&#10;Mandibular process&#10;First pharyngeal arch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192750993774CB993FCD03EDAC3EF5B"/>
  <p:tag name="SLIDEID" val="7192750993774CB993FCD03EDAC3EF5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upper incisors develop from the "/>
  <p:tag name="ANSWERSALIAS" val="Medial nasal processes|smicln|Maxillary processes|smicln|Lateral nasal processes.|smicln|A and B|smicln|A, B and C"/>
  <p:tag name="CORRECTPOINTVALUE" val="10"/>
  <p:tag name="COUNTDOWNSECONDS" val="60"/>
  <p:tag name="VALUES" val="Correct|smicln|In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1;1;1;1;1;2;1;1;1;1;2;1;1;1;1;1;1;1;1;1;1;1;4;1;1;1;1;1;1;1;1;1;1;1;1;1;1;1;1;1;4;1;1;1;1;4;4;1;2;1;1;1;4;1;1;1;1;1;1;1;1;4;1;1;1;1;1;1;1;1;4;1;1;1;1;1;1;1;5;1;1;1;1;1;4;1;1;1;1;1;1;1;1;1;1;1;1;1;1;1;1;1;1;1;1;4;1;1;1;1;1;1;1;4;1;1;1;1;4;1;1;1;1;1;1;4;1;"/>
  <p:tag name="CHARTSTRINGSTD" val="111 3 0 12 1"/>
  <p:tag name="CHARTSTRINGREV" val="1 12 0 3 111"/>
  <p:tag name="CHARTSTRINGSTDPER" val="0.874015748031496 0.0236220472440945 0 0.094488188976378 0.0078740157480315"/>
  <p:tag name="CHARTSTRINGREVPER" val="0.0078740157480315 0.094488188976378 0 0.0236220472440945 0.87401574803149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86"/>
  <p:tag name="FONTSIZE" val="32"/>
  <p:tag name="BULLETTYPE" val="ppBulletArabicPeriod"/>
  <p:tag name="ANSWERTEXT" val="Medial nasal processes&#10;Maxillary processes&#10;Lateral nasal processes.&#10;A and B&#10;A, B and C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AD3B9DE0B6F434AA4FC131878C7B26C"/>
  <p:tag name="SLIDEID" val="6AD3B9DE0B6F434AA4FC131878C7B26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The mandibular process is found at the tip of pointer"/>
  <p:tag name="ANSWERSALIAS" val="A|smicln|B|smicln|C|smicln|D|smicln|E"/>
  <p:tag name="CORRECTPOINTVALUE" val="10"/>
  <p:tag name="COUNTDOWNSECONDS" val="60"/>
  <p:tag name="VALUES" val="Incorrect|smicln|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5;5;5;5;5;5;5;5;5;5;5;4;5;5;5;5;5;5;5;5;5;5;5;5;4;5;5;5;5;5;5;5;5;5;5;5;5;5;5;5;5;5;5;5;4;5;4;5;5;5;5;5;5;5;5;5;4;5;5;5;5;5;5;4;5;4;5;5;5;5;4;5;5;5;5;5;5;4;5;3;5;5;5;5;5;5;5;4;4;5;5;5;5;5;5;5;5;5;5;5;5;5;5;4;4;3;4;5;5;5;5;5;5;2;5;5;4;5;5;5;5;5;5;4;5;5;4;"/>
  <p:tag name="CHARTSTRINGSTD" val="0 1 2 17 107"/>
  <p:tag name="CHARTSTRINGREV" val="107 17 2 1 0"/>
  <p:tag name="CHARTSTRINGSTDPER" val="0 0.0078740157480315 0.015748031496063 0.133858267716535 0.84251968503937"/>
  <p:tag name="CHARTSTRINGREVPER" val="0.84251968503937 0.133858267716535 0.015748031496063 0.0078740157480315 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9"/>
  <p:tag name="FONTSIZE" val="32"/>
  <p:tag name="BULLETTYPE" val="ppBulletArabicPeriod"/>
  <p:tag name="ANSWERTEXT" val="A&#10;B&#10;C&#10;D&#10;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0FFBF47962345F7B11E7AB97FF18FD4"/>
  <p:tag name="SLIDEID" val="50FFBF47962345F7B11E7AB97FF18FD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10. An upper cleft jaw would occur between the:"/>
  <p:tag name="ANSWERSALIAS" val="Medial and lateral incisors.|smicln|Lateral incisor and the canine|smicln|Canine and first molar."/>
  <p:tag name="COUNTDOWNSECONDS" val="60"/>
  <p:tag name="VALUES" val="Incorrect|smicln|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3;2;2;2;1;2;1;2;2;2;3;1;1;2;3;1;1;2;2;2;1;2;2;2;2;3;2;2;2;2;2;2;2;2;3;2;2;2;2;1;1;3;2;1;2;2;2;2;2;2;2;2;2;2;2;2;2;2;2;2;2;1;1;2;1;2;2;1;1;3;1;1;2;1;2;2;2;2;1;2;1;2;2;1;3;1;1;1;3;2;2;2;2;1;2;1;1;2;2;2;1;1;2;2;2;2;3;1;1;2;2;2;1;2;2;3;3;2;3;1;2;2;2;2;3;2;"/>
  <p:tag name="CHARTSTRINGSTD" val="33 80 14"/>
  <p:tag name="CHARTSTRINGREV" val="14 80 33"/>
  <p:tag name="CHARTSTRINGSTDPER" val="0.259842519685039 0.62992125984252 0.110236220472441"/>
  <p:tag name="CHARTSTRINGREVPER" val="0.110236220472441 0.62992125984252 0.25984251968503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83"/>
  <p:tag name="FONTSIZE" val="32"/>
  <p:tag name="BULLETTYPE" val="ppBulletArabicPeriod"/>
  <p:tag name="ANSWERTEXT" val="Medial and lateral incisors.&#10;Lateral incisor and the canine&#10;Canine and first molar.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19030DC0D11473C9B291212C28EE360"/>
  <p:tag name="SLIDEID" val="A19030DC0D11473C9B291212C28EE36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cell in the Islet of Langerhan that makes glucagon is the:"/>
  <p:tag name="ANSWERSALIAS" val="A (a) cell|smicln|B (b) cell|smicln|D (d) cell|smicln|F cell"/>
  <p:tag name="CORRECTPOINTVALUE" val="10"/>
  <p:tag name="RESTORECOUNTDOWNTIMER" val="False"/>
  <p:tag name="COUNTDOWNSECONDS" val="60"/>
  <p:tag name="VALUES" val="Correct|smicln|Incorrect|smicln|Incorrect|smicln|Incorrec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A (a) cell&#10;B (b) cell&#10;D (d) cell&#10;F ce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5F8D04644294243B2E901BE492F01FD"/>
  <p:tag name="SLIDEID" val="15F8D04644294243B2E901BE492F01F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tubule at the tip of the pointer is a: "/>
  <p:tag name="ANSWERSALIAS" val="Proximal convoluted tubule.|smicln|Descending thick tubule.|smicln|Ascending thick tubule|smicln|Collecting tubule"/>
  <p:tag name="RESTORECOUNTDOWNTIMER" val="False"/>
  <p:tag name="COUNTDOWNSECONDS" val="60"/>
  <p:tag name="CORRECTPOINTVALUE" val="10"/>
  <p:tag name="VALUES" val="Correct|smicln|Incorrect|smicln|Incorrect|smicln|Incorrec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3"/>
  <p:tag name="FONTSIZE" val="24"/>
  <p:tag name="BULLETTYPE" val="ppBulletArabicPeriod"/>
  <p:tag name="ANSWERTEXT" val="Proximal convoluted tubule.&#10;Descending thick tubule.&#10;Ascending thick tubule&#10;Collecting tubu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F4BEB8C3D0347D7A98B4BB5AD477F84"/>
  <p:tag name="SLIDEID" val="3F4BEB8C3D0347D7A98B4BB5AD477F8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What type of capillary is seen in this slide?"/>
  <p:tag name="ANSWERSALIAS" val="Continuous.|smicln|Discontinuous.|smicln|Fenestrated with diaphragms.|smicln|Fenestrated without diaphragms ."/>
  <p:tag name="RESTORECOUNTDOWNTIMER" val="False"/>
  <p:tag name="COUNTDOWNSECONDS" val="60"/>
  <p:tag name="CORRECTPOINTVALUE" val="10"/>
  <p:tag name="VALUES" val="Incorrect|smicln|Incorrect|smicln|Incorrect|smicln|Correc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28"/>
  <p:tag name="BULLETTYPE" val="ppBulletArabicPeriod"/>
  <p:tag name="ANSWERTEXT" val="Continuous.&#10;Discontinuous.&#10;Fenestrated with diaphragms.&#10;Fenestrated without diaphragms 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E0475FF77454B2290AF9C1A92DFD0B6"/>
  <p:tag name="SLIDEID" val="AE0475FF77454B2290AF9C1A92DFD0B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Sinusoid|smicln|Space of Disse|smicln|Bile canaliculus|smicln|Bile Duct"/>
  <p:tag name="QUESTIONALIAS" val="1. The tip of the red arrow is in a:"/>
  <p:tag name="CORRECTPOINTVALUE" val="10"/>
  <p:tag name="RESTORECOUNTDOWNTIMER" val="False"/>
  <p:tag name="COUNTDOWNSECONDS" val="60"/>
  <p:tag name="VALUES" val="Incorrect|smicln|Incorrect|smicln|Correct|smicln|Incorrec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E6FC977ABAD4293A0C8CFCEDFECEE8C"/>
  <p:tag name="SLIDEID" val="FE6FC977ABAD4293A0C8CFCEDFECEE8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What converts angiotensinogen to angiotensin I?"/>
  <p:tag name="ANSWERSALIAS" val="Converting enzyme in the lung.|smicln|Renin|smicln|Aldosterone|smicln|Trypsinogen"/>
  <p:tag name="RESTORECOUNTDOWNTIMER" val="False"/>
  <p:tag name="COUNTDOWNSECONDS" val="60"/>
  <p:tag name="CORRECTPOINTVALUE" val="10"/>
  <p:tag name="VALUES" val="Incorrect|smicln|Correct|smicln|Incorrect|smicln|Incorrec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0"/>
  <p:tag name="FONTSIZE" val="32"/>
  <p:tag name="BULLETTYPE" val="ppBulletArabicPeriod"/>
  <p:tag name="ANSWERTEXT" val="Converting enzyme in the lung.&#10;Renin&#10;Aldosterone&#10;Trypsinoge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7985DEF187448579D479AD511D5CC22"/>
  <p:tag name="SLIDEID" val="87985DEF187448579D479AD511D5CC2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Most of the water reabsorbed by the nephron is taken up by the:"/>
  <p:tag name="ANSWERSALIAS" val="Proximal convoluted tubule.|smicln|Ascending thin limb of Henle|smicln|Distal convoluted tubule.|smicln|Collecting duct."/>
  <p:tag name="CORRECTPOINTVALUE" val="10"/>
  <p:tag name="RESTORECOUNTDOWNTIMER" val="False"/>
  <p:tag name="COUNTDOWNSECONDS" val="60"/>
  <p:tag name="VALUES" val="Correct|smicln|Incorrect|smicln|Incorrect|smicln|Incorrec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9"/>
  <p:tag name="FONTSIZE" val="32"/>
  <p:tag name="BULLETTYPE" val="ppBulletArabicPeriod"/>
  <p:tag name="ANSWERTEXT" val="Proximal convoluted tubule.&#10;Ascending thin limb of Henle&#10;Distal convoluted tubule.&#10;Collecting duc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49CF632EFF5494B89599BCD8532B601"/>
  <p:tag name="SLIDEID" val="949CF632EFF5494B89599BCD8532B60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Identify the organ"/>
  <p:tag name="ANSWERSALIAS" val="Gall bladder.|smicln|Ureter.|smicln|Rectum|smicln|Esophagus"/>
  <p:tag name="CORRECTPOINTVALUE" val="10"/>
  <p:tag name="RESTORECOUNTDOWNTIMER" val="False"/>
  <p:tag name="COUNTDOWNSECONDS" val="60"/>
  <p:tag name="VALUES" val="Incorrect|smicln|Incorrect|smicln|Incorrect|smicln|Correc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8"/>
  <p:tag name="FONTSIZE" val="32"/>
  <p:tag name="BULLETTYPE" val="ppBulletArabicPeriod"/>
  <p:tag name="ANSWERTEXT" val="Gall bladder.&#10;Ureter.&#10;Rectum&#10;Esophagu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BC102C9D8FA4B5C9B983D15DBCC759F"/>
  <p:tag name="SLIDEID" val="6BC102C9D8FA4B5C9B983D15DBCC759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1. Basophils in the pars distalis produce."/>
  <p:tag name="ANSWERSALIAS" val="ADH|smicln|Oxytocin|smicln|FSH|smicln|Prolactin"/>
  <p:tag name="COUNTDOWNSECONDS" val="60"/>
  <p:tag name="VALUES" val="Incorrect|smicln|Incorrect|smicln|Correct|smicln|Incorrec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6"/>
  <p:tag name="FONTSIZE" val="32"/>
  <p:tag name="BULLETTYPE" val="ppBulletArabicPeriod"/>
  <p:tag name="ANSWERTEXT" val="ADH&#10;Oxytocin&#10;FSH&#10;Prolacti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D40485B7DB34D218A988AC44DD9DC48"/>
  <p:tag name="SLIDEID" val="6D40485B7DB34D218A988AC44DD9DC4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cell at the tip of the pointer produces:"/>
  <p:tag name="ANSWERSALIAS" val="Growth hormone|smicln|LH|smicln|FSH|smicln|TSH"/>
  <p:tag name="CORRECTPOINTVALUE" val="10"/>
  <p:tag name="RESTORECOUNTDOWNTIMER" val="False"/>
  <p:tag name="COUNTDOWNSECONDS" val="60"/>
  <p:tag name="VALUES" val="Correct|smicln|Incorrect|smicln|Incorrect|smicln|Incorrect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0"/>
  <p:tag name="FONTSIZE" val="32"/>
  <p:tag name="BULLETTYPE" val="ppBulletArabicPeriod"/>
  <p:tag name="ANSWERTEXT" val="Sinusoid&#10;Space of Disse&#10;Bile canaliculus&#10;Bile Duc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5"/>
  <p:tag name="FONTSIZE" val="32"/>
  <p:tag name="BULLETTYPE" val="ppBulletArabicPeriod"/>
  <p:tag name="ANSWERTEXT" val="Growth hormone&#10;LH&#10;FSH&#10;TSH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E8CDA9B70FB4BD0A119785DADEAAECA"/>
  <p:tag name="SLIDEID" val="4E8CDA9B70FB4BD0A119785DADEAAEC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To lower calcium levels you would expect to see increased secretion from the:"/>
  <p:tag name="ANSWERSALIAS" val="Parathyroid gland.|smicln|Parafollicular cells of the thyroid gland.|smicln|Adrenal gland|smicln|Thyroid follicular cells."/>
  <p:tag name="RESTORECOUNTDOWNTIMER" val="False"/>
  <p:tag name="COUNTDOWNSECONDS" val="60"/>
  <p:tag name="CORRECTPOINTVALUE" val="10"/>
  <p:tag name="VALUES" val="Incorrect|smicln|Correct|smicln|Incorrect|smicln|Incorrect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1"/>
  <p:tag name="FONTSIZE" val="32"/>
  <p:tag name="BULLETTYPE" val="ppBulletArabicPeriod"/>
  <p:tag name="ANSWERTEXT" val="Parathyroid gland.&#10;Parafollicular cells of the thyroid gland.&#10;Adrenal gland&#10;Thyroid follicular cells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97179FB773C49AABB40AA86939CAA16"/>
  <p:tag name="SLIDEID" val="397179FB773C49AABB40AA86939CAA1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4. What hormone stimulates the osteoblast to synthesize RANKL?"/>
  <p:tag name="ANSWERSALIAS" val="Thyroid hormone.|smicln|Parathyroid hormone.|smicln|Calcitonin|smicln|Aldosterone"/>
  <p:tag name="RESTORECOUNTDOWNTIMER" val="False"/>
  <p:tag name="COUNTDOWNSECONDS" val="60"/>
  <p:tag name="VALUES" val="Incorrect|smicln|Correct|smicln|Incorrect|smicln|Incorrect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0"/>
  <p:tag name="FONTSIZE" val="32"/>
  <p:tag name="BULLETTYPE" val="ppBulletArabicPeriod"/>
  <p:tag name="ANSWERTEXT" val="Thyroid hormone.&#10;Parathyroid hormone.&#10;Calcitonin&#10;Aldosteron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FB513C3559F48269E3D5C3CC6BA506A"/>
  <p:tag name="SLIDEID" val="CFB513C3559F48269E3D5C3CC6BA506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5. Which region of the adrenal gland secretes aldosterone?"/>
  <p:tag name="ANSWERSALIAS" val="Zona glomerulosa|smicln|Zona reticularis|smicln|Zona fasciculata|smicln|Zona pellucida"/>
  <p:tag name="RESTORECOUNTDOWNTIMER" val="False"/>
  <p:tag name="COUNTDOWNSECONDS" val="60"/>
  <p:tag name="CORRECTPOINTVALUE" val="10"/>
  <p:tag name="VALUES" val="Correct|smicln|Incorrect|smicln|Incorrect|smicln|Incorrect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Zona glomerulosa&#10;Zona reticularis&#10;Zona fasciculata&#10;Zona pellucid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0219BA427EB46E296350718259C3532"/>
  <p:tag name="SLIDEID" val="30219BA427EB46E296350718259C353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TOTALRESPONSES" val="0"/>
  <p:tag name="QUESTIONALIAS" val="6. The follicle at the tip of the black pointer is a "/>
  <p:tag name="ANSWERSALIAS" val="Primordial follicle|smicln|Primary follicle|smicln|Secondary follicle|smicln|Mature Graffian follicle"/>
  <p:tag name="RESTORECOUNTDOWNTIMER" val="False"/>
  <p:tag name="COUNTDOWNSECONDS" val="60"/>
  <p:tag name="CORRECTPOINTVALUE" val="10"/>
  <p:tag name="VALUES" val="Incorrect|smicln|Incorrect|smicln|Correct|smicln|Incorrect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80"/>
  <p:tag name="FONTSIZE" val="32"/>
  <p:tag name="BULLETTYPE" val="ppBulletArabicPeriod"/>
  <p:tag name="ANSWERTEXT" val="Primordial follicle&#10;Primary follicle&#10;Secondary follicle&#10;Mature Graffian follic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61DCFF86B2D422EABF0C31A661430A8"/>
  <p:tag name="SLIDEID" val="461DCFF86B2D422EABF0C31A661430A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A surge in which of the following induces ovulation?"/>
  <p:tag name="ANSWERSALIAS" val="Estrogen|smicln|Progesterone|smicln|LH|smicln|FSH"/>
  <p:tag name="COUNTDOWNSECONDS" val="60"/>
  <p:tag name="VALUES" val="Incorrect|smicln|Incorrect|smicln|Correct|smicln|Incorrec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806D1E7582B43688E50B919062271EE"/>
  <p:tag name="SLIDEID" val="B806D1E7582B43688E50B919062271E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Barbiturates and antibiotics are  inactivated by methylation in the:"/>
  <p:tag name="ANSWERSALIAS" val="Rough endoplasmic reticulum|smicln|Smooth endoplasmic reticulum|smicln|Lysosomes|smicln|Mitochondria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8"/>
  <p:tag name="FONTSIZE" val="32"/>
  <p:tag name="BULLETTYPE" val="ppBulletArabicPeriod"/>
  <p:tag name="ANSWERTEXT" val="Estrogen&#10;Progesterone&#10;LH&#10;FSH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EEAFC2703574C50AF4398A54D5590AF"/>
  <p:tag name="SLIDEID" val="6EEAFC2703574C50AF4398A54D5590A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organ on the right is at what day of the menstrual cycle?"/>
  <p:tag name="ANSWERSALIAS" val="4|smicln|10|smicln|18|smicln|25"/>
  <p:tag name="CORRECTPOINTVALUE" val="10"/>
  <p:tag name="RESTORECOUNTDOWNTIMER" val="False"/>
  <p:tag name="COUNTDOWNSECONDS" val="60"/>
  <p:tag name="VALUES" val="Incorrect|smicln|Correct|smicln|Incorrect|smicln|Incorrec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10"/>
  <p:tag name="FONTSIZE" val="32"/>
  <p:tag name="BULLETTYPE" val="ppBulletArabicPeriod"/>
  <p:tag name="ANSWERTEXT" val="4&#10;10&#10;18&#10;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846586940F0467F9C169D614073700F"/>
  <p:tag name="SLIDEID" val="1846586940F0467F9C169D614073700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9. Identify this organ."/>
  <p:tag name="ANSWERSALIAS" val="Ureter|smicln|Isthmus of the uterine tube|smicln|Infundibulum of the uterine tube.|smicln|Esophagus."/>
  <p:tag name="RESTORECOUNTDOWNTIMER" val="False"/>
  <p:tag name="COUNTDOWNSECONDS" val="60"/>
  <p:tag name="VALUES" val="Incorrect|smicln|Incorrect|smicln|Incorrect|smicln|Correc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24"/>
  <p:tag name="BULLETTYPE" val="ppBulletArabicPeriod"/>
  <p:tag name="ANSWERTEXT" val="Ureter&#10;Isthmus of the uterine tube&#10;Infundibulum of the uterine tube.&#10;Esophagu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D24142583244719888A81499C941C2C"/>
  <p:tag name="SLIDEID" val="1D24142583244719888A81499C941C2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most eggs that a female will have is at:"/>
  <p:tag name="ANSWERSALIAS" val="6 – 9 months of gestation.|smicln|6 – 9 months after birth.|smicln|6 – 9 years after birth.|smicln|6 – 9 months after puberty."/>
  <p:tag name="RESTORECOUNTDOWNTIMER" val="False"/>
  <p:tag name="COUNTDOWNSECONDS" val="60"/>
  <p:tag name="CORRECTPOINTVALUE" val="10"/>
  <p:tag name="VALUES" val="Correct|smicln|Incorrect|smicln|Incorrect|smicln|Incorrect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5"/>
  <p:tag name="FONTSIZE" val="32"/>
  <p:tag name="BULLETTYPE" val="ppBulletArabicPeriod"/>
  <p:tag name="ANSWERTEXT" val="6 – 9 months of gestation.&#10;6 – 9 months after birth.&#10;6 – 9 years after birth.&#10;6 – 9 months after puberty.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FFE4FCF2572419CA810DA768083D3B4"/>
  <p:tag name="SLIDEID" val="5FFE4FCF2572419CA810DA768083D3B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. To increase testosterone production:"/>
  <p:tag name="ANSWERSALIAS" val="Acidophils would produce more FSH.|smicln|GNRH secretion would be reduced.|smicln|Sertoli cells would release androgen binding protein.|smicln|LH levels would increase."/>
  <p:tag name="COUNTDOWNSECONDS" val="60"/>
  <p:tag name="CORRECTPOINTVALUE" val="10"/>
  <p:tag name="VALUES" val="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4;3;4;4;4;4;4;4;4;4;4;4;4;4;3;4;1;4;4;4;4;4;4;4;4;4;4;4;4;4;4;4;4;4;4;4;4;4;4;4;4;3;4;4;4;4;4;4;4;4;4;4;4;4;4;4;4;4;4;4;4;4;4;4;4;4;4;4;4;4;4;3;4;4;3;4;4;4;4;4;4;4;3;4;4;4;4;4;4;4;4;4;4;4;4;4;4;3;4;4;4;4;4;4;4;4;4;2;4;4;4;4;2;4;4;4;3;4;4;3;4;4;4;4;3;4;4;4;"/>
  <p:tag name="CHARTSTRINGSTD" val="1 2 10 115"/>
  <p:tag name="CHARTSTRINGREV" val="115 10 2 1"/>
  <p:tag name="CHARTSTRINGSTDPER" val="0.0078125 0.015625 0.078125 0.8984375"/>
  <p:tag name="CHARTSTRINGREVPER" val="0.8984375 0.078125 0.015625 0.007812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47"/>
  <p:tag name="FONTSIZE" val="32"/>
  <p:tag name="BULLETTYPE" val="ppBulletArabicPeriod"/>
  <p:tag name="ANSWERTEXT" val="Acidophils would produce more FSH.&#10;GNRH secretion would be reduced.&#10;Sertoli cells would release androgen binding protein.&#10;LH levels would increase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3943ABF9B574DE99ACA2F2027554E31"/>
  <p:tag name="SLIDEID" val="F3943ABF9B574DE99ACA2F2027554E3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cell at the tip of the pointer is a:"/>
  <p:tag name="ANSWERSALIAS" val="Sertoli cell|smicln|Spermatogonia|smicln|Primary spermatocyte|smicln|Spermatid"/>
  <p:tag name="CORRECTPOINTVALUE" val="10"/>
  <p:tag name="COUNTDOWNSECONDS" val="60"/>
  <p:tag name="VALUES" val="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1;1;1;1;1;1;1;1;1;1;1;1;1;1;2;2;2;1;1;1;1;1;1;2;1;1;1;1;1;1;2;1;1;1;1;2;2;1;1;1;1;1;1;1;1;1;1;1;1;1;1;1;1;1;1;1;1;1;1;1;2;1;1;2;1;1;1;1;1;1;2;1;1;2;2;1;3;1;1;1;1;1;1;3;2;1;1;1;1;1;1;1;1;1;1;2;3;2;1;2;1;1;1;1;1;1;1;1;1;1;1;1;1;1;1;2;2;1;1;1;1;1;1;1;1;2;1;1;"/>
  <p:tag name="CHARTSTRINGSTD" val="106 19 3 0"/>
  <p:tag name="CHARTSTRINGREV" val="0 3 19 106"/>
  <p:tag name="CHARTSTRINGSTDPER" val="0.828125 0.1484375 0.0234375 0"/>
  <p:tag name="CHARTSTRINGREVPER" val="0 0.0234375 0.1484375 0.8281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0"/>
  <p:tag name="FONTSIZE" val="32"/>
  <p:tag name="BULLETTYPE" val="ppBulletArabicPeriod"/>
  <p:tag name="ANSWERTEXT" val="Rough endoplasmic reticulum&#10;Smooth endoplasmic reticulum&#10;Lysosomes&#10;Mitochondria.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Sertoli cell&#10;Spermatogonia&#10;Primary spermatocyte&#10;Spermati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45CABD906414B329E4E2CEBE2601BB1"/>
  <p:tag name="SLIDEID" val="A45CABD906414B329E4E2CEBE2601BB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Identify the organ."/>
  <p:tag name="ANSWERSALIAS" val="Vas deferens|smicln|Uterine tube|smicln|Ureter|smicln|Epididymis"/>
  <p:tag name="COUNTDOWNSECONDS" val="60"/>
  <p:tag name="CORRECTPOINTVALUE" val="1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3;3;2;3;1;2;2;2;2;3;3;2;2;1;3;1;1;3;2;2;1;2;1;3;3;3;3;3;2;3;3;2;3;4;3;2;2;3;3;3;2;3;2;2;2;2;2;3;3;1;3;3;2;2;3;3;2;2;2;3;2;3;3;2;1;3;2;3;3;2;2;2;3;3;2;3;2;2;1;3;3;3;3;2;1;3;1;2;3;2;2;2;2;2;2;1;3;3;2;2;2;3;2;1;3;2;3;3;3;2;2;2;3;2;1;1;2;2;2;2;3;2;1;3;2;4;2;"/>
  <p:tag name="CHARTSTRINGSTD" val="16 59 51 2"/>
  <p:tag name="CHARTSTRINGREV" val="2 51 59 16"/>
  <p:tag name="CHARTSTRINGSTDPER" val="0.125 0.4609375 0.3984375 0.015625"/>
  <p:tag name="CHARTSTRINGREVPER" val="0.015625 0.3984375 0.4609375 0.1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3"/>
  <p:tag name="FONTSIZE" val="32"/>
  <p:tag name="BULLETTYPE" val="ppBulletArabicPeriod"/>
  <p:tag name="ANSWERTEXT" val="Vas deferens&#10;Uterine tube&#10;Ureter&#10;Epididymi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7BE8BFDB7824453ACD90311DBD47648"/>
  <p:tag name="SLIDEID" val="E7BE8BFDB7824453ACD90311DBD4764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4. For sperm to be motile they must travel through the:"/>
  <p:tag name="ANSWERSALIAS" val="Efferent ductules|smicln|Epididymis|smicln|Prostate|smicln|Uterine tube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2;2;1;2;2;2;2;2;2;2;2;2;2;2;2;2;2;2;2;2;2;2;2;2;2;2;2;2;2;2;2;2;2;2;2;2;2;2;2;1;2;2;2;2;2;2;2;2;2;2;2;4;2;2;2;2;2;2;2;2;2;2;2;2;4;2;2;2;2;2;2;2;2;2;2;2;2;2;2;1;2;2;2;2;2;2;2;2;2;2;2;2;1;2;2;2;2;2;2;2;2;2;2;2;2;2;2;2;2;2;2;2;2;2;4;2;2;2;2;2;4;2;2;4;2;4;2;"/>
  <p:tag name="CHARTSTRINGSTD" val="4 118 0 6"/>
  <p:tag name="CHARTSTRINGREV" val="6 0 118 4"/>
  <p:tag name="CHARTSTRINGSTDPER" val="0.03125 0.921875 0 0.046875"/>
  <p:tag name="CHARTSTRINGREVPER" val="0.046875 0 0.921875 0.031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0"/>
  <p:tag name="FONTSIZE" val="32"/>
  <p:tag name="BULLETTYPE" val="ppBulletArabicPeriod"/>
  <p:tag name="ANSWERTEXT" val="Efferent ductules&#10;Epididymis&#10;Prostate&#10;Uterine tub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1186</Words>
  <Application>Microsoft Office PowerPoint</Application>
  <PresentationFormat>On-screen Show (4:3)</PresentationFormat>
  <Paragraphs>294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Chart</vt:lpstr>
      <vt:lpstr>Second 5 quizzes</vt:lpstr>
      <vt:lpstr>Quiz #6</vt:lpstr>
      <vt:lpstr>1. The tip of the red arrow is in a:</vt:lpstr>
      <vt:lpstr>2. Barbiturates and antibiotics are  inactivated by methylation in the:</vt:lpstr>
      <vt:lpstr>3. Identify the organ.</vt:lpstr>
      <vt:lpstr>4. Which cells make a serous bicarbonate-rich alkaline fluid?  </vt:lpstr>
      <vt:lpstr>5. The cell in the Islet of Langerhan that makes glucagon is the:</vt:lpstr>
      <vt:lpstr>6. The tubule at the tip of the pointer is a: </vt:lpstr>
      <vt:lpstr>7. What type of capillary is seen in this slide?</vt:lpstr>
      <vt:lpstr>8. What converts angiotensinogen to angiotensin I?</vt:lpstr>
      <vt:lpstr>9. Most of the water reabsorbed by the nephron is taken up by the:</vt:lpstr>
      <vt:lpstr>10. Identify the organ</vt:lpstr>
      <vt:lpstr>Quiz #7</vt:lpstr>
      <vt:lpstr>1. Basophils in the pars distalis produce.</vt:lpstr>
      <vt:lpstr>2. The cell at the tip of the pointer produces:</vt:lpstr>
      <vt:lpstr>3. To lower calcium levels you would expect to see increased secretion from the:</vt:lpstr>
      <vt:lpstr>4. What hormone stimulates the osteoblast to synthesize RANKL?</vt:lpstr>
      <vt:lpstr>5. Which region of the adrenal gland secretes aldosterone?</vt:lpstr>
      <vt:lpstr>6. The follicle at the tip of the black pointer is a </vt:lpstr>
      <vt:lpstr>7. A surge in which of the following induces ovulation?</vt:lpstr>
      <vt:lpstr>8. The organ on the right is at what day of the menstrual cycle?</vt:lpstr>
      <vt:lpstr>9. Identify this organ.</vt:lpstr>
      <vt:lpstr>10. The most eggs that a female will have is at:</vt:lpstr>
      <vt:lpstr>Quiz #8</vt:lpstr>
      <vt:lpstr>1. To increase testosterone production:</vt:lpstr>
      <vt:lpstr>2. The cell at the tip of the pointer is a:</vt:lpstr>
      <vt:lpstr>3. Identify the organ.</vt:lpstr>
      <vt:lpstr>4. For sperm to be motile they must travel through the:</vt:lpstr>
      <vt:lpstr>5. Capacitation occurs in the.</vt:lpstr>
      <vt:lpstr>6. The auditory tube connects the:</vt:lpstr>
      <vt:lpstr>7. The basilar membrane is located at the:</vt:lpstr>
      <vt:lpstr>8.The structure in this image: </vt:lpstr>
      <vt:lpstr>9. Stereocilia would NOT be found in the:</vt:lpstr>
      <vt:lpstr>10. The stapes attaches to the:</vt:lpstr>
      <vt:lpstr>Quiz #9</vt:lpstr>
      <vt:lpstr>1. The anterior continuation of the sclera is the:</vt:lpstr>
      <vt:lpstr>2. The flow of aqueous humor is from the:</vt:lpstr>
      <vt:lpstr>3. High quality vision is found in the:</vt:lpstr>
      <vt:lpstr>4. The layer where the ganglion cells are found:</vt:lpstr>
      <vt:lpstr>5. The sphincter pupillae muscle  is located at:</vt:lpstr>
      <vt:lpstr>6. The layer at the tip of the pointer is the:</vt:lpstr>
      <vt:lpstr>7. Pressure is detected best by:</vt:lpstr>
      <vt:lpstr>8. The circled structure is a:</vt:lpstr>
      <vt:lpstr>9. The structure at the tip of the pointer is the:  </vt:lpstr>
      <vt:lpstr>10. The structure at the tip of the pointer is a:</vt:lpstr>
      <vt:lpstr>Quiz #10</vt:lpstr>
      <vt:lpstr>1. You have a patient with an embryo that is 14 days of gestation.  You know that the embryo has :</vt:lpstr>
      <vt:lpstr>2. A woman in your dental chair is pregnant.  Her last menstrual cycle began 21 days ago.  You know that her embryo has.</vt:lpstr>
      <vt:lpstr>3. Neural crest cells are derived from:</vt:lpstr>
      <vt:lpstr>4. The fetal component of the placenta comes from the:</vt:lpstr>
      <vt:lpstr>5. The percentage of fertilized eggs that make it to birth is:</vt:lpstr>
      <vt:lpstr>6. The pharyngeal pouch that gives rise to the thymus is the:</vt:lpstr>
      <vt:lpstr>7. The tip of the nose develops from the:</vt:lpstr>
      <vt:lpstr>8. The upper incisors develop from the </vt:lpstr>
      <vt:lpstr>9. The mandibular process is found at the tip of pointer</vt:lpstr>
      <vt:lpstr>10. An upper cleft jaw would occur between the: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#1</dc:title>
  <dc:creator>marino</dc:creator>
  <cp:lastModifiedBy>marino</cp:lastModifiedBy>
  <cp:revision>25</cp:revision>
  <dcterms:created xsi:type="dcterms:W3CDTF">2010-09-07T15:44:04Z</dcterms:created>
  <dcterms:modified xsi:type="dcterms:W3CDTF">2010-11-11T02:33:52Z</dcterms:modified>
</cp:coreProperties>
</file>