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0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1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2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2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6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1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5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A58D8-37B7-4B32-A156-89E7D514C1E5}" type="datetimeFigureOut">
              <a:rPr lang="en-US" smtClean="0"/>
              <a:t>11/24/2010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901A-5BE4-4D64-A63E-06FB6902C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0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1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tags" Target="../tags/tag35.xml"/><Relationship Id="rId7" Type="http://schemas.openxmlformats.org/officeDocument/2006/relationships/oleObject" Target="../embeddings/oleObject1.bin"/><Relationship Id="rId2" Type="http://schemas.openxmlformats.org/officeDocument/2006/relationships/tags" Target="../tags/tag34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.png"/><Relationship Id="rId5" Type="http://schemas.openxmlformats.org/officeDocument/2006/relationships/tags" Target="../tags/tag37.xml"/><Relationship Id="rId10" Type="http://schemas.openxmlformats.org/officeDocument/2006/relationships/image" Target="../media/image9.png"/><Relationship Id="rId4" Type="http://schemas.openxmlformats.org/officeDocument/2006/relationships/tags" Target="../tags/tag36.xml"/><Relationship Id="rId9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39.xml"/><Relationship Id="rId7" Type="http://schemas.openxmlformats.org/officeDocument/2006/relationships/oleObject" Target="../embeddings/oleObject2.bin"/><Relationship Id="rId2" Type="http://schemas.openxmlformats.org/officeDocument/2006/relationships/tags" Target="../tags/tag38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1.xml"/><Relationship Id="rId10" Type="http://schemas.openxmlformats.org/officeDocument/2006/relationships/image" Target="../media/image1.png"/><Relationship Id="rId4" Type="http://schemas.openxmlformats.org/officeDocument/2006/relationships/tags" Target="../tags/tag40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43.xml"/><Relationship Id="rId7" Type="http://schemas.openxmlformats.org/officeDocument/2006/relationships/oleObject" Target="../embeddings/oleObject3.bin"/><Relationship Id="rId2" Type="http://schemas.openxmlformats.org/officeDocument/2006/relationships/tags" Target="../tags/tag42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5.xml"/><Relationship Id="rId10" Type="http://schemas.openxmlformats.org/officeDocument/2006/relationships/image" Target="../media/image1.png"/><Relationship Id="rId4" Type="http://schemas.openxmlformats.org/officeDocument/2006/relationships/tags" Target="../tags/tag44.xml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tags" Target="../tags/tag47.xml"/><Relationship Id="rId7" Type="http://schemas.openxmlformats.org/officeDocument/2006/relationships/oleObject" Target="../embeddings/oleObject4.bin"/><Relationship Id="rId2" Type="http://schemas.openxmlformats.org/officeDocument/2006/relationships/tags" Target="../tags/tag46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9.xml"/><Relationship Id="rId10" Type="http://schemas.openxmlformats.org/officeDocument/2006/relationships/image" Target="../media/image1.png"/><Relationship Id="rId4" Type="http://schemas.openxmlformats.org/officeDocument/2006/relationships/tags" Target="../tags/tag48.xml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51.xml"/><Relationship Id="rId7" Type="http://schemas.openxmlformats.org/officeDocument/2006/relationships/oleObject" Target="../embeddings/oleObject5.bin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53.xml"/><Relationship Id="rId10" Type="http://schemas.openxmlformats.org/officeDocument/2006/relationships/image" Target="../media/image1.png"/><Relationship Id="rId4" Type="http://schemas.openxmlformats.org/officeDocument/2006/relationships/tags" Target="../tags/tag52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Quizzes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64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3103" y="152400"/>
            <a:ext cx="8229600" cy="1143000"/>
          </a:xfrm>
        </p:spPr>
        <p:txBody>
          <a:bodyPr/>
          <a:lstStyle/>
          <a:p>
            <a:r>
              <a:rPr lang="en-US" dirty="0" smtClean="0"/>
              <a:t>8. The arrows point to:</a:t>
            </a:r>
            <a:endParaRPr lang="en-US" dirty="0"/>
          </a:p>
        </p:txBody>
      </p:sp>
      <p:pic>
        <p:nvPicPr>
          <p:cNvPr id="5" name="Picture 10" descr="Figure_07-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990600"/>
            <a:ext cx="3343275" cy="41148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6019800" y="1752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468829" y="1755058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CountdownNew"/>
          <p:cNvGrpSpPr/>
          <p:nvPr>
            <p:custDataLst>
              <p:tags r:id="rId2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10" name="CDShape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9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 lamellae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Dentinal tubules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Incremental lines of </a:t>
            </a:r>
            <a:r>
              <a:rPr lang="en-US" dirty="0" err="1" smtClean="0"/>
              <a:t>Retzius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 rods.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265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9. Secretory </a:t>
            </a:r>
            <a:r>
              <a:rPr lang="en-US" dirty="0" err="1" smtClean="0"/>
              <a:t>ameloblasts</a:t>
            </a:r>
            <a:r>
              <a:rPr lang="en-US" dirty="0" smtClean="0"/>
              <a:t> are found at: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4303713"/>
            <a:chOff x="0" y="0"/>
            <a:chExt cx="9144000" cy="4303713"/>
          </a:xfrm>
        </p:grpSpPr>
        <p:pic>
          <p:nvPicPr>
            <p:cNvPr id="6" name="Picture 4" descr="germ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0"/>
              <a:ext cx="3124200" cy="235267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905000" y="1828800"/>
              <a:ext cx="762000" cy="381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2667000" y="1981200"/>
              <a:ext cx="609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7" descr="germ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0"/>
              <a:ext cx="5715000" cy="4303713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854700" y="141932"/>
              <a:ext cx="407484" cy="461665"/>
            </a:xfrm>
            <a:prstGeom prst="rect">
              <a:avLst/>
            </a:prstGeom>
            <a:noFill/>
            <a:effectLst>
              <a:innerShdw blurRad="63500" dist="50800" dir="2700000">
                <a:schemeClr val="accent3">
                  <a:lumMod val="75000"/>
                  <a:alpha val="50000"/>
                </a:scheme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158375" y="716433"/>
              <a:ext cx="389850" cy="461665"/>
            </a:xfrm>
            <a:prstGeom prst="rect">
              <a:avLst/>
            </a:prstGeom>
            <a:noFill/>
            <a:effectLst>
              <a:innerShdw blurRad="63500" dist="50800" dir="2700000">
                <a:schemeClr val="accent3">
                  <a:lumMod val="75000"/>
                  <a:alpha val="50000"/>
                </a:scheme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12242" y="1788467"/>
              <a:ext cx="407484" cy="461665"/>
            </a:xfrm>
            <a:prstGeom prst="rect">
              <a:avLst/>
            </a:prstGeom>
            <a:noFill/>
            <a:effectLst>
              <a:innerShdw blurRad="63500" dist="50800" dir="2700000">
                <a:schemeClr val="accent3">
                  <a:lumMod val="75000"/>
                  <a:alpha val="50000"/>
                </a:scheme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27308" y="2969567"/>
              <a:ext cx="407484" cy="461665"/>
            </a:xfrm>
            <a:prstGeom prst="rect">
              <a:avLst/>
            </a:prstGeom>
            <a:noFill/>
            <a:effectLst>
              <a:innerShdw blurRad="63500" dist="50800" dir="2700000">
                <a:schemeClr val="accent3">
                  <a:lumMod val="75000"/>
                  <a:alpha val="50000"/>
                </a:scheme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Arrow Connector 13"/>
            <p:cNvCxnSpPr>
              <a:stCxn id="10" idx="2"/>
            </p:cNvCxnSpPr>
            <p:nvPr/>
          </p:nvCxnSpPr>
          <p:spPr bwMode="auto">
            <a:xfrm flipH="1">
              <a:off x="5638800" y="603597"/>
              <a:ext cx="419642" cy="225673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11" idx="2"/>
            </p:cNvCxnSpPr>
            <p:nvPr/>
          </p:nvCxnSpPr>
          <p:spPr bwMode="auto">
            <a:xfrm flipH="1">
              <a:off x="6629400" y="1178098"/>
              <a:ext cx="723900" cy="34590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5119726" y="1788467"/>
              <a:ext cx="734974" cy="417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7441116" y="2250132"/>
              <a:ext cx="1245684" cy="95919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0" name="CountdownNew"/>
          <p:cNvGrpSpPr/>
          <p:nvPr>
            <p:custDataLst>
              <p:tags r:id="rId2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19" name="CDShape"/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18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2812508" y="5346290"/>
            <a:ext cx="4114800" cy="1506794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000" dirty="0"/>
              <a:t>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315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10. The structure at the tip of the pointer is a: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00200"/>
            <a:ext cx="3076669" cy="504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943600" y="3886200"/>
            <a:ext cx="457200" cy="45123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CountdownNew"/>
          <p:cNvGrpSpPr/>
          <p:nvPr>
            <p:custDataLst>
              <p:tags r:id="rId2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7" name="CDShape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6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Ruffled border of an </a:t>
            </a:r>
            <a:r>
              <a:rPr lang="en-US" dirty="0" err="1" smtClean="0"/>
              <a:t>ameloblast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 spindle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Tome’s process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68680" y="3244334"/>
            <a:ext cx="200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Extra Credit quiz #4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16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Credit Quiz #3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7009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39778" y="152400"/>
            <a:ext cx="8170822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Which of these images comes from the most mature tooth?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15179392"/>
              </p:ext>
            </p:extLst>
          </p:nvPr>
        </p:nvGraphicFramePr>
        <p:xfrm>
          <a:off x="0" y="4714874"/>
          <a:ext cx="1905000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714874"/>
                        <a:ext cx="1905000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 descr="Figure_07-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0578" y="4202906"/>
            <a:ext cx="3810000" cy="256698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78" y="4202906"/>
            <a:ext cx="2303422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1676400"/>
            <a:ext cx="2743200" cy="1828800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0578" y="4202906"/>
            <a:ext cx="3930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4191000"/>
            <a:ext cx="3930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6778" y="4191000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1" name="CountdownNew"/>
          <p:cNvGrpSpPr/>
          <p:nvPr>
            <p:custDataLst>
              <p:tags r:id="rId5"/>
            </p:custDataLst>
          </p:nvPr>
        </p:nvGrpSpPr>
        <p:grpSpPr>
          <a:xfrm>
            <a:off x="8331200" y="1600200"/>
            <a:ext cx="889000" cy="1143000"/>
            <a:chOff x="8318500" y="6032500"/>
            <a:chExt cx="889000" cy="1143000"/>
          </a:xfrm>
        </p:grpSpPr>
        <p:pic>
          <p:nvPicPr>
            <p:cNvPr id="10" name="CDShape"/>
            <p:cNvPicPr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7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9290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The stellate reticulum is located at: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63129805"/>
              </p:ext>
            </p:extLst>
          </p:nvPr>
        </p:nvGraphicFramePr>
        <p:xfrm>
          <a:off x="0" y="3857624"/>
          <a:ext cx="2667000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3857624"/>
                        <a:ext cx="2667000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74" y="1828800"/>
            <a:ext cx="465273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04860" y="2372380"/>
            <a:ext cx="3930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3722" y="4191000"/>
            <a:ext cx="39305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7916" y="3929390"/>
            <a:ext cx="3754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C</a:t>
            </a:r>
          </a:p>
        </p:txBody>
      </p:sp>
      <p:grpSp>
        <p:nvGrpSpPr>
          <p:cNvPr id="10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9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6388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3. Cells derived from neural crest are found at: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15646530"/>
              </p:ext>
            </p:extLst>
          </p:nvPr>
        </p:nvGraphicFramePr>
        <p:xfrm>
          <a:off x="29497" y="3886200"/>
          <a:ext cx="2628491" cy="295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497" y="3886200"/>
                        <a:ext cx="2628491" cy="2957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646903"/>
            <a:ext cx="46513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92573" y="1219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 only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 and 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A, B, and C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7420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4. Gnarled enamel is seen at: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18499148"/>
              </p:ext>
            </p:extLst>
          </p:nvPr>
        </p:nvGraphicFramePr>
        <p:xfrm>
          <a:off x="0" y="4343399"/>
          <a:ext cx="2254865" cy="253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0" y="4343399"/>
                        <a:ext cx="2254865" cy="25367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60450"/>
            <a:ext cx="3567113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93190" y="175260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A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0" y="201421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B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388620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C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5105400"/>
            <a:ext cx="4058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D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C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D</a:t>
            </a:r>
          </a:p>
        </p:txBody>
      </p:sp>
      <p:grpSp>
        <p:nvGrpSpPr>
          <p:cNvPr id="11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04024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The structure at the tip of the pointer is a(n):</a:t>
            </a:r>
            <a:endParaRPr lang="en-US" dirty="0"/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0090487"/>
              </p:ext>
            </p:extLst>
          </p:nvPr>
        </p:nvGraphicFramePr>
        <p:xfrm>
          <a:off x="22123" y="4267200"/>
          <a:ext cx="2302933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Chart" r:id="rId7" imgW="4572000" imgH="5143500" progId="MSGraph.Chart.8">
                  <p:embed followColorScheme="full"/>
                </p:oleObj>
              </mc:Choice>
              <mc:Fallback>
                <p:oleObj name="Chart" r:id="rId7" imgW="4572000" imgH="514350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23" y="4267200"/>
                        <a:ext cx="2302933" cy="259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931" y="1676400"/>
            <a:ext cx="4073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17178209">
            <a:off x="6538965" y="5295900"/>
            <a:ext cx="436563" cy="533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 lamella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 tuft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 spindle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Hunter </a:t>
            </a:r>
            <a:r>
              <a:rPr lang="en-US" dirty="0" err="1" smtClean="0"/>
              <a:t>Schrager</a:t>
            </a:r>
            <a:r>
              <a:rPr lang="en-US" dirty="0" smtClean="0"/>
              <a:t> band.</a:t>
            </a:r>
            <a:endParaRPr lang="en-US" dirty="0"/>
          </a:p>
        </p:txBody>
      </p:sp>
      <p:grpSp>
        <p:nvGrpSpPr>
          <p:cNvPr id="9" name="CountdownNew"/>
          <p:cNvGrpSpPr/>
          <p:nvPr>
            <p:custDataLst>
              <p:tags r:id="rId5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7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5675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#11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70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The earliest development of the tooth is directed by the expression of: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FGF by the ectoderm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FGF by the endoderm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SHH by neural crest cells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BMP by neural crest cells.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3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889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Later tooth development and tooth patterning is directed by: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Ectoderm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Neural crest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Somites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Lateral plate mesoderm.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3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113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3. The dental follicle gives rise to: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Dentin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err="1" smtClean="0"/>
              <a:t>Cementum</a:t>
            </a:r>
            <a:endParaRPr lang="en-US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 organ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3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04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Osteoblasts forming alveolar bone develop from: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Oral Ectoderm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Neural crest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Dental papilla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Enamel organ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3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030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5. The initiation of the primary dentition begins at: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6 – 8 weeks of gestation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20 weeks of gestation 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6 – 8 weeks after birth.</a:t>
            </a:r>
            <a:endParaRPr lang="en-US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6 months after birth.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3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63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6. The cells at the tip of the  pointer are:</a:t>
            </a:r>
            <a:endParaRPr lang="en-US" sz="3600" dirty="0"/>
          </a:p>
        </p:txBody>
      </p:sp>
      <p:pic>
        <p:nvPicPr>
          <p:cNvPr id="5" name="Picture 4" descr="bell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76" y="2438400"/>
            <a:ext cx="5105024" cy="384333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6477000" y="3008312"/>
            <a:ext cx="685800" cy="9144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52400" y="14478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err="1" smtClean="0"/>
              <a:t>Odontoblasts</a:t>
            </a:r>
            <a:endParaRPr lang="en-US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err="1" smtClean="0"/>
              <a:t>Presecretory</a:t>
            </a:r>
            <a:r>
              <a:rPr lang="en-US" sz="2800" dirty="0" smtClean="0"/>
              <a:t> </a:t>
            </a:r>
            <a:r>
              <a:rPr lang="en-US" sz="2800" dirty="0" err="1" smtClean="0"/>
              <a:t>ameloblasts</a:t>
            </a:r>
            <a:endParaRPr lang="en-US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Secretory </a:t>
            </a:r>
            <a:r>
              <a:rPr lang="en-US" sz="2800" dirty="0" err="1" smtClean="0"/>
              <a:t>ameloblasts</a:t>
            </a:r>
            <a:endParaRPr lang="en-US" sz="2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sz="2800" dirty="0" smtClean="0"/>
              <a:t>Ruffled </a:t>
            </a:r>
            <a:r>
              <a:rPr lang="en-US" sz="2800" dirty="0" err="1" smtClean="0"/>
              <a:t>ameloblasts</a:t>
            </a:r>
            <a:endParaRPr lang="en-US" sz="2800" dirty="0"/>
          </a:p>
        </p:txBody>
      </p:sp>
      <p:grpSp>
        <p:nvGrpSpPr>
          <p:cNvPr id="9" name="CountdownNew"/>
          <p:cNvGrpSpPr/>
          <p:nvPr>
            <p:custDataLst>
              <p:tags r:id="rId3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8" name="CDShape"/>
            <p:cNvPicPr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7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8220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7. During the secretory phase the percentage of mineral in enamel is:</a:t>
            </a:r>
            <a:endParaRPr lang="en-US" dirty="0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4114800" cy="4525963"/>
          </a:xfrm>
        </p:spPr>
        <p:txBody>
          <a:bodyPr>
            <a:no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10%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30%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50 %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95%</a:t>
            </a:r>
            <a:endParaRPr lang="en-US" dirty="0"/>
          </a:p>
        </p:txBody>
      </p:sp>
      <p:grpSp>
        <p:nvGrpSpPr>
          <p:cNvPr id="7" name="CountdownNew"/>
          <p:cNvGrpSpPr/>
          <p:nvPr>
            <p:custDataLst>
              <p:tags r:id="rId3"/>
            </p:custDataLst>
          </p:nvPr>
        </p:nvGrpSpPr>
        <p:grpSpPr>
          <a:xfrm>
            <a:off x="8255000" y="5715000"/>
            <a:ext cx="889000" cy="1143000"/>
            <a:chOff x="8318500" y="6032500"/>
            <a:chExt cx="889000" cy="1143000"/>
          </a:xfrm>
        </p:grpSpPr>
        <p:pic>
          <p:nvPicPr>
            <p:cNvPr id="6" name="CDShape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8500" y="6032500"/>
              <a:ext cx="889000" cy="1143000"/>
            </a:xfrm>
            <a:prstGeom prst="rect">
              <a:avLst/>
            </a:prstGeom>
          </p:spPr>
        </p:pic>
        <p:sp>
          <p:nvSpPr>
            <p:cNvPr id="5" name="CDText"/>
            <p:cNvSpPr txBox="1"/>
            <p:nvPr/>
          </p:nvSpPr>
          <p:spPr>
            <a:xfrm>
              <a:off x="8356600" y="6032500"/>
              <a:ext cx="838200" cy="635000"/>
            </a:xfrm>
            <a:prstGeom prst="rect">
              <a:avLst/>
            </a:prstGeom>
            <a:noFill/>
          </p:spPr>
          <p:txBody>
            <a:bodyPr vert="horz" rtlCol="0" anchor="ctr" anchorCtr="1">
              <a:no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latin typeface="Tahoma"/>
                </a:rPr>
                <a:t>60</a:t>
              </a:r>
              <a:endParaRPr lang="en-US" sz="2400" b="1" dirty="0">
                <a:solidFill>
                  <a:srgbClr val="000000"/>
                </a:solidFill>
                <a:latin typeface="Tahom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62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4.0"/>
  <p:tag name="TPVERSION" val="2008"/>
  <p:tag name="PPVERSION" val="14.0"/>
  <p:tag name="TPFULLVERSION" val="4.2.3.231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5"/>
  <p:tag name="FONTSIZE" val="32"/>
  <p:tag name="BULLETTYPE" val="ppBulletArabicPeriod"/>
  <p:tag name="ANSWERTEXT" val="Enamel&#10;Dentin&#10;Cementum&#10;Enamel orga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0A6016D2EE3849D387A1B8F8AE8C99AF"/>
  <p:tag name="SLIDEID" val="0A6016D2EE3849D387A1B8F8AE8C99AF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4. Oseoblasts forming alveolar bone develop from:"/>
  <p:tag name="ANSWERSALIAS" val="Oral Ectoderm|smicln|Neural crest|smicln|Dental papilla|smicln|Enamel organ"/>
  <p:tag name="RESTORECOUNTDOWNTIMER" val="False"/>
  <p:tag name="COUNTDOWNSECONDS" val="60"/>
  <p:tag name="CORRECTPOINTVALUE" val="10"/>
  <p:tag name="VALUES" val="Incorrect|smicln|Correct|smicln|Incorrect|smicln|In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4"/>
  <p:tag name="FONTSIZE" val="32"/>
  <p:tag name="BULLETTYPE" val="ppBulletArabicPeriod"/>
  <p:tag name="ANSWERTEXT" val="Oral Ectoderm&#10;Neural crest&#10;Dental papilla&#10;Enamel orga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4B7D8F87C8E4B9D86C5D883CA0DFF0C"/>
  <p:tag name="SLIDEID" val="A4B7D8F87C8E4B9D86C5D883CA0DFF0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5. The initiation of the primary dentition begins at:"/>
  <p:tag name="ANSWERSALIAS" val="6 – 8 weeks of gestation|smicln|20 weeks of gestation |smicln|6 – 8 weeks after birth.|smicln|6 months after birth."/>
  <p:tag name="RESTORECOUNTDOWNTIMER" val="False"/>
  <p:tag name="COUNTDOWNSECONDS" val="60"/>
  <p:tag name="CORRECTPOINTVALUE" val="10"/>
  <p:tag name="VALUES" val="Correct|smicln|Incorrect|smicln|In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4"/>
  <p:tag name="FONTSIZE" val="32"/>
  <p:tag name="BULLETTYPE" val="ppBulletArabicPeriod"/>
  <p:tag name="ANSWERTEXT" val="6 – 8 weeks of gestation&#10;20 weeks of gestation &#10;6 – 8 weeks after birth.&#10;6 months after birth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833D34F140E411897F14BC62CDC7EC3"/>
  <p:tag name="SLIDEID" val="4833D34F140E411897F14BC62CDC7EC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6. The cells at the tip of the  pointer are:"/>
  <p:tag name="ANSWERSALIAS" val="Odontoblasts|smicln|Presecretory ameloblasts|smicln|Secretory ameloblasts|smicln|Ruffled ameloblasts"/>
  <p:tag name="RESTORECOUNTDOWNTIMER" val="False"/>
  <p:tag name="COUNTDOWNSECONDS" val="60"/>
  <p:tag name="CORRECTPOINTVALUE" val="10"/>
  <p:tag name="VALUES" val="Incorrect|smicln|Correct|smicln|Incorrect|smicln|Incorrec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9"/>
  <p:tag name="FONTSIZE" val="28"/>
  <p:tag name="BULLETTYPE" val="ppBulletArabicPeriod"/>
  <p:tag name="ANSWERTEXT" val="Odontoblasts&#10;Presecretory ameloblasts&#10;Secretory ameloblasts&#10;Ruffled ameloblast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76EBD99569941618AB5BA11643F2517"/>
  <p:tag name="SLIDEID" val="F76EBD99569941618AB5BA11643F2517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7. During the secretory phase the percentage of mineral in enamel is:"/>
  <p:tag name="ANSWERSALIAS" val="10%|smicln|30%|smicln|50 %|smicln|95%"/>
  <p:tag name="RESTORECOUNTDOWNTIMER" val="False"/>
  <p:tag name="COUNTDOWNSECONDS" val="60"/>
  <p:tag name="CORRECTPOINTVALUE" val="10"/>
  <p:tag name="VALUES" val="Incorrect|smicln|Correct|smicln|Incorrect|smicln|Incorrec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16"/>
  <p:tag name="FONTSIZE" val="32"/>
  <p:tag name="BULLETTYPE" val="ppBulletArabicPeriod"/>
  <p:tag name="ANSWERTEXT" val="10%&#10;30%&#10;50 %&#10;95%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760AE50642147E191ED0B82B0211F9D"/>
  <p:tag name="SLIDEID" val="F760AE50642147E191ED0B82B0211F9D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8. The arrows point to:"/>
  <p:tag name="ANSWERSALIAS" val="Enamel lamellae|smicln|Dentinal tubules|smicln|Incremental lines of Retzius|smicln|Enamel rods."/>
  <p:tag name="TOTALRESPONSES" val="0"/>
  <p:tag name="RESTORECOUNTDOWNTIMER" val="False"/>
  <p:tag name="COUNTDOWNSECONDS" val="60"/>
  <p:tag name="CORRECTPOINTVALUE" val="10"/>
  <p:tag name="VALUES" val="Incorrect|smicln|Incorrect|smicln|Correct|smicln|Incorrec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4"/>
  <p:tag name="FONTSIZE" val="32"/>
  <p:tag name="BULLETTYPE" val="ppBulletArabicPeriod"/>
  <p:tag name="ANSWERTEXT" val="Enamel lamellae&#10;Dentinal tubules&#10;Incremental lines of Retzius&#10;Enamel rods.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3655E8B1B52F4522A37386984ED8A662"/>
  <p:tag name="SLIDEID" val="3655E8B1B52F4522A37386984ED8A662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9. Secretory ameloblasts are found at:"/>
  <p:tag name="ANSWERSALIAS" val="A|smicln|B|smicln|C|smicln|D"/>
  <p:tag name="TOTALRESPONSES" val="0"/>
  <p:tag name="RESTORECOUNTDOWNTIMER" val="False"/>
  <p:tag name="COUNTDOWNSECONDS" val="60"/>
  <p:tag name="CORRECTPOINTVALUE" val="10"/>
  <p:tag name="VALUES" val="Incorrect|smicln|Incorrect|smicln|Incorrect|smicln|Correc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20"/>
  <p:tag name="BULLETTYPE" val="ppBulletArabi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7252D33C880244D2AFE8E6EBF843BCB1"/>
  <p:tag name="SLIDEID" val="7252D33C880244D2AFE8E6EBF843BCB1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early development of the tooth is directed by the expression of:"/>
  <p:tag name="ANSWERSALIAS" val="FGF by the ectoderm|smicln|FGF by the endoderm|smicln|SHH by neural crest cells|smicln|BMP by neural crest cells."/>
  <p:tag name="CORRECTPOINTVALUE" val="10"/>
  <p:tag name="RESTORECOUNTDOWNTIMER" val="False"/>
  <p:tag name="COUNTDOWNSECONDS" val="60"/>
  <p:tag name="VALUES" val="Correct|smicln|Incorrect|smicln|Incorrect|smicln|Incorrec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49922FBE2115408CA098EB4014C24FF4"/>
  <p:tag name="SLIDEID" val="49922FBE2115408CA098EB4014C24FF4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10. The structure at the tip of the pointer is a:"/>
  <p:tag name="RESTORECOUNTDOWNTIMER" val="False"/>
  <p:tag name="ANSWERSALIAS" val="Ruffled border of an ameloblast|smicln|Enamel spindle|smicln|Tome’s process"/>
  <p:tag name="COUNTDOWNSECONDS" val="60"/>
  <p:tag name="CORRECTPOINTVALUE" val="10"/>
  <p:tag name="VALUES" val="Incorrect|smicln|Incorrect|smicln|Correc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61"/>
  <p:tag name="FONTSIZE" val="32"/>
  <p:tag name="BULLETTYPE" val="ppBulletArabicPeriod"/>
  <p:tag name="ANSWERTEXT" val="Ruffled border of an ameloblast&#10;Enamel spindle&#10;Tome’s proces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A19D926B0284089AC38308A4647DF40"/>
  <p:tag name="SLIDEID" val="AA19D926B0284089AC38308A4647DF40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Which of these images comes from the most mature tooth?"/>
  <p:tag name="ANSWERSALIAS" val="A|smicln|B|smicln|C"/>
  <p:tag name="RESTORECOUNTDOWNTIMER" val="False"/>
  <p:tag name="COUNTDOWNSECONDS" val="60"/>
  <p:tag name="CORRECTPOINTVALUE" val=".2"/>
  <p:tag name="VALUES" val="Incorrect|smicln|Incorrect|smicln|Correc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"/>
  <p:tag name="FONTSIZE" val="32"/>
  <p:tag name="BULLETTYPE" val="ppBulletArabicPeriod"/>
  <p:tag name="ANSWERTEXT" val="A&#10;B&#10;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EA07D7482E449128031D77BF61C6F9F"/>
  <p:tag name="SLIDEID" val="BEA07D7482E449128031D77BF61C6F9F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2. The stellate reticulum is located at:"/>
  <p:tag name="ANSWERSALIAS" val="A|smicln|B|smicln|C"/>
  <p:tag name="CORRECTPOINTVALUE" val=".2"/>
  <p:tag name="RESTORECOUNTDOWNTIMER" val="False"/>
  <p:tag name="VALUES" val="Incorrect|smicln|Incorrect|smicln|Correct"/>
  <p:tag name="COUNTDOWNSECONDS" val="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2"/>
  <p:tag name="FONTSIZE" val="32"/>
  <p:tag name="BULLETTYPE" val="ppBulletArabicPeriod"/>
  <p:tag name="ANSWERTEXT" val="FGF by the ectoderm&#10;FGF by the endoderm&#10;SHH by neural crest cells&#10;BMP by neural crest cells.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3"/>
  <p:tag name="TEXTLENGTH" val="5"/>
  <p:tag name="FONTSIZE" val="32"/>
  <p:tag name="BULLETTYPE" val="ppBulletArabicPeriod"/>
  <p:tag name="ANSWERTEXT" val="A&#10;B&#10;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7116E59EDEE48AA8D958EAB6F70738C"/>
  <p:tag name="SLIDEID" val="67116E59EDEE48AA8D958EAB6F70738C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3. Cells derived from neural crest are found at:"/>
  <p:tag name="ANSWERSALIAS" val="A only|smicln|B only|smicln|C only|smicln|A and B|smicln|A, B, and C"/>
  <p:tag name="CORRECTPOINTVALUE" val=".2"/>
  <p:tag name="RESTORECOUNTDOWNTIMER" val="False"/>
  <p:tag name="VALUES" val="Incorrect|smicln|Incorrect|smicln|Incorrect|smicln|Correct|smicln|Incorrect"/>
  <p:tag name="COUNTDOWNSECONDS" val="6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5"/>
  <p:tag name="TEXTLENGTH" val="40"/>
  <p:tag name="FONTSIZE" val="32"/>
  <p:tag name="BULLETTYPE" val="ppBulletArabicPeriod"/>
  <p:tag name="ANSWERTEXT" val="A only&#10;B only&#10;C only&#10;A and B&#10;A, B, and 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EF8D367ACB54CAA937548DAD605C9A8"/>
  <p:tag name="SLIDEID" val="AEF8D367ACB54CAA937548DAD605C9A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4. Gnarled enamel is seen at:"/>
  <p:tag name="ANSWERSALIAS" val="A|smicln|B|smicln|C|smicln|D"/>
  <p:tag name="VALUES" val="Incorrect|smicln|Incorrect|smicln|Correct|smicln|Incorrect"/>
  <p:tag name="RESTORECOUNTDOWNTIMER" val="False"/>
  <p:tag name="COUNTDOWNSECONDS" val="60"/>
  <p:tag name="CORRECTPOINTVALUE" val=".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"/>
  <p:tag name="FONTSIZE" val="32"/>
  <p:tag name="BULLETTYPE" val="ppBulletArabicPeriod"/>
  <p:tag name="ANSWERTEXT" val="A&#10;B&#10;C&#10;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8633DC6F112C43D08B5C67973E3CF123"/>
  <p:tag name="SLIDEID" val="8633DC6F112C43D08B5C67973E3CF123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5. The structure at the tip of the pointer is a(n):"/>
  <p:tag name="ANSWERSALIAS" val="Enamel lamella|smicln|Enamel tuft|smicln|Enamel spindle|smicln|Hunter Schrager band."/>
  <p:tag name="CORRECTPOINTVALUE" val=".2"/>
  <p:tag name="VALUES" val="Incorrect|smicln|Correct|smicln|Incorrect|smicln|Incorrect"/>
  <p:tag name="RESTORECOUNTDOWNTIMER" val="False"/>
  <p:tag name="COUNTDOWNSECONDS" val="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63"/>
  <p:tag name="FONTSIZE" val="32"/>
  <p:tag name="BULLETTYPE" val="ppBulletArabicPeriod"/>
  <p:tag name="ANSWERTEXT" val="Enamel lamella&#10;Enamel tuft&#10;Enamel spindle&#10;Hunter Schrager band.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64E177F1B9F04B6591462EE992C0E83F"/>
  <p:tag name="SLIDEID" val="64E177F1B9F04B6591462EE992C0E83F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2. Later tooth development and tooth patterning is directed by:"/>
  <p:tag name="ANSWERSALIAS" val="Ectoderm|smicln|Neural crest|smicln|Somites|smicln|Lateral plate mesoderm."/>
  <p:tag name="CORRECTPOINTVALUE" val="10"/>
  <p:tag name="RESTORECOUNTDOWNTIMER" val="False"/>
  <p:tag name="COUNTDOWNSECONDS" val="60"/>
  <p:tag name="VALUES" val="Incorrect|smicln|Correct|smicln|Incorrect|smicln|Incorrec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3"/>
  <p:tag name="FONTSIZE" val="32"/>
  <p:tag name="BULLETTYPE" val="ppBulletArabicPeriod"/>
  <p:tag name="ANSWERTEXT" val="Ectoderm&#10;Neural crest&#10;Somites&#10;Lateral plate mesoderm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YPE" val="Style_Gemsto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C16370ED85A47A4AF9A8B45A4042328"/>
  <p:tag name="SLIDEID" val="9C16370ED85A47A4AF9A8B45A4042328"/>
  <p:tag name="SLIDEORDER" val="1"/>
  <p:tag name="SLIDETYPE" val="Q"/>
  <p:tag name="DEMOGRAPHIC" val="False"/>
  <p:tag name="TEAMASSIGN" val="False"/>
  <p:tag name="SPEEDSCORING" val="False"/>
  <p:tag name="INCORRECTPOINTVALUE" val="0"/>
  <p:tag name="ZEROBASED" val="False"/>
  <p:tag name="NUMRESPONSES" val="1"/>
  <p:tag name="AUTOADVANCE" val="False"/>
  <p:tag name="DELIMITERS" val="3.1"/>
  <p:tag name="VALUEFORMAT" val="0%"/>
  <p:tag name="QUESTIONALIAS" val="The dental follicle gives rise to:"/>
  <p:tag name="ANSWERSALIAS" val="Enamel|smicln|Dentin|smicln|Cementum|smicln|Enamel organ"/>
  <p:tag name="CORRECTPOINTVALUE" val="10"/>
  <p:tag name="RESTORECOUNTDOWNTIMER" val="False"/>
  <p:tag name="COUNTDOWNSECONDS" val="60"/>
  <p:tag name="VALUES" val="Incorrect|smicln|Incorrect|smicln|Correct|smicln|Incorrect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344</Words>
  <Application>Microsoft Office PowerPoint</Application>
  <PresentationFormat>On-screen Show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Chart</vt:lpstr>
      <vt:lpstr>More Quizzes</vt:lpstr>
      <vt:lpstr>Quiz #11</vt:lpstr>
      <vt:lpstr>1. The earliest development of the tooth is directed by the expression of:</vt:lpstr>
      <vt:lpstr>2. Later tooth development and tooth patterning is directed by:</vt:lpstr>
      <vt:lpstr>3. The dental follicle gives rise to:</vt:lpstr>
      <vt:lpstr>4. Osteoblasts forming alveolar bone develop from:</vt:lpstr>
      <vt:lpstr>5. The initiation of the primary dentition begins at:</vt:lpstr>
      <vt:lpstr>6. The cells at the tip of the  pointer are:</vt:lpstr>
      <vt:lpstr>7. During the secretory phase the percentage of mineral in enamel is:</vt:lpstr>
      <vt:lpstr>8. The arrows point to:</vt:lpstr>
      <vt:lpstr>9. Secretory ameloblasts are found at:</vt:lpstr>
      <vt:lpstr>10. The structure at the tip of the pointer is a:</vt:lpstr>
      <vt:lpstr>Extra Credit Quiz #3</vt:lpstr>
      <vt:lpstr>1. Which of these images comes from the most mature tooth?</vt:lpstr>
      <vt:lpstr>2. The stellate reticulum is located at:</vt:lpstr>
      <vt:lpstr>3. Cells derived from neural crest are found at:</vt:lpstr>
      <vt:lpstr>4. Gnarled enamel is seen at:</vt:lpstr>
      <vt:lpstr>5. The structure at the tip of the pointer is a(n):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#11</dc:title>
  <dc:creator>marino</dc:creator>
  <cp:lastModifiedBy>marino</cp:lastModifiedBy>
  <cp:revision>12</cp:revision>
  <dcterms:created xsi:type="dcterms:W3CDTF">2010-11-16T18:06:41Z</dcterms:created>
  <dcterms:modified xsi:type="dcterms:W3CDTF">2010-11-25T02:40:16Z</dcterms:modified>
</cp:coreProperties>
</file>