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76A-1576-4A0B-B8B5-BF66DB1C417B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83FC-A9E8-420B-8DC6-332D14A2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3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76A-1576-4A0B-B8B5-BF66DB1C417B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83FC-A9E8-420B-8DC6-332D14A2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76A-1576-4A0B-B8B5-BF66DB1C417B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83FC-A9E8-420B-8DC6-332D14A2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0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76A-1576-4A0B-B8B5-BF66DB1C417B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83FC-A9E8-420B-8DC6-332D14A2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1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76A-1576-4A0B-B8B5-BF66DB1C417B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83FC-A9E8-420B-8DC6-332D14A2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7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76A-1576-4A0B-B8B5-BF66DB1C417B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83FC-A9E8-420B-8DC6-332D14A2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7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76A-1576-4A0B-B8B5-BF66DB1C417B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83FC-A9E8-420B-8DC6-332D14A2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6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76A-1576-4A0B-B8B5-BF66DB1C417B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83FC-A9E8-420B-8DC6-332D14A2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3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76A-1576-4A0B-B8B5-BF66DB1C417B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83FC-A9E8-420B-8DC6-332D14A2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6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76A-1576-4A0B-B8B5-BF66DB1C417B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83FC-A9E8-420B-8DC6-332D14A2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2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76A-1576-4A0B-B8B5-BF66DB1C417B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83FC-A9E8-420B-8DC6-332D14A2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76A-1576-4A0B-B8B5-BF66DB1C417B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83FC-A9E8-420B-8DC6-332D14A2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176A-1576-4A0B-B8B5-BF66DB1C417B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983FC-A9E8-420B-8DC6-332D14A2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6.xml"/><Relationship Id="rId7" Type="http://schemas.openxmlformats.org/officeDocument/2006/relationships/oleObject" Target="../embeddings/oleObject9.bin"/><Relationship Id="rId2" Type="http://schemas.openxmlformats.org/officeDocument/2006/relationships/tags" Target="../tags/tag35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8.xml"/><Relationship Id="rId10" Type="http://schemas.openxmlformats.org/officeDocument/2006/relationships/image" Target="../media/image2.png"/><Relationship Id="rId4" Type="http://schemas.openxmlformats.org/officeDocument/2006/relationships/tags" Target="../tags/tag37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40.xml"/><Relationship Id="rId7" Type="http://schemas.openxmlformats.org/officeDocument/2006/relationships/oleObject" Target="../embeddings/oleObject10.bin"/><Relationship Id="rId2" Type="http://schemas.openxmlformats.org/officeDocument/2006/relationships/tags" Target="../tags/tag39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2.xml"/><Relationship Id="rId10" Type="http://schemas.openxmlformats.org/officeDocument/2006/relationships/image" Target="../media/image2.png"/><Relationship Id="rId4" Type="http://schemas.openxmlformats.org/officeDocument/2006/relationships/tags" Target="../tags/tag41.xml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8.xml"/><Relationship Id="rId7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2.xml"/><Relationship Id="rId7" Type="http://schemas.openxmlformats.org/officeDocument/2006/relationships/oleObject" Target="../embeddings/oleObject3.bin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6.xml"/><Relationship Id="rId7" Type="http://schemas.openxmlformats.org/officeDocument/2006/relationships/oleObject" Target="../embeddings/oleObject4.bin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0.xml"/><Relationship Id="rId7" Type="http://schemas.openxmlformats.org/officeDocument/2006/relationships/oleObject" Target="../embeddings/oleObject5.bin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4.xml"/><Relationship Id="rId7" Type="http://schemas.openxmlformats.org/officeDocument/2006/relationships/oleObject" Target="../embeddings/oleObject6.bin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8.xml"/><Relationship Id="rId7" Type="http://schemas.openxmlformats.org/officeDocument/2006/relationships/oleObject" Target="../embeddings/oleObject7.bin"/><Relationship Id="rId2" Type="http://schemas.openxmlformats.org/officeDocument/2006/relationships/tags" Target="../tags/tag27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tags" Target="../tags/tag30.xml"/><Relationship Id="rId10" Type="http://schemas.openxmlformats.org/officeDocument/2006/relationships/image" Target="../media/image10.png"/><Relationship Id="rId4" Type="http://schemas.openxmlformats.org/officeDocument/2006/relationships/tags" Target="../tags/tag29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32.xml"/><Relationship Id="rId7" Type="http://schemas.openxmlformats.org/officeDocument/2006/relationships/oleObject" Target="../embeddings/oleObject8.bin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#12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49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9. The arrow points to the: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29544602"/>
              </p:ext>
            </p:extLst>
          </p:nvPr>
        </p:nvGraphicFramePr>
        <p:xfrm>
          <a:off x="2458" y="4289014"/>
          <a:ext cx="2283542" cy="256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58" y="4289014"/>
                        <a:ext cx="2283542" cy="256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16" y="3095625"/>
            <a:ext cx="6206784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Cementum</a:t>
            </a:r>
            <a:r>
              <a:rPr lang="en-US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Lamina </a:t>
            </a:r>
            <a:r>
              <a:rPr lang="en-US" dirty="0" err="1" smtClean="0"/>
              <a:t>dura</a:t>
            </a:r>
            <a:r>
              <a:rPr lang="en-US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Spongy bone.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Alveolar crest.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197106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58432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274638"/>
            <a:ext cx="3702050" cy="1143000"/>
          </a:xfrm>
        </p:spPr>
        <p:txBody>
          <a:bodyPr>
            <a:noAutofit/>
          </a:bodyPr>
          <a:lstStyle/>
          <a:p>
            <a:r>
              <a:rPr lang="en-US" sz="2800" smtClean="0"/>
              <a:t>10. The </a:t>
            </a:r>
            <a:r>
              <a:rPr lang="en-US" sz="2800" dirty="0" smtClean="0"/>
              <a:t>fibers at the tip of the pointer are the:</a:t>
            </a:r>
            <a:endParaRPr lang="en-US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3076488"/>
              </p:ext>
            </p:extLst>
          </p:nvPr>
        </p:nvGraphicFramePr>
        <p:xfrm>
          <a:off x="-4916" y="4343400"/>
          <a:ext cx="2235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4916" y="4343400"/>
                        <a:ext cx="223520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toot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152400"/>
            <a:ext cx="498475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5638800" y="3581400"/>
            <a:ext cx="2286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28600" y="1547018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err="1" smtClean="0"/>
              <a:t>Dentogingival</a:t>
            </a:r>
            <a:r>
              <a:rPr lang="en-US" sz="2400" dirty="0" smtClean="0"/>
              <a:t> fibers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Oblique fibers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err="1" smtClean="0"/>
              <a:t>Interradicular</a:t>
            </a:r>
            <a:r>
              <a:rPr lang="en-US" sz="2400" dirty="0" smtClean="0"/>
              <a:t> fibers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Alveolar crest fibers.</a:t>
            </a:r>
            <a:endParaRPr lang="en-US" sz="2400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7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2025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Which layer of dentin is closest to enamel?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62840755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Primary dentin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Secondary dentin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Reparative dentin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Mantle dentin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593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Which of the following is 70% inorganic material?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6317644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Enamel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Dentin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Cementum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Bone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406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3. Which of the following does not use collagen as a scaffolding for deposition of matrix?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09275202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Enamel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Dentin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Cementum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Bone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665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Mineralized matrix in dentin </a:t>
            </a:r>
            <a:r>
              <a:rPr lang="en-US" dirty="0" smtClean="0"/>
              <a:t>is</a:t>
            </a:r>
            <a:r>
              <a:rPr lang="en-US" dirty="0" smtClean="0"/>
              <a:t> nucleated upon </a:t>
            </a:r>
            <a:r>
              <a:rPr lang="en-US" dirty="0"/>
              <a:t>w</a:t>
            </a:r>
            <a:r>
              <a:rPr lang="en-US" dirty="0" smtClean="0"/>
              <a:t>hat type of collagen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2876225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Type 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Type II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Type III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Type XII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2823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Where would you find pulp stones?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14268749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CountdownNew"/>
          <p:cNvGrpSpPr/>
          <p:nvPr>
            <p:custDataLst>
              <p:tags r:id="rId4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periodontal ligament.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Reparative dentin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pulp cavity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Tomes granular layer.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80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Which cells are most associated with Von </a:t>
            </a:r>
            <a:r>
              <a:rPr lang="en-US" dirty="0" err="1" smtClean="0"/>
              <a:t>Korff’s</a:t>
            </a:r>
            <a:r>
              <a:rPr lang="en-US" dirty="0" smtClean="0"/>
              <a:t> fibers?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3545339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Fibroblasts of the periodontal ligament.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Odontoblasts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Ameloblasts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Cementoblasts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115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7. The cells at the tip of the pointer are:</a:t>
            </a:r>
            <a:endParaRPr lang="en-US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86447198"/>
              </p:ext>
            </p:extLst>
          </p:nvPr>
        </p:nvGraphicFramePr>
        <p:xfrm>
          <a:off x="6081252" y="2458"/>
          <a:ext cx="2910348" cy="3274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1252" y="2458"/>
                        <a:ext cx="2910348" cy="3274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lbell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13025"/>
            <a:ext cx="5638800" cy="42449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bell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124200" cy="2352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33600" y="4953000"/>
            <a:ext cx="533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743200" y="5029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5791200" y="32004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Ameloblasts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Odontoblasts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Cementoblasts</a:t>
            </a:r>
            <a:endParaRPr lang="en-US" dirty="0" smtClean="0"/>
          </a:p>
        </p:txBody>
      </p:sp>
      <p:grpSp>
        <p:nvGrpSpPr>
          <p:cNvPr id="12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11" name="CDShape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10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480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8. Which is formed first.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91872420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Primary </a:t>
            </a:r>
            <a:r>
              <a:rPr lang="en-US" dirty="0" err="1" smtClean="0"/>
              <a:t>cementum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Secondary </a:t>
            </a:r>
            <a:r>
              <a:rPr lang="en-US" dirty="0" err="1" smtClean="0"/>
              <a:t>cementum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Dentin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Enamel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7015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TPVERSION" val="2008"/>
  <p:tag name="PPVERSION" val="14.0"/>
  <p:tag name="TPFULLVERSION" val="4.2.3.231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DCDD611DEBF409F9427588D47754D00"/>
  <p:tag name="SLIDEID" val="1DCDD611DEBF409F9427588D47754D0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of the following does not use collagen as a scaffolding for deposition of matrix?"/>
  <p:tag name="ANSWERSALIAS" val="Enamel|smicln|Dentin|smicln|Cementum|smicln|Bone"/>
  <p:tag name="RESTORECOUNTDOWNTIMER" val="False"/>
  <p:tag name="COUNTDOWNSECONDS" val="60"/>
  <p:tag name="CORRECTPOINTVALUE" val="10"/>
  <p:tag name="VALUES" val="Correct|smicln|Incorrect|smicln|Incorrect|smicln|In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7"/>
  <p:tag name="FONTSIZE" val="32"/>
  <p:tag name="BULLETTYPE" val="ppBulletArabicPeriod"/>
  <p:tag name="ANSWERTEXT" val="Enamel&#10;Dentin&#10;Cementum&#10;Bo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A8774A321714C0398D6C0CD6F39C8F0"/>
  <p:tag name="SLIDEID" val="EA8774A321714C0398D6C0CD6F39C8F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neralized matrix is nucleated upon what type of collagen."/>
  <p:tag name="ANSWERSALIAS" val="Type I|smicln|Type II|smicln|Type III|smicln|Type XII"/>
  <p:tag name="RESTORECOUNTDOWNTIMER" val="False"/>
  <p:tag name="COUNTDOWNSECONDS" val="60"/>
  <p:tag name="CORRECTPOINTVALUE" val="10"/>
  <p:tag name="VALUES" val="Correct|smicln|Incorrect|smicln|In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2"/>
  <p:tag name="FONTSIZE" val="32"/>
  <p:tag name="BULLETTYPE" val="ppBulletArabicPeriod"/>
  <p:tag name="ANSWERTEXT" val="Type I&#10;Type II&#10;Type III&#10;Type XI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A53B1D2C7134C0BB3200930904F3F3D"/>
  <p:tag name="SLIDEID" val="8A53B1D2C7134C0BB3200930904F3F3D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RESTORECOUNTDOWNTIMER" val="False"/>
  <p:tag name="QUESTIONALIAS" val="Where would you find pulp stones?"/>
  <p:tag name="ANSWERSALIAS" val="The periodontal ligament.|smicln|Reparative dentin|smicln|The pulp cavity|smicln|Tomes granular layer."/>
  <p:tag name="COUNTDOWNSECONDS" val="60"/>
  <p:tag name="CORRECTPOINTVALUE" val="10"/>
  <p:tag name="VALUES" val="Incorrect|smicln|Incorrect|smicln|Correct|smicln|Incorr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1"/>
  <p:tag name="FONTSIZE" val="32"/>
  <p:tag name="BULLETTYPE" val="ppBulletArabicPeriod"/>
  <p:tag name="ANSWERTEXT" val="The periodontal ligament.&#10;Reparative dentin&#10;The pulp cavity&#10;Tomes granular layer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0A9638FF0CC4ADDA3868D9319556AEB"/>
  <p:tag name="SLIDEID" val="C0A9638FF0CC4ADDA3868D9319556AEB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CORRECTPOINTVALUE" val="10"/>
  <p:tag name="QUESTIONALIAS" val="Which cells are most associated with Von Korff’s fibers?"/>
  <p:tag name="ANSWERSALIAS" val="Fibroblasts of the periodontal ligament.|smicln|Odontoblasts|smicln|Ameloblasts|smicln|Cementoblasts."/>
  <p:tag name="RESTORECOUNTDOWNTIMER" val="False"/>
  <p:tag name="COUNTDOWNSECONDS" val="60"/>
  <p:tag name="VALUES" val="Incorrect|smicln|Correct|smicln|In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0"/>
  <p:tag name="FONTSIZE" val="32"/>
  <p:tag name="BULLETTYPE" val="ppBulletArabicPeriod"/>
  <p:tag name="ANSWERTEXT" val="Fibroblasts of the periodontal ligament.&#10;Odontoblasts&#10;Ameloblasts&#10;Cementoblast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0A386A1429344C5A496A3A51FB92FF1"/>
  <p:tag name="SLIDEID" val="70A386A1429344C5A496A3A51FB92FF1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cells at the tip of the pointer are:"/>
  <p:tag name="CORRECTPOINTVALUE" val="10"/>
  <p:tag name="ANSWERSALIAS" val="Ameloblasts|smicln|Odontoblasts|smicln|Cementoblasts"/>
  <p:tag name="RESTORECOUNTDOWNTIMER" val="False"/>
  <p:tag name="COUNTDOWNSECONDS" val="60"/>
  <p:tag name="VALUES" val="Correct|smicln|Incorrect|smicln|Incorrec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8"/>
  <p:tag name="FONTSIZE" val="32"/>
  <p:tag name="BULLETTYPE" val="ppBulletArabicPeriod"/>
  <p:tag name="ANSWERTEXT" val="Ameloblasts&#10;Odontoblasts&#10;Cementoblast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D5FD80AF16F4398B223A7CDFDD6B6F5"/>
  <p:tag name="SLIDEID" val="6D5FD80AF16F4398B223A7CDFDD6B6F5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layer of dentin is closest to enamel?"/>
  <p:tag name="ANSWERSALIAS" val="Primary dentin|smicln|Secondary dentin|smicln|Reparative dentin|smicln|Mantle dentin"/>
  <p:tag name="CORRECTPOINTVALUE" val="10"/>
  <p:tag name="RESTORECOUNTDOWNTIMER" val="False"/>
  <p:tag name="COUNTDOWNSECONDS" val="60"/>
  <p:tag name="VALUES" val="Incorrect|smicln|Incorrect|smicln|Incorrect|smicln|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84717F43FEF4808ACB3F66F9C0260BF"/>
  <p:tag name="SLIDEID" val="184717F43FEF4808ACB3F66F9C0260BF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CORRECTPOINTVALUE" val="10"/>
  <p:tag name="QUESTIONALIAS" val="Which is formed first."/>
  <p:tag name="ANSWERSALIAS" val="Primary cementum|smicln|Secondary cementum|smicln|Dentin|smicln|Enamel"/>
  <p:tag name="RESTORECOUNTDOWNTIMER" val="False"/>
  <p:tag name="COUNTDOWNSECONDS" val="60"/>
  <p:tag name="VALUES" val="Incorrect|smicln|Incorrect|smicln|Correct|smicln|Incorrec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9"/>
  <p:tag name="FONTSIZE" val="32"/>
  <p:tag name="BULLETTYPE" val="ppBulletArabicPeriod"/>
  <p:tag name="ANSWERTEXT" val="Primary cementum&#10;Secondary cementum&#10;Dentin&#10;Ename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F16C7C170F241F79F4D88F3E14747A2"/>
  <p:tag name="SLIDEID" val="1F16C7C170F241F79F4D88F3E14747A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arrow points to the:"/>
  <p:tag name="ANSWERSALIAS" val="Cementum.|smicln|Lamina dura.|smicln|Spongy bone.|smicln|Alveolar crest."/>
  <p:tag name="TOTALRESPONSES" val="0"/>
  <p:tag name="CORRECTPOINTVALUE" val="10"/>
  <p:tag name="RESTORECOUNTDOWNTIMER" val="False"/>
  <p:tag name="COUNTDOWNSECONDS" val="60"/>
  <p:tag name="VALUES" val="Incorrect|smicln|Correct|smicln|Incorrect|smicln|Incorrec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1"/>
  <p:tag name="FONTSIZE" val="32"/>
  <p:tag name="BULLETTYPE" val="ppBulletArabicPeriod"/>
  <p:tag name="ANSWERTEXT" val="Cementum.&#10;Lamina dura.&#10;Spongy bone.&#10;Alveolar cres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607AC24EC9C46D994D706BFEEE9C5CC"/>
  <p:tag name="SLIDEID" val="E607AC24EC9C46D994D706BFEEE9C5C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fibers at the tip of the pointer are the:"/>
  <p:tag name="CORRECTPOINTVALUE" val="10"/>
  <p:tag name="ANSWERSALIAS" val="Dentogingival fibers|smicln|Oblique fibers|smicln|Interradicular fibers|smicln|Alveolar crest fibers."/>
  <p:tag name="RESTORECOUNTDOWNTIMER" val="False"/>
  <p:tag name="COUNTDOWNSECONDS" val="60"/>
  <p:tag name="VALUES" val="Incorrect|smicln|Incorrect|smicln|Incorrect|smicln|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0"/>
  <p:tag name="FONTSIZE" val="24"/>
  <p:tag name="BULLETTYPE" val="ppBulletArabicPeriod"/>
  <p:tag name="ANSWERTEXT" val="Dentogingival fibers&#10;Oblique fibers&#10;Interradicular fibers&#10;Alveolar crest fibers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ANSWERBULLETS" val="3"/>
  <p:tag name="TEXTLENGTH" val="63"/>
  <p:tag name="FONTSIZE" val="32"/>
  <p:tag name="BULLETTYPE" val="ppBulletArabicPeriod"/>
  <p:tag name="ANSWERTEXT" val="Primary dentin&#10;Secondary dentin&#10;Reparative dentin&#10;Mantle denti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92847D4E3BF46B7AD395CDC1CF34118"/>
  <p:tag name="SLIDEID" val="D92847D4E3BF46B7AD395CDC1CF34118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CORRECTPOINTVALUE" val="10"/>
  <p:tag name="QUESTIONALIAS" val="Which of the following is 70% inorganic material?"/>
  <p:tag name="ANSWERSALIAS" val="Enamel|smicln|Dentin|smicln|Cementum|smicln|Bone"/>
  <p:tag name="RESTORECOUNTDOWNTIMER" val="False"/>
  <p:tag name="COUNTDOWNSECONDS" val="60"/>
  <p:tag name="VALUES" val="Incorrect|smicln|Correct|smicln|Incorrect|smicln|Incorrec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7"/>
  <p:tag name="FONTSIZE" val="32"/>
  <p:tag name="BULLETTYPE" val="ppBulletArabicPeriod"/>
  <p:tag name="ANSWERTEXT" val="Enamel&#10;Dentin&#10;Cementum&#10;Bon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206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Graph Chart</vt:lpstr>
      <vt:lpstr>Quiz #12</vt:lpstr>
      <vt:lpstr>1. Which layer of dentin is closest to enamel?</vt:lpstr>
      <vt:lpstr>2. Which of the following is 70% inorganic material?</vt:lpstr>
      <vt:lpstr>3. Which of the following does not use collagen as a scaffolding for deposition of matrix?</vt:lpstr>
      <vt:lpstr>4. Mineralized matrix in dentin is nucleated upon what type of collagen?</vt:lpstr>
      <vt:lpstr>5. Where would you find pulp stones?</vt:lpstr>
      <vt:lpstr>6. Which cells are most associated with Von Korff’s fibers?</vt:lpstr>
      <vt:lpstr>7. The cells at the tip of the pointer are:</vt:lpstr>
      <vt:lpstr>8. Which is formed first.</vt:lpstr>
      <vt:lpstr>9. The arrow points to the:</vt:lpstr>
      <vt:lpstr>10. The fibers at the tip of the pointer are the: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#12</dc:title>
  <dc:creator>marino</dc:creator>
  <cp:lastModifiedBy>marino</cp:lastModifiedBy>
  <cp:revision>10</cp:revision>
  <dcterms:created xsi:type="dcterms:W3CDTF">2010-11-30T16:40:03Z</dcterms:created>
  <dcterms:modified xsi:type="dcterms:W3CDTF">2010-11-30T18:19:12Z</dcterms:modified>
</cp:coreProperties>
</file>