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ags/tag29.xml" ContentType="application/vnd.openxmlformats-officedocument.presentationml.tag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notesSlides/notesSlide9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10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15.xml" ContentType="application/vnd.openxmlformats-officedocument.presentationml.tags+xml"/>
  <Override PartName="/ppt/notesSlides/notesSlide8.xml" ContentType="application/vnd.openxmlformats-officedocument.presentationml.notesSlide+xml"/>
  <Override PartName="/ppt/tags/tag24.xml" ContentType="application/vnd.openxmlformats-officedocument.presentationml.tags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6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21206E-E59F-4B03-984A-5D38D7272439}" type="datetimeFigureOut">
              <a:rPr lang="en-US" smtClean="0"/>
              <a:t>11/2/2009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D7518-417D-4C10-A9FF-B4513B5814D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D7518-417D-4C10-A9FF-B4513B5814D8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D7518-417D-4C10-A9FF-B4513B5814D8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D7518-417D-4C10-A9FF-B4513B5814D8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D7518-417D-4C10-A9FF-B4513B5814D8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D7518-417D-4C10-A9FF-B4513B5814D8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D7518-417D-4C10-A9FF-B4513B5814D8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D7518-417D-4C10-A9FF-B4513B5814D8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D7518-417D-4C10-A9FF-B4513B5814D8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D7518-417D-4C10-A9FF-B4513B5814D8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D7518-417D-4C10-A9FF-B4513B5814D8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D7518-417D-4C10-A9FF-B4513B5814D8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2B84-0298-4AE3-82C9-D2AE4743ED5F}" type="datetimeFigureOut">
              <a:rPr lang="en-US" smtClean="0"/>
              <a:t>11/2/2009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A3A0-F62A-4C78-875E-30CFA7E44F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2B84-0298-4AE3-82C9-D2AE4743ED5F}" type="datetimeFigureOut">
              <a:rPr lang="en-US" smtClean="0"/>
              <a:t>11/2/2009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A3A0-F62A-4C78-875E-30CFA7E44F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2B84-0298-4AE3-82C9-D2AE4743ED5F}" type="datetimeFigureOut">
              <a:rPr lang="en-US" smtClean="0"/>
              <a:t>11/2/2009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A3A0-F62A-4C78-875E-30CFA7E44F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2B84-0298-4AE3-82C9-D2AE4743ED5F}" type="datetimeFigureOut">
              <a:rPr lang="en-US" smtClean="0"/>
              <a:t>11/2/2009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A3A0-F62A-4C78-875E-30CFA7E44F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2B84-0298-4AE3-82C9-D2AE4743ED5F}" type="datetimeFigureOut">
              <a:rPr lang="en-US" smtClean="0"/>
              <a:t>11/2/2009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A3A0-F62A-4C78-875E-30CFA7E44F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2B84-0298-4AE3-82C9-D2AE4743ED5F}" type="datetimeFigureOut">
              <a:rPr lang="en-US" smtClean="0"/>
              <a:t>11/2/2009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A3A0-F62A-4C78-875E-30CFA7E44F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2B84-0298-4AE3-82C9-D2AE4743ED5F}" type="datetimeFigureOut">
              <a:rPr lang="en-US" smtClean="0"/>
              <a:t>11/2/2009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A3A0-F62A-4C78-875E-30CFA7E44F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2B84-0298-4AE3-82C9-D2AE4743ED5F}" type="datetimeFigureOut">
              <a:rPr lang="en-US" smtClean="0"/>
              <a:t>11/2/2009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A3A0-F62A-4C78-875E-30CFA7E44F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2B84-0298-4AE3-82C9-D2AE4743ED5F}" type="datetimeFigureOut">
              <a:rPr lang="en-US" smtClean="0"/>
              <a:t>11/2/2009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A3A0-F62A-4C78-875E-30CFA7E44F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2B84-0298-4AE3-82C9-D2AE4743ED5F}" type="datetimeFigureOut">
              <a:rPr lang="en-US" smtClean="0"/>
              <a:t>11/2/2009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A3A0-F62A-4C78-875E-30CFA7E44F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2B84-0298-4AE3-82C9-D2AE4743ED5F}" type="datetimeFigureOut">
              <a:rPr lang="en-US" smtClean="0"/>
              <a:t>11/2/2009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A3A0-F62A-4C78-875E-30CFA7E44F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2B84-0298-4AE3-82C9-D2AE4743ED5F}" type="datetimeFigureOut">
              <a:rPr lang="en-US" smtClean="0"/>
              <a:t>11/2/2009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A3A0-F62A-4C78-875E-30CFA7E44F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72B84-0298-4AE3-82C9-D2AE4743ED5F}" type="datetimeFigureOut">
              <a:rPr lang="en-US" smtClean="0"/>
              <a:t>11/2/2009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8A3A0-F62A-4C78-875E-30CFA7E44F5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7" Type="http://schemas.openxmlformats.org/officeDocument/2006/relationships/oleObject" Target="../embeddings/oleObject9.bin"/><Relationship Id="rId2" Type="http://schemas.openxmlformats.org/officeDocument/2006/relationships/tags" Target="../tags/tag27.xml"/><Relationship Id="rId1" Type="http://schemas.openxmlformats.org/officeDocument/2006/relationships/vmlDrawing" Target="../drawings/vmlDrawing9.vml"/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tags" Target="../tags/tag31.xml"/><Relationship Id="rId7" Type="http://schemas.openxmlformats.org/officeDocument/2006/relationships/oleObject" Target="../embeddings/oleObject10.bin"/><Relationship Id="rId2" Type="http://schemas.openxmlformats.org/officeDocument/2006/relationships/tags" Target="../tags/tag30.xml"/><Relationship Id="rId1" Type="http://schemas.openxmlformats.org/officeDocument/2006/relationships/vmlDrawing" Target="../drawings/vmlDrawing10.vml"/><Relationship Id="rId6" Type="http://schemas.openxmlformats.org/officeDocument/2006/relationships/notesSlide" Target="../notesSlides/notesSlide11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3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tags" Target="../tags/tag4.xml"/><Relationship Id="rId7" Type="http://schemas.openxmlformats.org/officeDocument/2006/relationships/oleObject" Target="../embeddings/oleObject1.bin"/><Relationship Id="rId2" Type="http://schemas.openxmlformats.org/officeDocument/2006/relationships/tags" Target="../tags/tag3.xml"/><Relationship Id="rId1" Type="http://schemas.openxmlformats.org/officeDocument/2006/relationships/vmlDrawing" Target="../drawings/vmlDrawing1.v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tags" Target="../tags/tag10.xml"/><Relationship Id="rId7" Type="http://schemas.openxmlformats.org/officeDocument/2006/relationships/oleObject" Target="../embeddings/oleObject3.bin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7" Type="http://schemas.openxmlformats.org/officeDocument/2006/relationships/oleObject" Target="../embeddings/oleObject4.bin"/><Relationship Id="rId2" Type="http://schemas.openxmlformats.org/officeDocument/2006/relationships/tags" Target="../tags/tag12.xml"/><Relationship Id="rId1" Type="http://schemas.openxmlformats.org/officeDocument/2006/relationships/vmlDrawing" Target="../drawings/vmlDrawing4.v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tags" Target="../tags/tag16.xml"/><Relationship Id="rId7" Type="http://schemas.openxmlformats.org/officeDocument/2006/relationships/oleObject" Target="../embeddings/oleObject5.bin"/><Relationship Id="rId2" Type="http://schemas.openxmlformats.org/officeDocument/2006/relationships/tags" Target="../tags/tag15.xml"/><Relationship Id="rId1" Type="http://schemas.openxmlformats.org/officeDocument/2006/relationships/vmlDrawing" Target="../drawings/vmlDrawing5.vml"/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7" Type="http://schemas.openxmlformats.org/officeDocument/2006/relationships/oleObject" Target="../embeddings/oleObject6.bin"/><Relationship Id="rId2" Type="http://schemas.openxmlformats.org/officeDocument/2006/relationships/tags" Target="../tags/tag18.xml"/><Relationship Id="rId1" Type="http://schemas.openxmlformats.org/officeDocument/2006/relationships/vmlDrawing" Target="../drawings/vmlDrawing6.vml"/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7" Type="http://schemas.openxmlformats.org/officeDocument/2006/relationships/oleObject" Target="../embeddings/oleObject7.bin"/><Relationship Id="rId2" Type="http://schemas.openxmlformats.org/officeDocument/2006/relationships/tags" Target="../tags/tag21.xml"/><Relationship Id="rId1" Type="http://schemas.openxmlformats.org/officeDocument/2006/relationships/vmlDrawing" Target="../drawings/vmlDrawing7.v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oleObject" Target="../embeddings/oleObject8.bin"/><Relationship Id="rId2" Type="http://schemas.openxmlformats.org/officeDocument/2006/relationships/tags" Target="../tags/tag24.xml"/><Relationship Id="rId1" Type="http://schemas.openxmlformats.org/officeDocument/2006/relationships/vmlDrawing" Target="../drawings/vmlDrawing8.vml"/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Quiz #9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9. The cells responsible for making sweat less salty (hypotonic) are the:</a:t>
            </a:r>
            <a:endParaRPr lang="en-US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432300" y="2679700"/>
          <a:ext cx="4724400" cy="4114800"/>
        </p:xfrm>
        <a:graphic>
          <a:graphicData uri="http://schemas.openxmlformats.org/presentationml/2006/ole">
            <p:oleObj spid="_x0000_s9218" name="Chart" r:id="rId7" imgW="4724400" imgH="411480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b="1" dirty="0" smtClean="0"/>
              <a:t> </a:t>
            </a:r>
            <a:r>
              <a:rPr lang="en-US" b="1" dirty="0" err="1" smtClean="0"/>
              <a:t>Secretory</a:t>
            </a:r>
            <a:r>
              <a:rPr lang="en-US" b="1" dirty="0" smtClean="0"/>
              <a:t> </a:t>
            </a:r>
            <a:r>
              <a:rPr lang="en-US" b="1" dirty="0"/>
              <a:t>cells of the sweat gland</a:t>
            </a:r>
            <a:r>
              <a:rPr lang="en-US" b="1" dirty="0" smtClean="0"/>
              <a:t>.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b="1" dirty="0" smtClean="0"/>
              <a:t> </a:t>
            </a:r>
            <a:r>
              <a:rPr lang="en-US" b="1" dirty="0" err="1"/>
              <a:t>Myoepithelial</a:t>
            </a:r>
            <a:r>
              <a:rPr lang="en-US" b="1" dirty="0"/>
              <a:t> cells of the sweat gland</a:t>
            </a:r>
            <a:r>
              <a:rPr lang="en-US" b="1" dirty="0" smtClean="0"/>
              <a:t>.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b="1" dirty="0" smtClean="0"/>
              <a:t> Epithelial </a:t>
            </a:r>
            <a:r>
              <a:rPr lang="en-US" b="1" dirty="0"/>
              <a:t>cells of the sweat duct</a:t>
            </a:r>
            <a:r>
              <a:rPr lang="en-US" b="1" dirty="0" smtClean="0"/>
              <a:t>.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b="1" dirty="0" smtClean="0"/>
              <a:t> None </a:t>
            </a:r>
            <a:r>
              <a:rPr lang="en-US" b="1" dirty="0"/>
              <a:t>of the above.</a:t>
            </a:r>
            <a:endParaRPr lang="en-US" b="1" dirty="0"/>
          </a:p>
        </p:txBody>
      </p:sp>
      <p:grpSp>
        <p:nvGrpSpPr>
          <p:cNvPr id="10" name="Countdown"/>
          <p:cNvGrpSpPr/>
          <p:nvPr>
            <p:custDataLst>
              <p:tags r:id="rId4"/>
            </p:custDataLst>
          </p:nvPr>
        </p:nvGrpSpPr>
        <p:grpSpPr>
          <a:xfrm>
            <a:off x="3048000" y="4572000"/>
            <a:ext cx="838200" cy="1514475"/>
            <a:chOff x="457200" y="5105400"/>
            <a:chExt cx="838200" cy="1514475"/>
          </a:xfrm>
        </p:grpSpPr>
        <p:sp>
          <p:nvSpPr>
            <p:cNvPr id="9" name="CDGlassBottom"/>
            <p:cNvSpPr/>
            <p:nvPr/>
          </p:nvSpPr>
          <p:spPr>
            <a:xfrm rot="16200000">
              <a:off x="676275" y="6134100"/>
              <a:ext cx="381000" cy="266700"/>
            </a:xfrm>
            <a:prstGeom prst="homePlate">
              <a:avLst/>
            </a:prstGeom>
            <a:solidFill>
              <a:schemeClr val="accent1">
                <a:alpha val="0"/>
              </a:schemeClr>
            </a:soli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DGlassTop"/>
            <p:cNvSpPr/>
            <p:nvPr/>
          </p:nvSpPr>
          <p:spPr>
            <a:xfrm rot="5400000">
              <a:off x="676275" y="5753100"/>
              <a:ext cx="381000" cy="266700"/>
            </a:xfrm>
            <a:prstGeom prst="homePlate">
              <a:avLst/>
            </a:prstGeom>
            <a:solidFill>
              <a:schemeClr val="accent1"/>
            </a:soli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CDText"/>
            <p:cNvSpPr txBox="1"/>
            <p:nvPr/>
          </p:nvSpPr>
          <p:spPr>
            <a:xfrm>
              <a:off x="457200" y="5105400"/>
              <a:ext cx="838200" cy="519112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pPr algn="ctr"/>
              <a:r>
                <a:rPr lang="en-US" sz="2800" b="1" dirty="0" smtClean="0">
                  <a:latin typeface="Times New Roman"/>
                </a:rPr>
                <a:t>60</a:t>
              </a:r>
              <a:endParaRPr lang="en-US" sz="2800" b="1" dirty="0">
                <a:latin typeface="Times New Roman"/>
              </a:endParaRPr>
            </a:p>
          </p:txBody>
        </p:sp>
        <p:sp>
          <p:nvSpPr>
            <p:cNvPr id="6" name="CDCapTop"/>
            <p:cNvSpPr/>
            <p:nvPr/>
          </p:nvSpPr>
          <p:spPr>
            <a:xfrm>
              <a:off x="600075" y="5534025"/>
              <a:ext cx="533400" cy="152400"/>
            </a:xfrm>
            <a:prstGeom prst="trapezoid">
              <a:avLst/>
            </a:prstGeom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1"/>
              <a:tileRect/>
            </a:gra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DCapBottom"/>
            <p:cNvSpPr/>
            <p:nvPr/>
          </p:nvSpPr>
          <p:spPr>
            <a:xfrm rot="10800000">
              <a:off x="600075" y="6467475"/>
              <a:ext cx="533400" cy="152400"/>
            </a:xfrm>
            <a:prstGeom prst="trapezoid">
              <a:avLst/>
            </a:prstGeom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1"/>
              <a:tileRect/>
            </a:gra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10. Cells without chromatin are  found in the:</a:t>
            </a:r>
            <a:endParaRPr lang="en-US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-685800" y="3886200"/>
          <a:ext cx="4724400" cy="4114800"/>
        </p:xfrm>
        <a:graphic>
          <a:graphicData uri="http://schemas.openxmlformats.org/presentationml/2006/ole">
            <p:oleObj spid="_x0000_s10242" name="Chart" r:id="rId7" imgW="4724400" imgH="4114800" progId="MSGraph.Chart.8">
              <p:embed followColorScheme="full"/>
            </p:oleObj>
          </a:graphicData>
        </a:graphic>
      </p:graphicFrame>
      <p:pic>
        <p:nvPicPr>
          <p:cNvPr id="12" name="Picture 2"/>
          <p:cNvPicPr>
            <a:picLocks noChangeArrowheads="1"/>
          </p:cNvPicPr>
          <p:nvPr/>
        </p:nvPicPr>
        <p:blipFill>
          <a:blip r:embed="rId8">
            <a:lum bright="-10000" contrast="38000"/>
          </a:blip>
          <a:srcRect/>
          <a:stretch>
            <a:fillRect/>
          </a:stretch>
        </p:blipFill>
        <p:spPr bwMode="auto">
          <a:xfrm>
            <a:off x="4632325" y="1524000"/>
            <a:ext cx="4511675" cy="472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6156325" y="2057400"/>
            <a:ext cx="323850" cy="369888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65725" y="3276600"/>
            <a:ext cx="317500" cy="369888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213725" y="5562600"/>
            <a:ext cx="330200" cy="369888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61125" y="4267200"/>
            <a:ext cx="317500" cy="369888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C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470525" y="3505200"/>
            <a:ext cx="457200" cy="152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Countdown"/>
          <p:cNvGrpSpPr/>
          <p:nvPr>
            <p:custDataLst>
              <p:tags r:id="rId3"/>
            </p:custDataLst>
          </p:nvPr>
        </p:nvGrpSpPr>
        <p:grpSpPr>
          <a:xfrm>
            <a:off x="3581400" y="4953000"/>
            <a:ext cx="838200" cy="1514475"/>
            <a:chOff x="457200" y="5105400"/>
            <a:chExt cx="838200" cy="1514475"/>
          </a:xfrm>
        </p:grpSpPr>
        <p:sp>
          <p:nvSpPr>
            <p:cNvPr id="23" name="CDGlassBottom"/>
            <p:cNvSpPr/>
            <p:nvPr/>
          </p:nvSpPr>
          <p:spPr>
            <a:xfrm rot="16200000">
              <a:off x="676275" y="6134100"/>
              <a:ext cx="381000" cy="266700"/>
            </a:xfrm>
            <a:prstGeom prst="homePlate">
              <a:avLst/>
            </a:prstGeom>
            <a:solidFill>
              <a:schemeClr val="accent1">
                <a:alpha val="0"/>
              </a:schemeClr>
            </a:soli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CDGlassTop"/>
            <p:cNvSpPr/>
            <p:nvPr/>
          </p:nvSpPr>
          <p:spPr>
            <a:xfrm rot="5400000">
              <a:off x="676275" y="5753100"/>
              <a:ext cx="381000" cy="266700"/>
            </a:xfrm>
            <a:prstGeom prst="homePlate">
              <a:avLst/>
            </a:prstGeom>
            <a:solidFill>
              <a:schemeClr val="accent1"/>
            </a:soli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CDText"/>
            <p:cNvSpPr txBox="1"/>
            <p:nvPr/>
          </p:nvSpPr>
          <p:spPr>
            <a:xfrm>
              <a:off x="457200" y="5105400"/>
              <a:ext cx="838200" cy="519112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pPr algn="ctr"/>
              <a:r>
                <a:rPr lang="en-US" sz="2800" b="1" dirty="0" smtClean="0">
                  <a:latin typeface="Times New Roman"/>
                </a:rPr>
                <a:t>60</a:t>
              </a:r>
              <a:endParaRPr lang="en-US" sz="2800" b="1" dirty="0">
                <a:latin typeface="Times New Roman"/>
              </a:endParaRPr>
            </a:p>
          </p:txBody>
        </p:sp>
        <p:sp>
          <p:nvSpPr>
            <p:cNvPr id="20" name="CDCapTop"/>
            <p:cNvSpPr/>
            <p:nvPr/>
          </p:nvSpPr>
          <p:spPr>
            <a:xfrm>
              <a:off x="600075" y="5534025"/>
              <a:ext cx="533400" cy="152400"/>
            </a:xfrm>
            <a:prstGeom prst="trapezoid">
              <a:avLst/>
            </a:prstGeom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1"/>
              <a:tileRect/>
            </a:gra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CDCapBottom"/>
            <p:cNvSpPr/>
            <p:nvPr/>
          </p:nvSpPr>
          <p:spPr>
            <a:xfrm rot="10800000">
              <a:off x="600075" y="6467475"/>
              <a:ext cx="533400" cy="152400"/>
            </a:xfrm>
            <a:prstGeom prst="trapezoid">
              <a:avLst/>
            </a:prstGeom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1"/>
              <a:tileRect/>
            </a:gra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D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-762000" y="304800"/>
            <a:ext cx="5105400" cy="1143000"/>
          </a:xfrm>
        </p:spPr>
        <p:txBody>
          <a:bodyPr>
            <a:normAutofit/>
          </a:bodyPr>
          <a:lstStyle/>
          <a:p>
            <a:pPr marL="1371600" lvl="2" indent="-457200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/>
              <a:t>1. The </a:t>
            </a:r>
            <a:r>
              <a:rPr lang="en-US" sz="3200" b="1" dirty="0"/>
              <a:t>arrow is </a:t>
            </a:r>
            <a:r>
              <a:rPr lang="en-US" sz="3200" b="1" dirty="0" smtClean="0"/>
              <a:t>in a</a:t>
            </a:r>
            <a:r>
              <a:rPr lang="en-US" sz="3200" b="1" dirty="0"/>
              <a:t>:</a:t>
            </a:r>
            <a:endParaRPr lang="en-US" sz="3200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-609600" y="4114800"/>
          <a:ext cx="4724400" cy="4114800"/>
        </p:xfrm>
        <a:graphic>
          <a:graphicData uri="http://schemas.openxmlformats.org/presentationml/2006/ole">
            <p:oleObj spid="_x0000_s1026" name="Chart" r:id="rId7" imgW="4724400" imgH="411480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b="1" dirty="0" smtClean="0"/>
              <a:t>Sweat gland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b="1" dirty="0"/>
              <a:t>H</a:t>
            </a:r>
            <a:r>
              <a:rPr lang="en-US" b="1" dirty="0" smtClean="0"/>
              <a:t>air follicle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b="1" dirty="0" smtClean="0"/>
              <a:t>Sebaceous gland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b="1" dirty="0" smtClean="0"/>
              <a:t>Group </a:t>
            </a:r>
            <a:r>
              <a:rPr lang="en-US" b="1" dirty="0"/>
              <a:t>of fat cells</a:t>
            </a:r>
            <a:endParaRPr lang="en-US" b="1" dirty="0"/>
          </a:p>
        </p:txBody>
      </p:sp>
      <p:pic>
        <p:nvPicPr>
          <p:cNvPr id="5" name="Picture 2"/>
          <p:cNvPicPr>
            <a:picLocks noChangeArrowheads="1"/>
          </p:cNvPicPr>
          <p:nvPr/>
        </p:nvPicPr>
        <p:blipFill>
          <a:blip r:embed="rId8">
            <a:lum bright="-22000" contrast="40000"/>
          </a:blip>
          <a:srcRect/>
          <a:stretch>
            <a:fillRect/>
          </a:stretch>
        </p:blipFill>
        <p:spPr bwMode="auto">
          <a:xfrm rot="16200000">
            <a:off x="4772818" y="-429418"/>
            <a:ext cx="3484563" cy="495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6" name="Line 5"/>
          <p:cNvSpPr>
            <a:spLocks noChangeShapeType="1"/>
          </p:cNvSpPr>
          <p:nvPr/>
        </p:nvSpPr>
        <p:spPr bwMode="auto">
          <a:xfrm rot="16200000" flipV="1">
            <a:off x="6044406" y="280194"/>
            <a:ext cx="325438" cy="67945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" name="Countdown"/>
          <p:cNvGrpSpPr/>
          <p:nvPr>
            <p:custDataLst>
              <p:tags r:id="rId4"/>
            </p:custDataLst>
          </p:nvPr>
        </p:nvGrpSpPr>
        <p:grpSpPr>
          <a:xfrm>
            <a:off x="8178800" y="5216525"/>
            <a:ext cx="838200" cy="1514475"/>
            <a:chOff x="457200" y="5105400"/>
            <a:chExt cx="838200" cy="1514475"/>
          </a:xfrm>
        </p:grpSpPr>
        <p:sp>
          <p:nvSpPr>
            <p:cNvPr id="11" name="CDGlassBottom"/>
            <p:cNvSpPr/>
            <p:nvPr/>
          </p:nvSpPr>
          <p:spPr>
            <a:xfrm rot="16200000">
              <a:off x="676275" y="6134100"/>
              <a:ext cx="381000" cy="266700"/>
            </a:xfrm>
            <a:prstGeom prst="homePlate">
              <a:avLst/>
            </a:prstGeom>
            <a:solidFill>
              <a:schemeClr val="accent1">
                <a:alpha val="0"/>
              </a:schemeClr>
            </a:soli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CDGlassTop"/>
            <p:cNvSpPr/>
            <p:nvPr/>
          </p:nvSpPr>
          <p:spPr>
            <a:xfrm rot="5400000">
              <a:off x="676275" y="5753100"/>
              <a:ext cx="381000" cy="266700"/>
            </a:xfrm>
            <a:prstGeom prst="homePlate">
              <a:avLst/>
            </a:prstGeom>
            <a:solidFill>
              <a:schemeClr val="accent1"/>
            </a:soli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DText"/>
            <p:cNvSpPr txBox="1"/>
            <p:nvPr/>
          </p:nvSpPr>
          <p:spPr>
            <a:xfrm>
              <a:off x="457200" y="5105400"/>
              <a:ext cx="838200" cy="519112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pPr algn="ctr"/>
              <a:r>
                <a:rPr lang="en-US" sz="2800" b="1" dirty="0" smtClean="0">
                  <a:latin typeface="Times New Roman"/>
                </a:rPr>
                <a:t>60</a:t>
              </a:r>
              <a:endParaRPr lang="en-US" sz="2800" b="1" dirty="0">
                <a:latin typeface="Times New Roman"/>
              </a:endParaRPr>
            </a:p>
          </p:txBody>
        </p:sp>
        <p:sp>
          <p:nvSpPr>
            <p:cNvPr id="8" name="CDCapTop"/>
            <p:cNvSpPr/>
            <p:nvPr/>
          </p:nvSpPr>
          <p:spPr>
            <a:xfrm>
              <a:off x="600075" y="5534025"/>
              <a:ext cx="533400" cy="152400"/>
            </a:xfrm>
            <a:prstGeom prst="trapezoid">
              <a:avLst/>
            </a:prstGeom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1"/>
              <a:tileRect/>
            </a:gra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DCapBottom"/>
            <p:cNvSpPr/>
            <p:nvPr/>
          </p:nvSpPr>
          <p:spPr>
            <a:xfrm rot="10800000">
              <a:off x="600075" y="6467475"/>
              <a:ext cx="533400" cy="152400"/>
            </a:xfrm>
            <a:prstGeom prst="trapezoid">
              <a:avLst/>
            </a:prstGeom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1"/>
              <a:tileRect/>
            </a:gra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57200" indent="-457200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2. Proliferating cells in the </a:t>
            </a:r>
            <a:r>
              <a:rPr lang="en-US" b="1" dirty="0" smtClean="0"/>
              <a:t>epidermis are  found </a:t>
            </a:r>
            <a:r>
              <a:rPr lang="en-US" b="1" dirty="0"/>
              <a:t>in:</a:t>
            </a:r>
            <a:endParaRPr lang="en-US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-533400" y="4038600"/>
          <a:ext cx="4724400" cy="4114800"/>
        </p:xfrm>
        <a:graphic>
          <a:graphicData uri="http://schemas.openxmlformats.org/presentationml/2006/ole">
            <p:oleObj spid="_x0000_s2050" name="Chart" r:id="rId7" imgW="4724400" imgH="4114800" progId="MSGraph.Chart.8">
              <p:embed followColorScheme="full"/>
            </p:oleObj>
          </a:graphicData>
        </a:graphic>
      </p:graphicFrame>
      <p:pic>
        <p:nvPicPr>
          <p:cNvPr id="5" name="Picture 2"/>
          <p:cNvPicPr>
            <a:picLocks noChangeArrowheads="1"/>
          </p:cNvPicPr>
          <p:nvPr/>
        </p:nvPicPr>
        <p:blipFill>
          <a:blip r:embed="rId8">
            <a:lum bright="-16000" contrast="42000"/>
          </a:blip>
          <a:srcRect/>
          <a:stretch>
            <a:fillRect/>
          </a:stretch>
        </p:blipFill>
        <p:spPr bwMode="auto">
          <a:xfrm>
            <a:off x="5662613" y="1054100"/>
            <a:ext cx="3481387" cy="5803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772400" y="4787900"/>
            <a:ext cx="323850" cy="369888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686800" y="4102100"/>
            <a:ext cx="317500" cy="369888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62800" y="1358900"/>
            <a:ext cx="317500" cy="369888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C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8153400" y="5092700"/>
            <a:ext cx="457200" cy="152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8572501" y="4826000"/>
            <a:ext cx="685800" cy="31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Countdown"/>
          <p:cNvGrpSpPr/>
          <p:nvPr>
            <p:custDataLst>
              <p:tags r:id="rId3"/>
            </p:custDataLst>
          </p:nvPr>
        </p:nvGrpSpPr>
        <p:grpSpPr>
          <a:xfrm>
            <a:off x="4419600" y="5343525"/>
            <a:ext cx="838200" cy="1514475"/>
            <a:chOff x="457200" y="5105400"/>
            <a:chExt cx="838200" cy="1514475"/>
          </a:xfrm>
        </p:grpSpPr>
        <p:sp>
          <p:nvSpPr>
            <p:cNvPr id="16" name="CDGlassBottom"/>
            <p:cNvSpPr/>
            <p:nvPr/>
          </p:nvSpPr>
          <p:spPr>
            <a:xfrm rot="16200000">
              <a:off x="676275" y="6134100"/>
              <a:ext cx="381000" cy="266700"/>
            </a:xfrm>
            <a:prstGeom prst="homePlate">
              <a:avLst/>
            </a:prstGeom>
            <a:solidFill>
              <a:schemeClr val="accent1">
                <a:alpha val="0"/>
              </a:schemeClr>
            </a:soli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CDGlassTop"/>
            <p:cNvSpPr/>
            <p:nvPr/>
          </p:nvSpPr>
          <p:spPr>
            <a:xfrm rot="5400000">
              <a:off x="676275" y="5753100"/>
              <a:ext cx="381000" cy="266700"/>
            </a:xfrm>
            <a:prstGeom prst="homePlate">
              <a:avLst/>
            </a:prstGeom>
            <a:solidFill>
              <a:schemeClr val="accent1"/>
            </a:soli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CDText"/>
            <p:cNvSpPr txBox="1"/>
            <p:nvPr/>
          </p:nvSpPr>
          <p:spPr>
            <a:xfrm>
              <a:off x="457200" y="5105400"/>
              <a:ext cx="838200" cy="519112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pPr algn="ctr"/>
              <a:r>
                <a:rPr lang="en-US" sz="2800" b="1" dirty="0" smtClean="0">
                  <a:latin typeface="Times New Roman"/>
                </a:rPr>
                <a:t>60</a:t>
              </a:r>
              <a:endParaRPr lang="en-US" sz="2800" b="1" dirty="0">
                <a:latin typeface="Times New Roman"/>
              </a:endParaRPr>
            </a:p>
          </p:txBody>
        </p:sp>
        <p:sp>
          <p:nvSpPr>
            <p:cNvPr id="13" name="CDCapTop"/>
            <p:cNvSpPr/>
            <p:nvPr/>
          </p:nvSpPr>
          <p:spPr>
            <a:xfrm>
              <a:off x="600075" y="5534025"/>
              <a:ext cx="533400" cy="152400"/>
            </a:xfrm>
            <a:prstGeom prst="trapezoid">
              <a:avLst/>
            </a:prstGeom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1"/>
              <a:tileRect/>
            </a:gra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CDCapBottom"/>
            <p:cNvSpPr/>
            <p:nvPr/>
          </p:nvSpPr>
          <p:spPr>
            <a:xfrm rot="10800000">
              <a:off x="600075" y="6467475"/>
              <a:ext cx="533400" cy="152400"/>
            </a:xfrm>
            <a:prstGeom prst="trapezoid">
              <a:avLst/>
            </a:prstGeom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1"/>
              <a:tileRect/>
            </a:gra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but not 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 but not 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 only.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and B</a:t>
            </a:r>
            <a:endParaRPr lang="en-US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3. The arrows are in a:</a:t>
            </a:r>
            <a:endParaRPr lang="en-US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-1143000" y="3962400"/>
          <a:ext cx="4724400" cy="4114800"/>
        </p:xfrm>
        <a:graphic>
          <a:graphicData uri="http://schemas.openxmlformats.org/presentationml/2006/ole">
            <p:oleObj spid="_x0000_s3074" name="Chart" r:id="rId7" imgW="4724400" imgH="4114800" progId="MSGraph.Chart.8">
              <p:embed followColorScheme="full"/>
            </p:oleObj>
          </a:graphicData>
        </a:graphic>
      </p:graphicFrame>
      <p:pic>
        <p:nvPicPr>
          <p:cNvPr id="5" name="Picture 2"/>
          <p:cNvPicPr>
            <a:picLocks noChangeArrowheads="1"/>
          </p:cNvPicPr>
          <p:nvPr/>
        </p:nvPicPr>
        <p:blipFill>
          <a:blip r:embed="rId8">
            <a:lum bright="-18000" contrast="34000"/>
          </a:blip>
          <a:srcRect/>
          <a:stretch>
            <a:fillRect/>
          </a:stretch>
        </p:blipFill>
        <p:spPr bwMode="auto">
          <a:xfrm>
            <a:off x="4948237" y="1828800"/>
            <a:ext cx="4195763" cy="4438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7513637" y="2925763"/>
            <a:ext cx="658813" cy="481012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7005637" y="3733800"/>
            <a:ext cx="658813" cy="481013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V="1">
            <a:off x="6624637" y="4953000"/>
            <a:ext cx="658813" cy="481013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b="1" dirty="0" smtClean="0"/>
              <a:t>Sweat gland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b="1" dirty="0" smtClean="0"/>
              <a:t>Hair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b="1" dirty="0" smtClean="0"/>
              <a:t>Sweat duct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b="1" dirty="0" smtClean="0"/>
              <a:t>Blood </a:t>
            </a:r>
            <a:r>
              <a:rPr lang="en-US" b="1" dirty="0"/>
              <a:t>vessel</a:t>
            </a:r>
            <a:endParaRPr lang="en-US" b="1" dirty="0"/>
          </a:p>
        </p:txBody>
      </p:sp>
      <p:grpSp>
        <p:nvGrpSpPr>
          <p:cNvPr id="14" name="Countdown"/>
          <p:cNvGrpSpPr/>
          <p:nvPr>
            <p:custDataLst>
              <p:tags r:id="rId4"/>
            </p:custDataLst>
          </p:nvPr>
        </p:nvGrpSpPr>
        <p:grpSpPr>
          <a:xfrm>
            <a:off x="3733800" y="5029200"/>
            <a:ext cx="838200" cy="1514475"/>
            <a:chOff x="457200" y="5105400"/>
            <a:chExt cx="838200" cy="1514475"/>
          </a:xfrm>
        </p:grpSpPr>
        <p:sp>
          <p:nvSpPr>
            <p:cNvPr id="13" name="CDGlassBottom"/>
            <p:cNvSpPr/>
            <p:nvPr/>
          </p:nvSpPr>
          <p:spPr>
            <a:xfrm rot="16200000">
              <a:off x="676275" y="6134100"/>
              <a:ext cx="381000" cy="266700"/>
            </a:xfrm>
            <a:prstGeom prst="homePlate">
              <a:avLst/>
            </a:prstGeom>
            <a:solidFill>
              <a:schemeClr val="accent1">
                <a:alpha val="0"/>
              </a:schemeClr>
            </a:soli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DGlassTop"/>
            <p:cNvSpPr/>
            <p:nvPr/>
          </p:nvSpPr>
          <p:spPr>
            <a:xfrm rot="5400000">
              <a:off x="676275" y="5753100"/>
              <a:ext cx="381000" cy="266700"/>
            </a:xfrm>
            <a:prstGeom prst="homePlate">
              <a:avLst/>
            </a:prstGeom>
            <a:solidFill>
              <a:schemeClr val="accent1"/>
            </a:soli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CDText"/>
            <p:cNvSpPr txBox="1"/>
            <p:nvPr/>
          </p:nvSpPr>
          <p:spPr>
            <a:xfrm>
              <a:off x="457200" y="5105400"/>
              <a:ext cx="838200" cy="519112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pPr algn="ctr"/>
              <a:r>
                <a:rPr lang="en-US" sz="2800" b="1" dirty="0" smtClean="0">
                  <a:latin typeface="Times New Roman"/>
                </a:rPr>
                <a:t>60</a:t>
              </a:r>
              <a:endParaRPr lang="en-US" sz="2800" b="1" dirty="0">
                <a:latin typeface="Times New Roman"/>
              </a:endParaRPr>
            </a:p>
          </p:txBody>
        </p:sp>
        <p:sp>
          <p:nvSpPr>
            <p:cNvPr id="10" name="CDCapTop"/>
            <p:cNvSpPr/>
            <p:nvPr/>
          </p:nvSpPr>
          <p:spPr>
            <a:xfrm>
              <a:off x="600075" y="5534025"/>
              <a:ext cx="533400" cy="152400"/>
            </a:xfrm>
            <a:prstGeom prst="trapezoid">
              <a:avLst/>
            </a:prstGeom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1"/>
              <a:tileRect/>
            </a:gra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CDCapBottom"/>
            <p:cNvSpPr/>
            <p:nvPr/>
          </p:nvSpPr>
          <p:spPr>
            <a:xfrm rot="10800000">
              <a:off x="600075" y="6467475"/>
              <a:ext cx="533400" cy="152400"/>
            </a:xfrm>
            <a:prstGeom prst="trapezoid">
              <a:avLst/>
            </a:prstGeom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1"/>
              <a:tileRect/>
            </a:gra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4. Blood vessels involved in thermal regulation are found in the:</a:t>
            </a:r>
            <a:endParaRPr lang="en-US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432300" y="2679700"/>
          <a:ext cx="4724400" cy="4114800"/>
        </p:xfrm>
        <a:graphic>
          <a:graphicData uri="http://schemas.openxmlformats.org/presentationml/2006/ole">
            <p:oleObj spid="_x0000_s4098" name="Chart" r:id="rId7" imgW="4724400" imgH="411480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b="1" dirty="0" smtClean="0"/>
              <a:t>1. </a:t>
            </a:r>
            <a:r>
              <a:rPr lang="en-US" b="1" dirty="0"/>
              <a:t>Stratum </a:t>
            </a:r>
            <a:r>
              <a:rPr lang="en-US" b="1" dirty="0" err="1"/>
              <a:t>granulosum</a:t>
            </a:r>
            <a:r>
              <a:rPr lang="en-US" b="1" dirty="0"/>
              <a:t>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b="1" dirty="0" smtClean="0"/>
              <a:t>2. </a:t>
            </a:r>
            <a:r>
              <a:rPr lang="en-US" b="1" dirty="0"/>
              <a:t>Stratum </a:t>
            </a:r>
            <a:r>
              <a:rPr lang="en-US" b="1" dirty="0" err="1"/>
              <a:t>corneum</a:t>
            </a:r>
            <a:r>
              <a:rPr lang="en-US" b="1" dirty="0"/>
              <a:t>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b="1" dirty="0" smtClean="0"/>
              <a:t>3. </a:t>
            </a:r>
            <a:r>
              <a:rPr lang="en-US" b="1" dirty="0"/>
              <a:t>Dermis.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b="1" dirty="0" smtClean="0"/>
              <a:t>4. </a:t>
            </a:r>
            <a:r>
              <a:rPr lang="en-US" b="1" dirty="0"/>
              <a:t>Stratum </a:t>
            </a:r>
            <a:r>
              <a:rPr lang="en-US" b="1" dirty="0" err="1"/>
              <a:t>spinosum</a:t>
            </a:r>
            <a:endParaRPr lang="en-US" dirty="0"/>
          </a:p>
        </p:txBody>
      </p:sp>
      <p:grpSp>
        <p:nvGrpSpPr>
          <p:cNvPr id="10" name="Countdown"/>
          <p:cNvGrpSpPr/>
          <p:nvPr>
            <p:custDataLst>
              <p:tags r:id="rId4"/>
            </p:custDataLst>
          </p:nvPr>
        </p:nvGrpSpPr>
        <p:grpSpPr>
          <a:xfrm>
            <a:off x="8178800" y="5216525"/>
            <a:ext cx="838200" cy="1514475"/>
            <a:chOff x="457200" y="5105400"/>
            <a:chExt cx="838200" cy="1514475"/>
          </a:xfrm>
        </p:grpSpPr>
        <p:sp>
          <p:nvSpPr>
            <p:cNvPr id="9" name="CDGlassBottom"/>
            <p:cNvSpPr/>
            <p:nvPr/>
          </p:nvSpPr>
          <p:spPr>
            <a:xfrm rot="16200000">
              <a:off x="676275" y="6134100"/>
              <a:ext cx="381000" cy="266700"/>
            </a:xfrm>
            <a:prstGeom prst="homePlate">
              <a:avLst/>
            </a:prstGeom>
            <a:solidFill>
              <a:schemeClr val="accent1">
                <a:alpha val="0"/>
              </a:schemeClr>
            </a:soli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DGlassTop"/>
            <p:cNvSpPr/>
            <p:nvPr/>
          </p:nvSpPr>
          <p:spPr>
            <a:xfrm rot="5400000">
              <a:off x="676275" y="5753100"/>
              <a:ext cx="381000" cy="266700"/>
            </a:xfrm>
            <a:prstGeom prst="homePlate">
              <a:avLst/>
            </a:prstGeom>
            <a:solidFill>
              <a:schemeClr val="accent1"/>
            </a:soli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CDText"/>
            <p:cNvSpPr txBox="1"/>
            <p:nvPr/>
          </p:nvSpPr>
          <p:spPr>
            <a:xfrm>
              <a:off x="457200" y="5105400"/>
              <a:ext cx="838200" cy="519112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pPr algn="ctr"/>
              <a:r>
                <a:rPr lang="en-US" sz="2800" b="1" dirty="0" smtClean="0">
                  <a:latin typeface="Times New Roman"/>
                </a:rPr>
                <a:t>60</a:t>
              </a:r>
              <a:endParaRPr lang="en-US" sz="2800" b="1" dirty="0">
                <a:latin typeface="Times New Roman"/>
              </a:endParaRPr>
            </a:p>
          </p:txBody>
        </p:sp>
        <p:sp>
          <p:nvSpPr>
            <p:cNvPr id="6" name="CDCapTop"/>
            <p:cNvSpPr/>
            <p:nvPr/>
          </p:nvSpPr>
          <p:spPr>
            <a:xfrm>
              <a:off x="600075" y="5534025"/>
              <a:ext cx="533400" cy="152400"/>
            </a:xfrm>
            <a:prstGeom prst="trapezoid">
              <a:avLst/>
            </a:prstGeom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1"/>
              <a:tileRect/>
            </a:gra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DCapBottom"/>
            <p:cNvSpPr/>
            <p:nvPr/>
          </p:nvSpPr>
          <p:spPr>
            <a:xfrm rot="10800000">
              <a:off x="600075" y="6467475"/>
              <a:ext cx="533400" cy="152400"/>
            </a:xfrm>
            <a:prstGeom prst="trapezoid">
              <a:avLst/>
            </a:prstGeom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1"/>
              <a:tileRect/>
            </a:gra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5. </a:t>
            </a:r>
            <a:r>
              <a:rPr lang="en-US" b="1" dirty="0" err="1"/>
              <a:t>Melanocytes</a:t>
            </a:r>
            <a:r>
              <a:rPr lang="en-US" b="1" dirty="0"/>
              <a:t> are found in:</a:t>
            </a:r>
            <a:endParaRPr lang="en-US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-914400" y="3810000"/>
          <a:ext cx="4724400" cy="4114800"/>
        </p:xfrm>
        <a:graphic>
          <a:graphicData uri="http://schemas.openxmlformats.org/presentationml/2006/ole">
            <p:oleObj spid="_x0000_s5122" name="Chart" r:id="rId7" imgW="4724400" imgH="4114800" progId="MSGraph.Chart.8">
              <p:embed followColorScheme="full"/>
            </p:oleObj>
          </a:graphicData>
        </a:graphic>
      </p:graphicFrame>
      <p:pic>
        <p:nvPicPr>
          <p:cNvPr id="5" name="Picture 2"/>
          <p:cNvPicPr>
            <a:picLocks noChangeArrowheads="1"/>
          </p:cNvPicPr>
          <p:nvPr/>
        </p:nvPicPr>
        <p:blipFill>
          <a:blip r:embed="rId8">
            <a:lum bright="-10000" contrast="38000"/>
          </a:blip>
          <a:srcRect/>
          <a:stretch>
            <a:fillRect/>
          </a:stretch>
        </p:blipFill>
        <p:spPr bwMode="auto">
          <a:xfrm>
            <a:off x="4632325" y="2133600"/>
            <a:ext cx="4511675" cy="472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156325" y="2667000"/>
            <a:ext cx="323850" cy="369888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65725" y="3886200"/>
            <a:ext cx="317500" cy="369888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061325" y="5715000"/>
            <a:ext cx="330200" cy="369888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18325" y="4724400"/>
            <a:ext cx="317500" cy="369888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C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470525" y="4114800"/>
            <a:ext cx="457200" cy="152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>
            <a:off x="6461125" y="4876800"/>
            <a:ext cx="457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>
            <a:off x="7604125" y="5867400"/>
            <a:ext cx="457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D</a:t>
            </a:r>
          </a:p>
        </p:txBody>
      </p:sp>
      <p:grpSp>
        <p:nvGrpSpPr>
          <p:cNvPr id="18" name="Countdown"/>
          <p:cNvGrpSpPr/>
          <p:nvPr>
            <p:custDataLst>
              <p:tags r:id="rId4"/>
            </p:custDataLst>
          </p:nvPr>
        </p:nvGrpSpPr>
        <p:grpSpPr>
          <a:xfrm>
            <a:off x="3352800" y="4876800"/>
            <a:ext cx="838200" cy="1514475"/>
            <a:chOff x="457200" y="5105400"/>
            <a:chExt cx="838200" cy="1514475"/>
          </a:xfrm>
        </p:grpSpPr>
        <p:sp>
          <p:nvSpPr>
            <p:cNvPr id="17" name="CDGlassBottom"/>
            <p:cNvSpPr/>
            <p:nvPr/>
          </p:nvSpPr>
          <p:spPr>
            <a:xfrm rot="16200000">
              <a:off x="676275" y="6134100"/>
              <a:ext cx="381000" cy="266700"/>
            </a:xfrm>
            <a:prstGeom prst="homePlate">
              <a:avLst/>
            </a:prstGeom>
            <a:solidFill>
              <a:schemeClr val="accent1">
                <a:alpha val="0"/>
              </a:schemeClr>
            </a:soli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CDGlassTop"/>
            <p:cNvSpPr/>
            <p:nvPr/>
          </p:nvSpPr>
          <p:spPr>
            <a:xfrm rot="5400000">
              <a:off x="676275" y="5753100"/>
              <a:ext cx="381000" cy="266700"/>
            </a:xfrm>
            <a:prstGeom prst="homePlate">
              <a:avLst/>
            </a:prstGeom>
            <a:solidFill>
              <a:schemeClr val="accent1"/>
            </a:soli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CDText"/>
            <p:cNvSpPr txBox="1"/>
            <p:nvPr/>
          </p:nvSpPr>
          <p:spPr>
            <a:xfrm>
              <a:off x="457200" y="5105400"/>
              <a:ext cx="838200" cy="519112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pPr algn="ctr"/>
              <a:r>
                <a:rPr lang="en-US" sz="2800" b="1" dirty="0" smtClean="0">
                  <a:latin typeface="Times New Roman"/>
                </a:rPr>
                <a:t>60</a:t>
              </a:r>
              <a:endParaRPr lang="en-US" sz="2800" b="1" dirty="0">
                <a:latin typeface="Times New Roman"/>
              </a:endParaRPr>
            </a:p>
          </p:txBody>
        </p:sp>
        <p:sp>
          <p:nvSpPr>
            <p:cNvPr id="14" name="CDCapTop"/>
            <p:cNvSpPr/>
            <p:nvPr/>
          </p:nvSpPr>
          <p:spPr>
            <a:xfrm>
              <a:off x="600075" y="5534025"/>
              <a:ext cx="533400" cy="152400"/>
            </a:xfrm>
            <a:prstGeom prst="trapezoid">
              <a:avLst/>
            </a:prstGeom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1"/>
              <a:tileRect/>
            </a:gra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CDCapBottom"/>
            <p:cNvSpPr/>
            <p:nvPr/>
          </p:nvSpPr>
          <p:spPr>
            <a:xfrm rot="10800000">
              <a:off x="600075" y="6467475"/>
              <a:ext cx="533400" cy="152400"/>
            </a:xfrm>
            <a:prstGeom prst="trapezoid">
              <a:avLst/>
            </a:prstGeom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1"/>
              <a:tileRect/>
            </a:gra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marL="457200" indent="-457200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/>
              <a:t>6. Which one of the following is an antigen-presenting cell in the integument?</a:t>
            </a:r>
            <a:endParaRPr lang="en-US" sz="3600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432300" y="2679700"/>
          <a:ext cx="4724400" cy="4114800"/>
        </p:xfrm>
        <a:graphic>
          <a:graphicData uri="http://schemas.openxmlformats.org/presentationml/2006/ole">
            <p:oleObj spid="_x0000_s6146" name="Chart" r:id="rId7" imgW="4724400" imgH="411480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b="1" dirty="0" err="1" smtClean="0"/>
              <a:t>Keratocyte</a:t>
            </a:r>
            <a:endParaRPr lang="en-US" b="1" dirty="0" smtClean="0"/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b="1" dirty="0" err="1" smtClean="0"/>
              <a:t>Melanocyte</a:t>
            </a:r>
            <a:endParaRPr lang="en-US" b="1" dirty="0" smtClean="0"/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b="1" dirty="0" err="1" smtClean="0"/>
              <a:t>Langerhan</a:t>
            </a:r>
            <a:r>
              <a:rPr lang="en-US" b="1" dirty="0" smtClean="0"/>
              <a:t> cell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b="1" dirty="0" smtClean="0"/>
              <a:t>Merkel </a:t>
            </a:r>
            <a:r>
              <a:rPr lang="en-US" b="1" dirty="0"/>
              <a:t>cell</a:t>
            </a:r>
            <a:endParaRPr lang="en-US" b="1" dirty="0"/>
          </a:p>
        </p:txBody>
      </p:sp>
      <p:grpSp>
        <p:nvGrpSpPr>
          <p:cNvPr id="10" name="Countdown"/>
          <p:cNvGrpSpPr/>
          <p:nvPr>
            <p:custDataLst>
              <p:tags r:id="rId4"/>
            </p:custDataLst>
          </p:nvPr>
        </p:nvGrpSpPr>
        <p:grpSpPr>
          <a:xfrm>
            <a:off x="8178800" y="5216525"/>
            <a:ext cx="838200" cy="1514475"/>
            <a:chOff x="457200" y="5105400"/>
            <a:chExt cx="838200" cy="1514475"/>
          </a:xfrm>
        </p:grpSpPr>
        <p:sp>
          <p:nvSpPr>
            <p:cNvPr id="9" name="CDGlassBottom"/>
            <p:cNvSpPr/>
            <p:nvPr/>
          </p:nvSpPr>
          <p:spPr>
            <a:xfrm rot="16200000">
              <a:off x="676275" y="6134100"/>
              <a:ext cx="381000" cy="266700"/>
            </a:xfrm>
            <a:prstGeom prst="homePlate">
              <a:avLst/>
            </a:prstGeom>
            <a:solidFill>
              <a:schemeClr val="accent1">
                <a:alpha val="0"/>
              </a:schemeClr>
            </a:soli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DGlassTop"/>
            <p:cNvSpPr/>
            <p:nvPr/>
          </p:nvSpPr>
          <p:spPr>
            <a:xfrm rot="5400000">
              <a:off x="676275" y="5753100"/>
              <a:ext cx="381000" cy="266700"/>
            </a:xfrm>
            <a:prstGeom prst="homePlate">
              <a:avLst/>
            </a:prstGeom>
            <a:solidFill>
              <a:schemeClr val="accent1"/>
            </a:soli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CDText"/>
            <p:cNvSpPr txBox="1"/>
            <p:nvPr/>
          </p:nvSpPr>
          <p:spPr>
            <a:xfrm>
              <a:off x="457200" y="5105400"/>
              <a:ext cx="838200" cy="519112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pPr algn="ctr"/>
              <a:r>
                <a:rPr lang="en-US" sz="2800" b="1" dirty="0" smtClean="0">
                  <a:latin typeface="Times New Roman"/>
                </a:rPr>
                <a:t>60</a:t>
              </a:r>
              <a:endParaRPr lang="en-US" sz="2800" b="1" dirty="0">
                <a:latin typeface="Times New Roman"/>
              </a:endParaRPr>
            </a:p>
          </p:txBody>
        </p:sp>
        <p:sp>
          <p:nvSpPr>
            <p:cNvPr id="6" name="CDCapTop"/>
            <p:cNvSpPr/>
            <p:nvPr/>
          </p:nvSpPr>
          <p:spPr>
            <a:xfrm>
              <a:off x="600075" y="5534025"/>
              <a:ext cx="533400" cy="152400"/>
            </a:xfrm>
            <a:prstGeom prst="trapezoid">
              <a:avLst/>
            </a:prstGeom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1"/>
              <a:tileRect/>
            </a:gra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DCapBottom"/>
            <p:cNvSpPr/>
            <p:nvPr/>
          </p:nvSpPr>
          <p:spPr>
            <a:xfrm rot="10800000">
              <a:off x="600075" y="6467475"/>
              <a:ext cx="533400" cy="152400"/>
            </a:xfrm>
            <a:prstGeom prst="trapezoid">
              <a:avLst/>
            </a:prstGeom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1"/>
              <a:tileRect/>
            </a:gra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7. Mitotic (dividing) cells are not usually found in:</a:t>
            </a:r>
            <a:endParaRPr lang="en-US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432300" y="2679700"/>
          <a:ext cx="4724400" cy="4114800"/>
        </p:xfrm>
        <a:graphic>
          <a:graphicData uri="http://schemas.openxmlformats.org/presentationml/2006/ole">
            <p:oleObj spid="_x0000_s7170" name="Chart" r:id="rId7" imgW="4724400" imgH="411480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b="1" dirty="0" smtClean="0"/>
              <a:t>Stratum </a:t>
            </a:r>
            <a:r>
              <a:rPr lang="en-US" b="1" dirty="0" err="1" smtClean="0"/>
              <a:t>corneum</a:t>
            </a:r>
            <a:endParaRPr lang="en-US" b="1" dirty="0" smtClean="0"/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b="1" dirty="0" smtClean="0"/>
              <a:t>Nail matrix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b="1" dirty="0" smtClean="0"/>
              <a:t> </a:t>
            </a:r>
            <a:r>
              <a:rPr lang="en-US" b="1" dirty="0"/>
              <a:t>Hair </a:t>
            </a:r>
            <a:r>
              <a:rPr lang="en-US" b="1" dirty="0" smtClean="0"/>
              <a:t>matrix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b="1" dirty="0" smtClean="0"/>
              <a:t> </a:t>
            </a:r>
            <a:r>
              <a:rPr lang="en-US" b="1" dirty="0"/>
              <a:t>Sebaceous glands</a:t>
            </a:r>
            <a:endParaRPr lang="en-US" b="1" dirty="0"/>
          </a:p>
        </p:txBody>
      </p:sp>
      <p:grpSp>
        <p:nvGrpSpPr>
          <p:cNvPr id="10" name="Countdown"/>
          <p:cNvGrpSpPr/>
          <p:nvPr>
            <p:custDataLst>
              <p:tags r:id="rId4"/>
            </p:custDataLst>
          </p:nvPr>
        </p:nvGrpSpPr>
        <p:grpSpPr>
          <a:xfrm>
            <a:off x="2438400" y="4419600"/>
            <a:ext cx="838200" cy="1514475"/>
            <a:chOff x="457200" y="5105400"/>
            <a:chExt cx="838200" cy="1514475"/>
          </a:xfrm>
        </p:grpSpPr>
        <p:sp>
          <p:nvSpPr>
            <p:cNvPr id="9" name="CDGlassBottom"/>
            <p:cNvSpPr/>
            <p:nvPr/>
          </p:nvSpPr>
          <p:spPr>
            <a:xfrm rot="16200000">
              <a:off x="676275" y="6134100"/>
              <a:ext cx="381000" cy="266700"/>
            </a:xfrm>
            <a:prstGeom prst="homePlate">
              <a:avLst/>
            </a:prstGeom>
            <a:solidFill>
              <a:schemeClr val="accent1">
                <a:alpha val="0"/>
              </a:schemeClr>
            </a:soli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DGlassTop"/>
            <p:cNvSpPr/>
            <p:nvPr/>
          </p:nvSpPr>
          <p:spPr>
            <a:xfrm rot="5400000">
              <a:off x="676275" y="5753100"/>
              <a:ext cx="381000" cy="266700"/>
            </a:xfrm>
            <a:prstGeom prst="homePlate">
              <a:avLst/>
            </a:prstGeom>
            <a:solidFill>
              <a:schemeClr val="accent1"/>
            </a:soli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CDText"/>
            <p:cNvSpPr txBox="1"/>
            <p:nvPr/>
          </p:nvSpPr>
          <p:spPr>
            <a:xfrm>
              <a:off x="457200" y="5105400"/>
              <a:ext cx="838200" cy="519112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pPr algn="ctr"/>
              <a:r>
                <a:rPr lang="en-US" sz="2800" b="1" dirty="0" smtClean="0">
                  <a:latin typeface="Times New Roman"/>
                </a:rPr>
                <a:t>60</a:t>
              </a:r>
              <a:endParaRPr lang="en-US" sz="2800" b="1" dirty="0">
                <a:latin typeface="Times New Roman"/>
              </a:endParaRPr>
            </a:p>
          </p:txBody>
        </p:sp>
        <p:sp>
          <p:nvSpPr>
            <p:cNvPr id="6" name="CDCapTop"/>
            <p:cNvSpPr/>
            <p:nvPr/>
          </p:nvSpPr>
          <p:spPr>
            <a:xfrm>
              <a:off x="600075" y="5534025"/>
              <a:ext cx="533400" cy="152400"/>
            </a:xfrm>
            <a:prstGeom prst="trapezoid">
              <a:avLst/>
            </a:prstGeom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1"/>
              <a:tileRect/>
            </a:gra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DCapBottom"/>
            <p:cNvSpPr/>
            <p:nvPr/>
          </p:nvSpPr>
          <p:spPr>
            <a:xfrm rot="10800000">
              <a:off x="600075" y="6467475"/>
              <a:ext cx="533400" cy="152400"/>
            </a:xfrm>
            <a:prstGeom prst="trapezoid">
              <a:avLst/>
            </a:prstGeom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1"/>
              <a:tileRect/>
            </a:gra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8. Smooth muscle cells can be found in the:</a:t>
            </a:r>
            <a:endParaRPr lang="en-US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432300" y="2679700"/>
          <a:ext cx="4724400" cy="4114800"/>
        </p:xfrm>
        <a:graphic>
          <a:graphicData uri="http://schemas.openxmlformats.org/presentationml/2006/ole">
            <p:oleObj spid="_x0000_s8194" name="Chart" r:id="rId7" imgW="4724400" imgH="411480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b="1" dirty="0" smtClean="0"/>
              <a:t>Dermis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b="1" dirty="0" smtClean="0"/>
              <a:t>Epidermis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b="1" dirty="0" smtClean="0"/>
              <a:t>Hair </a:t>
            </a:r>
            <a:r>
              <a:rPr lang="en-US" b="1" dirty="0" err="1" smtClean="0"/>
              <a:t>shaf</a:t>
            </a:r>
            <a:endParaRPr lang="en-US" b="1" dirty="0" smtClean="0"/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b="1" dirty="0" smtClean="0"/>
              <a:t>None </a:t>
            </a:r>
            <a:r>
              <a:rPr lang="en-US" b="1" dirty="0"/>
              <a:t>of the above.</a:t>
            </a:r>
            <a:endParaRPr lang="en-US" b="1" dirty="0"/>
          </a:p>
        </p:txBody>
      </p:sp>
      <p:grpSp>
        <p:nvGrpSpPr>
          <p:cNvPr id="10" name="Countdown"/>
          <p:cNvGrpSpPr/>
          <p:nvPr>
            <p:custDataLst>
              <p:tags r:id="rId4"/>
            </p:custDataLst>
          </p:nvPr>
        </p:nvGrpSpPr>
        <p:grpSpPr>
          <a:xfrm>
            <a:off x="2438400" y="4495800"/>
            <a:ext cx="838200" cy="1514475"/>
            <a:chOff x="457200" y="5105400"/>
            <a:chExt cx="838200" cy="1514475"/>
          </a:xfrm>
        </p:grpSpPr>
        <p:sp>
          <p:nvSpPr>
            <p:cNvPr id="9" name="CDGlassBottom"/>
            <p:cNvSpPr/>
            <p:nvPr/>
          </p:nvSpPr>
          <p:spPr>
            <a:xfrm rot="16200000">
              <a:off x="676275" y="6134100"/>
              <a:ext cx="381000" cy="266700"/>
            </a:xfrm>
            <a:prstGeom prst="homePlate">
              <a:avLst/>
            </a:prstGeom>
            <a:solidFill>
              <a:schemeClr val="accent1">
                <a:alpha val="0"/>
              </a:schemeClr>
            </a:soli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DGlassTop"/>
            <p:cNvSpPr/>
            <p:nvPr/>
          </p:nvSpPr>
          <p:spPr>
            <a:xfrm rot="5400000">
              <a:off x="676275" y="5753100"/>
              <a:ext cx="381000" cy="266700"/>
            </a:xfrm>
            <a:prstGeom prst="homePlate">
              <a:avLst/>
            </a:prstGeom>
            <a:solidFill>
              <a:schemeClr val="accent1"/>
            </a:soli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CDText"/>
            <p:cNvSpPr txBox="1"/>
            <p:nvPr/>
          </p:nvSpPr>
          <p:spPr>
            <a:xfrm>
              <a:off x="457200" y="5105400"/>
              <a:ext cx="838200" cy="519112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pPr algn="ctr"/>
              <a:r>
                <a:rPr lang="en-US" sz="2800" b="1" dirty="0" smtClean="0">
                  <a:latin typeface="Times New Roman"/>
                </a:rPr>
                <a:t>60</a:t>
              </a:r>
              <a:endParaRPr lang="en-US" sz="2800" b="1" dirty="0">
                <a:latin typeface="Times New Roman"/>
              </a:endParaRPr>
            </a:p>
          </p:txBody>
        </p:sp>
        <p:sp>
          <p:nvSpPr>
            <p:cNvPr id="6" name="CDCapTop"/>
            <p:cNvSpPr/>
            <p:nvPr/>
          </p:nvSpPr>
          <p:spPr>
            <a:xfrm>
              <a:off x="600075" y="5534025"/>
              <a:ext cx="533400" cy="152400"/>
            </a:xfrm>
            <a:prstGeom prst="trapezoid">
              <a:avLst/>
            </a:prstGeom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1"/>
              <a:tileRect/>
            </a:gra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DCapBottom"/>
            <p:cNvSpPr/>
            <p:nvPr/>
          </p:nvSpPr>
          <p:spPr>
            <a:xfrm rot="10800000">
              <a:off x="600075" y="6467475"/>
              <a:ext cx="533400" cy="152400"/>
            </a:xfrm>
            <a:prstGeom prst="trapezoid">
              <a:avLst/>
            </a:prstGeom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1"/>
              <a:tileRect/>
            </a:gradFill>
            <a:effectLst>
              <a:prstShdw prst="shdw14" dist="35921" dir="2700000">
                <a:scrgbClr r="0" g="0" b="0">
                  <a:alpha val="50000"/>
                </a:scrgbClr>
              </a:prst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OWERPOINTVERSION" val="12.0"/>
  <p:tag name="PPVERSION" val="12.0"/>
  <p:tag name="DELIMITERS" val="3.1"/>
  <p:tag name="SHOWBARVISIBLE" val="True"/>
  <p:tag name="EXPANDSHOWBAR" val="True"/>
  <p:tag name="USESECONDARYMONITOR" val="Tru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2830136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0"/>
  <p:tag name="RESETCHARTS" val="True"/>
  <p:tag name="INCLUDENONRESPONDERS" val="False"/>
  <p:tag name="MULTIRESPDIVISOR" val="1"/>
  <p:tag name="PARTLISTDEFAULT" val="0"/>
  <p:tag name="INCLUDEPPT" val="True"/>
  <p:tag name="ALLOWUSERFEEDBACK" val="True"/>
  <p:tag name="CORRECTPOINTVALUE" val="100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40"/>
  <p:tag name="FONTSIZE" val="32"/>
  <p:tag name="BULLETTYPE" val="ppBulletArabicPeriod"/>
  <p:tag name="ANSWERTEXT" val="Sweat gland&#10;Hair&#10;Sweat duct&#10;Blood vesse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Hourglass"/>
  <p:tag name="CDTIMELIMIT" val="10"/>
  <p:tag name="STYLE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699D19A13B334EC48F2E77BF8F1B4E4D"/>
  <p:tag name="SLIDEID" val="699D19A13B334EC48F2E77BF8F1B4E4D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VALUES" val="No Value|smicln|No Value|smicln|10|smicln|No Value"/>
  <p:tag name="QUESTIONALIAS" val="4. Blood vessels involved in thermal regulation are found in the:"/>
  <p:tag name="ANSWERSALIAS" val="1. Stratum granulosum.|smicln|2. Stratum corneum.|smicln|3. Dermis. |smicln|4. Stratum spinosum"/>
  <p:tag name="COUNTDOWNSECONDS" val="6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LDNUMANSWERS" val="4"/>
  <p:tag name="ANSWERBULLETS" val="3"/>
  <p:tag name="TEXTLENGTH" val="74"/>
  <p:tag name="FONTSIZE" val="32"/>
  <p:tag name="BULLETTYPE" val="ppBulletArabicPeriod"/>
  <p:tag name="ANSWERTEXT" val="1. Stratum granulosum.&#10;2. Stratum corneum.&#10;3. Dermis. &#10;4. Stratum spinosum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Hourglass"/>
  <p:tag name="CDTIMELIMIT" val="10"/>
  <p:tag name="STYLE" val="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172203277F814EE081304A13751E79A6"/>
  <p:tag name="SLIDEID" val="172203277F814EE081304A13751E79A6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QUESTIONALIAS" val="5. Melanocytes are found in:"/>
  <p:tag name="ANSWERSALIAS" val="A|smicln|B|smicln|C|smicln|D"/>
  <p:tag name="COUNTDOWNSECONDS" val="60"/>
  <p:tag name="VALUES" val="No Value|smicln|No Value|smicln|No Value|smicln|1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7"/>
  <p:tag name="FONTSIZE" val="32"/>
  <p:tag name="BULLETTYPE" val="ppBulletArabicPeriod"/>
  <p:tag name="ANSWERTEXT" val="A&#10;B&#10;C&#10;D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Hourglass"/>
  <p:tag name="CDTIMELIMIT" val="10"/>
  <p:tag name="STYLE" val="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C1783BBDB16146429340A29A251097D0"/>
  <p:tag name="SLIDEID" val="C1783BBDB16146429340A29A251097D0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QUESTIONALIAS" val="6. Which one of the following is an antigen-presenting cell in the integument?"/>
  <p:tag name="ANSWERSALIAS" val="Keratocyte|smicln|Melanocyte|smicln|Langerhan cell|smicln|Merkel cell"/>
  <p:tag name="VALUES" val="No Value|smicln|No Value|smicln|10|smicln|No Value"/>
  <p:tag name="COUNTDOWNSECONDS" val="6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48"/>
  <p:tag name="FONTSIZE" val="32"/>
  <p:tag name="BULLETTYPE" val="ppBulletArabicPeriod"/>
  <p:tag name="ANSWERTEXT" val="Keratocyte&#10;Melanocyte&#10;Langerhan cell&#10;Merkel cel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Hourglass"/>
  <p:tag name="CDTIMELIMIT" val="10"/>
  <p:tag name="STYLE" val="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E0B70AFD63714981B5A2B00359C75474"/>
  <p:tag name="SLIDEID" val="E0B70AFD63714981B5A2B00359C75474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QUESTIONALIAS" val="7. Mitotic (dividing) cells are not usually found in:"/>
  <p:tag name="ANSWERSALIAS" val="Stratum corneum|smicln|Nail matrix|smicln| Hair matrix|smicln| Sebaceous glands"/>
  <p:tag name="VALUES" val="10"/>
  <p:tag name="COUNTDOWNSECONDS" val="6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58"/>
  <p:tag name="FONTSIZE" val="32"/>
  <p:tag name="BULLETTYPE" val="ppBulletArabicPeriod"/>
  <p:tag name="ANSWERTEXT" val="Stratum corneum&#10;Nail matrix&#10; Hair matrix&#10; Sebaceous glands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Hourglass"/>
  <p:tag name="CDTIMELIMIT" val="10"/>
  <p:tag name="STYLE" val="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3C5D0A0913C14388B0FF67FA9FE48D78"/>
  <p:tag name="SLIDEID" val="3C5D0A0913C14388B0FF67FA9FE48D78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QUESTIONALIAS" val="8. Smooth muscle cells can be found in the:"/>
  <p:tag name="ANSWERSALIAS" val="Dermis|smicln|Epidermis|smicln|Hair shaf|smicln|None of the above."/>
  <p:tag name="COUNTDOWNSECONDS" val="60"/>
  <p:tag name="VALUES" val="1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45"/>
  <p:tag name="FONTSIZE" val="32"/>
  <p:tag name="BULLETTYPE" val="ppBulletArabicPeriod"/>
  <p:tag name="ANSWERTEXT" val="Dermis&#10;Epidermis&#10;Hair shaf&#10;None of the above.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Hourglass"/>
  <p:tag name="CDTIMELIMIT" val="10"/>
  <p:tag name="STYLE" val="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A7EB11D6D59F41379BBF9AE9481DAB85"/>
  <p:tag name="SLIDEID" val="A7EB11D6D59F41379BBF9AE9481DAB85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VALUES" val="No Value|smicln|No Value|smicln|10|smicln|No Value"/>
  <p:tag name="QUESTIONALIAS" val="9. The cells responsible for making sweat less salty (hypotonic) are the:"/>
  <p:tag name="ANSWERSALIAS" val=" Secretory cells of the sweat gland.|smicln| Myoepithelial cells of the sweat gland.|smicln| Epithelial cells of the sweat duct.|smicln| None of the above."/>
  <p:tag name="COUNTDOWNSECONDS" val="6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134"/>
  <p:tag name="FONTSIZE" val="32"/>
  <p:tag name="BULLETTYPE" val="ppBulletArabicPeriod"/>
  <p:tag name="ANSWERTEXT" val=" Secretory cells of the sweat gland.&#10; Myoepithelial cells of the sweat gland.&#10; Epithelial cells of the sweat duct.&#10; None of the above.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Hourglass"/>
  <p:tag name="CDTIMELIMIT" val="10"/>
  <p:tag name="STYLE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0C02932C91564054AD8CC1CD98A88454"/>
  <p:tag name="SLIDEID" val="0C02932C91564054AD8CC1CD98A88454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QUESTIONALIAS" val="1. The arrow is in a:"/>
  <p:tag name="ANSWERSALIAS" val="Sweat gland|smicln|Hair follicle|smicln|Sebaceous gland|smicln|Group of fat cells"/>
  <p:tag name="COUNTDOWNSECONDS" val="60"/>
  <p:tag name="VALUES" val="No Value|smicln|No Value|smicln|10|smicln|No Valu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29D7A81EC99446F489046F35056FFCE2"/>
  <p:tag name="SLIDEID" val="29D7A81EC99446F489046F35056FFCE2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VALUES" val="10"/>
  <p:tag name="QUESTIONALIAS" val="10. Cells without chromatin are  found in the:"/>
  <p:tag name="ANSWERSALIAS" val="A|smicln|B|smicln|C|smicln|D"/>
  <p:tag name="COUNTDOWNSECONDS" val="6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Hourglass"/>
  <p:tag name="CDTIMELIMIT" val="10"/>
  <p:tag name="STYLE" val="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7"/>
  <p:tag name="FONTSIZE" val="32"/>
  <p:tag name="BULLETTYPE" val="ppBulletArabicPeriod"/>
  <p:tag name="ANSWERTEXT" val="A&#10;B&#10;C&#10;D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60"/>
  <p:tag name="FONTSIZE" val="32"/>
  <p:tag name="BULLETTYPE" val="ppBulletArabicPeriod"/>
  <p:tag name="ANSWERTEXT" val="Sweat gland&#10;Hair follicle&#10;Sebaceous gland&#10;Group of fat cells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Hourglass"/>
  <p:tag name="CDTIMELIMIT" val="10"/>
  <p:tag name="STYLE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3B2A4F25F98A452A910A461E260F3CD0"/>
  <p:tag name="SLIDEID" val="3B2A4F25F98A452A910A461E260F3CD0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COUNTDOWNSECONDS" val="60"/>
  <p:tag name="QUESTIONALIAS" val="2. Proliferating cells in the epidermis are  found in:"/>
  <p:tag name="ANSWERSALIAS" val="A but not B|smicln|B but not A|smicln|C only.|smicln|A and B"/>
  <p:tag name="VALUES" val="No Value|smicln|No Value|smicln|No Value|smicln|1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Hourglass"/>
  <p:tag name="CDTIMELIMIT" val="10"/>
  <p:tag name="STYLE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39"/>
  <p:tag name="FONTSIZE" val="32"/>
  <p:tag name="BULLETTYPE" val="ppBulletArabicPeriod"/>
  <p:tag name="ANSWERTEXT" val="A but not B&#10;B but not A&#10;C only.&#10;A and B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EC7AB8573F384877843383C9C703A268"/>
  <p:tag name="SLIDEID" val="EC7AB8573F384877843383C9C703A268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QUESTIONALIAS" val="3. The arrows are in a:"/>
  <p:tag name="ANSWERSALIAS" val="Sweat gland|smicln|Hair|smicln|Sweat duct|smicln|Blood vessel"/>
  <p:tag name="VALUES" val="No Value|smicln|No Value|smicln|10|smicln|No Value"/>
  <p:tag name="COUNTDOWNSECONDS" val="6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259</Words>
  <Application>Microsoft Office PowerPoint</Application>
  <PresentationFormat>On-screen Show (4:3)</PresentationFormat>
  <Paragraphs>83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Microsoft Graph Chart</vt:lpstr>
      <vt:lpstr>Quiz #9</vt:lpstr>
      <vt:lpstr>1. The arrow is in a:</vt:lpstr>
      <vt:lpstr>2. Proliferating cells in the epidermis are  found in:</vt:lpstr>
      <vt:lpstr>3. The arrows are in a:</vt:lpstr>
      <vt:lpstr>4. Blood vessels involved in thermal regulation are found in the:</vt:lpstr>
      <vt:lpstr>5. Melanocytes are found in:</vt:lpstr>
      <vt:lpstr>6. Which one of the following is an antigen-presenting cell in the integument?</vt:lpstr>
      <vt:lpstr>7. Mitotic (dividing) cells are not usually found in:</vt:lpstr>
      <vt:lpstr>8. Smooth muscle cells can be found in the:</vt:lpstr>
      <vt:lpstr>9. The cells responsible for making sweat less salty (hypotonic) are the:</vt:lpstr>
      <vt:lpstr>10. Cells without chromatin are  found in the: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#9</dc:title>
  <dc:creator>marino</dc:creator>
  <cp:lastModifiedBy>marino</cp:lastModifiedBy>
  <cp:revision>4</cp:revision>
  <dcterms:created xsi:type="dcterms:W3CDTF">2009-11-02T15:05:41Z</dcterms:created>
  <dcterms:modified xsi:type="dcterms:W3CDTF">2009-11-02T15:41:00Z</dcterms:modified>
</cp:coreProperties>
</file>