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0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ppt/tags/tag24.xml" ContentType="application/vnd.openxmlformats-officedocument.presentationml.tags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0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2429A-3599-48ED-ACF5-91D1A323B1F9}" type="datetimeFigureOut">
              <a:rPr lang="en-US" smtClean="0"/>
              <a:t>11/30/2009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8DDBA-19E4-4607-8579-6166746C89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8DDBA-19E4-4607-8579-6166746C890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8DDBA-19E4-4607-8579-6166746C890B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8DDBA-19E4-4607-8579-6166746C890B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8DDBA-19E4-4607-8579-6166746C890B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8DDBA-19E4-4607-8579-6166746C890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8DDBA-19E4-4607-8579-6166746C890B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8DDBA-19E4-4607-8579-6166746C890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8DDBA-19E4-4607-8579-6166746C890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8DDBA-19E4-4607-8579-6166746C890B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8DDBA-19E4-4607-8579-6166746C890B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8DDBA-19E4-4607-8579-6166746C890B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DAB-E4D3-439D-8093-3A682310258F}" type="datetimeFigureOut">
              <a:rPr lang="en-US" smtClean="0"/>
              <a:t>11/30/2009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7E65-487E-4B85-A873-C064420906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DAB-E4D3-439D-8093-3A682310258F}" type="datetimeFigureOut">
              <a:rPr lang="en-US" smtClean="0"/>
              <a:t>11/30/2009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7E65-487E-4B85-A873-C064420906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DAB-E4D3-439D-8093-3A682310258F}" type="datetimeFigureOut">
              <a:rPr lang="en-US" smtClean="0"/>
              <a:t>11/30/2009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7E65-487E-4B85-A873-C064420906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DAB-E4D3-439D-8093-3A682310258F}" type="datetimeFigureOut">
              <a:rPr lang="en-US" smtClean="0"/>
              <a:t>11/30/2009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7E65-487E-4B85-A873-C064420906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DAB-E4D3-439D-8093-3A682310258F}" type="datetimeFigureOut">
              <a:rPr lang="en-US" smtClean="0"/>
              <a:t>11/30/2009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7E65-487E-4B85-A873-C064420906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DAB-E4D3-439D-8093-3A682310258F}" type="datetimeFigureOut">
              <a:rPr lang="en-US" smtClean="0"/>
              <a:t>11/30/2009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7E65-487E-4B85-A873-C064420906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DAB-E4D3-439D-8093-3A682310258F}" type="datetimeFigureOut">
              <a:rPr lang="en-US" smtClean="0"/>
              <a:t>11/30/2009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7E65-487E-4B85-A873-C064420906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DAB-E4D3-439D-8093-3A682310258F}" type="datetimeFigureOut">
              <a:rPr lang="en-US" smtClean="0"/>
              <a:t>11/30/2009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7E65-487E-4B85-A873-C064420906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DAB-E4D3-439D-8093-3A682310258F}" type="datetimeFigureOut">
              <a:rPr lang="en-US" smtClean="0"/>
              <a:t>11/30/2009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7E65-487E-4B85-A873-C064420906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DAB-E4D3-439D-8093-3A682310258F}" type="datetimeFigureOut">
              <a:rPr lang="en-US" smtClean="0"/>
              <a:t>11/30/2009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7E65-487E-4B85-A873-C064420906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DAB-E4D3-439D-8093-3A682310258F}" type="datetimeFigureOut">
              <a:rPr lang="en-US" smtClean="0"/>
              <a:t>11/30/2009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7E65-487E-4B85-A873-C064420906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0DAB-E4D3-439D-8093-3A682310258F}" type="datetimeFigureOut">
              <a:rPr lang="en-US" smtClean="0"/>
              <a:t>11/30/2009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7E65-487E-4B85-A873-C064420906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60DAB-E4D3-439D-8093-3A682310258F}" type="datetimeFigureOut">
              <a:rPr lang="en-US" smtClean="0"/>
              <a:t>11/30/2009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07E65-487E-4B85-A873-C064420906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7" Type="http://schemas.openxmlformats.org/officeDocument/2006/relationships/oleObject" Target="../embeddings/oleObject10.bin"/><Relationship Id="rId2" Type="http://schemas.openxmlformats.org/officeDocument/2006/relationships/tags" Target="../tags/tag27.xml"/><Relationship Id="rId1" Type="http://schemas.openxmlformats.org/officeDocument/2006/relationships/vmlDrawing" Target="../drawings/vmlDrawing9.vml"/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tags" Target="../tags/tag31.xml"/><Relationship Id="rId7" Type="http://schemas.openxmlformats.org/officeDocument/2006/relationships/oleObject" Target="../embeddings/oleObject11.bin"/><Relationship Id="rId2" Type="http://schemas.openxmlformats.org/officeDocument/2006/relationships/tags" Target="../tags/tag30.xml"/><Relationship Id="rId1" Type="http://schemas.openxmlformats.org/officeDocument/2006/relationships/vmlDrawing" Target="../drawings/vmlDrawing10.vml"/><Relationship Id="rId6" Type="http://schemas.openxmlformats.org/officeDocument/2006/relationships/notesSlide" Target="../notesSlides/notesSlide11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4.xml"/><Relationship Id="rId7" Type="http://schemas.openxmlformats.org/officeDocument/2006/relationships/oleObject" Target="../embeddings/oleObject1.bin"/><Relationship Id="rId2" Type="http://schemas.openxmlformats.org/officeDocument/2006/relationships/tags" Target="../tags/tag3.xml"/><Relationship Id="rId1" Type="http://schemas.openxmlformats.org/officeDocument/2006/relationships/vmlDrawing" Target="../drawings/vmlDrawing1.v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oleObject" Target="../embeddings/oleObject3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tags" Target="../tags/tag13.xml"/><Relationship Id="rId7" Type="http://schemas.openxmlformats.org/officeDocument/2006/relationships/oleObject" Target="../embeddings/oleObject4.bin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7" Type="http://schemas.openxmlformats.org/officeDocument/2006/relationships/oleObject" Target="../embeddings/oleObject5.bin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tags" Target="../tags/tag19.xml"/><Relationship Id="rId7" Type="http://schemas.openxmlformats.org/officeDocument/2006/relationships/oleObject" Target="../embeddings/oleObject6.bin"/><Relationship Id="rId2" Type="http://schemas.openxmlformats.org/officeDocument/2006/relationships/tags" Target="../tags/tag18.xml"/><Relationship Id="rId1" Type="http://schemas.openxmlformats.org/officeDocument/2006/relationships/vmlDrawing" Target="../drawings/vmlDrawing6.v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oleObject" Target="../embeddings/oleObject8.bin"/><Relationship Id="rId2" Type="http://schemas.openxmlformats.org/officeDocument/2006/relationships/tags" Target="../tags/tag21.xml"/><Relationship Id="rId1" Type="http://schemas.openxmlformats.org/officeDocument/2006/relationships/vmlDrawing" Target="../drawings/vmlDrawing7.v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oleObject" Target="../embeddings/oleObject9.bin"/><Relationship Id="rId2" Type="http://schemas.openxmlformats.org/officeDocument/2006/relationships/tags" Target="../tags/tag24.xml"/><Relationship Id="rId1" Type="http://schemas.openxmlformats.org/officeDocument/2006/relationships/vmlDrawing" Target="../drawings/vmlDrawing8.v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Quiz #12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9. </a:t>
            </a:r>
            <a:r>
              <a:rPr lang="en-US" b="1" dirty="0" err="1" smtClean="0"/>
              <a:t>Sharpey’s</a:t>
            </a:r>
            <a:r>
              <a:rPr lang="en-US" b="1" dirty="0" smtClean="0"/>
              <a:t> </a:t>
            </a:r>
            <a:r>
              <a:rPr lang="en-US" b="1" dirty="0"/>
              <a:t>fibers of the PDL are found in: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432300" y="2679700"/>
          <a:ext cx="4724400" cy="4114800"/>
        </p:xfrm>
        <a:graphic>
          <a:graphicData uri="http://schemas.openxmlformats.org/presentationml/2006/ole">
            <p:oleObj spid="_x0000_s9218" name="Chart" r:id="rId7" imgW="4724400" imgH="41148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Alveolar </a:t>
            </a:r>
            <a:r>
              <a:rPr lang="en-US" b="1" dirty="0"/>
              <a:t>bone only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err="1" smtClean="0"/>
              <a:t>Cementum</a:t>
            </a:r>
            <a:r>
              <a:rPr lang="en-US" b="1" dirty="0" smtClean="0"/>
              <a:t> </a:t>
            </a:r>
            <a:r>
              <a:rPr lang="en-US" b="1" dirty="0"/>
              <a:t>only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/>
              <a:t>Both A &amp; B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/>
              <a:t>None of the above</a:t>
            </a:r>
            <a:endParaRPr lang="en-US" b="1" dirty="0"/>
          </a:p>
        </p:txBody>
      </p:sp>
      <p:grpSp>
        <p:nvGrpSpPr>
          <p:cNvPr id="8" name="Countdown"/>
          <p:cNvGrpSpPr/>
          <p:nvPr>
            <p:custDataLst>
              <p:tags r:id="rId4"/>
            </p:custDataLst>
          </p:nvPr>
        </p:nvGrpSpPr>
        <p:grpSpPr>
          <a:xfrm>
            <a:off x="7747000" y="6096000"/>
            <a:ext cx="1270000" cy="635000"/>
            <a:chOff x="7683500" y="5842000"/>
            <a:chExt cx="1270000" cy="635000"/>
          </a:xfrm>
        </p:grpSpPr>
        <p:sp>
          <p:nvSpPr>
            <p:cNvPr id="6" name="CDCube"/>
            <p:cNvSpPr/>
            <p:nvPr/>
          </p:nvSpPr>
          <p:spPr>
            <a:xfrm>
              <a:off x="7683500" y="5842000"/>
              <a:ext cx="1270000" cy="635000"/>
            </a:xfrm>
            <a:prstGeom prst="cube">
              <a:avLst/>
            </a:prstGeom>
            <a:solidFill>
              <a:srgbClr val="3333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DText"/>
            <p:cNvSpPr txBox="1"/>
            <p:nvPr/>
          </p:nvSpPr>
          <p:spPr>
            <a:xfrm>
              <a:off x="7785100" y="6045200"/>
              <a:ext cx="889000" cy="381000"/>
            </a:xfrm>
            <a:prstGeom prst="rect">
              <a:avLst/>
            </a:prstGeom>
            <a:solidFill>
              <a:srgbClr val="800000">
                <a:alpha val="50000"/>
              </a:srgbClr>
            </a:solidFill>
            <a:ln>
              <a:solidFill>
                <a:srgbClr val="000000"/>
              </a:solidFill>
            </a:ln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ahoma"/>
                </a:rPr>
                <a:t>:60</a:t>
              </a:r>
              <a:endParaRPr lang="en-US" sz="2400" b="1" dirty="0">
                <a:solidFill>
                  <a:srgbClr val="FF0000"/>
                </a:solidFill>
                <a:latin typeface="Tahoma"/>
              </a:endParaRPr>
            </a:p>
          </p:txBody>
        </p:sp>
        <p:cxnSp>
          <p:nvCxnSpPr>
            <p:cNvPr id="7" name="CDLine"/>
            <p:cNvCxnSpPr/>
            <p:nvPr/>
          </p:nvCxnSpPr>
          <p:spPr>
            <a:xfrm>
              <a:off x="8001000" y="5943600"/>
              <a:ext cx="508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10. Inter-</a:t>
            </a:r>
            <a:r>
              <a:rPr lang="en-US" b="1" dirty="0" err="1"/>
              <a:t>radicular</a:t>
            </a:r>
            <a:r>
              <a:rPr lang="en-US" b="1" dirty="0"/>
              <a:t> bone:</a:t>
            </a:r>
            <a:endParaRPr lang="en-US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-673100" y="4267200"/>
          <a:ext cx="4024489" cy="3505200"/>
        </p:xfrm>
        <a:graphic>
          <a:graphicData uri="http://schemas.openxmlformats.org/presentationml/2006/ole">
            <p:oleObj spid="_x0000_s10242" name="Chart" r:id="rId7" imgW="4724400" imgH="41148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D</a:t>
            </a:r>
          </a:p>
        </p:txBody>
      </p:sp>
      <p:pic>
        <p:nvPicPr>
          <p:cNvPr id="5" name="Picture 2" descr="tooth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52800" y="1233487"/>
            <a:ext cx="5638800" cy="4557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419600" y="3976687"/>
            <a:ext cx="350838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0" y="3519487"/>
            <a:ext cx="350838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67000" y="4586287"/>
            <a:ext cx="350838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62800" y="3290887"/>
            <a:ext cx="350838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D</a:t>
            </a:r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>
          <a:xfrm>
            <a:off x="3017838" y="4770437"/>
            <a:ext cx="792162" cy="444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Countdown"/>
          <p:cNvGrpSpPr/>
          <p:nvPr>
            <p:custDataLst>
              <p:tags r:id="rId4"/>
            </p:custDataLst>
          </p:nvPr>
        </p:nvGrpSpPr>
        <p:grpSpPr>
          <a:xfrm>
            <a:off x="7747000" y="6096000"/>
            <a:ext cx="1270000" cy="635000"/>
            <a:chOff x="7683500" y="5842000"/>
            <a:chExt cx="1270000" cy="635000"/>
          </a:xfrm>
        </p:grpSpPr>
        <p:sp>
          <p:nvSpPr>
            <p:cNvPr id="12" name="CDCube"/>
            <p:cNvSpPr/>
            <p:nvPr/>
          </p:nvSpPr>
          <p:spPr>
            <a:xfrm>
              <a:off x="7683500" y="5842000"/>
              <a:ext cx="1270000" cy="635000"/>
            </a:xfrm>
            <a:prstGeom prst="cube">
              <a:avLst/>
            </a:prstGeom>
            <a:solidFill>
              <a:srgbClr val="3333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DText"/>
            <p:cNvSpPr txBox="1"/>
            <p:nvPr/>
          </p:nvSpPr>
          <p:spPr>
            <a:xfrm>
              <a:off x="7785100" y="6045200"/>
              <a:ext cx="889000" cy="381000"/>
            </a:xfrm>
            <a:prstGeom prst="rect">
              <a:avLst/>
            </a:prstGeom>
            <a:solidFill>
              <a:srgbClr val="800000">
                <a:alpha val="50000"/>
              </a:srgbClr>
            </a:solidFill>
            <a:ln>
              <a:solidFill>
                <a:srgbClr val="000000"/>
              </a:solidFill>
            </a:ln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ahoma"/>
                </a:rPr>
                <a:t>:60</a:t>
              </a:r>
              <a:endParaRPr lang="en-US" sz="2400" b="1" dirty="0">
                <a:solidFill>
                  <a:srgbClr val="FF0000"/>
                </a:solidFill>
                <a:latin typeface="Tahoma"/>
              </a:endParaRPr>
            </a:p>
          </p:txBody>
        </p:sp>
        <p:cxnSp>
          <p:nvCxnSpPr>
            <p:cNvPr id="13" name="CDLine"/>
            <p:cNvCxnSpPr/>
            <p:nvPr/>
          </p:nvCxnSpPr>
          <p:spPr>
            <a:xfrm>
              <a:off x="8001000" y="5943600"/>
              <a:ext cx="508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/>
              <a:t>1. Nerve </a:t>
            </a:r>
            <a:r>
              <a:rPr lang="en-US" b="1" dirty="0"/>
              <a:t>fibers (axons) are found in:</a:t>
            </a:r>
            <a:endParaRPr lang="en-US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0" y="4419600"/>
          <a:ext cx="3810000" cy="3318387"/>
        </p:xfrm>
        <a:graphic>
          <a:graphicData uri="http://schemas.openxmlformats.org/presentationml/2006/ole">
            <p:oleObj spid="_x0000_s1026" name="Chart" r:id="rId7" imgW="4724400" imgH="41148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All of the above</a:t>
            </a:r>
          </a:p>
        </p:txBody>
      </p:sp>
      <p:pic>
        <p:nvPicPr>
          <p:cNvPr id="5" name="Picture 6" descr="pulp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48100" y="1295400"/>
            <a:ext cx="5295900" cy="42370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67700" y="2209800"/>
            <a:ext cx="350838" cy="3698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/>
              <a:t>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53300" y="4114800"/>
            <a:ext cx="350838" cy="3698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/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29300" y="4038600"/>
            <a:ext cx="350838" cy="3698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/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52900" y="3886200"/>
            <a:ext cx="350838" cy="3698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/>
              <a:t>D</a:t>
            </a:r>
          </a:p>
        </p:txBody>
      </p:sp>
      <p:grpSp>
        <p:nvGrpSpPr>
          <p:cNvPr id="13" name="Countdown"/>
          <p:cNvGrpSpPr/>
          <p:nvPr>
            <p:custDataLst>
              <p:tags r:id="rId4"/>
            </p:custDataLst>
          </p:nvPr>
        </p:nvGrpSpPr>
        <p:grpSpPr>
          <a:xfrm>
            <a:off x="7747000" y="6096000"/>
            <a:ext cx="1270000" cy="635000"/>
            <a:chOff x="7683500" y="5842000"/>
            <a:chExt cx="1270000" cy="635000"/>
          </a:xfrm>
        </p:grpSpPr>
        <p:sp>
          <p:nvSpPr>
            <p:cNvPr id="11" name="CDCube"/>
            <p:cNvSpPr/>
            <p:nvPr/>
          </p:nvSpPr>
          <p:spPr>
            <a:xfrm>
              <a:off x="7683500" y="5842000"/>
              <a:ext cx="1270000" cy="635000"/>
            </a:xfrm>
            <a:prstGeom prst="cube">
              <a:avLst/>
            </a:prstGeom>
            <a:solidFill>
              <a:srgbClr val="3333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DText"/>
            <p:cNvSpPr txBox="1"/>
            <p:nvPr/>
          </p:nvSpPr>
          <p:spPr>
            <a:xfrm>
              <a:off x="7785100" y="6045200"/>
              <a:ext cx="889000" cy="381000"/>
            </a:xfrm>
            <a:prstGeom prst="rect">
              <a:avLst/>
            </a:prstGeom>
            <a:solidFill>
              <a:srgbClr val="800000">
                <a:alpha val="50000"/>
              </a:srgbClr>
            </a:solidFill>
            <a:ln>
              <a:solidFill>
                <a:srgbClr val="000000"/>
              </a:solidFill>
            </a:ln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ahoma"/>
                </a:rPr>
                <a:t>:60</a:t>
              </a:r>
              <a:endParaRPr lang="en-US" sz="2400" b="1" dirty="0">
                <a:solidFill>
                  <a:srgbClr val="FF0000"/>
                </a:solidFill>
                <a:latin typeface="Tahoma"/>
              </a:endParaRPr>
            </a:p>
          </p:txBody>
        </p:sp>
        <p:cxnSp>
          <p:nvCxnSpPr>
            <p:cNvPr id="12" name="CDLine"/>
            <p:cNvCxnSpPr/>
            <p:nvPr/>
          </p:nvCxnSpPr>
          <p:spPr>
            <a:xfrm>
              <a:off x="8001000" y="5943600"/>
              <a:ext cx="508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The lines between the arrows are: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0" y="4419600"/>
          <a:ext cx="3762023" cy="3276600"/>
        </p:xfrm>
        <a:graphic>
          <a:graphicData uri="http://schemas.openxmlformats.org/presentationml/2006/ole">
            <p:oleObj spid="_x0000_s2050" name="Chart" r:id="rId7" imgW="4724400" imgH="41148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0" y="1219200"/>
            <a:ext cx="3200400" cy="4525963"/>
          </a:xfrm>
        </p:spPr>
        <p:txBody>
          <a:bodyPr>
            <a:norm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/>
              <a:t>Lines of </a:t>
            </a:r>
            <a:r>
              <a:rPr lang="en-US" b="1" dirty="0" err="1"/>
              <a:t>Retzius</a:t>
            </a:r>
            <a:endParaRPr lang="en-US" b="1" dirty="0"/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Lines </a:t>
            </a:r>
            <a:r>
              <a:rPr lang="en-US" b="1" dirty="0"/>
              <a:t>of Owen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Enamel </a:t>
            </a:r>
            <a:r>
              <a:rPr lang="en-US" b="1" dirty="0"/>
              <a:t>spindles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Incremental </a:t>
            </a:r>
            <a:r>
              <a:rPr lang="en-US" b="1" dirty="0"/>
              <a:t>lines of </a:t>
            </a:r>
            <a:r>
              <a:rPr lang="en-US" b="1" dirty="0" err="1"/>
              <a:t>cementum</a:t>
            </a:r>
            <a:endParaRPr lang="en-US" b="1" dirty="0"/>
          </a:p>
        </p:txBody>
      </p:sp>
      <p:pic>
        <p:nvPicPr>
          <p:cNvPr id="5" name="Picture 5" descr="Untitled-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30588" y="1295400"/>
            <a:ext cx="5713412" cy="40116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Line 5"/>
          <p:cNvSpPr>
            <a:spLocks noChangeShapeType="1"/>
          </p:cNvSpPr>
          <p:nvPr/>
        </p:nvSpPr>
        <p:spPr bwMode="auto">
          <a:xfrm rot="16200000" flipH="1" flipV="1">
            <a:off x="5379244" y="4576702"/>
            <a:ext cx="131762" cy="83185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rot="16200000">
            <a:off x="7846830" y="4045745"/>
            <a:ext cx="173038" cy="61595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rot="16200000" flipH="1" flipV="1">
            <a:off x="6446044" y="4805302"/>
            <a:ext cx="131762" cy="83185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rot="16200000">
            <a:off x="8749506" y="4198144"/>
            <a:ext cx="173038" cy="61595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Countdown"/>
          <p:cNvGrpSpPr/>
          <p:nvPr>
            <p:custDataLst>
              <p:tags r:id="rId4"/>
            </p:custDataLst>
          </p:nvPr>
        </p:nvGrpSpPr>
        <p:grpSpPr>
          <a:xfrm>
            <a:off x="7747000" y="6096000"/>
            <a:ext cx="1270000" cy="635000"/>
            <a:chOff x="7683500" y="5842000"/>
            <a:chExt cx="1270000" cy="635000"/>
          </a:xfrm>
        </p:grpSpPr>
        <p:sp>
          <p:nvSpPr>
            <p:cNvPr id="11" name="CDCube"/>
            <p:cNvSpPr/>
            <p:nvPr/>
          </p:nvSpPr>
          <p:spPr>
            <a:xfrm>
              <a:off x="7683500" y="5842000"/>
              <a:ext cx="1270000" cy="635000"/>
            </a:xfrm>
            <a:prstGeom prst="cube">
              <a:avLst/>
            </a:prstGeom>
            <a:solidFill>
              <a:srgbClr val="3333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DText"/>
            <p:cNvSpPr txBox="1"/>
            <p:nvPr/>
          </p:nvSpPr>
          <p:spPr>
            <a:xfrm>
              <a:off x="7785100" y="6045200"/>
              <a:ext cx="889000" cy="381000"/>
            </a:xfrm>
            <a:prstGeom prst="rect">
              <a:avLst/>
            </a:prstGeom>
            <a:solidFill>
              <a:srgbClr val="800000">
                <a:alpha val="50000"/>
              </a:srgbClr>
            </a:solidFill>
            <a:ln>
              <a:solidFill>
                <a:srgbClr val="000000"/>
              </a:solidFill>
            </a:ln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ahoma"/>
                </a:rPr>
                <a:t>:60</a:t>
              </a:r>
              <a:endParaRPr lang="en-US" sz="2400" b="1" dirty="0">
                <a:solidFill>
                  <a:srgbClr val="FF0000"/>
                </a:solidFill>
                <a:latin typeface="Tahoma"/>
              </a:endParaRPr>
            </a:p>
          </p:txBody>
        </p:sp>
        <p:cxnSp>
          <p:nvCxnSpPr>
            <p:cNvPr id="12" name="CDLine"/>
            <p:cNvCxnSpPr/>
            <p:nvPr/>
          </p:nvCxnSpPr>
          <p:spPr>
            <a:xfrm>
              <a:off x="8001000" y="5943600"/>
              <a:ext cx="508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3. The </a:t>
            </a:r>
            <a:r>
              <a:rPr lang="en-US" b="1" dirty="0"/>
              <a:t>Tomes granular layer is found in: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0" y="5029200"/>
          <a:ext cx="2887133" cy="2514600"/>
        </p:xfrm>
        <a:graphic>
          <a:graphicData uri="http://schemas.openxmlformats.org/presentationml/2006/ole">
            <p:oleObj spid="_x0000_s3074" name="Chart" r:id="rId7" imgW="4724400" imgH="41148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7391400" cy="4525963"/>
          </a:xfrm>
        </p:spPr>
        <p:txBody>
          <a:bodyPr>
            <a:norm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/>
              <a:t>Dentin-Enamel Junction (DEJ)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err="1" smtClean="0"/>
              <a:t>Cementum</a:t>
            </a:r>
            <a:endParaRPr lang="en-US" b="1" dirty="0"/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Dentin-</a:t>
            </a:r>
            <a:r>
              <a:rPr lang="en-US" b="1" dirty="0" err="1" smtClean="0"/>
              <a:t>Cementum</a:t>
            </a:r>
            <a:r>
              <a:rPr lang="en-US" b="1" dirty="0" smtClean="0"/>
              <a:t> </a:t>
            </a:r>
            <a:r>
              <a:rPr lang="en-US" b="1" dirty="0"/>
              <a:t>Junction (DCJ)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Pulp</a:t>
            </a:r>
            <a:endParaRPr lang="en-US" b="1" dirty="0"/>
          </a:p>
        </p:txBody>
      </p:sp>
      <p:grpSp>
        <p:nvGrpSpPr>
          <p:cNvPr id="8" name="Countdown"/>
          <p:cNvGrpSpPr/>
          <p:nvPr>
            <p:custDataLst>
              <p:tags r:id="rId4"/>
            </p:custDataLst>
          </p:nvPr>
        </p:nvGrpSpPr>
        <p:grpSpPr>
          <a:xfrm>
            <a:off x="7747000" y="6096000"/>
            <a:ext cx="1270000" cy="635000"/>
            <a:chOff x="7683500" y="5842000"/>
            <a:chExt cx="1270000" cy="635000"/>
          </a:xfrm>
        </p:grpSpPr>
        <p:sp>
          <p:nvSpPr>
            <p:cNvPr id="6" name="CDCube"/>
            <p:cNvSpPr/>
            <p:nvPr/>
          </p:nvSpPr>
          <p:spPr>
            <a:xfrm>
              <a:off x="7683500" y="5842000"/>
              <a:ext cx="1270000" cy="635000"/>
            </a:xfrm>
            <a:prstGeom prst="cube">
              <a:avLst/>
            </a:prstGeom>
            <a:solidFill>
              <a:srgbClr val="3333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DText"/>
            <p:cNvSpPr txBox="1"/>
            <p:nvPr/>
          </p:nvSpPr>
          <p:spPr>
            <a:xfrm>
              <a:off x="7785100" y="6045200"/>
              <a:ext cx="889000" cy="381000"/>
            </a:xfrm>
            <a:prstGeom prst="rect">
              <a:avLst/>
            </a:prstGeom>
            <a:solidFill>
              <a:srgbClr val="800000">
                <a:alpha val="50000"/>
              </a:srgbClr>
            </a:solidFill>
            <a:ln>
              <a:solidFill>
                <a:srgbClr val="000000"/>
              </a:solidFill>
            </a:ln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ahoma"/>
                </a:rPr>
                <a:t>:60</a:t>
              </a:r>
              <a:endParaRPr lang="en-US" sz="2400" b="1" dirty="0">
                <a:solidFill>
                  <a:srgbClr val="FF0000"/>
                </a:solidFill>
                <a:latin typeface="Tahoma"/>
              </a:endParaRPr>
            </a:p>
          </p:txBody>
        </p:sp>
        <p:cxnSp>
          <p:nvCxnSpPr>
            <p:cNvPr id="7" name="CDLine"/>
            <p:cNvCxnSpPr/>
            <p:nvPr/>
          </p:nvCxnSpPr>
          <p:spPr>
            <a:xfrm>
              <a:off x="8001000" y="5943600"/>
              <a:ext cx="508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4. </a:t>
            </a:r>
            <a:r>
              <a:rPr lang="en-US" b="1" dirty="0" err="1" smtClean="0"/>
              <a:t>Interglobular</a:t>
            </a:r>
            <a:r>
              <a:rPr lang="en-US" b="1" dirty="0" smtClean="0"/>
              <a:t> </a:t>
            </a:r>
            <a:r>
              <a:rPr lang="en-US" b="1" dirty="0"/>
              <a:t>dentin: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-304800" y="4648200"/>
          <a:ext cx="3237089" cy="2819400"/>
        </p:xfrm>
        <a:graphic>
          <a:graphicData uri="http://schemas.openxmlformats.org/presentationml/2006/ole">
            <p:oleObj spid="_x0000_s4098" name="Chart" r:id="rId7" imgW="4724400" imgH="4114800" progId="MSGraph.Chart.8">
              <p:embed followColorScheme="full"/>
            </p:oleObj>
          </a:graphicData>
        </a:graphic>
      </p:graphicFrame>
      <p:pic>
        <p:nvPicPr>
          <p:cNvPr id="7" name="Picture 2" descr="Untitled-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76600" y="1219200"/>
            <a:ext cx="5715000" cy="36861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477000" y="1905000"/>
            <a:ext cx="350838" cy="3698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/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200" y="1524000"/>
            <a:ext cx="350838" cy="3698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/>
              <a:t>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48400" y="2743200"/>
            <a:ext cx="350838" cy="3698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/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52800" y="3429000"/>
            <a:ext cx="350838" cy="3698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/>
              <a:t>D</a:t>
            </a:r>
          </a:p>
        </p:txBody>
      </p:sp>
      <p:cxnSp>
        <p:nvCxnSpPr>
          <p:cNvPr id="12" name="Straight Arrow Connector 11"/>
          <p:cNvCxnSpPr>
            <a:stCxn id="8" idx="3"/>
          </p:cNvCxnSpPr>
          <p:nvPr/>
        </p:nvCxnSpPr>
        <p:spPr>
          <a:xfrm flipV="1">
            <a:off x="6827838" y="1828800"/>
            <a:ext cx="487362" cy="2603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0" idx="3"/>
          </p:cNvCxnSpPr>
          <p:nvPr/>
        </p:nvCxnSpPr>
        <p:spPr>
          <a:xfrm>
            <a:off x="6599238" y="2927350"/>
            <a:ext cx="487362" cy="1968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3733800" y="3657600"/>
            <a:ext cx="381000" cy="381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810000" y="1600200"/>
            <a:ext cx="487363" cy="1968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Countdown"/>
          <p:cNvGrpSpPr/>
          <p:nvPr>
            <p:custDataLst>
              <p:tags r:id="rId3"/>
            </p:custDataLst>
          </p:nvPr>
        </p:nvGrpSpPr>
        <p:grpSpPr>
          <a:xfrm>
            <a:off x="7747000" y="6096000"/>
            <a:ext cx="1270000" cy="635000"/>
            <a:chOff x="7683500" y="5842000"/>
            <a:chExt cx="1270000" cy="635000"/>
          </a:xfrm>
        </p:grpSpPr>
        <p:sp>
          <p:nvSpPr>
            <p:cNvPr id="17" name="CDCube"/>
            <p:cNvSpPr/>
            <p:nvPr/>
          </p:nvSpPr>
          <p:spPr>
            <a:xfrm>
              <a:off x="7683500" y="5842000"/>
              <a:ext cx="1270000" cy="635000"/>
            </a:xfrm>
            <a:prstGeom prst="cube">
              <a:avLst/>
            </a:prstGeom>
            <a:solidFill>
              <a:srgbClr val="3333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CDText"/>
            <p:cNvSpPr txBox="1"/>
            <p:nvPr/>
          </p:nvSpPr>
          <p:spPr>
            <a:xfrm>
              <a:off x="7785100" y="6045200"/>
              <a:ext cx="889000" cy="381000"/>
            </a:xfrm>
            <a:prstGeom prst="rect">
              <a:avLst/>
            </a:prstGeom>
            <a:solidFill>
              <a:srgbClr val="800000">
                <a:alpha val="50000"/>
              </a:srgbClr>
            </a:solidFill>
            <a:ln>
              <a:solidFill>
                <a:srgbClr val="000000"/>
              </a:solidFill>
            </a:ln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ahoma"/>
                </a:rPr>
                <a:t>:60</a:t>
              </a:r>
              <a:endParaRPr lang="en-US" sz="2400" b="1" dirty="0">
                <a:solidFill>
                  <a:srgbClr val="FF0000"/>
                </a:solidFill>
                <a:latin typeface="Tahoma"/>
              </a:endParaRPr>
            </a:p>
          </p:txBody>
        </p:sp>
        <p:cxnSp>
          <p:nvCxnSpPr>
            <p:cNvPr id="18" name="CDLine"/>
            <p:cNvCxnSpPr/>
            <p:nvPr/>
          </p:nvCxnSpPr>
          <p:spPr>
            <a:xfrm>
              <a:off x="8001000" y="5943600"/>
              <a:ext cx="508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D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5. </a:t>
            </a:r>
            <a:r>
              <a:rPr lang="en-US" b="1" dirty="0" err="1"/>
              <a:t>Predentin</a:t>
            </a:r>
            <a:r>
              <a:rPr lang="en-US" b="1" dirty="0"/>
              <a:t> contains:</a:t>
            </a:r>
            <a:endParaRPr lang="en-US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432300" y="2679700"/>
          <a:ext cx="4724400" cy="4114800"/>
        </p:xfrm>
        <a:graphic>
          <a:graphicData uri="http://schemas.openxmlformats.org/presentationml/2006/ole">
            <p:oleObj spid="_x0000_s5122" name="Chart" r:id="rId7" imgW="4724400" imgH="4114800" progId="MSGraph.Chart.8">
              <p:embed followColorScheme="full"/>
            </p:oleObj>
          </a:graphicData>
        </a:graphic>
      </p:graphicFrame>
      <p:grpSp>
        <p:nvGrpSpPr>
          <p:cNvPr id="8" name="Countdown"/>
          <p:cNvGrpSpPr/>
          <p:nvPr>
            <p:custDataLst>
              <p:tags r:id="rId3"/>
            </p:custDataLst>
          </p:nvPr>
        </p:nvGrpSpPr>
        <p:grpSpPr>
          <a:xfrm>
            <a:off x="7747000" y="6096000"/>
            <a:ext cx="1270000" cy="635000"/>
            <a:chOff x="7683500" y="5842000"/>
            <a:chExt cx="1270000" cy="635000"/>
          </a:xfrm>
        </p:grpSpPr>
        <p:sp>
          <p:nvSpPr>
            <p:cNvPr id="6" name="CDCube"/>
            <p:cNvSpPr/>
            <p:nvPr/>
          </p:nvSpPr>
          <p:spPr>
            <a:xfrm>
              <a:off x="7683500" y="5842000"/>
              <a:ext cx="1270000" cy="635000"/>
            </a:xfrm>
            <a:prstGeom prst="cube">
              <a:avLst/>
            </a:prstGeom>
            <a:solidFill>
              <a:srgbClr val="3333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DText"/>
            <p:cNvSpPr txBox="1"/>
            <p:nvPr/>
          </p:nvSpPr>
          <p:spPr>
            <a:xfrm>
              <a:off x="7785100" y="6045200"/>
              <a:ext cx="889000" cy="381000"/>
            </a:xfrm>
            <a:prstGeom prst="rect">
              <a:avLst/>
            </a:prstGeom>
            <a:solidFill>
              <a:srgbClr val="800000">
                <a:alpha val="50000"/>
              </a:srgbClr>
            </a:solidFill>
            <a:ln>
              <a:solidFill>
                <a:srgbClr val="000000"/>
              </a:solidFill>
            </a:ln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ahoma"/>
                </a:rPr>
                <a:t>:60</a:t>
              </a:r>
              <a:endParaRPr lang="en-US" sz="2400" b="1" dirty="0">
                <a:solidFill>
                  <a:srgbClr val="FF0000"/>
                </a:solidFill>
                <a:latin typeface="Tahoma"/>
              </a:endParaRPr>
            </a:p>
          </p:txBody>
        </p:sp>
        <p:cxnSp>
          <p:nvCxnSpPr>
            <p:cNvPr id="7" name="CDLine"/>
            <p:cNvCxnSpPr/>
            <p:nvPr/>
          </p:nvCxnSpPr>
          <p:spPr>
            <a:xfrm>
              <a:off x="8001000" y="5943600"/>
              <a:ext cx="508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Fibroblasts</a:t>
            </a:r>
            <a:endParaRPr lang="en-US" b="1" dirty="0"/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Collagen </a:t>
            </a:r>
            <a:r>
              <a:rPr lang="en-US" b="1" dirty="0"/>
              <a:t>fibers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Minerals </a:t>
            </a:r>
            <a:endParaRPr lang="en-US" b="1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6. Incremental lines in </a:t>
            </a:r>
            <a:r>
              <a:rPr lang="en-US" b="1" dirty="0" err="1"/>
              <a:t>cementum</a:t>
            </a:r>
            <a:r>
              <a:rPr lang="en-US" b="1" dirty="0"/>
              <a:t>:</a:t>
            </a:r>
            <a:endParaRPr lang="en-US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0" y="4800600"/>
          <a:ext cx="3587044" cy="3124200"/>
        </p:xfrm>
        <a:graphic>
          <a:graphicData uri="http://schemas.openxmlformats.org/presentationml/2006/ole">
            <p:oleObj spid="_x0000_s6146" name="Chart" r:id="rId7" imgW="4724400" imgH="4114800" progId="MSGraph.Chart.8">
              <p:embed followColorScheme="full"/>
            </p:oleObj>
          </a:graphicData>
        </a:graphic>
      </p:graphicFrame>
      <p:graphicFrame>
        <p:nvGraphicFramePr>
          <p:cNvPr id="5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3352800" y="1049337"/>
          <a:ext cx="5461000" cy="4284663"/>
        </p:xfrm>
        <a:graphic>
          <a:graphicData uri="http://schemas.openxmlformats.org/presentationml/2006/ole">
            <p:oleObj spid="_x0000_s6147" name="Image" r:id="rId8" imgW="5459400" imgH="4282920" progId="Photoshop.Image.7">
              <p:embed/>
            </p:oleObj>
          </a:graphicData>
        </a:graphic>
      </p:graphicFrame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791200" y="2420937"/>
            <a:ext cx="3048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5638800" y="2116137"/>
            <a:ext cx="350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3962400" y="3008312"/>
            <a:ext cx="249238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3733800" y="2649537"/>
            <a:ext cx="350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B</a:t>
            </a: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3886200" y="3084512"/>
            <a:ext cx="249238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>
            <a:off x="5943600" y="2420937"/>
            <a:ext cx="431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7162800" y="3944937"/>
            <a:ext cx="762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6934200" y="3640137"/>
            <a:ext cx="350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</a:t>
            </a:r>
          </a:p>
        </p:txBody>
      </p:sp>
      <p:sp>
        <p:nvSpPr>
          <p:cNvPr id="14" name="Line 4"/>
          <p:cNvSpPr>
            <a:spLocks noChangeShapeType="1"/>
          </p:cNvSpPr>
          <p:nvPr/>
        </p:nvSpPr>
        <p:spPr bwMode="auto">
          <a:xfrm>
            <a:off x="7239000" y="3868737"/>
            <a:ext cx="609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Countdown"/>
          <p:cNvGrpSpPr/>
          <p:nvPr>
            <p:custDataLst>
              <p:tags r:id="rId3"/>
            </p:custDataLst>
          </p:nvPr>
        </p:nvGrpSpPr>
        <p:grpSpPr>
          <a:xfrm>
            <a:off x="7747000" y="6096000"/>
            <a:ext cx="1270000" cy="635000"/>
            <a:chOff x="7683500" y="5842000"/>
            <a:chExt cx="1270000" cy="635000"/>
          </a:xfrm>
        </p:grpSpPr>
        <p:sp>
          <p:nvSpPr>
            <p:cNvPr id="16" name="CDCube"/>
            <p:cNvSpPr/>
            <p:nvPr/>
          </p:nvSpPr>
          <p:spPr>
            <a:xfrm>
              <a:off x="7683500" y="5842000"/>
              <a:ext cx="1270000" cy="635000"/>
            </a:xfrm>
            <a:prstGeom prst="cube">
              <a:avLst/>
            </a:prstGeom>
            <a:solidFill>
              <a:srgbClr val="3333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DText"/>
            <p:cNvSpPr txBox="1"/>
            <p:nvPr/>
          </p:nvSpPr>
          <p:spPr>
            <a:xfrm>
              <a:off x="7785100" y="6045200"/>
              <a:ext cx="889000" cy="381000"/>
            </a:xfrm>
            <a:prstGeom prst="rect">
              <a:avLst/>
            </a:prstGeom>
            <a:solidFill>
              <a:srgbClr val="800000">
                <a:alpha val="50000"/>
              </a:srgbClr>
            </a:solidFill>
            <a:ln>
              <a:solidFill>
                <a:srgbClr val="000000"/>
              </a:solidFill>
            </a:ln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ahoma"/>
                </a:rPr>
                <a:t>:60</a:t>
              </a:r>
              <a:endParaRPr lang="en-US" sz="2400" b="1" dirty="0">
                <a:solidFill>
                  <a:srgbClr val="FF0000"/>
                </a:solidFill>
                <a:latin typeface="Tahoma"/>
              </a:endParaRPr>
            </a:p>
          </p:txBody>
        </p:sp>
        <p:cxnSp>
          <p:nvCxnSpPr>
            <p:cNvPr id="17" name="CDLine"/>
            <p:cNvCxnSpPr/>
            <p:nvPr/>
          </p:nvCxnSpPr>
          <p:spPr>
            <a:xfrm>
              <a:off x="8001000" y="5943600"/>
              <a:ext cx="508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C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7. Cells with </a:t>
            </a:r>
            <a:r>
              <a:rPr lang="en-US" b="1" dirty="0" err="1"/>
              <a:t>canaliculi</a:t>
            </a:r>
            <a:r>
              <a:rPr lang="en-US" b="1" dirty="0"/>
              <a:t> can be found in:</a:t>
            </a:r>
            <a:endParaRPr lang="en-US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432300" y="2679700"/>
          <a:ext cx="4724400" cy="4114800"/>
        </p:xfrm>
        <a:graphic>
          <a:graphicData uri="http://schemas.openxmlformats.org/presentationml/2006/ole">
            <p:oleObj spid="_x0000_s7170" name="Chart" r:id="rId7" imgW="4724400" imgH="4114800" progId="MSGraph.Chart.8">
              <p:embed followColorScheme="full"/>
            </p:oleObj>
          </a:graphicData>
        </a:graphic>
      </p:graphicFrame>
      <p:grpSp>
        <p:nvGrpSpPr>
          <p:cNvPr id="8" name="Countdown"/>
          <p:cNvGrpSpPr/>
          <p:nvPr>
            <p:custDataLst>
              <p:tags r:id="rId3"/>
            </p:custDataLst>
          </p:nvPr>
        </p:nvGrpSpPr>
        <p:grpSpPr>
          <a:xfrm>
            <a:off x="7747000" y="6096000"/>
            <a:ext cx="1270000" cy="635000"/>
            <a:chOff x="7683500" y="5842000"/>
            <a:chExt cx="1270000" cy="635000"/>
          </a:xfrm>
        </p:grpSpPr>
        <p:sp>
          <p:nvSpPr>
            <p:cNvPr id="6" name="CDCube"/>
            <p:cNvSpPr/>
            <p:nvPr/>
          </p:nvSpPr>
          <p:spPr>
            <a:xfrm>
              <a:off x="7683500" y="5842000"/>
              <a:ext cx="1270000" cy="635000"/>
            </a:xfrm>
            <a:prstGeom prst="cube">
              <a:avLst/>
            </a:prstGeom>
            <a:solidFill>
              <a:srgbClr val="3333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DText"/>
            <p:cNvSpPr txBox="1"/>
            <p:nvPr/>
          </p:nvSpPr>
          <p:spPr>
            <a:xfrm>
              <a:off x="7785100" y="6045200"/>
              <a:ext cx="889000" cy="381000"/>
            </a:xfrm>
            <a:prstGeom prst="rect">
              <a:avLst/>
            </a:prstGeom>
            <a:solidFill>
              <a:srgbClr val="800000">
                <a:alpha val="50000"/>
              </a:srgbClr>
            </a:solidFill>
            <a:ln>
              <a:solidFill>
                <a:srgbClr val="000000"/>
              </a:solidFill>
            </a:ln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ahoma"/>
                </a:rPr>
                <a:t>:60</a:t>
              </a:r>
              <a:endParaRPr lang="en-US" sz="2400" b="1" dirty="0">
                <a:solidFill>
                  <a:srgbClr val="FF0000"/>
                </a:solidFill>
                <a:latin typeface="Tahoma"/>
              </a:endParaRPr>
            </a:p>
          </p:txBody>
        </p:sp>
        <p:cxnSp>
          <p:nvCxnSpPr>
            <p:cNvPr id="7" name="CDLine"/>
            <p:cNvCxnSpPr/>
            <p:nvPr/>
          </p:nvCxnSpPr>
          <p:spPr>
            <a:xfrm>
              <a:off x="8001000" y="5943600"/>
              <a:ext cx="508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/>
              <a:t>Enamel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Alveolar </a:t>
            </a:r>
            <a:r>
              <a:rPr lang="en-US" b="1" dirty="0"/>
              <a:t>bone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err="1"/>
              <a:t>Cementum</a:t>
            </a:r>
            <a:endParaRPr lang="en-US" b="1" dirty="0"/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/>
              <a:t>B &amp; C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/>
              <a:t>All of the above</a:t>
            </a:r>
            <a:endParaRPr lang="en-US" b="1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8. </a:t>
            </a:r>
            <a:r>
              <a:rPr lang="en-US" b="1" dirty="0" err="1" smtClean="0"/>
              <a:t>Cementocytes</a:t>
            </a:r>
            <a:r>
              <a:rPr lang="en-US" b="1" dirty="0" smtClean="0"/>
              <a:t> </a:t>
            </a:r>
            <a:r>
              <a:rPr lang="en-US" b="1" dirty="0"/>
              <a:t>differentiate from the: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432300" y="2679700"/>
          <a:ext cx="4724400" cy="4114800"/>
        </p:xfrm>
        <a:graphic>
          <a:graphicData uri="http://schemas.openxmlformats.org/presentationml/2006/ole">
            <p:oleObj spid="_x0000_s8194" name="Chart" r:id="rId7" imgW="4724400" imgH="41148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/>
              <a:t>Internal Enamel Epithelium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/>
              <a:t>Dental </a:t>
            </a:r>
            <a:r>
              <a:rPr lang="en-US" b="1" dirty="0"/>
              <a:t>papilla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/>
              <a:t>Dental follicle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/>
              <a:t>Oral epithelium</a:t>
            </a:r>
            <a:endParaRPr lang="en-US" b="1" dirty="0"/>
          </a:p>
        </p:txBody>
      </p:sp>
      <p:grpSp>
        <p:nvGrpSpPr>
          <p:cNvPr id="8" name="Countdown"/>
          <p:cNvGrpSpPr/>
          <p:nvPr>
            <p:custDataLst>
              <p:tags r:id="rId4"/>
            </p:custDataLst>
          </p:nvPr>
        </p:nvGrpSpPr>
        <p:grpSpPr>
          <a:xfrm>
            <a:off x="7747000" y="6096000"/>
            <a:ext cx="1270000" cy="635000"/>
            <a:chOff x="7683500" y="5842000"/>
            <a:chExt cx="1270000" cy="635000"/>
          </a:xfrm>
        </p:grpSpPr>
        <p:sp>
          <p:nvSpPr>
            <p:cNvPr id="6" name="CDCube"/>
            <p:cNvSpPr/>
            <p:nvPr/>
          </p:nvSpPr>
          <p:spPr>
            <a:xfrm>
              <a:off x="7683500" y="5842000"/>
              <a:ext cx="1270000" cy="635000"/>
            </a:xfrm>
            <a:prstGeom prst="cube">
              <a:avLst/>
            </a:prstGeom>
            <a:solidFill>
              <a:srgbClr val="3333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DText"/>
            <p:cNvSpPr txBox="1"/>
            <p:nvPr/>
          </p:nvSpPr>
          <p:spPr>
            <a:xfrm>
              <a:off x="7785100" y="6045200"/>
              <a:ext cx="889000" cy="381000"/>
            </a:xfrm>
            <a:prstGeom prst="rect">
              <a:avLst/>
            </a:prstGeom>
            <a:solidFill>
              <a:srgbClr val="800000">
                <a:alpha val="50000"/>
              </a:srgbClr>
            </a:solidFill>
            <a:ln>
              <a:solidFill>
                <a:srgbClr val="000000"/>
              </a:solidFill>
            </a:ln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ahoma"/>
                </a:rPr>
                <a:t>:60</a:t>
              </a:r>
              <a:endParaRPr lang="en-US" sz="2400" b="1" dirty="0">
                <a:solidFill>
                  <a:srgbClr val="FF0000"/>
                </a:solidFill>
                <a:latin typeface="Tahoma"/>
              </a:endParaRPr>
            </a:p>
          </p:txBody>
        </p:sp>
        <p:cxnSp>
          <p:nvCxnSpPr>
            <p:cNvPr id="7" name="CDLine"/>
            <p:cNvCxnSpPr/>
            <p:nvPr/>
          </p:nvCxnSpPr>
          <p:spPr>
            <a:xfrm>
              <a:off x="8001000" y="5943600"/>
              <a:ext cx="508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OWERPOINTVERSION" val="12.0"/>
  <p:tag name="PPVERSION" val="12.0"/>
  <p:tag name="DELIMITERS" val="3.1"/>
  <p:tag name="SHOWBARVISIBLE" val="True"/>
  <p:tag name="EXPANDSHOWBAR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INCLUDESESSION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73"/>
  <p:tag name="FONTSIZE" val="32"/>
  <p:tag name="BULLETTYPE" val="ppBulletArabicPeriod"/>
  <p:tag name="ANSWERTEXT" val="Dentin-Enamel Junction (DEJ)&#10;Cementum&#10;Dentin-Cementum Junction (DCJ)&#10;Pulp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Clock"/>
  <p:tag name="STYLE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91C1FE5206E944BAAE1E929500384250"/>
  <p:tag name="SLIDEID" val="91C1FE5206E944BAAE1E929500384250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VALUES" val="No Value|smicln|No Value|smicln|10|smicln|No Value"/>
  <p:tag name="QUESTIONALIAS" val="Enter question text..."/>
  <p:tag name="ANSWERSALIAS" val="A|smicln|B|smicln|C|smicln|D"/>
  <p:tag name="COUNTDOWNSECONDS" val="6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Clock"/>
  <p:tag name="STYLE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7"/>
  <p:tag name="FONTSIZE" val="32"/>
  <p:tag name="BULLETTYPE" val="ppBulletArabicPeriod"/>
  <p:tag name="ANSWERTEXT" val="A&#10;B&#10;C&#10;D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4754A554547548AC8DD66971F8143010"/>
  <p:tag name="SLIDEID" val="4754A554547548AC8DD66971F8143010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QUESTIONALIAS" val="5. Predentin contains:"/>
  <p:tag name="ANSWERSALIAS" val="Fibroblasts|smicln|Collagen fibers|smicln|Minerals "/>
  <p:tag name="COUNTDOWNSECONDS" val="60"/>
  <p:tag name="VALUES" val="No Value|smicln|10|smicln|No Val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Clock"/>
  <p:tag name="STYLE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3"/>
  <p:tag name="TEXTLENGTH" val="37"/>
  <p:tag name="FONTSIZE" val="32"/>
  <p:tag name="BULLETTYPE" val="ppBulletArabicPeriod"/>
  <p:tag name="ANSWERTEXT" val="Fibroblasts&#10;Collagen fibers&#10;Minerals 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453E020CBE8C4275B3DD9D7322232242"/>
  <p:tag name="SLIDEID" val="453E020CBE8C4275B3DD9D7322232242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VALUES" val="10"/>
  <p:tag name="QUESTIONALIAS" val="6. Incremental lines in cementum:"/>
  <p:tag name="ANSWERSALIAS" val="A|smicln|B|smicln|C"/>
  <p:tag name="COUNTDOWNSECONDS" val="6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Clock"/>
  <p:tag name="STYLE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3"/>
  <p:tag name="TEXTLENGTH" val="5"/>
  <p:tag name="FONTSIZE" val="32"/>
  <p:tag name="BULLETTYPE" val="ppBulletArabicPeriod"/>
  <p:tag name="ANSWERTEXT" val="A&#10;B&#10;C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8804C3B5BBC14A82A931FBB06D074558"/>
  <p:tag name="SLIDEID" val="8804C3B5BBC14A82A931FBB06D074558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VALUES" val="No Value|smicln|No Value|smicln|No Value|smicln|10|smicln|No Value"/>
  <p:tag name="QUESTIONALIAS" val="7. Cells with canaliculi can be found in:"/>
  <p:tag name="ANSWERSALIAS" val="Enamel|smicln|Alveolar bone|smicln|Cementum|smicln|B &amp; C|smicln|All of the above"/>
  <p:tag name="COUNTDOWNSECONDS" val="6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Clock"/>
  <p:tag name="STYLE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52"/>
  <p:tag name="FONTSIZE" val="32"/>
  <p:tag name="BULLETTYPE" val="ppBulletArabicPeriod"/>
  <p:tag name="ANSWERTEXT" val="Enamel&#10;Alveolar bone&#10;Cementum&#10;B &amp; C&#10;All of the abov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05CD2D784C9246C590B5FFD948C5510F"/>
  <p:tag name="SLIDEID" val="05CD2D784C9246C590B5FFD948C5510F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QUESTIONALIAS" val="8. Cementocytes differentiate from the:"/>
  <p:tag name="ANSWERSALIAS" val="Internal Enamel Epithelium|smicln|Dental papilla|smicln|Dental follicle|smicln|Oral epithelium"/>
  <p:tag name="COUNTDOWNSECONDS" val="60"/>
  <p:tag name="VALUES" val="No Value|smicln|No Value|smicln|10|smicln|No Val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73"/>
  <p:tag name="FONTSIZE" val="32"/>
  <p:tag name="BULLETTYPE" val="ppBulletArabicPeriod"/>
  <p:tag name="ANSWERTEXT" val="Internal Enamel Epithelium&#10;Dental papilla&#10;Dental follicle&#10;Oral epithelium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Clock"/>
  <p:tag name="STYLE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3B3BAEDB110545598C3A2935725AF282"/>
  <p:tag name="SLIDEID" val="3B3BAEDB110545598C3A2935725AF282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QUESTIONALIAS" val="9. Sharpey’s fibers of the PDL are found in:"/>
  <p:tag name="ANSWERSALIAS" val="Alveolar bone only|smicln|Cementum only|smicln|Both A &amp; B|smicln|None of the above"/>
  <p:tag name="VALUES" val="No Value|smicln|No Value|smicln|10|smicln|No Value"/>
  <p:tag name="COUNTDOWNSECONDS" val="6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61"/>
  <p:tag name="FONTSIZE" val="32"/>
  <p:tag name="BULLETTYPE" val="ppBulletArabicPeriod"/>
  <p:tag name="ANSWERTEXT" val="Alveolar bone only&#10;Cementum only&#10;Both A &amp; B&#10;None of the abov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Clock"/>
  <p:tag name="STYLE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CA3251C4F4704E8C9A7B32D11D2758B8"/>
  <p:tag name="SLIDEID" val="CA3251C4F4704E8C9A7B32D11D2758B8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QUESTIONALIAS" val="Nerve fibers (axons) are found in:"/>
  <p:tag name="ANSWERSALIAS" val="1|smicln|2|smicln|3|smicln|4|smicln|All of the above"/>
  <p:tag name="COUNTDOWNSECONDS" val="60"/>
  <p:tag name="VALUES" val="No Value|smicln|No Value|smicln|No Value|smicln|No Value|smicln|1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C54B0782C114DDBB471370C843371EA"/>
  <p:tag name="SLIDEID" val="BC54B0782C114DDBB471370C843371EA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QUESTIONALIAS" val="10. Inter-radicular bone:"/>
  <p:tag name="ANSWERSALIAS" val="A|smicln|B|smicln|C|smicln|D"/>
  <p:tag name="VALUES" val="No Value|smicln|No Value|smicln|10|smicln|No Value"/>
  <p:tag name="COUNTDOWNSECONDS" val="6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7"/>
  <p:tag name="FONTSIZE" val="32"/>
  <p:tag name="BULLETTYPE" val="ppBulletArabicPeriod"/>
  <p:tag name="ANSWERTEXT" val="A&#10;B&#10;C&#10;D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Clock"/>
  <p:tag name="STYLE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24"/>
  <p:tag name="FONTSIZE" val="32"/>
  <p:tag name="BULLETTYPE" val="ppBulletArabicPeriod"/>
  <p:tag name="ANSWERTEXT" val="1&#10;2&#10;3&#10;4&#10;All of the abov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Clock"/>
  <p:tag name="STYLE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724534CD88634956A5C0B6307DE2F504"/>
  <p:tag name="SLIDEID" val="724534CD88634956A5C0B6307DE2F504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QUESTIONALIAS" val="Enter question text..."/>
  <p:tag name="ANSWERSALIAS" val="Lines of Retzius|smicln|Lines of Owen|smicln|Enamel spindles|smicln|Incremental lines of cementum"/>
  <p:tag name="COUNTDOWNSECONDS" val="60"/>
  <p:tag name="VALUES" val="No Value|smicln|10|smicln|No Value|smicln|No Val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76"/>
  <p:tag name="FONTSIZE" val="32"/>
  <p:tag name="BULLETTYPE" val="ppBulletArabicPeriod"/>
  <p:tag name="ANSWERTEXT" val="Lines of Retzius&#10;Lines of Owen&#10;Enamel spindles&#10;Incremental lines of cementu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Clock"/>
  <p:tag name="STYLE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058918E7A2EF4F2C8E738C383D8D7EB5"/>
  <p:tag name="SLIDEID" val="058918E7A2EF4F2C8E738C383D8D7EB5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QUESTIONALIAS" val="The Tomes granular layer is found in:"/>
  <p:tag name="ANSWERSALIAS" val="Dentin-Enamel Junction (DEJ)|smicln|Cementum|smicln|Dentin-Cementum Junction (DCJ)|smicln|Pulp"/>
  <p:tag name="COUNTDOWNSECONDS" val="60"/>
  <p:tag name="VALUES" val="No Value|smicln|No Value|smicln|10|smicln|No Valu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209</Words>
  <Application>Microsoft Office PowerPoint</Application>
  <PresentationFormat>On-screen Show (4:3)</PresentationFormat>
  <Paragraphs>87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Microsoft Graph Chart</vt:lpstr>
      <vt:lpstr>Adobe Photoshop Image</vt:lpstr>
      <vt:lpstr>Quiz #12</vt:lpstr>
      <vt:lpstr>1. Nerve fibers (axons) are found in:</vt:lpstr>
      <vt:lpstr>2. The lines between the arrows are:</vt:lpstr>
      <vt:lpstr>3. The Tomes granular layer is found in:</vt:lpstr>
      <vt:lpstr>4. Interglobular dentin:</vt:lpstr>
      <vt:lpstr>5. Predentin contains:</vt:lpstr>
      <vt:lpstr>6. Incremental lines in cementum:</vt:lpstr>
      <vt:lpstr>7. Cells with canaliculi can be found in:</vt:lpstr>
      <vt:lpstr>8. Cementocytes differentiate from the:</vt:lpstr>
      <vt:lpstr>9. Sharpey’s fibers of the PDL are found in:</vt:lpstr>
      <vt:lpstr>10. Inter-radicular bone: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#12</dc:title>
  <dc:creator>marino</dc:creator>
  <cp:lastModifiedBy>marino</cp:lastModifiedBy>
  <cp:revision>9</cp:revision>
  <dcterms:created xsi:type="dcterms:W3CDTF">2009-11-30T17:59:17Z</dcterms:created>
  <dcterms:modified xsi:type="dcterms:W3CDTF">2009-11-30T18:39:50Z</dcterms:modified>
</cp:coreProperties>
</file>