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Default Extension="tiff" ContentType="image/tiff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0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6694A-4B1D-4794-A6B0-1F529A540F23}" type="datetimeFigureOut">
              <a:rPr lang="en-US" smtClean="0"/>
              <a:t>12/9/2009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EE7CC-F505-4CE3-82DA-0DDD4D673C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614D8-3410-4DE3-A65F-0651139BFCF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EE7CC-F505-4CE3-82DA-0DDD4D673C4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EE7CC-F505-4CE3-82DA-0DDD4D673C4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EE7CC-F505-4CE3-82DA-0DDD4D673C4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EE7CC-F505-4CE3-82DA-0DDD4D673C4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EE7CC-F505-4CE3-82DA-0DDD4D673C4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EE7CC-F505-4CE3-82DA-0DDD4D673C4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EE7CC-F505-4CE3-82DA-0DDD4D673C4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EE7CC-F505-4CE3-82DA-0DDD4D673C4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EE7CC-F505-4CE3-82DA-0DDD4D673C4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EE7CC-F505-4CE3-82DA-0DDD4D673C4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4F1C-F275-48A2-B311-F5EF6C2CECB5}" type="datetimeFigureOut">
              <a:rPr lang="en-US" smtClean="0"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7E35-D04C-4596-875B-7ACB852EA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4F1C-F275-48A2-B311-F5EF6C2CECB5}" type="datetimeFigureOut">
              <a:rPr lang="en-US" smtClean="0"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7E35-D04C-4596-875B-7ACB852EA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4F1C-F275-48A2-B311-F5EF6C2CECB5}" type="datetimeFigureOut">
              <a:rPr lang="en-US" smtClean="0"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7E35-D04C-4596-875B-7ACB852EA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4F1C-F275-48A2-B311-F5EF6C2CECB5}" type="datetimeFigureOut">
              <a:rPr lang="en-US" smtClean="0"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7E35-D04C-4596-875B-7ACB852EA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4F1C-F275-48A2-B311-F5EF6C2CECB5}" type="datetimeFigureOut">
              <a:rPr lang="en-US" smtClean="0"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7E35-D04C-4596-875B-7ACB852EA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4F1C-F275-48A2-B311-F5EF6C2CECB5}" type="datetimeFigureOut">
              <a:rPr lang="en-US" smtClean="0"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7E35-D04C-4596-875B-7ACB852EA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4F1C-F275-48A2-B311-F5EF6C2CECB5}" type="datetimeFigureOut">
              <a:rPr lang="en-US" smtClean="0"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7E35-D04C-4596-875B-7ACB852EA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4F1C-F275-48A2-B311-F5EF6C2CECB5}" type="datetimeFigureOut">
              <a:rPr lang="en-US" smtClean="0"/>
              <a:t>12/9/2009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7E35-D04C-4596-875B-7ACB852EA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4F1C-F275-48A2-B311-F5EF6C2CECB5}" type="datetimeFigureOut">
              <a:rPr lang="en-US" smtClean="0"/>
              <a:t>12/9/2009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7E35-D04C-4596-875B-7ACB852EA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4F1C-F275-48A2-B311-F5EF6C2CECB5}" type="datetimeFigureOut">
              <a:rPr lang="en-US" smtClean="0"/>
              <a:t>12/9/2009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7E35-D04C-4596-875B-7ACB852EA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4F1C-F275-48A2-B311-F5EF6C2CECB5}" type="datetimeFigureOut">
              <a:rPr lang="en-US" smtClean="0"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7E35-D04C-4596-875B-7ACB852EA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4F1C-F275-48A2-B311-F5EF6C2CECB5}" type="datetimeFigureOut">
              <a:rPr lang="en-US" smtClean="0"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7E35-D04C-4596-875B-7ACB852EA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4F1C-F275-48A2-B311-F5EF6C2CECB5}" type="datetimeFigureOut">
              <a:rPr lang="en-US" smtClean="0"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E7E35-D04C-4596-875B-7ACB852EAE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tags" Target="../tags/tag27.xml"/><Relationship Id="rId7" Type="http://schemas.openxmlformats.org/officeDocument/2006/relationships/image" Target="../media/image12.tiff"/><Relationship Id="rId2" Type="http://schemas.openxmlformats.org/officeDocument/2006/relationships/tags" Target="../tags/tag2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5.jpeg"/><Relationship Id="rId2" Type="http://schemas.openxmlformats.org/officeDocument/2006/relationships/tags" Target="../tags/tag2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oleObject" Target="../embeddings/oleObject1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oleObject" Target="../embeddings/oleObject3.bin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oleObject" Target="../embeddings/oleObject4.bin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16.xml"/><Relationship Id="rId7" Type="http://schemas.openxmlformats.org/officeDocument/2006/relationships/oleObject" Target="../embeddings/oleObject5.bin"/><Relationship Id="rId2" Type="http://schemas.openxmlformats.org/officeDocument/2006/relationships/tags" Target="../tags/tag15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8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oleObject" Target="../embeddings/oleObject7.bin"/><Relationship Id="rId2" Type="http://schemas.openxmlformats.org/officeDocument/2006/relationships/tags" Target="../tags/tag20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oleObject" Target="../embeddings/oleObject8.bin"/><Relationship Id="rId2" Type="http://schemas.openxmlformats.org/officeDocument/2006/relationships/tags" Target="../tags/tag23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  <a:alpha val="6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Lucky QUIZ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 These are the grandchildren of: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0" y="3886200"/>
          <a:ext cx="4724400" cy="4114800"/>
        </p:xfrm>
        <a:graphic>
          <a:graphicData uri="http://schemas.openxmlformats.org/presentationml/2006/ole">
            <p:oleObj spid="_x0000_s9218" name="Chart" r:id="rId6" imgW="4724400" imgH="4114800" progId="MSGraph.Chart.8">
              <p:embed followColorScheme="full"/>
            </p:oleObj>
          </a:graphicData>
        </a:graphic>
      </p:graphicFrame>
      <p:pic>
        <p:nvPicPr>
          <p:cNvPr id="5" name="Picture 4" descr="grandchildren 3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435096"/>
            <a:ext cx="4666488" cy="3422904"/>
          </a:xfrm>
          <a:prstGeom prst="rect">
            <a:avLst/>
          </a:prstGeom>
        </p:spPr>
      </p:pic>
      <p:pic>
        <p:nvPicPr>
          <p:cNvPr id="6" name="Picture 5" descr="grandchildren 4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1600" y="1371600"/>
            <a:ext cx="3532632" cy="5123688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Dr. </a:t>
            </a:r>
            <a:r>
              <a:rPr lang="en-US" dirty="0" err="1" smtClean="0"/>
              <a:t>Lamperti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Dr. Marino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granddaughter of: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-457200" y="3657600"/>
          <a:ext cx="4724400" cy="4114800"/>
        </p:xfrm>
        <a:graphic>
          <a:graphicData uri="http://schemas.openxmlformats.org/presentationml/2006/ole">
            <p:oleObj spid="_x0000_s10242" name="Chart" r:id="rId6" imgW="4724400" imgH="4114800" progId="MSGraph.Chart.8">
              <p:embed followColorScheme="full"/>
            </p:oleObj>
          </a:graphicData>
        </a:graphic>
      </p:graphicFrame>
      <p:pic>
        <p:nvPicPr>
          <p:cNvPr id="5" name="Picture 4" descr="IMGP13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1371600"/>
            <a:ext cx="4873876" cy="464820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Dr. Marino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Dr. </a:t>
            </a:r>
            <a:r>
              <a:rPr lang="en-US" dirty="0" err="1" smtClean="0"/>
              <a:t>Lamperti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/>
              <a:t>1. Both mucous </a:t>
            </a:r>
            <a:r>
              <a:rPr lang="en-US" sz="3600" b="1" u="sng" dirty="0">
                <a:solidFill>
                  <a:srgbClr val="FF0000"/>
                </a:solidFill>
              </a:rPr>
              <a:t>AND</a:t>
            </a:r>
            <a:r>
              <a:rPr lang="en-US" sz="3600" b="1" dirty="0"/>
              <a:t> serous secreting cells are obvious and  typically found in:</a:t>
            </a:r>
            <a:endParaRPr lang="en-US" sz="3600" b="1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432300" y="2679700"/>
          <a:ext cx="4724400" cy="4114800"/>
        </p:xfrm>
        <a:graphic>
          <a:graphicData uri="http://schemas.openxmlformats.org/presentationml/2006/ole">
            <p:oleObj spid="_x0000_s1026" name="Chart" r:id="rId7" imgW="4724400" imgH="4114800" progId="MSGraph.Chart.8">
              <p:embed followColorScheme="full"/>
            </p:oleObj>
          </a:graphicData>
        </a:graphic>
      </p:graphicFrame>
      <p:grpSp>
        <p:nvGrpSpPr>
          <p:cNvPr id="8" name="Countdown"/>
          <p:cNvGrpSpPr/>
          <p:nvPr>
            <p:custDataLst>
              <p:tags r:id="rId3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6" name="CDCube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DText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ahoma"/>
                </a:rPr>
                <a:t>:60</a:t>
              </a:r>
              <a:endParaRPr lang="en-US" sz="2400" b="1" dirty="0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7" name="CDLine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b="1" dirty="0" err="1" smtClean="0"/>
              <a:t>Submandibular</a:t>
            </a:r>
            <a:r>
              <a:rPr lang="en-US" b="1" dirty="0" smtClean="0"/>
              <a:t> gland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b="1" dirty="0" smtClean="0"/>
              <a:t>Parotid gland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b="1" dirty="0" smtClean="0"/>
              <a:t>Von </a:t>
            </a:r>
            <a:r>
              <a:rPr lang="en-US" b="1" dirty="0" err="1"/>
              <a:t>Ebner’s</a:t>
            </a:r>
            <a:r>
              <a:rPr lang="en-US" b="1" dirty="0"/>
              <a:t> gland in the </a:t>
            </a:r>
            <a:r>
              <a:rPr lang="en-US" b="1" dirty="0" smtClean="0"/>
              <a:t>tongue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b="1" dirty="0" smtClean="0"/>
              <a:t>All </a:t>
            </a:r>
            <a:r>
              <a:rPr lang="en-US" b="1" dirty="0"/>
              <a:t>of the above.</a:t>
            </a:r>
            <a:endParaRPr lang="en-US" b="1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2. Saliva is made hypotonic (less sodium) by:</a:t>
            </a:r>
            <a:endParaRPr lang="en-US" b="1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432300" y="2679700"/>
          <a:ext cx="4724400" cy="4114800"/>
        </p:xfrm>
        <a:graphic>
          <a:graphicData uri="http://schemas.openxmlformats.org/presentationml/2006/ole">
            <p:oleObj spid="_x0000_s2050" name="Chart" r:id="rId7" imgW="4724400" imgH="4114800" progId="MSGraph.Chart.8">
              <p:embed followColorScheme="full"/>
            </p:oleObj>
          </a:graphicData>
        </a:graphic>
      </p:graphicFrame>
      <p:grpSp>
        <p:nvGrpSpPr>
          <p:cNvPr id="8" name="Countdown"/>
          <p:cNvGrpSpPr/>
          <p:nvPr>
            <p:custDataLst>
              <p:tags r:id="rId3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6" name="CDCube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DText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ahoma"/>
                </a:rPr>
                <a:t>:60</a:t>
              </a:r>
              <a:endParaRPr lang="en-US" sz="2400" b="1" dirty="0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7" name="CDLine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b="1" dirty="0"/>
              <a:t>Striated duct cells.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b="1" dirty="0" smtClean="0"/>
              <a:t>Intercalated </a:t>
            </a:r>
            <a:r>
              <a:rPr lang="en-US" b="1" dirty="0"/>
              <a:t>duct cells.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b="1" dirty="0" err="1" smtClean="0"/>
              <a:t>Myoepithelial</a:t>
            </a:r>
            <a:r>
              <a:rPr lang="en-US" b="1" dirty="0" smtClean="0"/>
              <a:t> </a:t>
            </a:r>
            <a:r>
              <a:rPr lang="en-US" b="1" dirty="0"/>
              <a:t>cells.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b="1" dirty="0" smtClean="0"/>
              <a:t>All </a:t>
            </a:r>
            <a:r>
              <a:rPr lang="en-US" b="1" dirty="0"/>
              <a:t>of the above.</a:t>
            </a:r>
            <a:endParaRPr lang="en-US" b="1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3. Non-keratinized epithelium is typically found on the:</a:t>
            </a:r>
            <a:endParaRPr lang="en-US" b="1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432300" y="2679700"/>
          <a:ext cx="4724400" cy="4114800"/>
        </p:xfrm>
        <a:graphic>
          <a:graphicData uri="http://schemas.openxmlformats.org/presentationml/2006/ole">
            <p:oleObj spid="_x0000_s3074" name="Chart" r:id="rId7" imgW="4724400" imgH="4114800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/>
              <a:t>A.  Inside of the cheek.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/>
              <a:t>B.  Mid-line palate.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/>
              <a:t>C.  Free </a:t>
            </a:r>
            <a:r>
              <a:rPr lang="en-US" b="1" dirty="0" err="1"/>
              <a:t>gingiva</a:t>
            </a:r>
            <a:r>
              <a:rPr lang="en-US" b="1" dirty="0"/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/>
              <a:t>D.  All of the above.</a:t>
            </a:r>
            <a:endParaRPr lang="en-US" b="1" dirty="0"/>
          </a:p>
        </p:txBody>
      </p:sp>
      <p:grpSp>
        <p:nvGrpSpPr>
          <p:cNvPr id="8" name="Countdown"/>
          <p:cNvGrpSpPr/>
          <p:nvPr>
            <p:custDataLst>
              <p:tags r:id="rId4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6" name="CDCube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DText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ahoma"/>
                </a:rPr>
                <a:t>:60</a:t>
              </a:r>
              <a:endParaRPr lang="en-US" sz="2400" b="1" dirty="0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7" name="CDLine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4. The specializations that attach the </a:t>
            </a:r>
            <a:r>
              <a:rPr lang="en-US" b="1" dirty="0" err="1"/>
              <a:t>junctional</a:t>
            </a:r>
            <a:r>
              <a:rPr lang="en-US" b="1" dirty="0"/>
              <a:t> epithelium to enamel:</a:t>
            </a:r>
            <a:endParaRPr lang="en-US" b="1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432300" y="2679700"/>
          <a:ext cx="4724400" cy="4114800"/>
        </p:xfrm>
        <a:graphic>
          <a:graphicData uri="http://schemas.openxmlformats.org/presentationml/2006/ole">
            <p:oleObj spid="_x0000_s4098" name="Chart" r:id="rId7" imgW="4724400" imgH="4114800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smtClean="0"/>
              <a:t>A.  </a:t>
            </a:r>
            <a:r>
              <a:rPr lang="en-US" b="1" dirty="0" err="1" smtClean="0"/>
              <a:t>Hemidesmosomes</a:t>
            </a:r>
            <a:r>
              <a:rPr lang="en-US" b="1" dirty="0" smtClean="0"/>
              <a:t> </a:t>
            </a:r>
            <a:r>
              <a:rPr lang="en-US" b="1" dirty="0"/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/>
              <a:t>B.  Gap junctions.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/>
              <a:t>C.  Loose connective tissue (lamina </a:t>
            </a:r>
            <a:r>
              <a:rPr lang="en-US" b="1" dirty="0" err="1"/>
              <a:t>propria</a:t>
            </a:r>
            <a:r>
              <a:rPr lang="en-US" b="1" dirty="0"/>
              <a:t>).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/>
              <a:t>D.  Basal striations.</a:t>
            </a:r>
            <a:endParaRPr lang="en-US" b="1" dirty="0"/>
          </a:p>
        </p:txBody>
      </p:sp>
      <p:grpSp>
        <p:nvGrpSpPr>
          <p:cNvPr id="8" name="Countdown"/>
          <p:cNvGrpSpPr/>
          <p:nvPr>
            <p:custDataLst>
              <p:tags r:id="rId4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6" name="CDCube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DText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ahoma"/>
                </a:rPr>
                <a:t>:60</a:t>
              </a:r>
              <a:endParaRPr lang="en-US" sz="2400" b="1" dirty="0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7" name="CDLine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Circumvallate</a:t>
            </a:r>
            <a:r>
              <a:rPr lang="en-US" dirty="0" smtClean="0"/>
              <a:t> papilla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-990600" y="3886200"/>
          <a:ext cx="4724400" cy="4114800"/>
        </p:xfrm>
        <a:graphic>
          <a:graphicData uri="http://schemas.openxmlformats.org/presentationml/2006/ole">
            <p:oleObj spid="_x0000_s5122" name="Chart" r:id="rId7" imgW="4724400" imgH="4114800" progId="MSGraph.Chart.8">
              <p:embed followColorScheme="full"/>
            </p:oleObj>
          </a:graphicData>
        </a:graphic>
      </p:graphicFrame>
      <p:pic>
        <p:nvPicPr>
          <p:cNvPr id="5" name="Picture 11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1143000"/>
            <a:ext cx="5257800" cy="3957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38600" y="1219200"/>
            <a:ext cx="338138" cy="369888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458913"/>
            <a:ext cx="338138" cy="36988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229101" y="1714500"/>
            <a:ext cx="2286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480844" y="1942306"/>
            <a:ext cx="228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72263" y="1524000"/>
            <a:ext cx="350837" cy="369888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C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742907" y="2007394"/>
            <a:ext cx="2286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81863" y="1219200"/>
            <a:ext cx="350837" cy="369888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352507" y="1702594"/>
            <a:ext cx="2286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A</a:t>
            </a:r>
          </a:p>
          <a:p>
            <a:pPr marL="514350" indent="-514350">
              <a:buNone/>
            </a:pPr>
            <a:r>
              <a:rPr lang="en-US" dirty="0" smtClean="0"/>
              <a:t>B</a:t>
            </a: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C</a:t>
            </a:r>
          </a:p>
          <a:p>
            <a:pPr marL="514350" indent="-514350">
              <a:buNone/>
            </a:pPr>
            <a:r>
              <a:rPr lang="en-US" dirty="0"/>
              <a:t>D</a:t>
            </a:r>
            <a:endParaRPr lang="en-US" dirty="0" smtClean="0"/>
          </a:p>
        </p:txBody>
      </p:sp>
      <p:grpSp>
        <p:nvGrpSpPr>
          <p:cNvPr id="17" name="Countdown"/>
          <p:cNvGrpSpPr/>
          <p:nvPr>
            <p:custDataLst>
              <p:tags r:id="rId4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15" name="CDCube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DText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ahoma"/>
                </a:rPr>
                <a:t>:60</a:t>
              </a:r>
              <a:endParaRPr lang="en-US" sz="2400" b="1" dirty="0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16" name="CDLine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Attached </a:t>
            </a:r>
            <a:r>
              <a:rPr lang="en-US" dirty="0" err="1" smtClean="0"/>
              <a:t>gingiva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-533400" y="3810000"/>
          <a:ext cx="4724400" cy="4114800"/>
        </p:xfrm>
        <a:graphic>
          <a:graphicData uri="http://schemas.openxmlformats.org/presentationml/2006/ole">
            <p:oleObj spid="_x0000_s6146" name="Chart" r:id="rId6" imgW="4724400" imgH="4114800" progId="MSGraph.Chart.8">
              <p:embed followColorScheme="full"/>
            </p:oleObj>
          </a:graphicData>
        </a:graphic>
      </p:graphicFrame>
      <p:pic>
        <p:nvPicPr>
          <p:cNvPr id="5" name="Picture 2" descr="toot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71863" y="1219200"/>
            <a:ext cx="5556250" cy="428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5200" y="3810000"/>
            <a:ext cx="338138" cy="369888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1611313"/>
            <a:ext cx="338138" cy="36988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13175" y="4191000"/>
            <a:ext cx="530225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633244" y="2094706"/>
            <a:ext cx="228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50163" y="1154113"/>
            <a:ext cx="350837" cy="36988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C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7394575" y="1931988"/>
            <a:ext cx="849313" cy="333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9"/>
          <p:cNvSpPr>
            <a:spLocks/>
          </p:cNvSpPr>
          <p:nvPr/>
        </p:nvSpPr>
        <p:spPr bwMode="auto">
          <a:xfrm flipH="1" flipV="1">
            <a:off x="8189913" y="1524000"/>
            <a:ext cx="496887" cy="3276600"/>
          </a:xfrm>
          <a:custGeom>
            <a:avLst/>
            <a:gdLst>
              <a:gd name="T0" fmla="*/ 0 w 21600"/>
              <a:gd name="T1" fmla="*/ 0 h 21600"/>
              <a:gd name="T2" fmla="*/ 496888 w 21600"/>
              <a:gd name="T3" fmla="*/ 3276600 h 21600"/>
              <a:gd name="T4" fmla="*/ 0 w 21600"/>
              <a:gd name="T5" fmla="*/ 3276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8113713" y="1981200"/>
            <a:ext cx="11826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Enamel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A</a:t>
            </a:r>
          </a:p>
          <a:p>
            <a:pPr marL="514350" indent="-514350">
              <a:buNone/>
            </a:pPr>
            <a:r>
              <a:rPr lang="en-US" dirty="0" smtClean="0"/>
              <a:t>B</a:t>
            </a:r>
          </a:p>
          <a:p>
            <a:pPr marL="514350" indent="-514350">
              <a:buNone/>
            </a:pPr>
            <a:r>
              <a:rPr lang="en-US" dirty="0" smtClean="0"/>
              <a:t>C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 The recruitment of </a:t>
            </a:r>
            <a:r>
              <a:rPr lang="en-US" dirty="0" err="1" smtClean="0"/>
              <a:t>monocytes</a:t>
            </a:r>
            <a:r>
              <a:rPr lang="en-US" dirty="0" smtClean="0"/>
              <a:t> into the tooth follicle to become </a:t>
            </a:r>
            <a:r>
              <a:rPr lang="en-US" dirty="0" err="1" smtClean="0"/>
              <a:t>osteoclasts</a:t>
            </a:r>
            <a:r>
              <a:rPr lang="en-US" dirty="0" smtClean="0"/>
              <a:t> is coincident with a rise in: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432300" y="2679700"/>
          <a:ext cx="4724400" cy="4114800"/>
        </p:xfrm>
        <a:graphic>
          <a:graphicData uri="http://schemas.openxmlformats.org/presentationml/2006/ole">
            <p:oleObj spid="_x0000_s7170" name="Chart" r:id="rId7" imgW="4724400" imgH="4114800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514600"/>
            <a:ext cx="4114800" cy="2514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CSF1 (M-CSF)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SHH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Hox</a:t>
            </a:r>
            <a:endParaRPr lang="en-US" dirty="0"/>
          </a:p>
        </p:txBody>
      </p:sp>
      <p:grpSp>
        <p:nvGrpSpPr>
          <p:cNvPr id="8" name="Countdown"/>
          <p:cNvGrpSpPr/>
          <p:nvPr>
            <p:custDataLst>
              <p:tags r:id="rId4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6" name="CDCube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DText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ahoma"/>
                </a:rPr>
                <a:t>:60</a:t>
              </a:r>
              <a:endParaRPr lang="en-US" sz="2400" b="1" dirty="0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7" name="CDLine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Parathyroid hormone causes: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432300" y="2679700"/>
          <a:ext cx="4724400" cy="4114800"/>
        </p:xfrm>
        <a:graphic>
          <a:graphicData uri="http://schemas.openxmlformats.org/presentationml/2006/ole">
            <p:oleObj spid="_x0000_s8194" name="Chart" r:id="rId7" imgW="4724400" imgH="4114800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An decrease in </a:t>
            </a:r>
            <a:r>
              <a:rPr lang="en-US" dirty="0" err="1" smtClean="0"/>
              <a:t>osteoprotegerin</a:t>
            </a:r>
            <a:r>
              <a:rPr lang="en-US" dirty="0" smtClean="0"/>
              <a:t> synthesis.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An decrease in </a:t>
            </a:r>
            <a:r>
              <a:rPr lang="en-US" dirty="0" err="1" smtClean="0"/>
              <a:t>RankL</a:t>
            </a:r>
            <a:r>
              <a:rPr lang="en-US" dirty="0" smtClean="0"/>
              <a:t> expression.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Fewer </a:t>
            </a:r>
            <a:r>
              <a:rPr lang="en-US" dirty="0" err="1" smtClean="0"/>
              <a:t>osteoclasts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Fewer </a:t>
            </a:r>
            <a:r>
              <a:rPr lang="en-US" dirty="0" err="1" smtClean="0"/>
              <a:t>osteoblasts</a:t>
            </a:r>
            <a:r>
              <a:rPr lang="en-US" dirty="0" smtClean="0"/>
              <a:t>.</a:t>
            </a:r>
          </a:p>
        </p:txBody>
      </p:sp>
      <p:grpSp>
        <p:nvGrpSpPr>
          <p:cNvPr id="8" name="Countdown"/>
          <p:cNvGrpSpPr/>
          <p:nvPr>
            <p:custDataLst>
              <p:tags r:id="rId4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6" name="CDCube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DText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ahoma"/>
                </a:rPr>
                <a:t>:60</a:t>
              </a:r>
              <a:endParaRPr lang="en-US" sz="2400" b="1" dirty="0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7" name="CDLine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85"/>
  <p:tag name="FONTSIZE" val="32"/>
  <p:tag name="BULLETTYPE" val="ppBulletArabicPeriod"/>
  <p:tag name="ANSWERTEXT" val="A.  Inside of the cheek.&#10;B.  Mid-line palate.&#10;C.  Free gingiva.&#10;D.  All of the above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Clock"/>
  <p:tag name="STYL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4108A77A26E4A079177CF2C593728BC"/>
  <p:tag name="SLIDEID" val="D4108A77A26E4A079177CF2C593728BC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QUESTIONALIAS" val="4. The specializations that attach the junctional epithelium to enamel:"/>
  <p:tag name="ANSWERSALIAS" val="A.  Hemidesmosomes .|smicln|B.  Gap junctions.|smicln|C.  Loose connective tissue (lamina propria).|smicln|D.  Basal striations."/>
  <p:tag name="COUNTDOWNSECONDS" val="60"/>
  <p:tag name="VALUES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07"/>
  <p:tag name="FONTSIZE" val="32"/>
  <p:tag name="BULLETTYPE" val="ppBulletArabicPeriod"/>
  <p:tag name="ANSWERTEXT" val="A.  Hemidesmosomes .&#10;B.  Gap junctions.&#10;C.  Loose connective tissue (lamina propria).&#10;D.  Basal striations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Clock"/>
  <p:tag name="STY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439866871E4464C8ABAB7BB6F4626E8"/>
  <p:tag name="SLIDEID" val="A439866871E4464C8ABAB7BB6F4626E8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QUESTIONALIAS" val="Circumvallate papilla"/>
  <p:tag name="ANSWERSALIAS" val="A|smicln|B|smicln|C|smicln|D"/>
  <p:tag name="COUNTDOWNSECONDS" val="60"/>
  <p:tag name="VALUES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A&#10;B&#10;C&#10;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Clock"/>
  <p:tag name="STY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405AF3A2B7846A185BFF06FB2B7573B"/>
  <p:tag name="SLIDEID" val="8405AF3A2B7846A185BFF06FB2B7573B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QUESTIONALIAS" val="Attached gingiva"/>
  <p:tag name="ANSWERSALIAS" val="A|smicln|B|smicln|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"/>
  <p:tag name="FONTSIZE" val="32"/>
  <p:tag name="BULLETTYPE" val="ppBulletArabicPeriod"/>
  <p:tag name="ANSWERTEXT" val="A&#10;B&#10;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7232C0048474320BDB3E529559C5A0B"/>
  <p:tag name="SLIDEID" val="E7232C0048474320BDB3E529559C5A0B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QUESTIONALIAS" val="The recruitment of monocytes into the tooth follicle to become osteoclasts is coincident with a rise in:"/>
  <p:tag name="ANSWERSALIAS" val="CSF1 (M-CSF)|smicln|SHH|smicln|Hox"/>
  <p:tag name="COUNTDOWNSECONDS" val="60"/>
  <p:tag name="VALUES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3"/>
  <p:tag name="TEXTLENGTH" val="20"/>
  <p:tag name="FONTSIZE" val="32"/>
  <p:tag name="BULLETTYPE" val="ppBulletAlphaUCPeriod"/>
  <p:tag name="ANSWERTEXT" val="CSF1 (M-CSF)&#10;SHH&#10;Ho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Clock"/>
  <p:tag name="STYL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7679433279449C0A7E083ACC58DB19C"/>
  <p:tag name="SLIDEID" val="77679433279449C0A7E083ACC58DB19C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QUESTIONALIAS" val="8. Parathyroid hormone causes:"/>
  <p:tag name="ANSWERSALIAS" val="An decrease in osteoprotegerin synthesis.|smicln|An decrease in RankL expression.|smicln|Fewer osteoclasts.|smicln|Fewer osteoblasts."/>
  <p:tag name="COUNTDOWNSECONDS" val="60"/>
  <p:tag name="VALUES" val="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4"/>
  <p:tag name="TEXTLENGTH" val="112"/>
  <p:tag name="FONTSIZE" val="32"/>
  <p:tag name="BULLETTYPE" val="ppBulletAlphaUCPeriod"/>
  <p:tag name="ANSWERTEXT" val="An decrease in osteoprotegerin synthesis.&#10;An decrease in RankL expression.&#10;Fewer osteoclasts.&#10;Fewer osteoblasts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Clock"/>
  <p:tag name="STYL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09B62F9C5EE494FA58114894E08B0DE"/>
  <p:tag name="SLIDEID" val="D09B62F9C5EE494FA58114894E08B0DE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QUESTIONALIAS" val="9.  These are the grandchildren of:"/>
  <p:tag name="ANSWERSALIAS" val="Dr. Lamperti|smicln|Dr. Marino"/>
  <p:tag name="VALUES" val="10|smicln|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2"/>
  <p:tag name="TEXTLENGTH" val="23"/>
  <p:tag name="FONTSIZE" val="32"/>
  <p:tag name="BULLETTYPE" val="ppBulletAlphaUCPeriod"/>
  <p:tag name="ANSWERTEXT" val="Dr. Lamperti&#10;Dr. Marin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0C6C38F4C6C493FAF3ED96F3A17776C"/>
  <p:tag name="SLIDEID" val="10C6C38F4C6C493FAF3ED96F3A17776C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QUESTIONALIAS" val="This is the granddaughter of:"/>
  <p:tag name="ANSWERSALIAS" val="Dr. Marino|smicln|Dr. Lamperti"/>
  <p:tag name="VALUES" val="10|smicln|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2"/>
  <p:tag name="TEXTLENGTH" val="23"/>
  <p:tag name="FONTSIZE" val="32"/>
  <p:tag name="BULLETTYPE" val="ppBulletAlphaUCPeriod"/>
  <p:tag name="ANSWERTEXT" val="Dr. Marino&#10;Dr. Lampert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802D918A4B54164B02AFA04228E1F51"/>
  <p:tag name="SLIDEID" val="9802D918A4B54164B02AFA04228E1F51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QUESTIONALIAS" val="Both mucous AND serous secreting cells are obvious and  typically found in:"/>
  <p:tag name="ANSWERSALIAS" val="Submandibular gland|smicln|Parotid gland|smicln|Von Ebner’s gland in the tongue|smicln|All of the above."/>
  <p:tag name="COUNTDOWNSECONDS" val="60"/>
  <p:tag name="VALUES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Clock"/>
  <p:tag name="STYL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4"/>
  <p:tag name="TEXTLENGTH" val="83"/>
  <p:tag name="FONTSIZE" val="32"/>
  <p:tag name="BULLETTYPE" val="ppBulletAlphaUCPeriod"/>
  <p:tag name="ANSWERTEXT" val="Submandibular gland&#10;Parotid gland&#10;Von Ebner’s gland in the tongue&#10;All of the above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2AD3DB3928840E187737985B87EF40F"/>
  <p:tag name="SLIDEID" val="02AD3DB3928840E187737985B87EF40F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QUESTIONALIAS" val="2. Saliva is made hypotonic (less sodium) by:"/>
  <p:tag name="ANSWERSALIAS" val="Striated duct cells.|smicln|Intercalated duct cells.|smicln|Myoepithelial cells.|smicln|All of the above."/>
  <p:tag name="VALUES" val="10"/>
  <p:tag name="COUNTDOWNSECONDS" val="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Clock"/>
  <p:tag name="STYL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4"/>
  <p:tag name="TEXTLENGTH" val="84"/>
  <p:tag name="FONTSIZE" val="32"/>
  <p:tag name="BULLETTYPE" val="ppBulletAlphaUCPeriod"/>
  <p:tag name="ANSWERTEXT" val="Striated duct cells.&#10;Intercalated duct cells.&#10;Myoepithelial cells.&#10;All of the above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1501658A3A44D8BA66CD7E31F6B88A6"/>
  <p:tag name="SLIDEID" val="41501658A3A44D8BA66CD7E31F6B88A6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QUESTIONALIAS" val="3. Non-keratinized epithelium is typically found on the:"/>
  <p:tag name="ANSWERSALIAS" val="A.  Inside of the cheek.|smicln|B.  Mid-line palate.|smicln|C.  Free gingiva.|smicln|D.  All of the above."/>
  <p:tag name="COUNTDOWNSECONDS" val="60"/>
  <p:tag name="VALUES" val="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254</Words>
  <Application>Microsoft Office PowerPoint</Application>
  <PresentationFormat>On-screen Show (4:3)</PresentationFormat>
  <Paragraphs>71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Microsoft Graph Chart</vt:lpstr>
      <vt:lpstr>Lucky QUIZ 13</vt:lpstr>
      <vt:lpstr>1. Both mucous AND serous secreting cells are obvious and  typically found in:</vt:lpstr>
      <vt:lpstr>2. Saliva is made hypotonic (less sodium) by:</vt:lpstr>
      <vt:lpstr>3. Non-keratinized epithelium is typically found on the:</vt:lpstr>
      <vt:lpstr>4. The specializations that attach the junctional epithelium to enamel:</vt:lpstr>
      <vt:lpstr>5. Circumvallate papilla</vt:lpstr>
      <vt:lpstr>6. Attached gingiva</vt:lpstr>
      <vt:lpstr>7. The recruitment of monocytes into the tooth follicle to become osteoclasts is coincident with a rise in:</vt:lpstr>
      <vt:lpstr>8. Parathyroid hormone causes:</vt:lpstr>
      <vt:lpstr>9.  These are the grandchildren of:</vt:lpstr>
      <vt:lpstr>This is the granddaughter of: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Lucky QUIZ 13</dc:title>
  <dc:creator>marino</dc:creator>
  <cp:lastModifiedBy>marino</cp:lastModifiedBy>
  <cp:revision>8</cp:revision>
  <dcterms:created xsi:type="dcterms:W3CDTF">2009-12-09T13:23:07Z</dcterms:created>
  <dcterms:modified xsi:type="dcterms:W3CDTF">2009-12-09T14:47:48Z</dcterms:modified>
</cp:coreProperties>
</file>